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3" r:id="rId5"/>
  </p:sldMasterIdLst>
  <p:notesMasterIdLst>
    <p:notesMasterId r:id="rId34"/>
  </p:notesMasterIdLst>
  <p:handoutMasterIdLst>
    <p:handoutMasterId r:id="rId35"/>
  </p:handoutMasterIdLst>
  <p:sldIdLst>
    <p:sldId id="256" r:id="rId6"/>
    <p:sldId id="1882" r:id="rId7"/>
    <p:sldId id="1868" r:id="rId8"/>
    <p:sldId id="1766" r:id="rId9"/>
    <p:sldId id="1873" r:id="rId10"/>
    <p:sldId id="1779" r:id="rId11"/>
    <p:sldId id="1877" r:id="rId12"/>
    <p:sldId id="1874" r:id="rId13"/>
    <p:sldId id="1774" r:id="rId14"/>
    <p:sldId id="1748" r:id="rId15"/>
    <p:sldId id="1789" r:id="rId16"/>
    <p:sldId id="1790" r:id="rId17"/>
    <p:sldId id="1735" r:id="rId18"/>
    <p:sldId id="268" r:id="rId19"/>
    <p:sldId id="1878" r:id="rId20"/>
    <p:sldId id="1788" r:id="rId21"/>
    <p:sldId id="353" r:id="rId22"/>
    <p:sldId id="1879" r:id="rId23"/>
    <p:sldId id="1645" r:id="rId24"/>
    <p:sldId id="1709" r:id="rId25"/>
    <p:sldId id="1714" r:id="rId26"/>
    <p:sldId id="1880" r:id="rId27"/>
    <p:sldId id="1787" r:id="rId28"/>
    <p:sldId id="1386" r:id="rId29"/>
    <p:sldId id="1883" r:id="rId30"/>
    <p:sldId id="1876" r:id="rId31"/>
    <p:sldId id="1768" r:id="rId32"/>
    <p:sldId id="1875" r:id="rId33"/>
  </p:sldIdLst>
  <p:sldSz cx="12192000" cy="6858000"/>
  <p:notesSz cx="6934200" cy="9234488"/>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ly Rockey" initials="" lastIdx="1" clrIdx="0"/>
  <p:cmAuthor id="1" name="Corbett, Dawn (NIH/OD) [E]" initials="CD([" lastIdx="1" clrIdx="1">
    <p:extLst>
      <p:ext uri="{19B8F6BF-5375-455C-9EA6-DF929625EA0E}">
        <p15:presenceInfo xmlns:p15="http://schemas.microsoft.com/office/powerpoint/2012/main" userId="S::dcorbett@nih.gov::c5e29d07-c94a-4ab8-8776-b9efeaea54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90D1E1-182C-424D-810C-C9129241BC69}" v="3" dt="2022-12-05T15:48:22.8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98" autoAdjust="0"/>
    <p:restoredTop sz="86364" autoAdjust="0"/>
  </p:normalViewPr>
  <p:slideViewPr>
    <p:cSldViewPr>
      <p:cViewPr varScale="1">
        <p:scale>
          <a:sx n="101" d="100"/>
          <a:sy n="101" d="100"/>
        </p:scale>
        <p:origin x="132" y="360"/>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slide" Target="slides/slide5.xml"/><Relationship Id="rId1" Type="http://schemas.openxmlformats.org/officeDocument/2006/relationships/slide" Target="slides/slide2.xml"/><Relationship Id="rId4"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wyer, Cynthia (NIH/OD) [E]" userId="3fa3c0a5-1c00-4ee9-8f48-ed7a1d193073" providerId="ADAL" clId="{2D90D1E1-182C-424D-810C-C9129241BC69}"/>
    <pc:docChg chg="custSel modSld">
      <pc:chgData name="Dwyer, Cynthia (NIH/OD) [E]" userId="3fa3c0a5-1c00-4ee9-8f48-ed7a1d193073" providerId="ADAL" clId="{2D90D1E1-182C-424D-810C-C9129241BC69}" dt="2022-12-05T15:50:11.483" v="267"/>
      <pc:docMkLst>
        <pc:docMk/>
      </pc:docMkLst>
      <pc:sldChg chg="addSp modSp mod">
        <pc:chgData name="Dwyer, Cynthia (NIH/OD) [E]" userId="3fa3c0a5-1c00-4ee9-8f48-ed7a1d193073" providerId="ADAL" clId="{2D90D1E1-182C-424D-810C-C9129241BC69}" dt="2022-12-05T15:44:47.724" v="209" actId="20577"/>
        <pc:sldMkLst>
          <pc:docMk/>
          <pc:sldMk cId="3925712319" sldId="256"/>
        </pc:sldMkLst>
        <pc:spChg chg="mod">
          <ac:chgData name="Dwyer, Cynthia (NIH/OD) [E]" userId="3fa3c0a5-1c00-4ee9-8f48-ed7a1d193073" providerId="ADAL" clId="{2D90D1E1-182C-424D-810C-C9129241BC69}" dt="2022-12-05T15:43:41.584" v="165" actId="6549"/>
          <ac:spMkLst>
            <pc:docMk/>
            <pc:sldMk cId="3925712319" sldId="256"/>
            <ac:spMk id="2" creationId="{F6E3C460-C493-4BF5-98EF-095BF507A248}"/>
          </ac:spMkLst>
        </pc:spChg>
        <pc:spChg chg="add mod">
          <ac:chgData name="Dwyer, Cynthia (NIH/OD) [E]" userId="3fa3c0a5-1c00-4ee9-8f48-ed7a1d193073" providerId="ADAL" clId="{2D90D1E1-182C-424D-810C-C9129241BC69}" dt="2022-12-05T15:44:47.724" v="209" actId="20577"/>
          <ac:spMkLst>
            <pc:docMk/>
            <pc:sldMk cId="3925712319" sldId="256"/>
            <ac:spMk id="3" creationId="{15571757-69F9-45D6-9CC7-5AF5C048F059}"/>
          </ac:spMkLst>
        </pc:spChg>
      </pc:sldChg>
      <pc:sldChg chg="delSp modSp mod">
        <pc:chgData name="Dwyer, Cynthia (NIH/OD) [E]" userId="3fa3c0a5-1c00-4ee9-8f48-ed7a1d193073" providerId="ADAL" clId="{2D90D1E1-182C-424D-810C-C9129241BC69}" dt="2022-12-05T15:49:16.714" v="258" actId="478"/>
        <pc:sldMkLst>
          <pc:docMk/>
          <pc:sldMk cId="3154553010" sldId="353"/>
        </pc:sldMkLst>
        <pc:spChg chg="ord">
          <ac:chgData name="Dwyer, Cynthia (NIH/OD) [E]" userId="3fa3c0a5-1c00-4ee9-8f48-ed7a1d193073" providerId="ADAL" clId="{2D90D1E1-182C-424D-810C-C9129241BC69}" dt="2022-12-05T15:48:56.950" v="253"/>
          <ac:spMkLst>
            <pc:docMk/>
            <pc:sldMk cId="3154553010" sldId="353"/>
            <ac:spMk id="4" creationId="{D91B21F6-3F11-47B6-8A6A-7A217BBE6BF3}"/>
          </ac:spMkLst>
        </pc:spChg>
        <pc:spChg chg="ord">
          <ac:chgData name="Dwyer, Cynthia (NIH/OD) [E]" userId="3fa3c0a5-1c00-4ee9-8f48-ed7a1d193073" providerId="ADAL" clId="{2D90D1E1-182C-424D-810C-C9129241BC69}" dt="2022-12-05T15:49:04.873" v="254"/>
          <ac:spMkLst>
            <pc:docMk/>
            <pc:sldMk cId="3154553010" sldId="353"/>
            <ac:spMk id="7" creationId="{3EEA999A-D517-431F-98A9-675D55A79BBE}"/>
          </ac:spMkLst>
        </pc:spChg>
        <pc:spChg chg="ord">
          <ac:chgData name="Dwyer, Cynthia (NIH/OD) [E]" userId="3fa3c0a5-1c00-4ee9-8f48-ed7a1d193073" providerId="ADAL" clId="{2D90D1E1-182C-424D-810C-C9129241BC69}" dt="2022-12-05T15:49:08.712" v="257"/>
          <ac:spMkLst>
            <pc:docMk/>
            <pc:sldMk cId="3154553010" sldId="353"/>
            <ac:spMk id="8" creationId="{B825DFAD-A353-4CF7-B7B9-240E949042B9}"/>
          </ac:spMkLst>
        </pc:spChg>
        <pc:spChg chg="del">
          <ac:chgData name="Dwyer, Cynthia (NIH/OD) [E]" userId="3fa3c0a5-1c00-4ee9-8f48-ed7a1d193073" providerId="ADAL" clId="{2D90D1E1-182C-424D-810C-C9129241BC69}" dt="2022-12-05T15:49:16.714" v="258" actId="478"/>
          <ac:spMkLst>
            <pc:docMk/>
            <pc:sldMk cId="3154553010" sldId="353"/>
            <ac:spMk id="28676" creationId="{00000000-0000-0000-0000-000000000000}"/>
          </ac:spMkLst>
        </pc:spChg>
      </pc:sldChg>
      <pc:sldChg chg="modSp mod">
        <pc:chgData name="Dwyer, Cynthia (NIH/OD) [E]" userId="3fa3c0a5-1c00-4ee9-8f48-ed7a1d193073" providerId="ADAL" clId="{2D90D1E1-182C-424D-810C-C9129241BC69}" dt="2022-12-05T15:47:52.648" v="245"/>
        <pc:sldMkLst>
          <pc:docMk/>
          <pc:sldMk cId="2713980063" sldId="1735"/>
        </pc:sldMkLst>
        <pc:spChg chg="ord">
          <ac:chgData name="Dwyer, Cynthia (NIH/OD) [E]" userId="3fa3c0a5-1c00-4ee9-8f48-ed7a1d193073" providerId="ADAL" clId="{2D90D1E1-182C-424D-810C-C9129241BC69}" dt="2022-12-05T15:47:18.602" v="231"/>
          <ac:spMkLst>
            <pc:docMk/>
            <pc:sldMk cId="2713980063" sldId="1735"/>
            <ac:spMk id="5" creationId="{8DF4929B-5596-447A-AD44-34C0324578B5}"/>
          </ac:spMkLst>
        </pc:spChg>
        <pc:spChg chg="ord">
          <ac:chgData name="Dwyer, Cynthia (NIH/OD) [E]" userId="3fa3c0a5-1c00-4ee9-8f48-ed7a1d193073" providerId="ADAL" clId="{2D90D1E1-182C-424D-810C-C9129241BC69}" dt="2022-12-05T15:47:15.653" v="230"/>
          <ac:spMkLst>
            <pc:docMk/>
            <pc:sldMk cId="2713980063" sldId="1735"/>
            <ac:spMk id="6" creationId="{F95B49BA-2EBA-47D8-BA75-891F3B137C26}"/>
          </ac:spMkLst>
        </pc:spChg>
        <pc:spChg chg="ord">
          <ac:chgData name="Dwyer, Cynthia (NIH/OD) [E]" userId="3fa3c0a5-1c00-4ee9-8f48-ed7a1d193073" providerId="ADAL" clId="{2D90D1E1-182C-424D-810C-C9129241BC69}" dt="2022-12-05T15:47:52.648" v="245"/>
          <ac:spMkLst>
            <pc:docMk/>
            <pc:sldMk cId="2713980063" sldId="1735"/>
            <ac:spMk id="13" creationId="{170A9A4B-AE50-49D6-B2C5-691228FBE9B3}"/>
          </ac:spMkLst>
        </pc:spChg>
        <pc:spChg chg="ord">
          <ac:chgData name="Dwyer, Cynthia (NIH/OD) [E]" userId="3fa3c0a5-1c00-4ee9-8f48-ed7a1d193073" providerId="ADAL" clId="{2D90D1E1-182C-424D-810C-C9129241BC69}" dt="2022-12-05T15:47:04.772" v="227"/>
          <ac:spMkLst>
            <pc:docMk/>
            <pc:sldMk cId="2713980063" sldId="1735"/>
            <ac:spMk id="20" creationId="{AC17432D-3519-4259-8F2A-8267702C82DC}"/>
          </ac:spMkLst>
        </pc:spChg>
        <pc:picChg chg="ord">
          <ac:chgData name="Dwyer, Cynthia (NIH/OD) [E]" userId="3fa3c0a5-1c00-4ee9-8f48-ed7a1d193073" providerId="ADAL" clId="{2D90D1E1-182C-424D-810C-C9129241BC69}" dt="2022-12-05T15:46:53.065" v="221"/>
          <ac:picMkLst>
            <pc:docMk/>
            <pc:sldMk cId="2713980063" sldId="1735"/>
            <ac:picMk id="10" creationId="{EC79991A-D206-40DF-8C6A-AD24229689C8}"/>
          </ac:picMkLst>
        </pc:picChg>
        <pc:cxnChg chg="ord">
          <ac:chgData name="Dwyer, Cynthia (NIH/OD) [E]" userId="3fa3c0a5-1c00-4ee9-8f48-ed7a1d193073" providerId="ADAL" clId="{2D90D1E1-182C-424D-810C-C9129241BC69}" dt="2022-12-05T15:47:28.420" v="233"/>
          <ac:cxnSpMkLst>
            <pc:docMk/>
            <pc:sldMk cId="2713980063" sldId="1735"/>
            <ac:cxnSpMk id="9" creationId="{215A7F27-A7E0-4B17-8812-B4DDA6378D1A}"/>
          </ac:cxnSpMkLst>
        </pc:cxnChg>
        <pc:cxnChg chg="ord">
          <ac:chgData name="Dwyer, Cynthia (NIH/OD) [E]" userId="3fa3c0a5-1c00-4ee9-8f48-ed7a1d193073" providerId="ADAL" clId="{2D90D1E1-182C-424D-810C-C9129241BC69}" dt="2022-12-05T15:47:39.019" v="236"/>
          <ac:cxnSpMkLst>
            <pc:docMk/>
            <pc:sldMk cId="2713980063" sldId="1735"/>
            <ac:cxnSpMk id="11" creationId="{E3612AEC-A53A-48DD-A451-5A2F07799EF9}"/>
          </ac:cxnSpMkLst>
        </pc:cxnChg>
        <pc:cxnChg chg="ord">
          <ac:chgData name="Dwyer, Cynthia (NIH/OD) [E]" userId="3fa3c0a5-1c00-4ee9-8f48-ed7a1d193073" providerId="ADAL" clId="{2D90D1E1-182C-424D-810C-C9129241BC69}" dt="2022-12-05T15:46:44.958" v="218"/>
          <ac:cxnSpMkLst>
            <pc:docMk/>
            <pc:sldMk cId="2713980063" sldId="1735"/>
            <ac:cxnSpMk id="21" creationId="{1DE8E120-B0C4-4D80-9E01-44FF87CF08C6}"/>
          </ac:cxnSpMkLst>
        </pc:cxnChg>
      </pc:sldChg>
      <pc:sldChg chg="modSp mod">
        <pc:chgData name="Dwyer, Cynthia (NIH/OD) [E]" userId="3fa3c0a5-1c00-4ee9-8f48-ed7a1d193073" providerId="ADAL" clId="{2D90D1E1-182C-424D-810C-C9129241BC69}" dt="2022-12-05T15:48:22.879" v="252"/>
        <pc:sldMkLst>
          <pc:docMk/>
          <pc:sldMk cId="1719967616" sldId="1788"/>
        </pc:sldMkLst>
        <pc:spChg chg="ord">
          <ac:chgData name="Dwyer, Cynthia (NIH/OD) [E]" userId="3fa3c0a5-1c00-4ee9-8f48-ed7a1d193073" providerId="ADAL" clId="{2D90D1E1-182C-424D-810C-C9129241BC69}" dt="2022-12-05T15:48:13.188" v="248"/>
          <ac:spMkLst>
            <pc:docMk/>
            <pc:sldMk cId="1719967616" sldId="1788"/>
            <ac:spMk id="4" creationId="{7FC5ACE1-303B-4330-83C9-817A8804032D}"/>
          </ac:spMkLst>
        </pc:spChg>
        <pc:spChg chg="ord">
          <ac:chgData name="Dwyer, Cynthia (NIH/OD) [E]" userId="3fa3c0a5-1c00-4ee9-8f48-ed7a1d193073" providerId="ADAL" clId="{2D90D1E1-182C-424D-810C-C9129241BC69}" dt="2022-12-05T15:48:18.407" v="250"/>
          <ac:spMkLst>
            <pc:docMk/>
            <pc:sldMk cId="1719967616" sldId="1788"/>
            <ac:spMk id="10" creationId="{D835C410-9F8C-4A62-A8B0-2327788BD208}"/>
          </ac:spMkLst>
        </pc:spChg>
        <pc:picChg chg="mod">
          <ac:chgData name="Dwyer, Cynthia (NIH/OD) [E]" userId="3fa3c0a5-1c00-4ee9-8f48-ed7a1d193073" providerId="ADAL" clId="{2D90D1E1-182C-424D-810C-C9129241BC69}" dt="2022-12-05T15:48:22.879" v="252"/>
          <ac:picMkLst>
            <pc:docMk/>
            <pc:sldMk cId="1719967616" sldId="1788"/>
            <ac:picMk id="11" creationId="{BBD24701-2D95-4C0D-B1A4-0B21A4C477E1}"/>
          </ac:picMkLst>
        </pc:picChg>
      </pc:sldChg>
      <pc:sldChg chg="modSp mod">
        <pc:chgData name="Dwyer, Cynthia (NIH/OD) [E]" userId="3fa3c0a5-1c00-4ee9-8f48-ed7a1d193073" providerId="ADAL" clId="{2D90D1E1-182C-424D-810C-C9129241BC69}" dt="2022-12-05T15:45:53.563" v="213"/>
        <pc:sldMkLst>
          <pc:docMk/>
          <pc:sldMk cId="3289385692" sldId="1874"/>
        </pc:sldMkLst>
        <pc:spChg chg="ord">
          <ac:chgData name="Dwyer, Cynthia (NIH/OD) [E]" userId="3fa3c0a5-1c00-4ee9-8f48-ed7a1d193073" providerId="ADAL" clId="{2D90D1E1-182C-424D-810C-C9129241BC69}" dt="2022-12-05T15:45:40.439" v="212"/>
          <ac:spMkLst>
            <pc:docMk/>
            <pc:sldMk cId="3289385692" sldId="1874"/>
            <ac:spMk id="5" creationId="{75850BA2-AA9A-4ED3-856E-1DDFA6519E03}"/>
          </ac:spMkLst>
        </pc:spChg>
        <pc:spChg chg="ord">
          <ac:chgData name="Dwyer, Cynthia (NIH/OD) [E]" userId="3fa3c0a5-1c00-4ee9-8f48-ed7a1d193073" providerId="ADAL" clId="{2D90D1E1-182C-424D-810C-C9129241BC69}" dt="2022-12-05T15:45:53.563" v="213"/>
          <ac:spMkLst>
            <pc:docMk/>
            <pc:sldMk cId="3289385692" sldId="1874"/>
            <ac:spMk id="12" creationId="{A0D0E2B4-CEBF-4DFC-A109-37768E29E514}"/>
          </ac:spMkLst>
        </pc:spChg>
      </pc:sldChg>
      <pc:sldChg chg="modSp mod">
        <pc:chgData name="Dwyer, Cynthia (NIH/OD) [E]" userId="3fa3c0a5-1c00-4ee9-8f48-ed7a1d193073" providerId="ADAL" clId="{2D90D1E1-182C-424D-810C-C9129241BC69}" dt="2022-12-05T15:49:56.801" v="265"/>
        <pc:sldMkLst>
          <pc:docMk/>
          <pc:sldMk cId="4257605158" sldId="1876"/>
        </pc:sldMkLst>
        <pc:spChg chg="ord">
          <ac:chgData name="Dwyer, Cynthia (NIH/OD) [E]" userId="3fa3c0a5-1c00-4ee9-8f48-ed7a1d193073" providerId="ADAL" clId="{2D90D1E1-182C-424D-810C-C9129241BC69}" dt="2022-12-05T15:49:42.796" v="261"/>
          <ac:spMkLst>
            <pc:docMk/>
            <pc:sldMk cId="4257605158" sldId="1876"/>
            <ac:spMk id="8" creationId="{2C876DC8-4E0B-49FB-A449-F50FA35C6646}"/>
          </ac:spMkLst>
        </pc:spChg>
        <pc:spChg chg="ord">
          <ac:chgData name="Dwyer, Cynthia (NIH/OD) [E]" userId="3fa3c0a5-1c00-4ee9-8f48-ed7a1d193073" providerId="ADAL" clId="{2D90D1E1-182C-424D-810C-C9129241BC69}" dt="2022-12-05T15:49:56.801" v="265"/>
          <ac:spMkLst>
            <pc:docMk/>
            <pc:sldMk cId="4257605158" sldId="1876"/>
            <ac:spMk id="9" creationId="{417FC7E7-42E4-41F0-80D7-C565D74AEDFF}"/>
          </ac:spMkLst>
        </pc:spChg>
      </pc:sldChg>
      <pc:sldChg chg="modSp mod">
        <pc:chgData name="Dwyer, Cynthia (NIH/OD) [E]" userId="3fa3c0a5-1c00-4ee9-8f48-ed7a1d193073" providerId="ADAL" clId="{2D90D1E1-182C-424D-810C-C9129241BC69}" dt="2022-12-05T15:50:11.483" v="267"/>
        <pc:sldMkLst>
          <pc:docMk/>
          <pc:sldMk cId="2104355212" sldId="1883"/>
        </pc:sldMkLst>
        <pc:spChg chg="ord">
          <ac:chgData name="Dwyer, Cynthia (NIH/OD) [E]" userId="3fa3c0a5-1c00-4ee9-8f48-ed7a1d193073" providerId="ADAL" clId="{2D90D1E1-182C-424D-810C-C9129241BC69}" dt="2022-12-05T15:50:11.483" v="267"/>
          <ac:spMkLst>
            <pc:docMk/>
            <pc:sldMk cId="2104355212" sldId="1883"/>
            <ac:spMk id="7" creationId="{1E3FE8C7-A452-4B54-B24F-785A047B716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8CDEBB-0CAD-4541-AD2E-910BDA70ACD4}"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492BCDE9-1DE4-4824-B95C-FCD95F10B9D4}">
      <dgm:prSet phldrT="[Text]" custT="1"/>
      <dgm:spPr>
        <a:solidFill>
          <a:schemeClr val="accent3">
            <a:lumMod val="75000"/>
          </a:schemeClr>
        </a:solidFill>
      </dgm:spPr>
      <dgm:t>
        <a:bodyPr/>
        <a:lstStyle/>
        <a:p>
          <a:r>
            <a:rPr lang="en-US" sz="2400" b="1" dirty="0"/>
            <a:t>1986</a:t>
          </a:r>
        </a:p>
      </dgm:t>
    </dgm:pt>
    <dgm:pt modelId="{E03248BC-99F2-4129-B384-E8067473127E}" type="parTrans" cxnId="{40DB4A85-6678-47DE-AF6D-73325A6BD999}">
      <dgm:prSet/>
      <dgm:spPr/>
      <dgm:t>
        <a:bodyPr/>
        <a:lstStyle/>
        <a:p>
          <a:endParaRPr lang="en-US"/>
        </a:p>
      </dgm:t>
    </dgm:pt>
    <dgm:pt modelId="{E867146D-AB2D-449C-9B95-6F055A27FB08}" type="sibTrans" cxnId="{40DB4A85-6678-47DE-AF6D-73325A6BD999}">
      <dgm:prSet/>
      <dgm:spPr/>
      <dgm:t>
        <a:bodyPr/>
        <a:lstStyle/>
        <a:p>
          <a:endParaRPr lang="en-US"/>
        </a:p>
      </dgm:t>
    </dgm:pt>
    <dgm:pt modelId="{47BA8E7F-73C4-40CB-9347-57270669DAC0}">
      <dgm:prSet phldrT="[Text]" custT="1"/>
      <dgm:spPr>
        <a:solidFill>
          <a:schemeClr val="accent3">
            <a:lumMod val="75000"/>
          </a:schemeClr>
        </a:solidFill>
      </dgm:spPr>
      <dgm:t>
        <a:bodyPr/>
        <a:lstStyle/>
        <a:p>
          <a:r>
            <a:rPr lang="en-US" sz="2400" b="1" dirty="0"/>
            <a:t>1994</a:t>
          </a:r>
        </a:p>
      </dgm:t>
    </dgm:pt>
    <dgm:pt modelId="{3DBD91C2-8721-495A-B82A-42D1D356E500}" type="parTrans" cxnId="{3F39CA62-C2F6-450A-8BD3-0160209D6986}">
      <dgm:prSet/>
      <dgm:spPr/>
      <dgm:t>
        <a:bodyPr/>
        <a:lstStyle/>
        <a:p>
          <a:endParaRPr lang="en-US"/>
        </a:p>
      </dgm:t>
    </dgm:pt>
    <dgm:pt modelId="{B101DAD0-79CF-497A-90FB-35AC9DE0577F}" type="sibTrans" cxnId="{3F39CA62-C2F6-450A-8BD3-0160209D6986}">
      <dgm:prSet/>
      <dgm:spPr/>
      <dgm:t>
        <a:bodyPr/>
        <a:lstStyle/>
        <a:p>
          <a:endParaRPr lang="en-US"/>
        </a:p>
      </dgm:t>
    </dgm:pt>
    <dgm:pt modelId="{57857103-FF43-4C23-AD69-4416170FF015}">
      <dgm:prSet custT="1"/>
      <dgm:spPr>
        <a:solidFill>
          <a:schemeClr val="accent3">
            <a:lumMod val="75000"/>
          </a:schemeClr>
        </a:solidFill>
      </dgm:spPr>
      <dgm:t>
        <a:bodyPr/>
        <a:lstStyle/>
        <a:p>
          <a:r>
            <a:rPr lang="en-US" sz="2400" b="1" dirty="0"/>
            <a:t>1998</a:t>
          </a:r>
        </a:p>
      </dgm:t>
    </dgm:pt>
    <dgm:pt modelId="{98CCD3AC-EFF7-4EF1-BC2D-C7F31E65C2FA}" type="parTrans" cxnId="{92C85D5D-B407-4F34-8407-4BAC585FDB28}">
      <dgm:prSet/>
      <dgm:spPr/>
      <dgm:t>
        <a:bodyPr/>
        <a:lstStyle/>
        <a:p>
          <a:endParaRPr lang="en-US"/>
        </a:p>
      </dgm:t>
    </dgm:pt>
    <dgm:pt modelId="{0E4CF63C-2B06-45E2-89A5-A47CBCDD50C9}" type="sibTrans" cxnId="{92C85D5D-B407-4F34-8407-4BAC585FDB28}">
      <dgm:prSet/>
      <dgm:spPr/>
      <dgm:t>
        <a:bodyPr/>
        <a:lstStyle/>
        <a:p>
          <a:endParaRPr lang="en-US"/>
        </a:p>
      </dgm:t>
    </dgm:pt>
    <dgm:pt modelId="{ECFA0088-CA77-4789-9C86-15BE5185B572}">
      <dgm:prSet phldrT="[Text]" custT="1"/>
      <dgm:spPr/>
      <dgm:t>
        <a:bodyPr/>
        <a:lstStyle/>
        <a:p>
          <a:pPr>
            <a:buFont typeface="Arial" panose="020B0604020202020204" pitchFamily="34" charset="0"/>
            <a:buChar char="•"/>
          </a:pPr>
          <a:r>
            <a:rPr lang="en-US" sz="1800" u="none" dirty="0"/>
            <a:t>NIH encourages inclusion of women</a:t>
          </a:r>
        </a:p>
      </dgm:t>
    </dgm:pt>
    <dgm:pt modelId="{70E2B07A-8D92-47C6-B851-C4359B6A61C0}" type="parTrans" cxnId="{86DE5E74-ADF2-4EC5-92DE-92BA4D451BE3}">
      <dgm:prSet/>
      <dgm:spPr/>
      <dgm:t>
        <a:bodyPr/>
        <a:lstStyle/>
        <a:p>
          <a:endParaRPr lang="en-US"/>
        </a:p>
      </dgm:t>
    </dgm:pt>
    <dgm:pt modelId="{D9E882D9-849D-40A7-99DF-11DDD67CFE70}" type="sibTrans" cxnId="{86DE5E74-ADF2-4EC5-92DE-92BA4D451BE3}">
      <dgm:prSet/>
      <dgm:spPr/>
      <dgm:t>
        <a:bodyPr/>
        <a:lstStyle/>
        <a:p>
          <a:endParaRPr lang="en-US"/>
        </a:p>
      </dgm:t>
    </dgm:pt>
    <dgm:pt modelId="{D05120C0-C781-4341-91F7-5EE619952B96}">
      <dgm:prSet phldrT="[Text]" custT="1"/>
      <dgm:spPr/>
      <dgm:t>
        <a:bodyPr/>
        <a:lstStyle/>
        <a:p>
          <a:pPr>
            <a:buFont typeface="Arial" panose="020B0604020202020204" pitchFamily="34" charset="0"/>
            <a:buChar char="•"/>
          </a:pPr>
          <a:r>
            <a:rPr lang="en-US" sz="1800" dirty="0"/>
            <a:t>NIH requires inclusion of women and racial and ethnic minorities</a:t>
          </a:r>
        </a:p>
      </dgm:t>
    </dgm:pt>
    <dgm:pt modelId="{87AB70DD-4653-47A3-99CB-5415BBB45584}" type="parTrans" cxnId="{681E9EE9-7C02-4987-AEC4-F81BDD88C1C8}">
      <dgm:prSet/>
      <dgm:spPr/>
      <dgm:t>
        <a:bodyPr/>
        <a:lstStyle/>
        <a:p>
          <a:endParaRPr lang="en-US"/>
        </a:p>
      </dgm:t>
    </dgm:pt>
    <dgm:pt modelId="{F54037FF-56F8-4DD2-9894-A3A032ED53CF}" type="sibTrans" cxnId="{681E9EE9-7C02-4987-AEC4-F81BDD88C1C8}">
      <dgm:prSet/>
      <dgm:spPr/>
      <dgm:t>
        <a:bodyPr/>
        <a:lstStyle/>
        <a:p>
          <a:endParaRPr lang="en-US"/>
        </a:p>
      </dgm:t>
    </dgm:pt>
    <dgm:pt modelId="{16CD518F-CCAC-4A68-A001-6AC634768072}">
      <dgm:prSet custT="1"/>
      <dgm:spPr/>
      <dgm:t>
        <a:bodyPr/>
        <a:lstStyle/>
        <a:p>
          <a:pPr>
            <a:buFont typeface="Arial" panose="020B0604020202020204" pitchFamily="34" charset="0"/>
            <a:buChar char="•"/>
          </a:pPr>
          <a:r>
            <a:rPr lang="en-US" sz="1800" b="0" dirty="0"/>
            <a:t>NIH requires inclusion of children</a:t>
          </a:r>
        </a:p>
      </dgm:t>
    </dgm:pt>
    <dgm:pt modelId="{F952C5A0-A038-43D9-9885-2B70EE0A2A56}" type="parTrans" cxnId="{89909576-CB80-400A-A940-BB061C10FC91}">
      <dgm:prSet/>
      <dgm:spPr/>
      <dgm:t>
        <a:bodyPr/>
        <a:lstStyle/>
        <a:p>
          <a:endParaRPr lang="en-US"/>
        </a:p>
      </dgm:t>
    </dgm:pt>
    <dgm:pt modelId="{7AB39540-6E27-4FA3-BF2C-4AE9A10528C2}" type="sibTrans" cxnId="{89909576-CB80-400A-A940-BB061C10FC91}">
      <dgm:prSet/>
      <dgm:spPr/>
      <dgm:t>
        <a:bodyPr/>
        <a:lstStyle/>
        <a:p>
          <a:endParaRPr lang="en-US"/>
        </a:p>
      </dgm:t>
    </dgm:pt>
    <dgm:pt modelId="{B23E0D64-5D68-4151-8BDF-392B5DC83ECE}">
      <dgm:prSet custT="1"/>
      <dgm:spPr/>
      <dgm:t>
        <a:bodyPr/>
        <a:lstStyle/>
        <a:p>
          <a:pPr>
            <a:buFont typeface="Arial" panose="020B0604020202020204" pitchFamily="34" charset="0"/>
            <a:buChar char="•"/>
          </a:pPr>
          <a:r>
            <a:rPr lang="en-US" sz="1800" b="0" dirty="0"/>
            <a:t>NIH changes child definition to under 18</a:t>
          </a:r>
        </a:p>
      </dgm:t>
    </dgm:pt>
    <dgm:pt modelId="{7AAA169A-B2C9-4F4F-BD03-8B34E5905B08}" type="parTrans" cxnId="{4B4796D7-902C-402F-A83D-F49BADF022B4}">
      <dgm:prSet/>
      <dgm:spPr/>
      <dgm:t>
        <a:bodyPr/>
        <a:lstStyle/>
        <a:p>
          <a:endParaRPr lang="en-US"/>
        </a:p>
      </dgm:t>
    </dgm:pt>
    <dgm:pt modelId="{E9DC89A9-FA73-4A55-A74E-BB48456FB215}" type="sibTrans" cxnId="{4B4796D7-902C-402F-A83D-F49BADF022B4}">
      <dgm:prSet/>
      <dgm:spPr/>
      <dgm:t>
        <a:bodyPr/>
        <a:lstStyle/>
        <a:p>
          <a:endParaRPr lang="en-US"/>
        </a:p>
      </dgm:t>
    </dgm:pt>
    <dgm:pt modelId="{C3F49FD6-8ECE-4D8C-A4E3-972A936C989F}">
      <dgm:prSet custT="1"/>
      <dgm:spPr>
        <a:solidFill>
          <a:schemeClr val="accent3">
            <a:lumMod val="75000"/>
          </a:schemeClr>
        </a:solidFill>
      </dgm:spPr>
      <dgm:t>
        <a:bodyPr/>
        <a:lstStyle/>
        <a:p>
          <a:r>
            <a:rPr lang="en-US" sz="2400" b="1" dirty="0"/>
            <a:t>2015</a:t>
          </a:r>
        </a:p>
      </dgm:t>
    </dgm:pt>
    <dgm:pt modelId="{73608EFF-7127-4B66-B539-C7D08F0D1094}" type="sibTrans" cxnId="{94A7CD88-4B94-4234-B815-86BCC3D1F55F}">
      <dgm:prSet/>
      <dgm:spPr/>
      <dgm:t>
        <a:bodyPr/>
        <a:lstStyle/>
        <a:p>
          <a:endParaRPr lang="en-US"/>
        </a:p>
      </dgm:t>
    </dgm:pt>
    <dgm:pt modelId="{5C8C36E1-12A5-4F27-9C5C-F7097A13AF43}" type="parTrans" cxnId="{94A7CD88-4B94-4234-B815-86BCC3D1F55F}">
      <dgm:prSet/>
      <dgm:spPr/>
      <dgm:t>
        <a:bodyPr/>
        <a:lstStyle/>
        <a:p>
          <a:endParaRPr lang="en-US"/>
        </a:p>
      </dgm:t>
    </dgm:pt>
    <dgm:pt modelId="{E4446712-79DB-4618-A705-1185D4B069F5}">
      <dgm:prSet custT="1"/>
      <dgm:spPr>
        <a:solidFill>
          <a:schemeClr val="accent3">
            <a:lumMod val="75000"/>
          </a:schemeClr>
        </a:solidFill>
      </dgm:spPr>
      <dgm:t>
        <a:bodyPr/>
        <a:lstStyle/>
        <a:p>
          <a:r>
            <a:rPr lang="en-US" sz="2400" b="1" dirty="0"/>
            <a:t>2017</a:t>
          </a:r>
        </a:p>
      </dgm:t>
    </dgm:pt>
    <dgm:pt modelId="{5F163730-64D7-4464-A45F-67A6ABDB3506}" type="parTrans" cxnId="{96F7B6B2-7774-4D5F-84B1-76BE7AB9214C}">
      <dgm:prSet/>
      <dgm:spPr/>
      <dgm:t>
        <a:bodyPr/>
        <a:lstStyle/>
        <a:p>
          <a:endParaRPr lang="en-US"/>
        </a:p>
      </dgm:t>
    </dgm:pt>
    <dgm:pt modelId="{8E8943B5-487E-435D-8A93-B14291B608D7}" type="sibTrans" cxnId="{96F7B6B2-7774-4D5F-84B1-76BE7AB9214C}">
      <dgm:prSet/>
      <dgm:spPr/>
      <dgm:t>
        <a:bodyPr/>
        <a:lstStyle/>
        <a:p>
          <a:endParaRPr lang="en-US"/>
        </a:p>
      </dgm:t>
    </dgm:pt>
    <dgm:pt modelId="{A0667C76-ACBF-497D-AF0F-6EC4299DDF22}">
      <dgm:prSet custT="1"/>
      <dgm:spPr>
        <a:solidFill>
          <a:schemeClr val="accent3">
            <a:lumMod val="75000"/>
          </a:schemeClr>
        </a:solidFill>
      </dgm:spPr>
      <dgm:t>
        <a:bodyPr/>
        <a:lstStyle/>
        <a:p>
          <a:r>
            <a:rPr lang="en-US" sz="2400" b="1" dirty="0"/>
            <a:t>2019</a:t>
          </a:r>
        </a:p>
      </dgm:t>
    </dgm:pt>
    <dgm:pt modelId="{89903C7D-787F-41D7-9A8A-780C9D4D5EA6}" type="parTrans" cxnId="{B21B74DE-4EC3-4254-9F7B-EE0A51812061}">
      <dgm:prSet/>
      <dgm:spPr/>
      <dgm:t>
        <a:bodyPr/>
        <a:lstStyle/>
        <a:p>
          <a:endParaRPr lang="en-US"/>
        </a:p>
      </dgm:t>
    </dgm:pt>
    <dgm:pt modelId="{046C04EB-422A-430F-A0D9-9057447F1EEE}" type="sibTrans" cxnId="{B21B74DE-4EC3-4254-9F7B-EE0A51812061}">
      <dgm:prSet/>
      <dgm:spPr/>
      <dgm:t>
        <a:bodyPr/>
        <a:lstStyle/>
        <a:p>
          <a:endParaRPr lang="en-US"/>
        </a:p>
      </dgm:t>
    </dgm:pt>
    <dgm:pt modelId="{F995D606-D1FD-486F-9ECA-329D37F2FE08}" type="pres">
      <dgm:prSet presAssocID="{CD8CDEBB-0CAD-4541-AD2E-910BDA70ACD4}" presName="Name0" presStyleCnt="0">
        <dgm:presLayoutVars>
          <dgm:dir/>
          <dgm:animLvl val="lvl"/>
          <dgm:resizeHandles val="exact"/>
        </dgm:presLayoutVars>
      </dgm:prSet>
      <dgm:spPr/>
    </dgm:pt>
    <dgm:pt modelId="{9F7A782E-5438-49CD-85EC-7F380D7C6188}" type="pres">
      <dgm:prSet presAssocID="{492BCDE9-1DE4-4824-B95C-FCD95F10B9D4}" presName="composite" presStyleCnt="0"/>
      <dgm:spPr/>
    </dgm:pt>
    <dgm:pt modelId="{A4F2EFFF-E71C-4D1D-8165-AABF29F725C3}" type="pres">
      <dgm:prSet presAssocID="{492BCDE9-1DE4-4824-B95C-FCD95F10B9D4}" presName="parTx" presStyleLbl="node1" presStyleIdx="0" presStyleCnt="6">
        <dgm:presLayoutVars>
          <dgm:chMax val="0"/>
          <dgm:chPref val="0"/>
          <dgm:bulletEnabled val="1"/>
        </dgm:presLayoutVars>
      </dgm:prSet>
      <dgm:spPr/>
    </dgm:pt>
    <dgm:pt modelId="{AD1B4B3C-A6EA-498F-AEFA-3A2151C29733}" type="pres">
      <dgm:prSet presAssocID="{492BCDE9-1DE4-4824-B95C-FCD95F10B9D4}" presName="desTx" presStyleLbl="revTx" presStyleIdx="0" presStyleCnt="4">
        <dgm:presLayoutVars>
          <dgm:bulletEnabled val="1"/>
        </dgm:presLayoutVars>
      </dgm:prSet>
      <dgm:spPr/>
    </dgm:pt>
    <dgm:pt modelId="{D7A5666A-704D-4D36-A9A1-DCD7F15A6BA4}" type="pres">
      <dgm:prSet presAssocID="{E867146D-AB2D-449C-9B95-6F055A27FB08}" presName="space" presStyleCnt="0"/>
      <dgm:spPr/>
    </dgm:pt>
    <dgm:pt modelId="{D1F63C6D-A1F9-433F-B783-BE851AB52639}" type="pres">
      <dgm:prSet presAssocID="{47BA8E7F-73C4-40CB-9347-57270669DAC0}" presName="composite" presStyleCnt="0"/>
      <dgm:spPr/>
    </dgm:pt>
    <dgm:pt modelId="{FBFC9445-CF05-4EC0-9CD0-088F768EF34C}" type="pres">
      <dgm:prSet presAssocID="{47BA8E7F-73C4-40CB-9347-57270669DAC0}" presName="parTx" presStyleLbl="node1" presStyleIdx="1" presStyleCnt="6">
        <dgm:presLayoutVars>
          <dgm:chMax val="0"/>
          <dgm:chPref val="0"/>
          <dgm:bulletEnabled val="1"/>
        </dgm:presLayoutVars>
      </dgm:prSet>
      <dgm:spPr/>
    </dgm:pt>
    <dgm:pt modelId="{D62FA921-D335-4EB5-B33D-C96819512FC3}" type="pres">
      <dgm:prSet presAssocID="{47BA8E7F-73C4-40CB-9347-57270669DAC0}" presName="desTx" presStyleLbl="revTx" presStyleIdx="1" presStyleCnt="4">
        <dgm:presLayoutVars>
          <dgm:bulletEnabled val="1"/>
        </dgm:presLayoutVars>
      </dgm:prSet>
      <dgm:spPr/>
    </dgm:pt>
    <dgm:pt modelId="{DF2AA85A-BAF8-46A0-9F7F-16CC30AC5996}" type="pres">
      <dgm:prSet presAssocID="{B101DAD0-79CF-497A-90FB-35AC9DE0577F}" presName="space" presStyleCnt="0"/>
      <dgm:spPr/>
    </dgm:pt>
    <dgm:pt modelId="{4F0829EA-15AF-4E78-85A3-2A937D2D135D}" type="pres">
      <dgm:prSet presAssocID="{57857103-FF43-4C23-AD69-4416170FF015}" presName="composite" presStyleCnt="0"/>
      <dgm:spPr/>
    </dgm:pt>
    <dgm:pt modelId="{363DA65A-2D8F-4854-87B2-8B024CFBAF52}" type="pres">
      <dgm:prSet presAssocID="{57857103-FF43-4C23-AD69-4416170FF015}" presName="parTx" presStyleLbl="node1" presStyleIdx="2" presStyleCnt="6">
        <dgm:presLayoutVars>
          <dgm:chMax val="0"/>
          <dgm:chPref val="0"/>
          <dgm:bulletEnabled val="1"/>
        </dgm:presLayoutVars>
      </dgm:prSet>
      <dgm:spPr/>
    </dgm:pt>
    <dgm:pt modelId="{B41E0D65-CB10-4B0E-8D13-D04F437B2740}" type="pres">
      <dgm:prSet presAssocID="{57857103-FF43-4C23-AD69-4416170FF015}" presName="desTx" presStyleLbl="revTx" presStyleIdx="2" presStyleCnt="4">
        <dgm:presLayoutVars>
          <dgm:bulletEnabled val="1"/>
        </dgm:presLayoutVars>
      </dgm:prSet>
      <dgm:spPr/>
    </dgm:pt>
    <dgm:pt modelId="{67237C80-8F26-4528-9FC6-422CBA9D4AA0}" type="pres">
      <dgm:prSet presAssocID="{0E4CF63C-2B06-45E2-89A5-A47CBCDD50C9}" presName="space" presStyleCnt="0"/>
      <dgm:spPr/>
    </dgm:pt>
    <dgm:pt modelId="{ACB1A5B6-BEE5-4A4E-8EA9-04E2B4D6F3BC}" type="pres">
      <dgm:prSet presAssocID="{C3F49FD6-8ECE-4D8C-A4E3-972A936C989F}" presName="composite" presStyleCnt="0"/>
      <dgm:spPr/>
    </dgm:pt>
    <dgm:pt modelId="{73328C0E-7041-463B-A07C-125F1E44BB58}" type="pres">
      <dgm:prSet presAssocID="{C3F49FD6-8ECE-4D8C-A4E3-972A936C989F}" presName="parTx" presStyleLbl="node1" presStyleIdx="3" presStyleCnt="6">
        <dgm:presLayoutVars>
          <dgm:chMax val="0"/>
          <dgm:chPref val="0"/>
          <dgm:bulletEnabled val="1"/>
        </dgm:presLayoutVars>
      </dgm:prSet>
      <dgm:spPr/>
    </dgm:pt>
    <dgm:pt modelId="{B9495F71-BD2E-4B2C-8508-F53DA81F0202}" type="pres">
      <dgm:prSet presAssocID="{C3F49FD6-8ECE-4D8C-A4E3-972A936C989F}" presName="desTx" presStyleLbl="revTx" presStyleIdx="3" presStyleCnt="4">
        <dgm:presLayoutVars>
          <dgm:bulletEnabled val="1"/>
        </dgm:presLayoutVars>
      </dgm:prSet>
      <dgm:spPr/>
    </dgm:pt>
    <dgm:pt modelId="{632FF971-E267-49F2-AED2-CF64C095159F}" type="pres">
      <dgm:prSet presAssocID="{73608EFF-7127-4B66-B539-C7D08F0D1094}" presName="space" presStyleCnt="0"/>
      <dgm:spPr/>
    </dgm:pt>
    <dgm:pt modelId="{BA1BD233-A11B-48CF-A6E2-55F6E240B531}" type="pres">
      <dgm:prSet presAssocID="{E4446712-79DB-4618-A705-1185D4B069F5}" presName="composite" presStyleCnt="0"/>
      <dgm:spPr/>
    </dgm:pt>
    <dgm:pt modelId="{891C656D-10F8-4401-B8E6-53688B830AFF}" type="pres">
      <dgm:prSet presAssocID="{E4446712-79DB-4618-A705-1185D4B069F5}" presName="parTx" presStyleLbl="node1" presStyleIdx="4" presStyleCnt="6" custLinFactNeighborX="-474" custLinFactNeighborY="1031">
        <dgm:presLayoutVars>
          <dgm:chMax val="0"/>
          <dgm:chPref val="0"/>
          <dgm:bulletEnabled val="1"/>
        </dgm:presLayoutVars>
      </dgm:prSet>
      <dgm:spPr/>
    </dgm:pt>
    <dgm:pt modelId="{D3E821C4-8420-435A-BEC9-44C1F94719E5}" type="pres">
      <dgm:prSet presAssocID="{E4446712-79DB-4618-A705-1185D4B069F5}" presName="desTx" presStyleLbl="revTx" presStyleIdx="3" presStyleCnt="4">
        <dgm:presLayoutVars>
          <dgm:bulletEnabled val="1"/>
        </dgm:presLayoutVars>
      </dgm:prSet>
      <dgm:spPr/>
    </dgm:pt>
    <dgm:pt modelId="{3B9BE833-2E02-44EF-B33A-2737D2BB9145}" type="pres">
      <dgm:prSet presAssocID="{8E8943B5-487E-435D-8A93-B14291B608D7}" presName="space" presStyleCnt="0"/>
      <dgm:spPr/>
    </dgm:pt>
    <dgm:pt modelId="{825B9FB6-C214-4F8C-9A35-FA0FE1561695}" type="pres">
      <dgm:prSet presAssocID="{A0667C76-ACBF-497D-AF0F-6EC4299DDF22}" presName="composite" presStyleCnt="0"/>
      <dgm:spPr/>
    </dgm:pt>
    <dgm:pt modelId="{4725E31B-BB81-4E22-9929-027D372DA1B8}" type="pres">
      <dgm:prSet presAssocID="{A0667C76-ACBF-497D-AF0F-6EC4299DDF22}" presName="parTx" presStyleLbl="node1" presStyleIdx="5" presStyleCnt="6">
        <dgm:presLayoutVars>
          <dgm:chMax val="0"/>
          <dgm:chPref val="0"/>
          <dgm:bulletEnabled val="1"/>
        </dgm:presLayoutVars>
      </dgm:prSet>
      <dgm:spPr/>
    </dgm:pt>
    <dgm:pt modelId="{BDFF16D7-9119-4B86-912F-CAF6D1DAE660}" type="pres">
      <dgm:prSet presAssocID="{A0667C76-ACBF-497D-AF0F-6EC4299DDF22}" presName="desTx" presStyleLbl="revTx" presStyleIdx="3" presStyleCnt="4">
        <dgm:presLayoutVars>
          <dgm:bulletEnabled val="1"/>
        </dgm:presLayoutVars>
      </dgm:prSet>
      <dgm:spPr/>
    </dgm:pt>
  </dgm:ptLst>
  <dgm:cxnLst>
    <dgm:cxn modelId="{7AEB8C05-86DF-41E4-97C4-67D7D371C26B}" type="presOf" srcId="{CD8CDEBB-0CAD-4541-AD2E-910BDA70ACD4}" destId="{F995D606-D1FD-486F-9ECA-329D37F2FE08}" srcOrd="0" destOrd="0" presId="urn:microsoft.com/office/officeart/2005/8/layout/chevron1"/>
    <dgm:cxn modelId="{D3ED6317-E46A-43BC-B5BD-4C1C5AA6570C}" type="presOf" srcId="{16CD518F-CCAC-4A68-A001-6AC634768072}" destId="{B41E0D65-CB10-4B0E-8D13-D04F437B2740}" srcOrd="0" destOrd="0" presId="urn:microsoft.com/office/officeart/2005/8/layout/chevron1"/>
    <dgm:cxn modelId="{0C820C39-A341-4A5A-BBA4-C168FB7A80A8}" type="presOf" srcId="{C3F49FD6-8ECE-4D8C-A4E3-972A936C989F}" destId="{73328C0E-7041-463B-A07C-125F1E44BB58}" srcOrd="0" destOrd="0" presId="urn:microsoft.com/office/officeart/2005/8/layout/chevron1"/>
    <dgm:cxn modelId="{92C85D5D-B407-4F34-8407-4BAC585FDB28}" srcId="{CD8CDEBB-0CAD-4541-AD2E-910BDA70ACD4}" destId="{57857103-FF43-4C23-AD69-4416170FF015}" srcOrd="2" destOrd="0" parTransId="{98CCD3AC-EFF7-4EF1-BC2D-C7F31E65C2FA}" sibTransId="{0E4CF63C-2B06-45E2-89A5-A47CBCDD50C9}"/>
    <dgm:cxn modelId="{3F39CA62-C2F6-450A-8BD3-0160209D6986}" srcId="{CD8CDEBB-0CAD-4541-AD2E-910BDA70ACD4}" destId="{47BA8E7F-73C4-40CB-9347-57270669DAC0}" srcOrd="1" destOrd="0" parTransId="{3DBD91C2-8721-495A-B82A-42D1D356E500}" sibTransId="{B101DAD0-79CF-497A-90FB-35AC9DE0577F}"/>
    <dgm:cxn modelId="{A4BB4A69-77BD-433A-82A5-24C2D61273A5}" type="presOf" srcId="{B23E0D64-5D68-4151-8BDF-392B5DC83ECE}" destId="{B9495F71-BD2E-4B2C-8508-F53DA81F0202}" srcOrd="0" destOrd="0" presId="urn:microsoft.com/office/officeart/2005/8/layout/chevron1"/>
    <dgm:cxn modelId="{01746C6B-9E28-4CB9-AC64-8849F59A1E21}" type="presOf" srcId="{E4446712-79DB-4618-A705-1185D4B069F5}" destId="{891C656D-10F8-4401-B8E6-53688B830AFF}" srcOrd="0" destOrd="0" presId="urn:microsoft.com/office/officeart/2005/8/layout/chevron1"/>
    <dgm:cxn modelId="{C0FC0B52-CADA-421E-AD6E-2EA71357AF89}" type="presOf" srcId="{57857103-FF43-4C23-AD69-4416170FF015}" destId="{363DA65A-2D8F-4854-87B2-8B024CFBAF52}" srcOrd="0" destOrd="0" presId="urn:microsoft.com/office/officeart/2005/8/layout/chevron1"/>
    <dgm:cxn modelId="{86DE5E74-ADF2-4EC5-92DE-92BA4D451BE3}" srcId="{492BCDE9-1DE4-4824-B95C-FCD95F10B9D4}" destId="{ECFA0088-CA77-4789-9C86-15BE5185B572}" srcOrd="0" destOrd="0" parTransId="{70E2B07A-8D92-47C6-B851-C4359B6A61C0}" sibTransId="{D9E882D9-849D-40A7-99DF-11DDD67CFE70}"/>
    <dgm:cxn modelId="{89909576-CB80-400A-A940-BB061C10FC91}" srcId="{57857103-FF43-4C23-AD69-4416170FF015}" destId="{16CD518F-CCAC-4A68-A001-6AC634768072}" srcOrd="0" destOrd="0" parTransId="{F952C5A0-A038-43D9-9885-2B70EE0A2A56}" sibTransId="{7AB39540-6E27-4FA3-BF2C-4AE9A10528C2}"/>
    <dgm:cxn modelId="{5D6E1077-62E2-433E-9ED2-C509DC73D1BD}" type="presOf" srcId="{47BA8E7F-73C4-40CB-9347-57270669DAC0}" destId="{FBFC9445-CF05-4EC0-9CD0-088F768EF34C}" srcOrd="0" destOrd="0" presId="urn:microsoft.com/office/officeart/2005/8/layout/chevron1"/>
    <dgm:cxn modelId="{E949F580-DA7B-4CD7-B4EF-78D42FA56078}" type="presOf" srcId="{A0667C76-ACBF-497D-AF0F-6EC4299DDF22}" destId="{4725E31B-BB81-4E22-9929-027D372DA1B8}" srcOrd="0" destOrd="0" presId="urn:microsoft.com/office/officeart/2005/8/layout/chevron1"/>
    <dgm:cxn modelId="{40DB4A85-6678-47DE-AF6D-73325A6BD999}" srcId="{CD8CDEBB-0CAD-4541-AD2E-910BDA70ACD4}" destId="{492BCDE9-1DE4-4824-B95C-FCD95F10B9D4}" srcOrd="0" destOrd="0" parTransId="{E03248BC-99F2-4129-B384-E8067473127E}" sibTransId="{E867146D-AB2D-449C-9B95-6F055A27FB08}"/>
    <dgm:cxn modelId="{94A7CD88-4B94-4234-B815-86BCC3D1F55F}" srcId="{CD8CDEBB-0CAD-4541-AD2E-910BDA70ACD4}" destId="{C3F49FD6-8ECE-4D8C-A4E3-972A936C989F}" srcOrd="3" destOrd="0" parTransId="{5C8C36E1-12A5-4F27-9C5C-F7097A13AF43}" sibTransId="{73608EFF-7127-4B66-B539-C7D08F0D1094}"/>
    <dgm:cxn modelId="{9169758E-315C-4111-B263-A8AAC754CA5C}" type="presOf" srcId="{492BCDE9-1DE4-4824-B95C-FCD95F10B9D4}" destId="{A4F2EFFF-E71C-4D1D-8165-AABF29F725C3}" srcOrd="0" destOrd="0" presId="urn:microsoft.com/office/officeart/2005/8/layout/chevron1"/>
    <dgm:cxn modelId="{96F7B6B2-7774-4D5F-84B1-76BE7AB9214C}" srcId="{CD8CDEBB-0CAD-4541-AD2E-910BDA70ACD4}" destId="{E4446712-79DB-4618-A705-1185D4B069F5}" srcOrd="4" destOrd="0" parTransId="{5F163730-64D7-4464-A45F-67A6ABDB3506}" sibTransId="{8E8943B5-487E-435D-8A93-B14291B608D7}"/>
    <dgm:cxn modelId="{9F3BA6B7-6BB3-431F-B153-349911E856E6}" type="presOf" srcId="{D05120C0-C781-4341-91F7-5EE619952B96}" destId="{D62FA921-D335-4EB5-B33D-C96819512FC3}" srcOrd="0" destOrd="0" presId="urn:microsoft.com/office/officeart/2005/8/layout/chevron1"/>
    <dgm:cxn modelId="{4B4796D7-902C-402F-A83D-F49BADF022B4}" srcId="{C3F49FD6-8ECE-4D8C-A4E3-972A936C989F}" destId="{B23E0D64-5D68-4151-8BDF-392B5DC83ECE}" srcOrd="0" destOrd="0" parTransId="{7AAA169A-B2C9-4F4F-BD03-8B34E5905B08}" sibTransId="{E9DC89A9-FA73-4A55-A74E-BB48456FB215}"/>
    <dgm:cxn modelId="{B21B74DE-4EC3-4254-9F7B-EE0A51812061}" srcId="{CD8CDEBB-0CAD-4541-AD2E-910BDA70ACD4}" destId="{A0667C76-ACBF-497D-AF0F-6EC4299DDF22}" srcOrd="5" destOrd="0" parTransId="{89903C7D-787F-41D7-9A8A-780C9D4D5EA6}" sibTransId="{046C04EB-422A-430F-A0D9-9057447F1EEE}"/>
    <dgm:cxn modelId="{681E9EE9-7C02-4987-AEC4-F81BDD88C1C8}" srcId="{47BA8E7F-73C4-40CB-9347-57270669DAC0}" destId="{D05120C0-C781-4341-91F7-5EE619952B96}" srcOrd="0" destOrd="0" parTransId="{87AB70DD-4653-47A3-99CB-5415BBB45584}" sibTransId="{F54037FF-56F8-4DD2-9894-A3A032ED53CF}"/>
    <dgm:cxn modelId="{AAC537FD-F1C9-40A8-9FCD-CC06D6DCED4E}" type="presOf" srcId="{ECFA0088-CA77-4789-9C86-15BE5185B572}" destId="{AD1B4B3C-A6EA-498F-AEFA-3A2151C29733}" srcOrd="0" destOrd="0" presId="urn:microsoft.com/office/officeart/2005/8/layout/chevron1"/>
    <dgm:cxn modelId="{7819920B-4FC5-4C67-8564-49A8FAD41998}" type="presParOf" srcId="{F995D606-D1FD-486F-9ECA-329D37F2FE08}" destId="{9F7A782E-5438-49CD-85EC-7F380D7C6188}" srcOrd="0" destOrd="0" presId="urn:microsoft.com/office/officeart/2005/8/layout/chevron1"/>
    <dgm:cxn modelId="{7B3D2A8C-BBFA-45AF-B7C5-36AD8DC0E19E}" type="presParOf" srcId="{9F7A782E-5438-49CD-85EC-7F380D7C6188}" destId="{A4F2EFFF-E71C-4D1D-8165-AABF29F725C3}" srcOrd="0" destOrd="0" presId="urn:microsoft.com/office/officeart/2005/8/layout/chevron1"/>
    <dgm:cxn modelId="{0E8CA721-267F-41FC-89B4-DAD86C4BCC9F}" type="presParOf" srcId="{9F7A782E-5438-49CD-85EC-7F380D7C6188}" destId="{AD1B4B3C-A6EA-498F-AEFA-3A2151C29733}" srcOrd="1" destOrd="0" presId="urn:microsoft.com/office/officeart/2005/8/layout/chevron1"/>
    <dgm:cxn modelId="{8C200014-0733-4BAD-85DF-F798EC49577E}" type="presParOf" srcId="{F995D606-D1FD-486F-9ECA-329D37F2FE08}" destId="{D7A5666A-704D-4D36-A9A1-DCD7F15A6BA4}" srcOrd="1" destOrd="0" presId="urn:microsoft.com/office/officeart/2005/8/layout/chevron1"/>
    <dgm:cxn modelId="{1930131D-580A-4F27-A548-A8E91959CF6E}" type="presParOf" srcId="{F995D606-D1FD-486F-9ECA-329D37F2FE08}" destId="{D1F63C6D-A1F9-433F-B783-BE851AB52639}" srcOrd="2" destOrd="0" presId="urn:microsoft.com/office/officeart/2005/8/layout/chevron1"/>
    <dgm:cxn modelId="{78C8BE25-8696-4051-8E21-589BFF9E6215}" type="presParOf" srcId="{D1F63C6D-A1F9-433F-B783-BE851AB52639}" destId="{FBFC9445-CF05-4EC0-9CD0-088F768EF34C}" srcOrd="0" destOrd="0" presId="urn:microsoft.com/office/officeart/2005/8/layout/chevron1"/>
    <dgm:cxn modelId="{3DDF1A94-3EDD-43F0-8912-E202BE0E714C}" type="presParOf" srcId="{D1F63C6D-A1F9-433F-B783-BE851AB52639}" destId="{D62FA921-D335-4EB5-B33D-C96819512FC3}" srcOrd="1" destOrd="0" presId="urn:microsoft.com/office/officeart/2005/8/layout/chevron1"/>
    <dgm:cxn modelId="{E37E8179-7D8E-439B-B282-165D1831F48A}" type="presParOf" srcId="{F995D606-D1FD-486F-9ECA-329D37F2FE08}" destId="{DF2AA85A-BAF8-46A0-9F7F-16CC30AC5996}" srcOrd="3" destOrd="0" presId="urn:microsoft.com/office/officeart/2005/8/layout/chevron1"/>
    <dgm:cxn modelId="{B2E49D46-34E9-4C90-97AB-C27485EDE8EA}" type="presParOf" srcId="{F995D606-D1FD-486F-9ECA-329D37F2FE08}" destId="{4F0829EA-15AF-4E78-85A3-2A937D2D135D}" srcOrd="4" destOrd="0" presId="urn:microsoft.com/office/officeart/2005/8/layout/chevron1"/>
    <dgm:cxn modelId="{F4EDA84B-ECC0-4C1C-96A1-8F37788252E9}" type="presParOf" srcId="{4F0829EA-15AF-4E78-85A3-2A937D2D135D}" destId="{363DA65A-2D8F-4854-87B2-8B024CFBAF52}" srcOrd="0" destOrd="0" presId="urn:microsoft.com/office/officeart/2005/8/layout/chevron1"/>
    <dgm:cxn modelId="{EB40D066-C847-4242-99E6-1CDDDBF233C7}" type="presParOf" srcId="{4F0829EA-15AF-4E78-85A3-2A937D2D135D}" destId="{B41E0D65-CB10-4B0E-8D13-D04F437B2740}" srcOrd="1" destOrd="0" presId="urn:microsoft.com/office/officeart/2005/8/layout/chevron1"/>
    <dgm:cxn modelId="{14958DE4-7D9E-41C3-9F69-086F103F384D}" type="presParOf" srcId="{F995D606-D1FD-486F-9ECA-329D37F2FE08}" destId="{67237C80-8F26-4528-9FC6-422CBA9D4AA0}" srcOrd="5" destOrd="0" presId="urn:microsoft.com/office/officeart/2005/8/layout/chevron1"/>
    <dgm:cxn modelId="{39176C44-33BD-4BDD-8DEE-E6E6C0BFF8ED}" type="presParOf" srcId="{F995D606-D1FD-486F-9ECA-329D37F2FE08}" destId="{ACB1A5B6-BEE5-4A4E-8EA9-04E2B4D6F3BC}" srcOrd="6" destOrd="0" presId="urn:microsoft.com/office/officeart/2005/8/layout/chevron1"/>
    <dgm:cxn modelId="{683FB59D-3FAA-4652-96CF-7CDD9A670CE2}" type="presParOf" srcId="{ACB1A5B6-BEE5-4A4E-8EA9-04E2B4D6F3BC}" destId="{73328C0E-7041-463B-A07C-125F1E44BB58}" srcOrd="0" destOrd="0" presId="urn:microsoft.com/office/officeart/2005/8/layout/chevron1"/>
    <dgm:cxn modelId="{08FB2CAC-2292-453F-8B7A-69AFE260583F}" type="presParOf" srcId="{ACB1A5B6-BEE5-4A4E-8EA9-04E2B4D6F3BC}" destId="{B9495F71-BD2E-4B2C-8508-F53DA81F0202}" srcOrd="1" destOrd="0" presId="urn:microsoft.com/office/officeart/2005/8/layout/chevron1"/>
    <dgm:cxn modelId="{AC7DB217-A36B-4200-B49C-3B1F8D6A4A89}" type="presParOf" srcId="{F995D606-D1FD-486F-9ECA-329D37F2FE08}" destId="{632FF971-E267-49F2-AED2-CF64C095159F}" srcOrd="7" destOrd="0" presId="urn:microsoft.com/office/officeart/2005/8/layout/chevron1"/>
    <dgm:cxn modelId="{208EAA84-6544-4E01-82C5-3A423614BBF9}" type="presParOf" srcId="{F995D606-D1FD-486F-9ECA-329D37F2FE08}" destId="{BA1BD233-A11B-48CF-A6E2-55F6E240B531}" srcOrd="8" destOrd="0" presId="urn:microsoft.com/office/officeart/2005/8/layout/chevron1"/>
    <dgm:cxn modelId="{7092F237-3EF2-4CC6-9815-F246EA27F744}" type="presParOf" srcId="{BA1BD233-A11B-48CF-A6E2-55F6E240B531}" destId="{891C656D-10F8-4401-B8E6-53688B830AFF}" srcOrd="0" destOrd="0" presId="urn:microsoft.com/office/officeart/2005/8/layout/chevron1"/>
    <dgm:cxn modelId="{628FA34B-974C-4D98-B217-F27EA524A41D}" type="presParOf" srcId="{BA1BD233-A11B-48CF-A6E2-55F6E240B531}" destId="{D3E821C4-8420-435A-BEC9-44C1F94719E5}" srcOrd="1" destOrd="0" presId="urn:microsoft.com/office/officeart/2005/8/layout/chevron1"/>
    <dgm:cxn modelId="{23170B69-DF20-409D-8743-F0ABE7D3D0A5}" type="presParOf" srcId="{F995D606-D1FD-486F-9ECA-329D37F2FE08}" destId="{3B9BE833-2E02-44EF-B33A-2737D2BB9145}" srcOrd="9" destOrd="0" presId="urn:microsoft.com/office/officeart/2005/8/layout/chevron1"/>
    <dgm:cxn modelId="{F655A41B-E275-4824-A4EB-2237A7B995F8}" type="presParOf" srcId="{F995D606-D1FD-486F-9ECA-329D37F2FE08}" destId="{825B9FB6-C214-4F8C-9A35-FA0FE1561695}" srcOrd="10" destOrd="0" presId="urn:microsoft.com/office/officeart/2005/8/layout/chevron1"/>
    <dgm:cxn modelId="{B302999D-3698-4905-9599-E0E8829F45BB}" type="presParOf" srcId="{825B9FB6-C214-4F8C-9A35-FA0FE1561695}" destId="{4725E31B-BB81-4E22-9929-027D372DA1B8}" srcOrd="0" destOrd="0" presId="urn:microsoft.com/office/officeart/2005/8/layout/chevron1"/>
    <dgm:cxn modelId="{34107D21-0EED-406D-B841-2460D5154C43}" type="presParOf" srcId="{825B9FB6-C214-4F8C-9A35-FA0FE1561695}" destId="{BDFF16D7-9119-4B86-912F-CAF6D1DAE660}"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2EFFF-E71C-4D1D-8165-AABF29F725C3}">
      <dsp:nvSpPr>
        <dsp:cNvPr id="0" name=""/>
        <dsp:cNvSpPr/>
      </dsp:nvSpPr>
      <dsp:spPr>
        <a:xfrm>
          <a:off x="8706" y="1601431"/>
          <a:ext cx="2180945" cy="872378"/>
        </a:xfrm>
        <a:prstGeom prst="chevron">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t>1986</a:t>
          </a:r>
        </a:p>
      </dsp:txBody>
      <dsp:txXfrm>
        <a:off x="444895" y="1601431"/>
        <a:ext cx="1308567" cy="872378"/>
      </dsp:txXfrm>
    </dsp:sp>
    <dsp:sp modelId="{AD1B4B3C-A6EA-498F-AEFA-3A2151C29733}">
      <dsp:nvSpPr>
        <dsp:cNvPr id="0" name=""/>
        <dsp:cNvSpPr/>
      </dsp:nvSpPr>
      <dsp:spPr>
        <a:xfrm>
          <a:off x="8706" y="2582856"/>
          <a:ext cx="1744756" cy="1425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u="none" kern="1200" dirty="0"/>
            <a:t>NIH encourages inclusion of women</a:t>
          </a:r>
        </a:p>
      </dsp:txBody>
      <dsp:txXfrm>
        <a:off x="8706" y="2582856"/>
        <a:ext cx="1744756" cy="1425937"/>
      </dsp:txXfrm>
    </dsp:sp>
    <dsp:sp modelId="{FBFC9445-CF05-4EC0-9CD0-088F768EF34C}">
      <dsp:nvSpPr>
        <dsp:cNvPr id="0" name=""/>
        <dsp:cNvSpPr/>
      </dsp:nvSpPr>
      <dsp:spPr>
        <a:xfrm>
          <a:off x="1973651" y="1601431"/>
          <a:ext cx="2180945" cy="872378"/>
        </a:xfrm>
        <a:prstGeom prst="chevron">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t>1994</a:t>
          </a:r>
        </a:p>
      </dsp:txBody>
      <dsp:txXfrm>
        <a:off x="2409840" y="1601431"/>
        <a:ext cx="1308567" cy="872378"/>
      </dsp:txXfrm>
    </dsp:sp>
    <dsp:sp modelId="{D62FA921-D335-4EB5-B33D-C96819512FC3}">
      <dsp:nvSpPr>
        <dsp:cNvPr id="0" name=""/>
        <dsp:cNvSpPr/>
      </dsp:nvSpPr>
      <dsp:spPr>
        <a:xfrm>
          <a:off x="1973651" y="2582856"/>
          <a:ext cx="1744756" cy="1425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NIH requires inclusion of women and racial and ethnic minorities</a:t>
          </a:r>
        </a:p>
      </dsp:txBody>
      <dsp:txXfrm>
        <a:off x="1973651" y="2582856"/>
        <a:ext cx="1744756" cy="1425937"/>
      </dsp:txXfrm>
    </dsp:sp>
    <dsp:sp modelId="{363DA65A-2D8F-4854-87B2-8B024CFBAF52}">
      <dsp:nvSpPr>
        <dsp:cNvPr id="0" name=""/>
        <dsp:cNvSpPr/>
      </dsp:nvSpPr>
      <dsp:spPr>
        <a:xfrm>
          <a:off x="3938597" y="1601431"/>
          <a:ext cx="2180945" cy="872378"/>
        </a:xfrm>
        <a:prstGeom prst="chevron">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t>1998</a:t>
          </a:r>
        </a:p>
      </dsp:txBody>
      <dsp:txXfrm>
        <a:off x="4374786" y="1601431"/>
        <a:ext cx="1308567" cy="872378"/>
      </dsp:txXfrm>
    </dsp:sp>
    <dsp:sp modelId="{B41E0D65-CB10-4B0E-8D13-D04F437B2740}">
      <dsp:nvSpPr>
        <dsp:cNvPr id="0" name=""/>
        <dsp:cNvSpPr/>
      </dsp:nvSpPr>
      <dsp:spPr>
        <a:xfrm>
          <a:off x="3938597" y="2582856"/>
          <a:ext cx="1744756" cy="1425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b="0" kern="1200" dirty="0"/>
            <a:t>NIH requires inclusion of children</a:t>
          </a:r>
        </a:p>
      </dsp:txBody>
      <dsp:txXfrm>
        <a:off x="3938597" y="2582856"/>
        <a:ext cx="1744756" cy="1425937"/>
      </dsp:txXfrm>
    </dsp:sp>
    <dsp:sp modelId="{73328C0E-7041-463B-A07C-125F1E44BB58}">
      <dsp:nvSpPr>
        <dsp:cNvPr id="0" name=""/>
        <dsp:cNvSpPr/>
      </dsp:nvSpPr>
      <dsp:spPr>
        <a:xfrm>
          <a:off x="5903543" y="1601431"/>
          <a:ext cx="2180945" cy="872378"/>
        </a:xfrm>
        <a:prstGeom prst="chevron">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t>2015</a:t>
          </a:r>
        </a:p>
      </dsp:txBody>
      <dsp:txXfrm>
        <a:off x="6339732" y="1601431"/>
        <a:ext cx="1308567" cy="872378"/>
      </dsp:txXfrm>
    </dsp:sp>
    <dsp:sp modelId="{B9495F71-BD2E-4B2C-8508-F53DA81F0202}">
      <dsp:nvSpPr>
        <dsp:cNvPr id="0" name=""/>
        <dsp:cNvSpPr/>
      </dsp:nvSpPr>
      <dsp:spPr>
        <a:xfrm>
          <a:off x="5903543" y="2582856"/>
          <a:ext cx="1744756" cy="1425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b="0" kern="1200" dirty="0"/>
            <a:t>NIH changes child definition to under 18</a:t>
          </a:r>
        </a:p>
      </dsp:txBody>
      <dsp:txXfrm>
        <a:off x="5903543" y="2582856"/>
        <a:ext cx="1744756" cy="1425937"/>
      </dsp:txXfrm>
    </dsp:sp>
    <dsp:sp modelId="{891C656D-10F8-4401-B8E6-53688B830AFF}">
      <dsp:nvSpPr>
        <dsp:cNvPr id="0" name=""/>
        <dsp:cNvSpPr/>
      </dsp:nvSpPr>
      <dsp:spPr>
        <a:xfrm>
          <a:off x="7858150" y="1610425"/>
          <a:ext cx="2180945" cy="872378"/>
        </a:xfrm>
        <a:prstGeom prst="chevron">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t>2017</a:t>
          </a:r>
        </a:p>
      </dsp:txBody>
      <dsp:txXfrm>
        <a:off x="8294339" y="1610425"/>
        <a:ext cx="1308567" cy="872378"/>
      </dsp:txXfrm>
    </dsp:sp>
    <dsp:sp modelId="{4725E31B-BB81-4E22-9929-027D372DA1B8}">
      <dsp:nvSpPr>
        <dsp:cNvPr id="0" name=""/>
        <dsp:cNvSpPr/>
      </dsp:nvSpPr>
      <dsp:spPr>
        <a:xfrm>
          <a:off x="9833434" y="1601431"/>
          <a:ext cx="2180945" cy="872378"/>
        </a:xfrm>
        <a:prstGeom prst="chevron">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t>2019</a:t>
          </a:r>
        </a:p>
      </dsp:txBody>
      <dsp:txXfrm>
        <a:off x="10269623" y="1601431"/>
        <a:ext cx="1308567" cy="8723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0513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t" anchorCtr="0" compatLnSpc="1">
            <a:prstTxWarp prst="textNoShape">
              <a:avLst/>
            </a:prstTxWarp>
          </a:bodyPr>
          <a:lstStyle>
            <a:lvl1pPr defTabSz="923925">
              <a:defRPr sz="1200"/>
            </a:lvl1pPr>
          </a:lstStyle>
          <a:p>
            <a:endParaRPr lang="en-US"/>
          </a:p>
        </p:txBody>
      </p:sp>
      <p:sp>
        <p:nvSpPr>
          <p:cNvPr id="18435" name="Rectangle 3"/>
          <p:cNvSpPr>
            <a:spLocks noGrp="1" noChangeArrowheads="1"/>
          </p:cNvSpPr>
          <p:nvPr>
            <p:ph type="dt" sz="quarter" idx="1"/>
          </p:nvPr>
        </p:nvSpPr>
        <p:spPr bwMode="auto">
          <a:xfrm>
            <a:off x="3927475" y="0"/>
            <a:ext cx="300513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t" anchorCtr="0" compatLnSpc="1">
            <a:prstTxWarp prst="textNoShape">
              <a:avLst/>
            </a:prstTxWarp>
          </a:bodyPr>
          <a:lstStyle>
            <a:lvl1pPr algn="r" defTabSz="923925">
              <a:defRPr sz="1200"/>
            </a:lvl1pPr>
          </a:lstStyle>
          <a:p>
            <a:endParaRPr lang="en-US"/>
          </a:p>
        </p:txBody>
      </p:sp>
      <p:sp>
        <p:nvSpPr>
          <p:cNvPr id="18436" name="Rectangle 4"/>
          <p:cNvSpPr>
            <a:spLocks noGrp="1" noChangeArrowheads="1"/>
          </p:cNvSpPr>
          <p:nvPr>
            <p:ph type="ftr" sz="quarter" idx="2"/>
          </p:nvPr>
        </p:nvSpPr>
        <p:spPr bwMode="auto">
          <a:xfrm>
            <a:off x="0" y="8770938"/>
            <a:ext cx="3005138"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b" anchorCtr="0" compatLnSpc="1">
            <a:prstTxWarp prst="textNoShape">
              <a:avLst/>
            </a:prstTxWarp>
          </a:bodyPr>
          <a:lstStyle>
            <a:lvl1pPr defTabSz="923925">
              <a:defRPr sz="1200"/>
            </a:lvl1pPr>
          </a:lstStyle>
          <a:p>
            <a:endParaRPr lang="en-US"/>
          </a:p>
        </p:txBody>
      </p:sp>
      <p:sp>
        <p:nvSpPr>
          <p:cNvPr id="18437" name="Rectangle 5"/>
          <p:cNvSpPr>
            <a:spLocks noGrp="1" noChangeArrowheads="1"/>
          </p:cNvSpPr>
          <p:nvPr>
            <p:ph type="sldNum" sz="quarter" idx="3"/>
          </p:nvPr>
        </p:nvSpPr>
        <p:spPr bwMode="auto">
          <a:xfrm>
            <a:off x="3927475" y="8770938"/>
            <a:ext cx="3005138"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b" anchorCtr="0" compatLnSpc="1">
            <a:prstTxWarp prst="textNoShape">
              <a:avLst/>
            </a:prstTxWarp>
          </a:bodyPr>
          <a:lstStyle>
            <a:lvl1pPr algn="r" defTabSz="923925">
              <a:defRPr sz="1200"/>
            </a:lvl1pPr>
          </a:lstStyle>
          <a:p>
            <a:fld id="{AD9DCF04-8AE1-CC49-80A1-1E9496B4418A}" type="slidenum">
              <a:rPr lang="en-US"/>
              <a:pPr/>
              <a:t>‹#›</a:t>
            </a:fld>
            <a:endParaRPr lang="en-US"/>
          </a:p>
        </p:txBody>
      </p:sp>
    </p:spTree>
    <p:extLst>
      <p:ext uri="{BB962C8B-B14F-4D97-AF65-F5344CB8AC3E}">
        <p14:creationId xmlns:p14="http://schemas.microsoft.com/office/powerpoint/2010/main" val="25698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0513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t" anchorCtr="0" compatLnSpc="1">
            <a:prstTxWarp prst="textNoShape">
              <a:avLst/>
            </a:prstTxWarp>
          </a:bodyPr>
          <a:lstStyle>
            <a:lvl1pPr defTabSz="923925">
              <a:defRPr sz="1200"/>
            </a:lvl1pPr>
          </a:lstStyle>
          <a:p>
            <a:endParaRPr lang="en-US"/>
          </a:p>
        </p:txBody>
      </p:sp>
      <p:sp>
        <p:nvSpPr>
          <p:cNvPr id="4099" name="Rectangle 3"/>
          <p:cNvSpPr>
            <a:spLocks noGrp="1" noChangeArrowheads="1"/>
          </p:cNvSpPr>
          <p:nvPr>
            <p:ph type="dt" idx="1"/>
          </p:nvPr>
        </p:nvSpPr>
        <p:spPr bwMode="auto">
          <a:xfrm>
            <a:off x="3927475" y="0"/>
            <a:ext cx="300513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t" anchorCtr="0" compatLnSpc="1">
            <a:prstTxWarp prst="textNoShape">
              <a:avLst/>
            </a:prstTxWarp>
          </a:bodyPr>
          <a:lstStyle>
            <a:lvl1pPr algn="r" defTabSz="923925">
              <a:defRPr sz="1200"/>
            </a:lvl1pPr>
          </a:lstStyle>
          <a:p>
            <a:endParaRPr lang="en-US"/>
          </a:p>
        </p:txBody>
      </p:sp>
      <p:sp>
        <p:nvSpPr>
          <p:cNvPr id="4100" name="Rectangle 4"/>
          <p:cNvSpPr>
            <a:spLocks noGrp="1" noRot="1" noChangeAspect="1" noChangeArrowheads="1" noTextEdit="1"/>
          </p:cNvSpPr>
          <p:nvPr>
            <p:ph type="sldImg" idx="2"/>
          </p:nvPr>
        </p:nvSpPr>
        <p:spPr bwMode="auto">
          <a:xfrm>
            <a:off x="388938" y="692150"/>
            <a:ext cx="6157912" cy="3463925"/>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693738" y="4386263"/>
            <a:ext cx="5546725" cy="4156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770938"/>
            <a:ext cx="3005138"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b" anchorCtr="0" compatLnSpc="1">
            <a:prstTxWarp prst="textNoShape">
              <a:avLst/>
            </a:prstTxWarp>
          </a:bodyPr>
          <a:lstStyle>
            <a:lvl1pPr defTabSz="923925">
              <a:defRPr sz="1200"/>
            </a:lvl1pPr>
          </a:lstStyle>
          <a:p>
            <a:endParaRPr lang="en-US"/>
          </a:p>
        </p:txBody>
      </p:sp>
      <p:sp>
        <p:nvSpPr>
          <p:cNvPr id="4103" name="Rectangle 7"/>
          <p:cNvSpPr>
            <a:spLocks noGrp="1" noChangeArrowheads="1"/>
          </p:cNvSpPr>
          <p:nvPr>
            <p:ph type="sldNum" sz="quarter" idx="5"/>
          </p:nvPr>
        </p:nvSpPr>
        <p:spPr bwMode="auto">
          <a:xfrm>
            <a:off x="3927475" y="8770938"/>
            <a:ext cx="3005138"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b" anchorCtr="0" compatLnSpc="1">
            <a:prstTxWarp prst="textNoShape">
              <a:avLst/>
            </a:prstTxWarp>
          </a:bodyPr>
          <a:lstStyle>
            <a:lvl1pPr algn="r" defTabSz="923925">
              <a:defRPr sz="1200"/>
            </a:lvl1pPr>
          </a:lstStyle>
          <a:p>
            <a:fld id="{EBD98385-F1D5-B84A-ABBF-D8781C4363E8}" type="slidenum">
              <a:rPr lang="en-US"/>
              <a:pPr/>
              <a:t>‹#›</a:t>
            </a:fld>
            <a:endParaRPr lang="en-US"/>
          </a:p>
        </p:txBody>
      </p:sp>
    </p:spTree>
    <p:extLst>
      <p:ext uri="{BB962C8B-B14F-4D97-AF65-F5344CB8AC3E}">
        <p14:creationId xmlns:p14="http://schemas.microsoft.com/office/powerpoint/2010/main" val="13851006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5629E-846D-43D2-99D5-7F47A1261E8B}" type="slidenum">
              <a:rPr lang="en-US" smtClean="0"/>
              <a:t>1</a:t>
            </a:fld>
            <a:endParaRPr lang="en-US"/>
          </a:p>
        </p:txBody>
      </p:sp>
    </p:spTree>
    <p:extLst>
      <p:ext uri="{BB962C8B-B14F-4D97-AF65-F5344CB8AC3E}">
        <p14:creationId xmlns:p14="http://schemas.microsoft.com/office/powerpoint/2010/main" val="4095141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529476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716709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FBC5F4-CC37-4B2E-A4A3-FA20E28784A6}" type="slidenum">
              <a:rPr lang="en-US" smtClean="0"/>
              <a:t>21</a:t>
            </a:fld>
            <a:endParaRPr lang="en-US" dirty="0"/>
          </a:p>
        </p:txBody>
      </p:sp>
    </p:spTree>
    <p:extLst>
      <p:ext uri="{BB962C8B-B14F-4D97-AF65-F5344CB8AC3E}">
        <p14:creationId xmlns:p14="http://schemas.microsoft.com/office/powerpoint/2010/main" val="936888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84531-532E-4955-9D8E-510EA9476B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0"/>
              <a:cs typeface="Arial" charset="0"/>
            </a:endParaRPr>
          </a:p>
        </p:txBody>
      </p:sp>
    </p:spTree>
    <p:extLst>
      <p:ext uri="{BB962C8B-B14F-4D97-AF65-F5344CB8AC3E}">
        <p14:creationId xmlns:p14="http://schemas.microsoft.com/office/powerpoint/2010/main" val="656828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4</a:t>
            </a:fld>
            <a:endParaRPr lang="en-US"/>
          </a:p>
        </p:txBody>
      </p:sp>
    </p:spTree>
    <p:extLst>
      <p:ext uri="{BB962C8B-B14F-4D97-AF65-F5344CB8AC3E}">
        <p14:creationId xmlns:p14="http://schemas.microsoft.com/office/powerpoint/2010/main" val="959933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5</a:t>
            </a:fld>
            <a:endParaRPr lang="en-US"/>
          </a:p>
        </p:txBody>
      </p:sp>
    </p:spTree>
    <p:extLst>
      <p:ext uri="{BB962C8B-B14F-4D97-AF65-F5344CB8AC3E}">
        <p14:creationId xmlns:p14="http://schemas.microsoft.com/office/powerpoint/2010/main" val="1044701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9</a:t>
            </a:fld>
            <a:endParaRPr lang="en-US"/>
          </a:p>
        </p:txBody>
      </p:sp>
    </p:spTree>
    <p:extLst>
      <p:ext uri="{BB962C8B-B14F-4D97-AF65-F5344CB8AC3E}">
        <p14:creationId xmlns:p14="http://schemas.microsoft.com/office/powerpoint/2010/main" val="2334205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285879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13</a:t>
            </a:fld>
            <a:endParaRPr lang="en-US"/>
          </a:p>
        </p:txBody>
      </p:sp>
    </p:spTree>
    <p:extLst>
      <p:ext uri="{BB962C8B-B14F-4D97-AF65-F5344CB8AC3E}">
        <p14:creationId xmlns:p14="http://schemas.microsoft.com/office/powerpoint/2010/main" val="2626751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9655CC5B-8896-4C28-8F91-3DA89B55A1E6}" type="slidenum">
              <a:rPr lang="en-US" smtClean="0"/>
              <a:t>14</a:t>
            </a:fld>
            <a:endParaRPr lang="en-US"/>
          </a:p>
        </p:txBody>
      </p:sp>
    </p:spTree>
    <p:extLst>
      <p:ext uri="{BB962C8B-B14F-4D97-AF65-F5344CB8AC3E}">
        <p14:creationId xmlns:p14="http://schemas.microsoft.com/office/powerpoint/2010/main" val="2765532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69A42F8-51EB-4155-8681-AB4400E932D7}" type="slidenum">
              <a:rPr lang="en-US" smtClean="0">
                <a:solidFill>
                  <a:prstClr val="black"/>
                </a:solidFill>
              </a:rPr>
              <a:pPr/>
              <a:t>17</a:t>
            </a:fld>
            <a:endParaRPr lang="en-US">
              <a:solidFill>
                <a:prstClr val="black"/>
              </a:solidFill>
            </a:endParaRPr>
          </a:p>
        </p:txBody>
      </p:sp>
      <p:sp>
        <p:nvSpPr>
          <p:cNvPr id="69635" name="Rectangle 7"/>
          <p:cNvSpPr txBox="1">
            <a:spLocks noGrp="1" noChangeArrowheads="1"/>
          </p:cNvSpPr>
          <p:nvPr/>
        </p:nvSpPr>
        <p:spPr bwMode="auto">
          <a:xfrm>
            <a:off x="3938059" y="8774035"/>
            <a:ext cx="3012017" cy="462042"/>
          </a:xfrm>
          <a:prstGeom prst="rect">
            <a:avLst/>
          </a:prstGeom>
          <a:noFill/>
          <a:ln w="9525">
            <a:noFill/>
            <a:miter lim="800000"/>
            <a:headEnd/>
            <a:tailEnd/>
          </a:ln>
        </p:spPr>
        <p:txBody>
          <a:bodyPr lIns="91646" tIns="45822" rIns="91646" bIns="45822" anchor="b"/>
          <a:lstStyle/>
          <a:p>
            <a:pPr algn="r" defTabSz="916229" fontAlgn="base">
              <a:spcBef>
                <a:spcPct val="0"/>
              </a:spcBef>
              <a:spcAft>
                <a:spcPct val="0"/>
              </a:spcAft>
            </a:pPr>
            <a:fld id="{9FEC4D68-A7A1-44F9-B3F9-92082861C986}" type="slidenum">
              <a:rPr lang="en-US" sz="1200">
                <a:solidFill>
                  <a:prstClr val="black"/>
                </a:solidFill>
                <a:latin typeface="Times New Roman" pitchFamily="18" charset="0"/>
                <a:cs typeface="Arial" pitchFamily="34" charset="0"/>
              </a:rPr>
              <a:pPr algn="r" defTabSz="916229" fontAlgn="base">
                <a:spcBef>
                  <a:spcPct val="0"/>
                </a:spcBef>
                <a:spcAft>
                  <a:spcPct val="0"/>
                </a:spcAft>
              </a:pPr>
              <a:t>17</a:t>
            </a:fld>
            <a:endParaRPr lang="en-US" sz="1200" dirty="0">
              <a:solidFill>
                <a:prstClr val="black"/>
              </a:solidFill>
              <a:latin typeface="Times New Roman" pitchFamily="18" charset="0"/>
              <a:cs typeface="Arial" pitchFamily="34" charset="0"/>
            </a:endParaRPr>
          </a:p>
        </p:txBody>
      </p:sp>
      <p:sp>
        <p:nvSpPr>
          <p:cNvPr id="69636" name="Rectangle 2"/>
          <p:cNvSpPr>
            <a:spLocks noGrp="1" noRot="1" noChangeAspect="1" noChangeArrowheads="1" noTextEdit="1"/>
          </p:cNvSpPr>
          <p:nvPr>
            <p:ph type="sldImg"/>
          </p:nvPr>
        </p:nvSpPr>
        <p:spPr>
          <a:xfrm>
            <a:off x="396875" y="692150"/>
            <a:ext cx="6156325" cy="3463925"/>
          </a:xfrm>
          <a:ln/>
        </p:spPr>
      </p:sp>
      <p:sp>
        <p:nvSpPr>
          <p:cNvPr id="69637" name="Rectangle 3"/>
          <p:cNvSpPr>
            <a:spLocks noGrp="1" noChangeArrowheads="1"/>
          </p:cNvSpPr>
          <p:nvPr>
            <p:ph type="body" idx="1"/>
          </p:nvPr>
        </p:nvSpPr>
        <p:spPr>
          <a:xfrm>
            <a:off x="927632" y="4387018"/>
            <a:ext cx="5094812" cy="4156789"/>
          </a:xfrm>
          <a:noFill/>
          <a:ln/>
        </p:spPr>
        <p:txBody>
          <a:bodyPr lIns="91646" tIns="45822" rIns="91646" bIns="45822"/>
          <a:lstStyle/>
          <a:p>
            <a:pPr eaLnBrk="1" hangingPunct="1"/>
            <a:endParaRPr lang="en-US" dirty="0"/>
          </a:p>
        </p:txBody>
      </p:sp>
    </p:spTree>
    <p:extLst>
      <p:ext uri="{BB962C8B-B14F-4D97-AF65-F5344CB8AC3E}">
        <p14:creationId xmlns:p14="http://schemas.microsoft.com/office/powerpoint/2010/main" val="1980448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F82AFAF-5A4B-5C47-B403-1AB532082E29}" type="slidenum">
              <a:rPr lang="en-US"/>
              <a:pPr/>
              <a:t>‹#›</a:t>
            </a:fld>
            <a:endParaRPr lang="en-US"/>
          </a:p>
        </p:txBody>
      </p:sp>
    </p:spTree>
    <p:extLst>
      <p:ext uri="{BB962C8B-B14F-4D97-AF65-F5344CB8AC3E}">
        <p14:creationId xmlns:p14="http://schemas.microsoft.com/office/powerpoint/2010/main" val="2621947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EC2B9A6-E7EC-9E4F-AB6A-26A4ED17DA22}" type="slidenum">
              <a:rPr lang="en-US"/>
              <a:pPr/>
              <a:t>‹#›</a:t>
            </a:fld>
            <a:endParaRPr lang="en-US"/>
          </a:p>
        </p:txBody>
      </p:sp>
    </p:spTree>
    <p:extLst>
      <p:ext uri="{BB962C8B-B14F-4D97-AF65-F5344CB8AC3E}">
        <p14:creationId xmlns:p14="http://schemas.microsoft.com/office/powerpoint/2010/main" val="79713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219200"/>
            <a:ext cx="2768600" cy="4724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1219200"/>
            <a:ext cx="81026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E2A3F9C7-ECB9-D34A-8A58-3C7B9F2AE751}" type="slidenum">
              <a:rPr lang="en-US"/>
              <a:pPr/>
              <a:t>‹#›</a:t>
            </a:fld>
            <a:endParaRPr lang="en-US"/>
          </a:p>
        </p:txBody>
      </p:sp>
    </p:spTree>
    <p:extLst>
      <p:ext uri="{BB962C8B-B14F-4D97-AF65-F5344CB8AC3E}">
        <p14:creationId xmlns:p14="http://schemas.microsoft.com/office/powerpoint/2010/main" val="651937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eft side title, right side bullets">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EB9E7051-91D7-4FC4-A363-5C7DF6C40F44}"/>
              </a:ext>
            </a:extLst>
          </p:cNvPr>
          <p:cNvSpPr/>
          <p:nvPr userDrawn="1"/>
        </p:nvSpPr>
        <p:spPr>
          <a:xfrm rot="18065706" flipV="1">
            <a:off x="-2675856" y="-303183"/>
            <a:ext cx="9271305" cy="5635216"/>
          </a:xfrm>
          <a:custGeom>
            <a:avLst/>
            <a:gdLst>
              <a:gd name="connsiteX0" fmla="*/ 0 w 9271305"/>
              <a:gd name="connsiteY0" fmla="*/ 2093333 h 5635216"/>
              <a:gd name="connsiteX1" fmla="*/ 1262535 w 9271305"/>
              <a:gd name="connsiteY1" fmla="*/ 0 h 5635216"/>
              <a:gd name="connsiteX2" fmla="*/ 9271305 w 9271305"/>
              <a:gd name="connsiteY2" fmla="*/ 0 h 5635216"/>
              <a:gd name="connsiteX3" fmla="*/ 5872583 w 9271305"/>
              <a:gd name="connsiteY3" fmla="*/ 5635216 h 5635216"/>
              <a:gd name="connsiteX4" fmla="*/ 0 w 9271305"/>
              <a:gd name="connsiteY4" fmla="*/ 2093333 h 5635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305" h="5635216">
                <a:moveTo>
                  <a:pt x="0" y="2093333"/>
                </a:moveTo>
                <a:lnTo>
                  <a:pt x="1262535" y="0"/>
                </a:lnTo>
                <a:lnTo>
                  <a:pt x="9271305" y="0"/>
                </a:lnTo>
                <a:lnTo>
                  <a:pt x="5872583" y="5635216"/>
                </a:lnTo>
                <a:lnTo>
                  <a:pt x="0" y="2093333"/>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09B9BE3-14D9-46FE-98EF-DECF94A20364}"/>
              </a:ext>
            </a:extLst>
          </p:cNvPr>
          <p:cNvSpPr>
            <a:spLocks noGrp="1"/>
          </p:cNvSpPr>
          <p:nvPr>
            <p:ph type="title" hasCustomPrompt="1"/>
          </p:nvPr>
        </p:nvSpPr>
        <p:spPr>
          <a:xfrm>
            <a:off x="838200" y="365125"/>
            <a:ext cx="3566746" cy="5811837"/>
          </a:xfrm>
        </p:spPr>
        <p:txBody>
          <a:bodyPr/>
          <a:lstStyle>
            <a:lvl1pPr algn="ctr">
              <a:defRPr b="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AD72AA08-64D2-42DE-AA56-D11EA6446FF0}"/>
              </a:ext>
            </a:extLst>
          </p:cNvPr>
          <p:cNvSpPr>
            <a:spLocks noGrp="1"/>
          </p:cNvSpPr>
          <p:nvPr>
            <p:ph sz="half" idx="1"/>
          </p:nvPr>
        </p:nvSpPr>
        <p:spPr>
          <a:xfrm>
            <a:off x="4847491" y="365125"/>
            <a:ext cx="6802315" cy="5811837"/>
          </a:xfrm>
        </p:spPr>
        <p:txBody>
          <a:bodyPr anchor="ct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3520426F-F6B6-4036-8CE3-B1C68FA426E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9" name="Slide Number Placeholder 5">
            <a:extLst>
              <a:ext uri="{FF2B5EF4-FFF2-40B4-BE49-F238E27FC236}">
                <a16:creationId xmlns:a16="http://schemas.microsoft.com/office/drawing/2014/main" id="{3CD223EE-9D7C-4D8B-9FFF-C66556085D80}"/>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10" name="Rectangle 9">
            <a:extLst>
              <a:ext uri="{FF2B5EF4-FFF2-40B4-BE49-F238E27FC236}">
                <a16:creationId xmlns:a16="http://schemas.microsoft.com/office/drawing/2014/main" id="{A0CE4FE7-C7D9-4283-9302-6BA77B606872}"/>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76567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F0B6617D-9E58-4EA4-99CB-FD577975950A}"/>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pic>
        <p:nvPicPr>
          <p:cNvPr id="5" name="Picture">
            <a:extLst>
              <a:ext uri="{FF2B5EF4-FFF2-40B4-BE49-F238E27FC236}">
                <a16:creationId xmlns:a16="http://schemas.microsoft.com/office/drawing/2014/main" id="{EEE61D0D-6AC6-4D70-88E1-3D852CBBA7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731" y="6357383"/>
            <a:ext cx="1765636" cy="275715"/>
          </a:xfrm>
          <a:prstGeom prst="rect">
            <a:avLst/>
          </a:prstGeom>
        </p:spPr>
      </p:pic>
      <p:sp>
        <p:nvSpPr>
          <p:cNvPr id="2" name="Title">
            <a:extLst>
              <a:ext uri="{FF2B5EF4-FFF2-40B4-BE49-F238E27FC236}">
                <a16:creationId xmlns:a16="http://schemas.microsoft.com/office/drawing/2014/main" id="{9C205272-143A-49BA-8DC7-4FB9F3B5432E}"/>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17408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 bl">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230D0FB-6F92-4219-9FE6-DAE0F5BC8793}"/>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8789624-F056-4DE1-837A-A4499C1D05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5" name="Slide Number Placeholder 5">
            <a:extLst>
              <a:ext uri="{FF2B5EF4-FFF2-40B4-BE49-F238E27FC236}">
                <a16:creationId xmlns:a16="http://schemas.microsoft.com/office/drawing/2014/main" id="{EB814721-4941-4465-99E1-E14A4FAB1EFE}"/>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423159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F82AFAF-5A4B-5C47-B403-1AB532082E29}" type="slidenum">
              <a:rPr lang="en-US"/>
              <a:pPr/>
              <a:t>‹#›</a:t>
            </a:fld>
            <a:endParaRPr lang="en-US" dirty="0"/>
          </a:p>
        </p:txBody>
      </p:sp>
      <p:sp>
        <p:nvSpPr>
          <p:cNvPr id="5" name="Title 4">
            <a:extLst>
              <a:ext uri="{FF2B5EF4-FFF2-40B4-BE49-F238E27FC236}">
                <a16:creationId xmlns:a16="http://schemas.microsoft.com/office/drawing/2014/main" id="{F0A7BF3F-4B80-42DA-A1E6-86CF7178F70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9346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0583324-AE1C-3546-A724-4BA4670D7901}" type="slidenum">
              <a:rPr lang="en-US"/>
              <a:pPr/>
              <a:t>‹#›</a:t>
            </a:fld>
            <a:endParaRPr lang="en-US" dirty="0"/>
          </a:p>
        </p:txBody>
      </p:sp>
    </p:spTree>
    <p:extLst>
      <p:ext uri="{BB962C8B-B14F-4D97-AF65-F5344CB8AC3E}">
        <p14:creationId xmlns:p14="http://schemas.microsoft.com/office/powerpoint/2010/main" val="339131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3468414-309D-1545-8516-4272FDA8BBAD}" type="slidenum">
              <a:rPr lang="en-US"/>
              <a:pPr/>
              <a:t>‹#›</a:t>
            </a:fld>
            <a:endParaRPr lang="en-US" dirty="0"/>
          </a:p>
        </p:txBody>
      </p:sp>
    </p:spTree>
    <p:extLst>
      <p:ext uri="{BB962C8B-B14F-4D97-AF65-F5344CB8AC3E}">
        <p14:creationId xmlns:p14="http://schemas.microsoft.com/office/powerpoint/2010/main" val="3812258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EE19172-03F7-3348-B569-171F00250647}" type="slidenum">
              <a:rPr lang="en-US"/>
              <a:pPr/>
              <a:t>‹#›</a:t>
            </a:fld>
            <a:endParaRPr lang="en-US" dirty="0"/>
          </a:p>
        </p:txBody>
      </p:sp>
    </p:spTree>
    <p:extLst>
      <p:ext uri="{BB962C8B-B14F-4D97-AF65-F5344CB8AC3E}">
        <p14:creationId xmlns:p14="http://schemas.microsoft.com/office/powerpoint/2010/main" val="2338847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3D1C1EC-6680-9B4C-AC2B-20645CBFBE05}" type="slidenum">
              <a:rPr lang="en-US"/>
              <a:pPr/>
              <a:t>‹#›</a:t>
            </a:fld>
            <a:endParaRPr lang="en-US" dirty="0"/>
          </a:p>
        </p:txBody>
      </p:sp>
    </p:spTree>
    <p:extLst>
      <p:ext uri="{BB962C8B-B14F-4D97-AF65-F5344CB8AC3E}">
        <p14:creationId xmlns:p14="http://schemas.microsoft.com/office/powerpoint/2010/main" val="3445747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0583324-AE1C-3546-A724-4BA4670D7901}" type="slidenum">
              <a:rPr lang="en-US"/>
              <a:pPr/>
              <a:t>‹#›</a:t>
            </a:fld>
            <a:endParaRPr lang="en-US"/>
          </a:p>
        </p:txBody>
      </p:sp>
    </p:spTree>
    <p:extLst>
      <p:ext uri="{BB962C8B-B14F-4D97-AF65-F5344CB8AC3E}">
        <p14:creationId xmlns:p14="http://schemas.microsoft.com/office/powerpoint/2010/main" val="3467282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03D29F-C580-5C4D-AAA1-94293C4E9288}" type="slidenum">
              <a:rPr lang="en-US"/>
              <a:pPr/>
              <a:t>‹#›</a:t>
            </a:fld>
            <a:endParaRPr lang="en-US" dirty="0"/>
          </a:p>
        </p:txBody>
      </p:sp>
    </p:spTree>
    <p:extLst>
      <p:ext uri="{BB962C8B-B14F-4D97-AF65-F5344CB8AC3E}">
        <p14:creationId xmlns:p14="http://schemas.microsoft.com/office/powerpoint/2010/main" val="463495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0544C4-E35C-7145-8F0C-14E842E56F07}" type="slidenum">
              <a:rPr lang="en-US"/>
              <a:pPr/>
              <a:t>‹#›</a:t>
            </a:fld>
            <a:endParaRPr lang="en-US" dirty="0"/>
          </a:p>
        </p:txBody>
      </p:sp>
    </p:spTree>
    <p:extLst>
      <p:ext uri="{BB962C8B-B14F-4D97-AF65-F5344CB8AC3E}">
        <p14:creationId xmlns:p14="http://schemas.microsoft.com/office/powerpoint/2010/main" val="2902377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90601"/>
            <a:ext cx="4011084" cy="1019591"/>
          </a:xfrm>
        </p:spPr>
        <p:txBody>
          <a:bodyPr anchor="b"/>
          <a:lstStyle>
            <a:lvl1pPr algn="l">
              <a:defRPr sz="2000" b="1">
                <a:solidFill>
                  <a:srgbClr val="000000"/>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010191"/>
            <a:ext cx="4011084" cy="41159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38BE5A4-5F52-0141-A746-9964904CDF30}" type="slidenum">
              <a:rPr lang="en-US"/>
              <a:pPr/>
              <a:t>‹#›</a:t>
            </a:fld>
            <a:endParaRPr lang="en-US" dirty="0"/>
          </a:p>
        </p:txBody>
      </p:sp>
    </p:spTree>
    <p:extLst>
      <p:ext uri="{BB962C8B-B14F-4D97-AF65-F5344CB8AC3E}">
        <p14:creationId xmlns:p14="http://schemas.microsoft.com/office/powerpoint/2010/main" val="1047776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066800"/>
            <a:ext cx="73152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8703452-609A-F345-AAC0-1247A9502128}" type="slidenum">
              <a:rPr lang="en-US"/>
              <a:pPr/>
              <a:t>‹#›</a:t>
            </a:fld>
            <a:endParaRPr lang="en-US" dirty="0"/>
          </a:p>
        </p:txBody>
      </p:sp>
    </p:spTree>
    <p:extLst>
      <p:ext uri="{BB962C8B-B14F-4D97-AF65-F5344CB8AC3E}">
        <p14:creationId xmlns:p14="http://schemas.microsoft.com/office/powerpoint/2010/main" val="14354480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EC2B9A6-E7EC-9E4F-AB6A-26A4ED17DA22}" type="slidenum">
              <a:rPr lang="en-US"/>
              <a:pPr/>
              <a:t>‹#›</a:t>
            </a:fld>
            <a:endParaRPr lang="en-US" dirty="0"/>
          </a:p>
        </p:txBody>
      </p:sp>
    </p:spTree>
    <p:extLst>
      <p:ext uri="{BB962C8B-B14F-4D97-AF65-F5344CB8AC3E}">
        <p14:creationId xmlns:p14="http://schemas.microsoft.com/office/powerpoint/2010/main" val="171574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219200"/>
            <a:ext cx="2768600" cy="4724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1219200"/>
            <a:ext cx="81026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E2A3F9C7-ECB9-D34A-8A58-3C7B9F2AE751}" type="slidenum">
              <a:rPr lang="en-US"/>
              <a:pPr/>
              <a:t>‹#›</a:t>
            </a:fld>
            <a:endParaRPr lang="en-US" dirty="0"/>
          </a:p>
        </p:txBody>
      </p:sp>
    </p:spTree>
    <p:extLst>
      <p:ext uri="{BB962C8B-B14F-4D97-AF65-F5344CB8AC3E}">
        <p14:creationId xmlns:p14="http://schemas.microsoft.com/office/powerpoint/2010/main" val="9777450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4EA871-556F-48E7-977B-3D92149B207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0939" t="31478" r="30939" b="3975"/>
          <a:stretch/>
        </p:blipFill>
        <p:spPr>
          <a:xfrm rot="5400000">
            <a:off x="2655498" y="-2667000"/>
            <a:ext cx="6858000" cy="12192003"/>
          </a:xfrm>
          <a:prstGeom prst="rect">
            <a:avLst/>
          </a:prstGeom>
        </p:spPr>
      </p:pic>
      <p:sp>
        <p:nvSpPr>
          <p:cNvPr id="35" name="Freeform: Shape 34">
            <a:extLst>
              <a:ext uri="{FF2B5EF4-FFF2-40B4-BE49-F238E27FC236}">
                <a16:creationId xmlns:a16="http://schemas.microsoft.com/office/drawing/2014/main" id="{8AA14EA3-06EE-476D-9D97-570F8C7C0DCD}"/>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 Placeholder 2">
            <a:extLst>
              <a:ext uri="{FF2B5EF4-FFF2-40B4-BE49-F238E27FC236}">
                <a16:creationId xmlns:a16="http://schemas.microsoft.com/office/drawing/2014/main" id="{BFF22FD2-19C2-4E61-92E1-9BB23DE4C0D5}"/>
              </a:ext>
            </a:extLst>
          </p:cNvPr>
          <p:cNvSpPr>
            <a:spLocks noGrp="1"/>
          </p:cNvSpPr>
          <p:nvPr>
            <p:ph type="body" idx="10" hasCustomPrompt="1"/>
          </p:nvPr>
        </p:nvSpPr>
        <p:spPr>
          <a:xfrm>
            <a:off x="1111827" y="3639127"/>
            <a:ext cx="5723082" cy="2025504"/>
          </a:xfrm>
        </p:spPr>
        <p:txBody>
          <a:bodyPr>
            <a:normAutofit/>
          </a:bodyPr>
          <a:lstStyle>
            <a:lvl1pPr marL="0" indent="0" algn="l">
              <a:buNone/>
              <a:defRPr sz="1400" b="0" i="0" spc="100" baseline="0">
                <a:solidFill>
                  <a:srgbClr val="59A80E"/>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MASTER SUBTITLE STYLE</a:t>
            </a:r>
          </a:p>
        </p:txBody>
      </p:sp>
      <p:sp>
        <p:nvSpPr>
          <p:cNvPr id="34" name="Title 1">
            <a:extLst>
              <a:ext uri="{FF2B5EF4-FFF2-40B4-BE49-F238E27FC236}">
                <a16:creationId xmlns:a16="http://schemas.microsoft.com/office/drawing/2014/main" id="{FAF30526-355F-4AEA-8C78-9C3EF90918AE}"/>
              </a:ext>
            </a:extLst>
          </p:cNvPr>
          <p:cNvSpPr>
            <a:spLocks noGrp="1"/>
          </p:cNvSpPr>
          <p:nvPr>
            <p:ph type="title" hasCustomPrompt="1"/>
          </p:nvPr>
        </p:nvSpPr>
        <p:spPr>
          <a:xfrm>
            <a:off x="1111827" y="924377"/>
            <a:ext cx="5723082" cy="2419187"/>
          </a:xfrm>
        </p:spPr>
        <p:txBody>
          <a:bodyPr anchor="b">
            <a:noAutofit/>
          </a:bodyPr>
          <a:lstStyle>
            <a:lvl1pPr algn="l">
              <a:defRPr sz="4000" b="0">
                <a:solidFill>
                  <a:srgbClr val="0F7FC9"/>
                </a:solidFill>
                <a:latin typeface="Roboto black" panose="02000000000000000000" pitchFamily="2" charset="0"/>
                <a:ea typeface="Roboto black" panose="02000000000000000000" pitchFamily="2" charset="0"/>
                <a:cs typeface="Roboto bold" panose="02000000000000000000" pitchFamily="2" charset="0"/>
              </a:defRPr>
            </a:lvl1pPr>
          </a:lstStyle>
          <a:p>
            <a:r>
              <a:rPr lang="en-US" dirty="0"/>
              <a:t>CLICK TO EDIT MASTER TITLE STYLE</a:t>
            </a:r>
          </a:p>
        </p:txBody>
      </p:sp>
      <p:pic>
        <p:nvPicPr>
          <p:cNvPr id="39" name="Picture 38">
            <a:extLst>
              <a:ext uri="{FF2B5EF4-FFF2-40B4-BE49-F238E27FC236}">
                <a16:creationId xmlns:a16="http://schemas.microsoft.com/office/drawing/2014/main" id="{3E6371FF-7F77-41E5-B2E3-6D7DBEEC569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1829" y="5825967"/>
            <a:ext cx="4180781" cy="648066"/>
          </a:xfrm>
          <a:prstGeom prst="rect">
            <a:avLst/>
          </a:prstGeom>
        </p:spPr>
      </p:pic>
    </p:spTree>
    <p:custDataLst>
      <p:tags r:id="rId1"/>
    </p:custDataLst>
    <p:extLst>
      <p:ext uri="{BB962C8B-B14F-4D97-AF65-F5344CB8AC3E}">
        <p14:creationId xmlns:p14="http://schemas.microsoft.com/office/powerpoint/2010/main" val="1408970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wo Content - g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F7E290F-0D7F-4B9D-AC73-E94646A30695}"/>
              </a:ext>
            </a:extLst>
          </p:cNvPr>
          <p:cNvSpPr/>
          <p:nvPr userDrawn="1"/>
        </p:nvSpPr>
        <p:spPr>
          <a:xfrm>
            <a:off x="0" y="-5108"/>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Slide Number Placeholder 5">
            <a:extLst>
              <a:ext uri="{FF2B5EF4-FFF2-40B4-BE49-F238E27FC236}">
                <a16:creationId xmlns:a16="http://schemas.microsoft.com/office/drawing/2014/main" id="{B18E40DD-7BFE-4CED-B95D-6EE27AF45AA2}"/>
              </a:ext>
            </a:extLst>
          </p:cNvPr>
          <p:cNvSpPr txBox="1">
            <a:spLocks/>
          </p:cNvSpPr>
          <p:nvPr userDrawn="1"/>
        </p:nvSpPr>
        <p:spPr>
          <a:xfrm>
            <a:off x="838200" y="6356350"/>
            <a:ext cx="2743200" cy="365125"/>
          </a:xfrm>
          <a:prstGeom prst="rect">
            <a:avLst/>
          </a:prstGeom>
        </p:spPr>
        <p:txBody>
          <a:bodyPr/>
          <a:lstStyle>
            <a:defPPr>
              <a:defRPr lang="en-US"/>
            </a:defPPr>
            <a:lvl1pPr marL="0" algn="l" defTabSz="914400" rtl="0" eaLnBrk="1" latinLnBrk="0" hangingPunct="1">
              <a:defRPr sz="1400" kern="12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SLIDE</a:t>
            </a:r>
            <a:r>
              <a:rPr lang="en-US" spc="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 </a:t>
            </a:r>
            <a:fld id="{A7DDB576-49B3-42E2-89EA-6E35EA8EF806}" type="slidenum">
              <a:rPr lang="en-US" smtClean="0">
                <a:solidFill>
                  <a:srgbClr val="59A80E"/>
                </a:solidFill>
              </a:rPr>
              <a:pPr/>
              <a:t>‹#›</a:t>
            </a:fld>
            <a:endParaRPr lang="en-US" dirty="0">
              <a:solidFill>
                <a:srgbClr val="59A80E"/>
              </a:solidFill>
            </a:endParaRPr>
          </a:p>
        </p:txBody>
      </p:sp>
      <p:sp>
        <p:nvSpPr>
          <p:cNvPr id="3" name="Content Placeholder 2">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C2029751-2628-4E6F-B4A4-32707B414D2F}"/>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pic>
        <p:nvPicPr>
          <p:cNvPr id="16" name="Picture 15">
            <a:extLst>
              <a:ext uri="{FF2B5EF4-FFF2-40B4-BE49-F238E27FC236}">
                <a16:creationId xmlns:a16="http://schemas.microsoft.com/office/drawing/2014/main" id="{C26A7319-F0C0-4329-B90D-AFD5065527D2}"/>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563099" y="6400123"/>
            <a:ext cx="1790701" cy="277577"/>
          </a:xfrm>
          <a:prstGeom prst="rect">
            <a:avLst/>
          </a:prstGeom>
        </p:spPr>
      </p:pic>
      <p:pic>
        <p:nvPicPr>
          <p:cNvPr id="11" name="Picture 10">
            <a:extLst>
              <a:ext uri="{FF2B5EF4-FFF2-40B4-BE49-F238E27FC236}">
                <a16:creationId xmlns:a16="http://schemas.microsoft.com/office/drawing/2014/main" id="{E68D9F1D-C4C7-4353-A8CE-032CDE6D638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868" t="41911" r="8915" b="54922"/>
          <a:stretch/>
        </p:blipFill>
        <p:spPr>
          <a:xfrm rot="5400000">
            <a:off x="-3274517" y="3279401"/>
            <a:ext cx="6858000" cy="299199"/>
          </a:xfrm>
          <a:prstGeom prst="rect">
            <a:avLst/>
          </a:prstGeom>
        </p:spPr>
      </p:pic>
    </p:spTree>
    <p:extLst>
      <p:ext uri="{BB962C8B-B14F-4D97-AF65-F5344CB8AC3E}">
        <p14:creationId xmlns:p14="http://schemas.microsoft.com/office/powerpoint/2010/main" val="25190183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just title - g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245F08E-DDEF-4785-B98C-BAB7C33F398B}"/>
              </a:ext>
            </a:extLst>
          </p:cNvPr>
          <p:cNvSpPr/>
          <p:nvPr userDrawn="1"/>
        </p:nvSpPr>
        <p:spPr>
          <a:xfrm>
            <a:off x="0" y="-5108"/>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Title 1">
            <a:extLst>
              <a:ext uri="{FF2B5EF4-FFF2-40B4-BE49-F238E27FC236}">
                <a16:creationId xmlns:a16="http://schemas.microsoft.com/office/drawing/2014/main" id="{B6EA4454-D411-4396-9F27-08BE99BC81B1}"/>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9AC0F112-BAE5-43A0-AA43-3B118C889334}"/>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563099" y="6400123"/>
            <a:ext cx="1790701" cy="277577"/>
          </a:xfrm>
          <a:prstGeom prst="rect">
            <a:avLst/>
          </a:prstGeom>
        </p:spPr>
      </p:pic>
      <p:sp>
        <p:nvSpPr>
          <p:cNvPr id="12" name="Slide Number Placeholder 5">
            <a:extLst>
              <a:ext uri="{FF2B5EF4-FFF2-40B4-BE49-F238E27FC236}">
                <a16:creationId xmlns:a16="http://schemas.microsoft.com/office/drawing/2014/main" id="{7942405F-AC2A-4BCE-BC19-78B6B28D0BB7}"/>
              </a:ext>
            </a:extLst>
          </p:cNvPr>
          <p:cNvSpPr txBox="1">
            <a:spLocks/>
          </p:cNvSpPr>
          <p:nvPr userDrawn="1"/>
        </p:nvSpPr>
        <p:spPr>
          <a:xfrm>
            <a:off x="838200" y="6356350"/>
            <a:ext cx="2743200" cy="365125"/>
          </a:xfrm>
          <a:prstGeom prst="rect">
            <a:avLst/>
          </a:prstGeom>
        </p:spPr>
        <p:txBody>
          <a:bodyPr/>
          <a:lstStyle>
            <a:defPPr>
              <a:defRPr lang="en-US"/>
            </a:defPPr>
            <a:lvl1pPr marL="0" algn="l" defTabSz="914400" rtl="0" eaLnBrk="1" latinLnBrk="0" hangingPunct="1">
              <a:defRPr sz="1400" kern="12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SLIDE</a:t>
            </a:r>
            <a:r>
              <a:rPr lang="en-US" spc="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 </a:t>
            </a:r>
            <a:fld id="{A7DDB576-49B3-42E2-89EA-6E35EA8EF806}" type="slidenum">
              <a:rPr lang="en-US" smtClean="0">
                <a:solidFill>
                  <a:srgbClr val="59A80E"/>
                </a:solidFill>
              </a:rPr>
              <a:pPr/>
              <a:t>‹#›</a:t>
            </a:fld>
            <a:endParaRPr lang="en-US" dirty="0">
              <a:solidFill>
                <a:srgbClr val="59A80E"/>
              </a:solidFill>
            </a:endParaRPr>
          </a:p>
        </p:txBody>
      </p:sp>
      <p:pic>
        <p:nvPicPr>
          <p:cNvPr id="11" name="Picture 10">
            <a:extLst>
              <a:ext uri="{FF2B5EF4-FFF2-40B4-BE49-F238E27FC236}">
                <a16:creationId xmlns:a16="http://schemas.microsoft.com/office/drawing/2014/main" id="{8323CA96-EC98-455C-A249-70B6C87E121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868" t="41911" r="8915" b="54922"/>
          <a:stretch/>
        </p:blipFill>
        <p:spPr>
          <a:xfrm rot="5400000">
            <a:off x="-3274517" y="3279401"/>
            <a:ext cx="6858000" cy="299199"/>
          </a:xfrm>
          <a:prstGeom prst="rect">
            <a:avLst/>
          </a:prstGeom>
        </p:spPr>
      </p:pic>
    </p:spTree>
    <p:extLst>
      <p:ext uri="{BB962C8B-B14F-4D97-AF65-F5344CB8AC3E}">
        <p14:creationId xmlns:p14="http://schemas.microsoft.com/office/powerpoint/2010/main" val="20412067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wo Content - bl">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66495316-252B-49D6-A20A-E674A71974A7}"/>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7DDF9A14-A1EE-4EED-8E3D-8CAFE9CB45D7}"/>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pic>
        <p:nvPicPr>
          <p:cNvPr id="15" name="Picture 14">
            <a:extLst>
              <a:ext uri="{FF2B5EF4-FFF2-40B4-BE49-F238E27FC236}">
                <a16:creationId xmlns:a16="http://schemas.microsoft.com/office/drawing/2014/main" id="{5BA1E1FF-663D-4C5B-ABF3-06DE91CF0561}"/>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563099" y="6400123"/>
            <a:ext cx="1790701" cy="277577"/>
          </a:xfrm>
          <a:prstGeom prst="rect">
            <a:avLst/>
          </a:prstGeom>
        </p:spPr>
      </p:pic>
    </p:spTree>
    <p:extLst>
      <p:ext uri="{BB962C8B-B14F-4D97-AF65-F5344CB8AC3E}">
        <p14:creationId xmlns:p14="http://schemas.microsoft.com/office/powerpoint/2010/main" val="4110484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3468414-309D-1545-8516-4272FDA8BBAD}" type="slidenum">
              <a:rPr lang="en-US"/>
              <a:pPr/>
              <a:t>‹#›</a:t>
            </a:fld>
            <a:endParaRPr lang="en-US"/>
          </a:p>
        </p:txBody>
      </p:sp>
    </p:spTree>
    <p:extLst>
      <p:ext uri="{BB962C8B-B14F-4D97-AF65-F5344CB8AC3E}">
        <p14:creationId xmlns:p14="http://schemas.microsoft.com/office/powerpoint/2010/main" val="241884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EE19172-03F7-3348-B569-171F00250647}" type="slidenum">
              <a:rPr lang="en-US"/>
              <a:pPr/>
              <a:t>‹#›</a:t>
            </a:fld>
            <a:endParaRPr lang="en-US"/>
          </a:p>
        </p:txBody>
      </p:sp>
    </p:spTree>
    <p:extLst>
      <p:ext uri="{BB962C8B-B14F-4D97-AF65-F5344CB8AC3E}">
        <p14:creationId xmlns:p14="http://schemas.microsoft.com/office/powerpoint/2010/main" val="107538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3D1C1EC-6680-9B4C-AC2B-20645CBFBE05}" type="slidenum">
              <a:rPr lang="en-US"/>
              <a:pPr/>
              <a:t>‹#›</a:t>
            </a:fld>
            <a:endParaRPr lang="en-US"/>
          </a:p>
        </p:txBody>
      </p:sp>
    </p:spTree>
    <p:extLst>
      <p:ext uri="{BB962C8B-B14F-4D97-AF65-F5344CB8AC3E}">
        <p14:creationId xmlns:p14="http://schemas.microsoft.com/office/powerpoint/2010/main" val="737257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03D29F-C580-5C4D-AAA1-94293C4E9288}" type="slidenum">
              <a:rPr lang="en-US"/>
              <a:pPr/>
              <a:t>‹#›</a:t>
            </a:fld>
            <a:endParaRPr lang="en-US"/>
          </a:p>
        </p:txBody>
      </p:sp>
    </p:spTree>
    <p:extLst>
      <p:ext uri="{BB962C8B-B14F-4D97-AF65-F5344CB8AC3E}">
        <p14:creationId xmlns:p14="http://schemas.microsoft.com/office/powerpoint/2010/main" val="4091097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0544C4-E35C-7145-8F0C-14E842E56F07}" type="slidenum">
              <a:rPr lang="en-US"/>
              <a:pPr/>
              <a:t>‹#›</a:t>
            </a:fld>
            <a:endParaRPr lang="en-US"/>
          </a:p>
        </p:txBody>
      </p:sp>
    </p:spTree>
    <p:extLst>
      <p:ext uri="{BB962C8B-B14F-4D97-AF65-F5344CB8AC3E}">
        <p14:creationId xmlns:p14="http://schemas.microsoft.com/office/powerpoint/2010/main" val="93586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90601"/>
            <a:ext cx="4011084" cy="1019591"/>
          </a:xfrm>
        </p:spPr>
        <p:txBody>
          <a:bodyPr anchor="b"/>
          <a:lstStyle>
            <a:lvl1pPr algn="l">
              <a:defRPr sz="2000" b="1">
                <a:solidFill>
                  <a:srgbClr val="000000"/>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010191"/>
            <a:ext cx="4011084" cy="41159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38BE5A4-5F52-0141-A746-9964904CDF30}" type="slidenum">
              <a:rPr lang="en-US"/>
              <a:pPr/>
              <a:t>‹#›</a:t>
            </a:fld>
            <a:endParaRPr lang="en-US"/>
          </a:p>
        </p:txBody>
      </p:sp>
    </p:spTree>
    <p:extLst>
      <p:ext uri="{BB962C8B-B14F-4D97-AF65-F5344CB8AC3E}">
        <p14:creationId xmlns:p14="http://schemas.microsoft.com/office/powerpoint/2010/main" val="81572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066800"/>
            <a:ext cx="73152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8703452-609A-F345-AAC0-1247A9502128}" type="slidenum">
              <a:rPr lang="en-US"/>
              <a:pPr/>
              <a:t>‹#›</a:t>
            </a:fld>
            <a:endParaRPr lang="en-US"/>
          </a:p>
        </p:txBody>
      </p:sp>
    </p:spTree>
    <p:extLst>
      <p:ext uri="{BB962C8B-B14F-4D97-AF65-F5344CB8AC3E}">
        <p14:creationId xmlns:p14="http://schemas.microsoft.com/office/powerpoint/2010/main" val="93471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pn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6.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1" name="Picture 7" descr="top_header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 y="0"/>
            <a:ext cx="12192001" cy="917433"/>
          </a:xfrm>
          <a:prstGeom prst="rect">
            <a:avLst/>
          </a:prstGeom>
          <a:noFill/>
          <a:extLst>
            <a:ext uri="{909E8E84-426E-40dd-AFC4-6F175D3DCCD1}">
              <a14:hiddenFill xmlns:a14="http://schemas.microsoft.com/office/drawing/2010/main" xmlns="">
                <a:solidFill>
                  <a:srgbClr val="FFFFFF"/>
                </a:solidFill>
              </a14:hiddenFill>
            </a:ext>
          </a:extLst>
        </p:spPr>
      </p:pic>
      <p:sp>
        <p:nvSpPr>
          <p:cNvPr id="1026" name="Rectangle 2"/>
          <p:cNvSpPr>
            <a:spLocks noGrp="1" noChangeArrowheads="1"/>
          </p:cNvSpPr>
          <p:nvPr>
            <p:ph type="title"/>
          </p:nvPr>
        </p:nvSpPr>
        <p:spPr bwMode="auto">
          <a:xfrm>
            <a:off x="1524000" y="228601"/>
            <a:ext cx="10160000"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enter title</a:t>
            </a:r>
          </a:p>
        </p:txBody>
      </p:sp>
      <p:sp>
        <p:nvSpPr>
          <p:cNvPr id="1030" name="Rectangle 6"/>
          <p:cNvSpPr>
            <a:spLocks noGrp="1" noChangeArrowheads="1"/>
          </p:cNvSpPr>
          <p:nvPr>
            <p:ph type="sldNum" sz="quarter" idx="4"/>
          </p:nvPr>
        </p:nvSpPr>
        <p:spPr bwMode="auto">
          <a:xfrm>
            <a:off x="10210800" y="6551611"/>
            <a:ext cx="1828800" cy="155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000" b="1">
                <a:solidFill>
                  <a:srgbClr val="000000"/>
                </a:solidFill>
              </a:defRPr>
            </a:lvl1pPr>
          </a:lstStyle>
          <a:p>
            <a:fld id="{2C626EB7-FB23-9946-AC03-BE678F8DC972}" type="slidenum">
              <a:rPr lang="en-US" smtClean="0"/>
              <a:pPr/>
              <a:t>‹#›</a:t>
            </a:fld>
            <a:endParaRPr lang="en-US"/>
          </a:p>
        </p:txBody>
      </p:sp>
      <p:pic>
        <p:nvPicPr>
          <p:cNvPr id="1032" name="Picture 8" descr="logo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3558" y="6203612"/>
            <a:ext cx="457200" cy="457743"/>
          </a:xfrm>
          <a:prstGeom prst="rect">
            <a:avLst/>
          </a:prstGeom>
          <a:noFill/>
          <a:extLst>
            <a:ext uri="{909E8E84-426E-40dd-AFC4-6F175D3DCCD1}">
              <a14:hiddenFill xmlns:a14="http://schemas.microsoft.com/office/drawing/2010/main" xmlns="">
                <a:solidFill>
                  <a:srgbClr val="FFFFFF"/>
                </a:solidFill>
              </a14:hiddenFill>
            </a:ext>
          </a:extLst>
        </p:spPr>
      </p:pic>
      <p:sp>
        <p:nvSpPr>
          <p:cNvPr id="1027" name="Rectangle 3"/>
          <p:cNvSpPr>
            <a:spLocks noGrp="1" noChangeArrowheads="1"/>
          </p:cNvSpPr>
          <p:nvPr>
            <p:ph type="body" idx="1"/>
          </p:nvPr>
        </p:nvSpPr>
        <p:spPr bwMode="auto">
          <a:xfrm>
            <a:off x="609600" y="1066800"/>
            <a:ext cx="10972800"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OER_Master_Logo_2blue.png"/>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219200" y="6248400"/>
            <a:ext cx="2133600" cy="4129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1" name="Picture 7" descr="top_headers"/>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 y="0"/>
            <a:ext cx="12192001" cy="917433"/>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0" y="228601"/>
            <a:ext cx="101600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enter title</a:t>
            </a:r>
          </a:p>
        </p:txBody>
      </p:sp>
      <p:sp>
        <p:nvSpPr>
          <p:cNvPr id="1030" name="Rectangle 6"/>
          <p:cNvSpPr>
            <a:spLocks noGrp="1" noChangeArrowheads="1"/>
          </p:cNvSpPr>
          <p:nvPr>
            <p:ph type="sldNum" sz="quarter" idx="4"/>
          </p:nvPr>
        </p:nvSpPr>
        <p:spPr bwMode="auto">
          <a:xfrm>
            <a:off x="10363200" y="6553201"/>
            <a:ext cx="18288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1">
                <a:solidFill>
                  <a:srgbClr val="000000"/>
                </a:solidFill>
              </a:defRPr>
            </a:lvl1pPr>
          </a:lstStyle>
          <a:p>
            <a:fld id="{2C626EB7-FB23-9946-AC03-BE678F8DC972}" type="slidenum">
              <a:rPr lang="en-US" smtClean="0"/>
              <a:pPr/>
              <a:t>‹#›</a:t>
            </a:fld>
            <a:endParaRPr lang="en-US" dirty="0"/>
          </a:p>
        </p:txBody>
      </p:sp>
      <p:pic>
        <p:nvPicPr>
          <p:cNvPr id="1032" name="Picture 8" descr="logo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4934" y="6429315"/>
            <a:ext cx="414609" cy="313638"/>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609600" y="1066800"/>
            <a:ext cx="10972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5448FEBC-286F-43A7-AF91-94B864B849EE}"/>
              </a:ext>
            </a:extLst>
          </p:cNvPr>
          <p:cNvPicPr>
            <a:picLocks noChangeAspect="1"/>
          </p:cNvPicPr>
          <p:nvPr userDrawn="1"/>
        </p:nvPicPr>
        <p:blipFill>
          <a:blip r:embed="rId19"/>
          <a:stretch>
            <a:fillRect/>
          </a:stretch>
        </p:blipFill>
        <p:spPr>
          <a:xfrm>
            <a:off x="1143000" y="6419015"/>
            <a:ext cx="2095500" cy="336942"/>
          </a:xfrm>
          <a:prstGeom prst="rect">
            <a:avLst/>
          </a:prstGeom>
        </p:spPr>
      </p:pic>
    </p:spTree>
    <p:extLst>
      <p:ext uri="{BB962C8B-B14F-4D97-AF65-F5344CB8AC3E}">
        <p14:creationId xmlns:p14="http://schemas.microsoft.com/office/powerpoint/2010/main" val="346932309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hyperlink" Target="http://grants.nih.gov/grants/how-to-apply-application-guide/forms-e/general/g.500-phs-human-subjects-and-clinical-trials-information.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www.hhs.gov/ohrp/policy/cdebiol.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grants.nih.gov/grants/peer/guidelines_general/Review_Human_Subjects_Inclusion.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s://svgsilh.com/ffc107/image/39830.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pudigitalhistory.wikidot.com/website-review" TargetMode="External"/><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hyperlink" Target="http://wpudigitalhistory.wikidot.com/website-review" TargetMode="External"/><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hyperlink" Target="http://wpudigitalhistory.wikidot.com/website-review" TargetMode="External"/><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grants.nih.gov/sites/default/files/IAL-II-Workshop-Report.pdf"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grants.nih.gov/policy/inclusion/lifespan.ht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report.nih.gov/RIS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grants.nih.gov/grants/funding/lifespan/lifespan.htm" TargetMode="External"/><Relationship Id="rId2" Type="http://schemas.openxmlformats.org/officeDocument/2006/relationships/hyperlink" Target="https://grants.nih.gov/grants/funding/women_min/women_min.htm" TargetMode="External"/><Relationship Id="rId1" Type="http://schemas.openxmlformats.org/officeDocument/2006/relationships/slideLayout" Target="../slideLayouts/slideLayout6.xml"/><Relationship Id="rId4" Type="http://schemas.openxmlformats.org/officeDocument/2006/relationships/hyperlink" Target="https://grants.nih.gov/sites/default/files/Resources_Recruitment_and_Retention_WM%2CIAL_final508c.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nap.nationalacademies.org/read/26479/chapter/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grants.nih.gov/grants/guide/notice-files/NOT-OD-18-014.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grants.nih.gov/grants/guide/notice-files/NOT-OD-18-116.html" TargetMode="External"/><Relationship Id="rId4" Type="http://schemas.openxmlformats.org/officeDocument/2006/relationships/hyperlink" Target="http://www.tonybates.ca/2014/08/22/key-characteristics-of-learners-in-a-digital-age-and-their-influence-on-the-design-of-teaching-and-learnin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6E3C460-C493-4BF5-98EF-095BF507A248}"/>
              </a:ext>
            </a:extLst>
          </p:cNvPr>
          <p:cNvSpPr>
            <a:spLocks noGrp="1"/>
          </p:cNvSpPr>
          <p:nvPr>
            <p:ph type="ctrTitle"/>
          </p:nvPr>
        </p:nvSpPr>
        <p:spPr>
          <a:xfrm>
            <a:off x="347869" y="1510749"/>
            <a:ext cx="11280913" cy="4691269"/>
          </a:xfrm>
          <a:solidFill>
            <a:schemeClr val="bg1"/>
          </a:solidFill>
        </p:spPr>
        <p:txBody>
          <a:bodyPr>
            <a:noAutofit/>
          </a:bodyPr>
          <a:lstStyle/>
          <a:p>
            <a:pPr algn="ctr"/>
            <a:r>
              <a:rPr lang="en-US" sz="4000" dirty="0">
                <a:solidFill>
                  <a:srgbClr val="002060"/>
                </a:solidFill>
              </a:rPr>
              <a:t>Including Diverse Populations in NIH-funded Clinical Research</a:t>
            </a:r>
            <a:br>
              <a:rPr lang="en-US" sz="4000" dirty="0">
                <a:solidFill>
                  <a:srgbClr val="002060"/>
                </a:solidFill>
              </a:rPr>
            </a:br>
            <a:br>
              <a:rPr lang="en-US" sz="5400" dirty="0">
                <a:solidFill>
                  <a:srgbClr val="002060"/>
                </a:solidFill>
              </a:rPr>
            </a:br>
            <a:r>
              <a:rPr lang="en-US" dirty="0">
                <a:solidFill>
                  <a:srgbClr val="002060"/>
                </a:solidFill>
              </a:rPr>
              <a:t>Dawn Corbett, MPH</a:t>
            </a:r>
            <a:br>
              <a:rPr lang="en-US" dirty="0">
                <a:solidFill>
                  <a:srgbClr val="002060"/>
                </a:solidFill>
              </a:rPr>
            </a:br>
            <a:r>
              <a:rPr lang="en-US" dirty="0">
                <a:solidFill>
                  <a:srgbClr val="002060"/>
                </a:solidFill>
              </a:rPr>
              <a:t>NIH Inclusion Policy Officer</a:t>
            </a:r>
            <a:br>
              <a:rPr lang="en-US" dirty="0">
                <a:solidFill>
                  <a:srgbClr val="002060"/>
                </a:solidFill>
              </a:rPr>
            </a:br>
            <a:r>
              <a:rPr lang="en-US" dirty="0">
                <a:solidFill>
                  <a:srgbClr val="002060"/>
                </a:solidFill>
              </a:rPr>
              <a:t>Division of Human Subjects Research, Office of Extramural Research</a:t>
            </a:r>
            <a:br>
              <a:rPr lang="en-US" dirty="0">
                <a:solidFill>
                  <a:srgbClr val="002060"/>
                </a:solidFill>
              </a:rPr>
            </a:br>
            <a:br>
              <a:rPr lang="en-US" dirty="0">
                <a:solidFill>
                  <a:srgbClr val="002060"/>
                </a:solidFill>
              </a:rPr>
            </a:br>
            <a:r>
              <a:rPr lang="en-US" dirty="0">
                <a:solidFill>
                  <a:srgbClr val="002060"/>
                </a:solidFill>
              </a:rPr>
              <a:t>December 7, 2022</a:t>
            </a:r>
            <a:br>
              <a:rPr lang="en-US" sz="2800" dirty="0">
                <a:solidFill>
                  <a:srgbClr val="002060"/>
                </a:solidFill>
              </a:rPr>
            </a:br>
            <a:br>
              <a:rPr lang="en-US" sz="2800" dirty="0">
                <a:solidFill>
                  <a:srgbClr val="002060"/>
                </a:solidFill>
              </a:rPr>
            </a:br>
            <a:endParaRPr lang="en-US" sz="2800" dirty="0">
              <a:solidFill>
                <a:srgbClr val="0070C0"/>
              </a:solidFill>
            </a:endParaRPr>
          </a:p>
        </p:txBody>
      </p:sp>
      <p:sp>
        <p:nvSpPr>
          <p:cNvPr id="3" name="TextBox 2">
            <a:extLst>
              <a:ext uri="{FF2B5EF4-FFF2-40B4-BE49-F238E27FC236}">
                <a16:creationId xmlns:a16="http://schemas.microsoft.com/office/drawing/2014/main" id="{15571757-69F9-45D6-9CC7-5AF5C048F059}"/>
              </a:ext>
            </a:extLst>
          </p:cNvPr>
          <p:cNvSpPr txBox="1"/>
          <p:nvPr/>
        </p:nvSpPr>
        <p:spPr>
          <a:xfrm>
            <a:off x="7010400" y="6324600"/>
            <a:ext cx="4953000" cy="369332"/>
          </a:xfrm>
          <a:prstGeom prst="rect">
            <a:avLst/>
          </a:prstGeom>
          <a:noFill/>
        </p:spPr>
        <p:txBody>
          <a:bodyPr wrap="square" rtlCol="0">
            <a:spAutoFit/>
          </a:bodyPr>
          <a:lstStyle/>
          <a:p>
            <a:r>
              <a:rPr lang="en-US" sz="1800" dirty="0">
                <a:solidFill>
                  <a:srgbClr val="0070C0"/>
                </a:solidFill>
              </a:rPr>
              <a:t>2022-2023 NIH Grants Pre-Conference Event</a:t>
            </a:r>
            <a:endParaRPr lang="en-US" dirty="0">
              <a:solidFill>
                <a:srgbClr val="0070C0"/>
              </a:solidFill>
            </a:endParaRPr>
          </a:p>
        </p:txBody>
      </p:sp>
    </p:spTree>
    <p:custDataLst>
      <p:tags r:id="rId1"/>
    </p:custDataLst>
    <p:extLst>
      <p:ext uri="{BB962C8B-B14F-4D97-AF65-F5344CB8AC3E}">
        <p14:creationId xmlns:p14="http://schemas.microsoft.com/office/powerpoint/2010/main" val="3925712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9" name="Rectangle 5"/>
          <p:cNvSpPr>
            <a:spLocks noGrp="1" noChangeArrowheads="1"/>
          </p:cNvSpPr>
          <p:nvPr>
            <p:ph type="title"/>
          </p:nvPr>
        </p:nvSpPr>
        <p:spPr>
          <a:xfrm>
            <a:off x="1709057" y="-30163"/>
            <a:ext cx="10515600" cy="1325563"/>
          </a:xfrm>
        </p:spPr>
        <p:txBody>
          <a:bodyPr>
            <a:noAutofit/>
          </a:bodyPr>
          <a:lstStyle/>
          <a:p>
            <a:pPr algn="ctr" eaLnBrk="1" hangingPunct="1">
              <a:defRPr/>
            </a:pPr>
            <a:r>
              <a:rPr lang="en-US" sz="3200" dirty="0"/>
              <a:t>PHS Human Subjects and Clinical Trials Form</a:t>
            </a:r>
            <a:endParaRPr lang="en-US" sz="3200" dirty="0">
              <a:solidFill>
                <a:schemeClr val="accent1"/>
              </a:solidFill>
            </a:endParaRPr>
          </a:p>
        </p:txBody>
      </p:sp>
      <p:sp>
        <p:nvSpPr>
          <p:cNvPr id="12292" name="Rectangle 6"/>
          <p:cNvSpPr>
            <a:spLocks noGrp="1" noChangeArrowheads="1"/>
          </p:cNvSpPr>
          <p:nvPr>
            <p:ph idx="1"/>
          </p:nvPr>
        </p:nvSpPr>
        <p:spPr>
          <a:xfrm>
            <a:off x="135924" y="1825625"/>
            <a:ext cx="11217876" cy="4351338"/>
          </a:xfrm>
        </p:spPr>
        <p:txBody>
          <a:bodyPr>
            <a:normAutofit/>
          </a:bodyPr>
          <a:lstStyle/>
          <a:p>
            <a:pPr marL="109537" indent="0">
              <a:spcAft>
                <a:spcPts val="1200"/>
              </a:spcAft>
              <a:buNone/>
            </a:pPr>
            <a:r>
              <a:rPr lang="en-US" sz="1800" dirty="0"/>
              <a:t>See the </a:t>
            </a:r>
            <a:r>
              <a:rPr lang="en-US" sz="1800" b="1" u="sng" dirty="0">
                <a:hlinkClick r:id="rId3"/>
              </a:rPr>
              <a:t>Application Guide </a:t>
            </a:r>
            <a:r>
              <a:rPr lang="en-US" sz="1800" dirty="0"/>
              <a:t>for detailed information</a:t>
            </a:r>
          </a:p>
          <a:p>
            <a:pPr marL="508000" lvl="1" indent="-160338">
              <a:spcAft>
                <a:spcPts val="1200"/>
              </a:spcAft>
            </a:pPr>
            <a:r>
              <a:rPr lang="en-US" sz="1800" b="1" dirty="0"/>
              <a:t>PHS HS/CT Information Form</a:t>
            </a:r>
          </a:p>
          <a:p>
            <a:pPr marL="508000" lvl="1" indent="-160338">
              <a:spcAft>
                <a:spcPts val="600"/>
              </a:spcAft>
            </a:pPr>
            <a:r>
              <a:rPr lang="en-US" sz="1800" dirty="0"/>
              <a:t>Study Record</a:t>
            </a:r>
          </a:p>
          <a:p>
            <a:pPr marL="808038" lvl="2" indent="-342900">
              <a:spcAft>
                <a:spcPts val="600"/>
              </a:spcAft>
              <a:buFont typeface="+mj-lt"/>
              <a:buAutoNum type="arabicPeriod"/>
            </a:pPr>
            <a:r>
              <a:rPr lang="en-US" sz="1800" dirty="0">
                <a:solidFill>
                  <a:schemeClr val="tx2"/>
                </a:solidFill>
              </a:rPr>
              <a:t>Basic information</a:t>
            </a:r>
          </a:p>
          <a:p>
            <a:pPr marL="808038" lvl="2" indent="-342900">
              <a:spcAft>
                <a:spcPts val="600"/>
              </a:spcAft>
              <a:buFont typeface="+mj-lt"/>
              <a:buAutoNum type="arabicPeriod"/>
            </a:pPr>
            <a:r>
              <a:rPr lang="en-US" sz="1800" b="1" dirty="0"/>
              <a:t>Study Population Characteristics</a:t>
            </a:r>
          </a:p>
          <a:p>
            <a:pPr marL="808038" lvl="2" indent="-342900">
              <a:spcAft>
                <a:spcPts val="600"/>
              </a:spcAft>
              <a:buFont typeface="+mj-lt"/>
              <a:buAutoNum type="arabicPeriod"/>
            </a:pPr>
            <a:r>
              <a:rPr lang="en-US" sz="1800" dirty="0"/>
              <a:t>Protection and Monitoring Plans</a:t>
            </a:r>
          </a:p>
          <a:p>
            <a:pPr marL="808038" lvl="2" indent="-342900">
              <a:spcAft>
                <a:spcPts val="600"/>
              </a:spcAft>
              <a:buFont typeface="+mj-lt"/>
              <a:buAutoNum type="arabicPeriod"/>
            </a:pPr>
            <a:r>
              <a:rPr lang="en-US" sz="1800" dirty="0"/>
              <a:t>Protocol Synopsis</a:t>
            </a:r>
          </a:p>
          <a:p>
            <a:pPr marL="808038" lvl="2" indent="-342900">
              <a:spcAft>
                <a:spcPts val="1200"/>
              </a:spcAft>
              <a:buFont typeface="+mj-lt"/>
              <a:buAutoNum type="arabicPeriod"/>
            </a:pPr>
            <a:r>
              <a:rPr lang="en-US" sz="1800" dirty="0"/>
              <a:t>Other Clinical Trial-related Attachments</a:t>
            </a:r>
          </a:p>
          <a:p>
            <a:pPr marL="393192" lvl="1" indent="0">
              <a:buNone/>
            </a:pPr>
            <a:endParaRPr lang="en-US" sz="2000" dirty="0">
              <a:hlinkClick r:id="rId4"/>
            </a:endParaRPr>
          </a:p>
          <a:p>
            <a:pPr marL="393192" lvl="1" indent="0">
              <a:buNone/>
            </a:pPr>
            <a:endParaRPr lang="en-US" sz="2000" dirty="0">
              <a:solidFill>
                <a:schemeClr val="accent1"/>
              </a:solidFill>
            </a:endParaRPr>
          </a:p>
        </p:txBody>
      </p:sp>
      <p:pic>
        <p:nvPicPr>
          <p:cNvPr id="41" name="Picture 40" descr="Section 2 of the PHS Human Subjects and Clinical Trials Information Form">
            <a:extLst>
              <a:ext uri="{FF2B5EF4-FFF2-40B4-BE49-F238E27FC236}">
                <a16:creationId xmlns:a16="http://schemas.microsoft.com/office/drawing/2014/main" id="{F33D42C9-662A-494E-B3F1-6C47AC345023}"/>
              </a:ext>
            </a:extLst>
          </p:cNvPr>
          <p:cNvPicPr>
            <a:picLocks noChangeAspect="1"/>
          </p:cNvPicPr>
          <p:nvPr/>
        </p:nvPicPr>
        <p:blipFill>
          <a:blip r:embed="rId5"/>
          <a:stretch>
            <a:fillRect/>
          </a:stretch>
        </p:blipFill>
        <p:spPr>
          <a:xfrm>
            <a:off x="5730239" y="1381095"/>
            <a:ext cx="6060225" cy="4572092"/>
          </a:xfrm>
          <a:prstGeom prst="rect">
            <a:avLst/>
          </a:prstGeom>
        </p:spPr>
      </p:pic>
      <p:sp>
        <p:nvSpPr>
          <p:cNvPr id="7" name="Slide Number Placeholder 3">
            <a:extLst>
              <a:ext uri="{FF2B5EF4-FFF2-40B4-BE49-F238E27FC236}">
                <a16:creationId xmlns:a16="http://schemas.microsoft.com/office/drawing/2014/main" id="{ACD246CA-0C3B-4A1E-9269-1457441B525A}"/>
              </a:ext>
            </a:extLst>
          </p:cNvPr>
          <p:cNvSpPr>
            <a:spLocks noGrp="1"/>
          </p:cNvSpPr>
          <p:nvPr>
            <p:ph type="sldNum" sz="quarter" idx="10"/>
          </p:nvPr>
        </p:nvSpPr>
        <p:spPr>
          <a:xfrm>
            <a:off x="10210800" y="6551611"/>
            <a:ext cx="1828800" cy="155575"/>
          </a:xfrm>
        </p:spPr>
        <p:txBody>
          <a:bodyPr/>
          <a:lstStyle/>
          <a:p>
            <a:fld id="{60583324-AE1C-3546-A724-4BA4670D7901}" type="slidenum">
              <a:rPr lang="en-US" smtClean="0"/>
              <a:pPr/>
              <a:t>10</a:t>
            </a:fld>
            <a:endParaRPr lang="en-US" dirty="0"/>
          </a:p>
        </p:txBody>
      </p:sp>
    </p:spTree>
    <p:extLst>
      <p:ext uri="{BB962C8B-B14F-4D97-AF65-F5344CB8AC3E}">
        <p14:creationId xmlns:p14="http://schemas.microsoft.com/office/powerpoint/2010/main" val="2796783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BE030-D18A-44A4-BB7C-4902E05382FE}"/>
              </a:ext>
            </a:extLst>
          </p:cNvPr>
          <p:cNvSpPr>
            <a:spLocks noGrp="1"/>
          </p:cNvSpPr>
          <p:nvPr>
            <p:ph type="title"/>
          </p:nvPr>
        </p:nvSpPr>
        <p:spPr/>
        <p:txBody>
          <a:bodyPr/>
          <a:lstStyle/>
          <a:p>
            <a:r>
              <a:rPr lang="en-US" dirty="0"/>
              <a:t>What’s Included in the Inclusion of Women and Minorities Plan?</a:t>
            </a:r>
          </a:p>
        </p:txBody>
      </p:sp>
      <p:sp>
        <p:nvSpPr>
          <p:cNvPr id="3" name="Content Placeholder 2">
            <a:extLst>
              <a:ext uri="{FF2B5EF4-FFF2-40B4-BE49-F238E27FC236}">
                <a16:creationId xmlns:a16="http://schemas.microsoft.com/office/drawing/2014/main" id="{14BB9F97-B730-42C8-8388-C732175F2670}"/>
              </a:ext>
            </a:extLst>
          </p:cNvPr>
          <p:cNvSpPr>
            <a:spLocks noGrp="1"/>
          </p:cNvSpPr>
          <p:nvPr>
            <p:ph idx="1"/>
          </p:nvPr>
        </p:nvSpPr>
        <p:spPr/>
        <p:txBody>
          <a:bodyPr/>
          <a:lstStyle/>
          <a:p>
            <a:pPr>
              <a:buFont typeface="Arial" panose="020B0604020202020204" pitchFamily="34" charset="0"/>
              <a:buChar char="•"/>
            </a:pPr>
            <a:r>
              <a:rPr lang="en-US" b="1" i="0" dirty="0">
                <a:solidFill>
                  <a:schemeClr val="accent6"/>
                </a:solidFill>
                <a:effectLst/>
              </a:rPr>
              <a:t>Description of planned distribution</a:t>
            </a:r>
            <a:r>
              <a:rPr lang="en-US" b="0" i="0" dirty="0">
                <a:solidFill>
                  <a:schemeClr val="accent6"/>
                </a:solidFill>
                <a:effectLst/>
              </a:rPr>
              <a:t> </a:t>
            </a:r>
            <a:r>
              <a:rPr lang="en-US" b="0" i="0" dirty="0">
                <a:solidFill>
                  <a:srgbClr val="444444"/>
                </a:solidFill>
                <a:effectLst/>
              </a:rPr>
              <a:t>by sex</a:t>
            </a:r>
            <a:r>
              <a:rPr lang="en-US" dirty="0">
                <a:solidFill>
                  <a:srgbClr val="444444"/>
                </a:solidFill>
              </a:rPr>
              <a:t> or </a:t>
            </a:r>
            <a:r>
              <a:rPr lang="en-US" b="0" i="0" dirty="0">
                <a:solidFill>
                  <a:srgbClr val="444444"/>
                </a:solidFill>
                <a:effectLst/>
              </a:rPr>
              <a:t>gender, race, and ethnicity</a:t>
            </a:r>
          </a:p>
          <a:p>
            <a:pPr lvl="1">
              <a:buFont typeface="Arial" panose="020B0604020202020204" pitchFamily="34" charset="0"/>
              <a:buChar char="•"/>
            </a:pPr>
            <a:r>
              <a:rPr lang="en-US" dirty="0">
                <a:solidFill>
                  <a:srgbClr val="444444"/>
                </a:solidFill>
              </a:rPr>
              <a:t>Rationale for the selection</a:t>
            </a:r>
          </a:p>
          <a:p>
            <a:pPr lvl="1">
              <a:buFont typeface="Arial" panose="020B0604020202020204" pitchFamily="34" charset="0"/>
              <a:buChar char="•"/>
            </a:pPr>
            <a:r>
              <a:rPr lang="en-US" dirty="0">
                <a:solidFill>
                  <a:srgbClr val="444444"/>
                </a:solidFill>
              </a:rPr>
              <a:t>Justification for any exclusions</a:t>
            </a:r>
          </a:p>
          <a:p>
            <a:pPr marL="457200" lvl="1" indent="0">
              <a:buNone/>
            </a:pPr>
            <a:endParaRPr lang="en-US" dirty="0">
              <a:solidFill>
                <a:srgbClr val="444444"/>
              </a:solidFill>
            </a:endParaRPr>
          </a:p>
          <a:p>
            <a:pPr>
              <a:buFont typeface="Arial" panose="020B0604020202020204" pitchFamily="34" charset="0"/>
              <a:buChar char="•"/>
            </a:pPr>
            <a:r>
              <a:rPr lang="en-US" b="1" i="0" dirty="0">
                <a:solidFill>
                  <a:schemeClr val="accent6"/>
                </a:solidFill>
                <a:effectLst/>
              </a:rPr>
              <a:t>Proposed outreach programs </a:t>
            </a:r>
            <a:r>
              <a:rPr lang="en-US" b="0" i="0" dirty="0">
                <a:solidFill>
                  <a:srgbClr val="444444"/>
                </a:solidFill>
                <a:effectLst/>
              </a:rPr>
              <a:t>for </a:t>
            </a:r>
            <a:r>
              <a:rPr lang="en-US" dirty="0">
                <a:solidFill>
                  <a:srgbClr val="444444"/>
                </a:solidFill>
              </a:rPr>
              <a:t>recruitment</a:t>
            </a:r>
          </a:p>
          <a:p>
            <a:pPr marL="0" indent="0">
              <a:buNone/>
            </a:pPr>
            <a:endParaRPr lang="en-US" dirty="0">
              <a:solidFill>
                <a:srgbClr val="444444"/>
              </a:solidFill>
            </a:endParaRPr>
          </a:p>
          <a:p>
            <a:pPr>
              <a:buFont typeface="Arial" panose="020B0604020202020204" pitchFamily="34" charset="0"/>
              <a:buChar char="•"/>
            </a:pPr>
            <a:r>
              <a:rPr lang="en-US" dirty="0">
                <a:solidFill>
                  <a:srgbClr val="444444"/>
                </a:solidFill>
              </a:rPr>
              <a:t>For NIH-defined Phase 3 trials, </a:t>
            </a:r>
            <a:r>
              <a:rPr lang="en-US" b="1" dirty="0">
                <a:solidFill>
                  <a:schemeClr val="accent6"/>
                </a:solidFill>
              </a:rPr>
              <a:t>plans for analysis </a:t>
            </a:r>
            <a:r>
              <a:rPr lang="en-US" dirty="0">
                <a:solidFill>
                  <a:srgbClr val="444444"/>
                </a:solidFill>
              </a:rPr>
              <a:t>by sex or gender, race, and ethnicity</a:t>
            </a:r>
          </a:p>
          <a:p>
            <a:pPr marL="0" indent="0">
              <a:buNone/>
            </a:pPr>
            <a:endParaRPr lang="en-US" dirty="0"/>
          </a:p>
        </p:txBody>
      </p:sp>
      <p:sp>
        <p:nvSpPr>
          <p:cNvPr id="4" name="Slide Number Placeholder 3">
            <a:extLst>
              <a:ext uri="{FF2B5EF4-FFF2-40B4-BE49-F238E27FC236}">
                <a16:creationId xmlns:a16="http://schemas.microsoft.com/office/drawing/2014/main" id="{AC4F4732-7EF1-40C4-9798-273FEACA0A9C}"/>
              </a:ext>
            </a:extLst>
          </p:cNvPr>
          <p:cNvSpPr>
            <a:spLocks noGrp="1"/>
          </p:cNvSpPr>
          <p:nvPr>
            <p:ph type="sldNum" sz="quarter" idx="10"/>
          </p:nvPr>
        </p:nvSpPr>
        <p:spPr/>
        <p:txBody>
          <a:bodyPr/>
          <a:lstStyle/>
          <a:p>
            <a:fld id="{60583324-AE1C-3546-A724-4BA4670D7901}" type="slidenum">
              <a:rPr lang="en-US" smtClean="0"/>
              <a:pPr/>
              <a:t>11</a:t>
            </a:fld>
            <a:endParaRPr lang="en-US"/>
          </a:p>
        </p:txBody>
      </p:sp>
    </p:spTree>
    <p:extLst>
      <p:ext uri="{BB962C8B-B14F-4D97-AF65-F5344CB8AC3E}">
        <p14:creationId xmlns:p14="http://schemas.microsoft.com/office/powerpoint/2010/main" val="2600214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8F7C9-FEDC-446B-BBB5-DF500A148239}"/>
              </a:ext>
            </a:extLst>
          </p:cNvPr>
          <p:cNvSpPr>
            <a:spLocks noGrp="1"/>
          </p:cNvSpPr>
          <p:nvPr>
            <p:ph type="title"/>
          </p:nvPr>
        </p:nvSpPr>
        <p:spPr/>
        <p:txBody>
          <a:bodyPr/>
          <a:lstStyle/>
          <a:p>
            <a:r>
              <a:rPr lang="en-US" dirty="0"/>
              <a:t>What’s Included in the Inclusion Across the Lifespan Plan?</a:t>
            </a:r>
          </a:p>
        </p:txBody>
      </p:sp>
      <p:sp>
        <p:nvSpPr>
          <p:cNvPr id="3" name="Content Placeholder 2">
            <a:extLst>
              <a:ext uri="{FF2B5EF4-FFF2-40B4-BE49-F238E27FC236}">
                <a16:creationId xmlns:a16="http://schemas.microsoft.com/office/drawing/2014/main" id="{8C3E45B2-C937-43CE-94F3-D5C1748FF99C}"/>
              </a:ext>
            </a:extLst>
          </p:cNvPr>
          <p:cNvSpPr>
            <a:spLocks noGrp="1"/>
          </p:cNvSpPr>
          <p:nvPr>
            <p:ph idx="1"/>
          </p:nvPr>
        </p:nvSpPr>
        <p:spPr/>
        <p:txBody>
          <a:bodyPr/>
          <a:lstStyle/>
          <a:p>
            <a:pPr marR="0" algn="l"/>
            <a:r>
              <a:rPr lang="en-US" b="1" dirty="0">
                <a:solidFill>
                  <a:schemeClr val="accent6"/>
                </a:solidFill>
              </a:rPr>
              <a:t>Rationale for age distribution</a:t>
            </a:r>
            <a:r>
              <a:rPr lang="en-US" dirty="0">
                <a:solidFill>
                  <a:srgbClr val="444444"/>
                </a:solidFill>
              </a:rPr>
              <a:t>, including how it will contribute to analysis</a:t>
            </a:r>
          </a:p>
          <a:p>
            <a:pPr lvl="1"/>
            <a:r>
              <a:rPr lang="en-US" dirty="0">
                <a:solidFill>
                  <a:srgbClr val="444444"/>
                </a:solidFill>
              </a:rPr>
              <a:t>Justification for any exclusions</a:t>
            </a:r>
          </a:p>
          <a:p>
            <a:pPr marL="457200" lvl="1" indent="0">
              <a:buNone/>
            </a:pPr>
            <a:endParaRPr lang="en-US" dirty="0">
              <a:solidFill>
                <a:srgbClr val="444444"/>
              </a:solidFill>
            </a:endParaRPr>
          </a:p>
          <a:p>
            <a:pPr marR="0" algn="l"/>
            <a:r>
              <a:rPr lang="en-US" dirty="0">
                <a:solidFill>
                  <a:srgbClr val="444444"/>
                </a:solidFill>
              </a:rPr>
              <a:t>D</a:t>
            </a:r>
            <a:r>
              <a:rPr lang="en-US" b="0" i="0" dirty="0">
                <a:solidFill>
                  <a:srgbClr val="444444"/>
                </a:solidFill>
                <a:effectLst/>
              </a:rPr>
              <a:t>escription of </a:t>
            </a:r>
            <a:r>
              <a:rPr lang="en-US" b="1" i="0" dirty="0">
                <a:solidFill>
                  <a:schemeClr val="accent6"/>
                </a:solidFill>
                <a:effectLst/>
              </a:rPr>
              <a:t>study team expertise </a:t>
            </a:r>
            <a:r>
              <a:rPr lang="en-US" b="0" i="0" dirty="0">
                <a:solidFill>
                  <a:srgbClr val="444444"/>
                </a:solidFill>
                <a:effectLst/>
              </a:rPr>
              <a:t>and </a:t>
            </a:r>
            <a:r>
              <a:rPr lang="en-US" b="1" i="0" dirty="0">
                <a:solidFill>
                  <a:schemeClr val="accent6"/>
                </a:solidFill>
                <a:effectLst/>
              </a:rPr>
              <a:t>appropriateness of  facilities</a:t>
            </a:r>
            <a:r>
              <a:rPr lang="en-US" b="0" i="0" dirty="0">
                <a:solidFill>
                  <a:srgbClr val="444444"/>
                </a:solidFill>
                <a:effectLst/>
              </a:rPr>
              <a:t> for included age groups</a:t>
            </a:r>
          </a:p>
        </p:txBody>
      </p:sp>
      <p:sp>
        <p:nvSpPr>
          <p:cNvPr id="4" name="Slide Number Placeholder 3">
            <a:extLst>
              <a:ext uri="{FF2B5EF4-FFF2-40B4-BE49-F238E27FC236}">
                <a16:creationId xmlns:a16="http://schemas.microsoft.com/office/drawing/2014/main" id="{04564FEE-BFAB-4AD0-A27E-877D744A4518}"/>
              </a:ext>
            </a:extLst>
          </p:cNvPr>
          <p:cNvSpPr>
            <a:spLocks noGrp="1"/>
          </p:cNvSpPr>
          <p:nvPr>
            <p:ph type="sldNum" sz="quarter" idx="10"/>
          </p:nvPr>
        </p:nvSpPr>
        <p:spPr/>
        <p:txBody>
          <a:bodyPr/>
          <a:lstStyle/>
          <a:p>
            <a:fld id="{60583324-AE1C-3546-A724-4BA4670D7901}" type="slidenum">
              <a:rPr lang="en-US" smtClean="0"/>
              <a:pPr/>
              <a:t>12</a:t>
            </a:fld>
            <a:endParaRPr lang="en-US"/>
          </a:p>
        </p:txBody>
      </p:sp>
    </p:spTree>
    <p:extLst>
      <p:ext uri="{BB962C8B-B14F-4D97-AF65-F5344CB8AC3E}">
        <p14:creationId xmlns:p14="http://schemas.microsoft.com/office/powerpoint/2010/main" val="1608873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2A319-C714-47E2-9735-29AC7CB4BC81}"/>
              </a:ext>
            </a:extLst>
          </p:cNvPr>
          <p:cNvSpPr>
            <a:spLocks noGrp="1"/>
          </p:cNvSpPr>
          <p:nvPr>
            <p:ph type="title"/>
          </p:nvPr>
        </p:nvSpPr>
        <p:spPr>
          <a:xfrm>
            <a:off x="1491343" y="-109291"/>
            <a:ext cx="10515600" cy="1325563"/>
          </a:xfrm>
        </p:spPr>
        <p:txBody>
          <a:bodyPr/>
          <a:lstStyle/>
          <a:p>
            <a:r>
              <a:rPr lang="en-US" sz="3200" dirty="0"/>
              <a:t>Inclusion Enrollment Report</a:t>
            </a:r>
          </a:p>
        </p:txBody>
      </p:sp>
      <p:sp>
        <p:nvSpPr>
          <p:cNvPr id="13" name="Slide Number Placeholder 3">
            <a:extLst>
              <a:ext uri="{FF2B5EF4-FFF2-40B4-BE49-F238E27FC236}">
                <a16:creationId xmlns:a16="http://schemas.microsoft.com/office/drawing/2014/main" id="{170A9A4B-AE50-49D6-B2C5-691228FBE9B3}"/>
              </a:ext>
            </a:extLst>
          </p:cNvPr>
          <p:cNvSpPr>
            <a:spLocks noGrp="1"/>
          </p:cNvSpPr>
          <p:nvPr>
            <p:ph type="sldNum" sz="quarter" idx="10"/>
          </p:nvPr>
        </p:nvSpPr>
        <p:spPr>
          <a:xfrm>
            <a:off x="10210800" y="6551611"/>
            <a:ext cx="1828800" cy="155575"/>
          </a:xfrm>
        </p:spPr>
        <p:txBody>
          <a:bodyPr/>
          <a:lstStyle/>
          <a:p>
            <a:fld id="{60583324-AE1C-3546-A724-4BA4670D7901}" type="slidenum">
              <a:rPr lang="en-US" smtClean="0"/>
              <a:pPr/>
              <a:t>13</a:t>
            </a:fld>
            <a:endParaRPr lang="en-US" dirty="0"/>
          </a:p>
        </p:txBody>
      </p:sp>
      <p:pic>
        <p:nvPicPr>
          <p:cNvPr id="10" name="Picture 9" descr="Inclusion Enrollment Report text fields">
            <a:extLst>
              <a:ext uri="{FF2B5EF4-FFF2-40B4-BE49-F238E27FC236}">
                <a16:creationId xmlns:a16="http://schemas.microsoft.com/office/drawing/2014/main" id="{EC79991A-D206-40DF-8C6A-AD24229689C8}"/>
              </a:ext>
            </a:extLst>
          </p:cNvPr>
          <p:cNvPicPr>
            <a:picLocks noChangeAspect="1"/>
          </p:cNvPicPr>
          <p:nvPr/>
        </p:nvPicPr>
        <p:blipFill>
          <a:blip r:embed="rId3"/>
          <a:stretch>
            <a:fillRect/>
          </a:stretch>
        </p:blipFill>
        <p:spPr>
          <a:xfrm>
            <a:off x="391094" y="1324780"/>
            <a:ext cx="7297521" cy="4795688"/>
          </a:xfrm>
          <a:prstGeom prst="rect">
            <a:avLst/>
          </a:prstGeom>
        </p:spPr>
      </p:pic>
      <p:cxnSp>
        <p:nvCxnSpPr>
          <p:cNvPr id="21" name="Straight Arrow Connector 20" descr="Arrow pointing to existing dataset field">
            <a:extLst>
              <a:ext uri="{FF2B5EF4-FFF2-40B4-BE49-F238E27FC236}">
                <a16:creationId xmlns:a16="http://schemas.microsoft.com/office/drawing/2014/main" id="{1DE8E120-B0C4-4D80-9E01-44FF87CF08C6}"/>
              </a:ext>
            </a:extLst>
          </p:cNvPr>
          <p:cNvCxnSpPr>
            <a:cxnSpLocks/>
          </p:cNvCxnSpPr>
          <p:nvPr/>
        </p:nvCxnSpPr>
        <p:spPr>
          <a:xfrm flipH="1">
            <a:off x="7688615" y="2051768"/>
            <a:ext cx="1577305" cy="203083"/>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sp>
        <p:nvSpPr>
          <p:cNvPr id="20" name="TextBox 19">
            <a:extLst>
              <a:ext uri="{FF2B5EF4-FFF2-40B4-BE49-F238E27FC236}">
                <a16:creationId xmlns:a16="http://schemas.microsoft.com/office/drawing/2014/main" id="{AC17432D-3519-4259-8F2A-8267702C82DC}"/>
              </a:ext>
            </a:extLst>
          </p:cNvPr>
          <p:cNvSpPr txBox="1"/>
          <p:nvPr/>
        </p:nvSpPr>
        <p:spPr>
          <a:xfrm>
            <a:off x="9387858" y="1700852"/>
            <a:ext cx="2535918" cy="646331"/>
          </a:xfrm>
          <a:prstGeom prst="rect">
            <a:avLst/>
          </a:prstGeom>
          <a:solidFill>
            <a:schemeClr val="accent3">
              <a:lumMod val="60000"/>
              <a:lumOff val="40000"/>
            </a:schemeClr>
          </a:solidFill>
        </p:spPr>
        <p:txBody>
          <a:bodyPr wrap="square" rtlCol="0">
            <a:spAutoFit/>
          </a:bodyPr>
          <a:lstStyle/>
          <a:p>
            <a:r>
              <a:rPr lang="en-US" dirty="0"/>
              <a:t>Inclusion Enrollment Report Title</a:t>
            </a:r>
          </a:p>
        </p:txBody>
      </p:sp>
      <p:cxnSp>
        <p:nvCxnSpPr>
          <p:cNvPr id="9" name="Straight Arrow Connector 8" descr="Arrow pointing to existing dataset field">
            <a:extLst>
              <a:ext uri="{FF2B5EF4-FFF2-40B4-BE49-F238E27FC236}">
                <a16:creationId xmlns:a16="http://schemas.microsoft.com/office/drawing/2014/main" id="{215A7F27-A7E0-4B17-8812-B4DDA6378D1A}"/>
              </a:ext>
            </a:extLst>
          </p:cNvPr>
          <p:cNvCxnSpPr>
            <a:cxnSpLocks/>
          </p:cNvCxnSpPr>
          <p:nvPr/>
        </p:nvCxnSpPr>
        <p:spPr>
          <a:xfrm flipH="1" flipV="1">
            <a:off x="3304032" y="3495978"/>
            <a:ext cx="5611368" cy="1"/>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sp>
        <p:nvSpPr>
          <p:cNvPr id="5" name="TextBox 4">
            <a:extLst>
              <a:ext uri="{FF2B5EF4-FFF2-40B4-BE49-F238E27FC236}">
                <a16:creationId xmlns:a16="http://schemas.microsoft.com/office/drawing/2014/main" id="{8DF4929B-5596-447A-AD44-34C0324578B5}"/>
              </a:ext>
            </a:extLst>
          </p:cNvPr>
          <p:cNvSpPr txBox="1"/>
          <p:nvPr/>
        </p:nvSpPr>
        <p:spPr>
          <a:xfrm>
            <a:off x="8915400" y="3267301"/>
            <a:ext cx="3276600" cy="646331"/>
          </a:xfrm>
          <a:prstGeom prst="rect">
            <a:avLst/>
          </a:prstGeom>
          <a:solidFill>
            <a:schemeClr val="accent3">
              <a:lumMod val="60000"/>
              <a:lumOff val="40000"/>
            </a:schemeClr>
          </a:solidFill>
        </p:spPr>
        <p:txBody>
          <a:bodyPr wrap="square" rtlCol="0">
            <a:spAutoFit/>
          </a:bodyPr>
          <a:lstStyle/>
          <a:p>
            <a:r>
              <a:rPr lang="en-US" dirty="0"/>
              <a:t>Specify whether </a:t>
            </a:r>
            <a:r>
              <a:rPr lang="en-US" b="1" dirty="0"/>
              <a:t>Existing Dataset or Resource</a:t>
            </a:r>
            <a:r>
              <a:rPr lang="en-US" dirty="0"/>
              <a:t> will be Used</a:t>
            </a:r>
          </a:p>
        </p:txBody>
      </p:sp>
      <p:cxnSp>
        <p:nvCxnSpPr>
          <p:cNvPr id="11" name="Straight Arrow Connector 10" descr="Arrow pointing to Enrollment Location Type field">
            <a:extLst>
              <a:ext uri="{FF2B5EF4-FFF2-40B4-BE49-F238E27FC236}">
                <a16:creationId xmlns:a16="http://schemas.microsoft.com/office/drawing/2014/main" id="{E3612AEC-A53A-48DD-A451-5A2F07799EF9}"/>
              </a:ext>
            </a:extLst>
          </p:cNvPr>
          <p:cNvCxnSpPr>
            <a:cxnSpLocks/>
          </p:cNvCxnSpPr>
          <p:nvPr/>
        </p:nvCxnSpPr>
        <p:spPr>
          <a:xfrm flipH="1" flipV="1">
            <a:off x="3791712" y="3913632"/>
            <a:ext cx="5559570" cy="772765"/>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F95B49BA-2EBA-47D8-BA75-891F3B137C26}"/>
              </a:ext>
            </a:extLst>
          </p:cNvPr>
          <p:cNvSpPr txBox="1"/>
          <p:nvPr/>
        </p:nvSpPr>
        <p:spPr>
          <a:xfrm>
            <a:off x="9439656" y="4343400"/>
            <a:ext cx="2118360" cy="1200329"/>
          </a:xfrm>
          <a:prstGeom prst="rect">
            <a:avLst/>
          </a:prstGeom>
          <a:solidFill>
            <a:schemeClr val="accent3">
              <a:lumMod val="60000"/>
              <a:lumOff val="40000"/>
            </a:schemeClr>
          </a:solidFill>
        </p:spPr>
        <p:txBody>
          <a:bodyPr wrap="square" rtlCol="0">
            <a:spAutoFit/>
          </a:bodyPr>
          <a:lstStyle/>
          <a:p>
            <a:r>
              <a:rPr lang="en-US" dirty="0"/>
              <a:t>Include Separate Tables for Domestic/Foreign Populations</a:t>
            </a:r>
          </a:p>
        </p:txBody>
      </p:sp>
    </p:spTree>
    <p:extLst>
      <p:ext uri="{BB962C8B-B14F-4D97-AF65-F5344CB8AC3E}">
        <p14:creationId xmlns:p14="http://schemas.microsoft.com/office/powerpoint/2010/main" val="2713980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F3EF96-D072-4F31-865B-AE1846FC69A4}"/>
              </a:ext>
            </a:extLst>
          </p:cNvPr>
          <p:cNvSpPr>
            <a:spLocks noGrp="1"/>
          </p:cNvSpPr>
          <p:nvPr>
            <p:ph type="title"/>
          </p:nvPr>
        </p:nvSpPr>
        <p:spPr>
          <a:effectLst>
            <a:outerShdw blurRad="50800" dist="50800" dir="5400000" algn="ctr" rotWithShape="0">
              <a:srgbClr val="000000">
                <a:alpha val="0"/>
              </a:srgbClr>
            </a:outerShdw>
          </a:effectLst>
        </p:spPr>
        <p:txBody>
          <a:bodyPr/>
          <a:lstStyle/>
          <a:p>
            <a:r>
              <a:rPr lang="en-US" sz="3200" dirty="0">
                <a:solidFill>
                  <a:schemeClr val="bg1"/>
                </a:solidFill>
                <a:effectLst>
                  <a:outerShdw blurRad="50800" dist="50800" dir="5400000" algn="ctr" rotWithShape="0">
                    <a:srgbClr val="000000">
                      <a:alpha val="0"/>
                    </a:srgbClr>
                  </a:outerShdw>
                </a:effectLst>
              </a:rPr>
              <a:t>Planned and Actual Enrollment</a:t>
            </a:r>
          </a:p>
        </p:txBody>
      </p:sp>
      <p:grpSp>
        <p:nvGrpSpPr>
          <p:cNvPr id="4" name="Group 3" descr="Inclusion Enrollment Reports - Planned and Cumulative. Data fields for sex/gender, race, and ethnicity">
            <a:extLst>
              <a:ext uri="{FF2B5EF4-FFF2-40B4-BE49-F238E27FC236}">
                <a16:creationId xmlns:a16="http://schemas.microsoft.com/office/drawing/2014/main" id="{A5945B51-0F5F-43CE-93D3-9E72455DC240}"/>
              </a:ext>
            </a:extLst>
          </p:cNvPr>
          <p:cNvGrpSpPr/>
          <p:nvPr/>
        </p:nvGrpSpPr>
        <p:grpSpPr>
          <a:xfrm>
            <a:off x="1524000" y="1159749"/>
            <a:ext cx="8619745" cy="5024276"/>
            <a:chOff x="1353312" y="620627"/>
            <a:chExt cx="8619745" cy="5024276"/>
          </a:xfrm>
        </p:grpSpPr>
        <p:pic>
          <p:nvPicPr>
            <p:cNvPr id="2" name="Picture 1">
              <a:extLst>
                <a:ext uri="{FF2B5EF4-FFF2-40B4-BE49-F238E27FC236}">
                  <a16:creationId xmlns:a16="http://schemas.microsoft.com/office/drawing/2014/main" id="{CCF48930-67E8-4773-B0EE-D85703F452D2}"/>
                </a:ext>
              </a:extLst>
            </p:cNvPr>
            <p:cNvPicPr>
              <a:picLocks noChangeAspect="1"/>
            </p:cNvPicPr>
            <p:nvPr/>
          </p:nvPicPr>
          <p:blipFill>
            <a:blip r:embed="rId3"/>
            <a:stretch>
              <a:fillRect/>
            </a:stretch>
          </p:blipFill>
          <p:spPr>
            <a:xfrm>
              <a:off x="1353312" y="620627"/>
              <a:ext cx="7659514" cy="3292073"/>
            </a:xfrm>
            <a:prstGeom prst="rect">
              <a:avLst/>
            </a:prstGeom>
          </p:spPr>
        </p:pic>
        <p:pic>
          <p:nvPicPr>
            <p:cNvPr id="3" name="Picture 2">
              <a:extLst>
                <a:ext uri="{FF2B5EF4-FFF2-40B4-BE49-F238E27FC236}">
                  <a16:creationId xmlns:a16="http://schemas.microsoft.com/office/drawing/2014/main" id="{3E1FB70D-AC09-4FA0-902D-445CC1E6CC2A}"/>
                </a:ext>
              </a:extLst>
            </p:cNvPr>
            <p:cNvPicPr>
              <a:picLocks noChangeAspect="1"/>
            </p:cNvPicPr>
            <p:nvPr/>
          </p:nvPicPr>
          <p:blipFill>
            <a:blip r:embed="rId4"/>
            <a:stretch>
              <a:fillRect/>
            </a:stretch>
          </p:blipFill>
          <p:spPr>
            <a:xfrm>
              <a:off x="3164249" y="2138045"/>
              <a:ext cx="6808808" cy="3506858"/>
            </a:xfrm>
            <a:prstGeom prst="rect">
              <a:avLst/>
            </a:prstGeom>
          </p:spPr>
        </p:pic>
      </p:grpSp>
      <p:sp>
        <p:nvSpPr>
          <p:cNvPr id="8" name="Slide Number Placeholder 3">
            <a:extLst>
              <a:ext uri="{FF2B5EF4-FFF2-40B4-BE49-F238E27FC236}">
                <a16:creationId xmlns:a16="http://schemas.microsoft.com/office/drawing/2014/main" id="{5EBD6CBA-01D8-44AB-88A7-ABBC5A9E1C96}"/>
              </a:ext>
            </a:extLst>
          </p:cNvPr>
          <p:cNvSpPr>
            <a:spLocks noGrp="1"/>
          </p:cNvSpPr>
          <p:nvPr>
            <p:ph type="sldNum" sz="quarter" idx="10"/>
          </p:nvPr>
        </p:nvSpPr>
        <p:spPr>
          <a:xfrm>
            <a:off x="10287000" y="6551611"/>
            <a:ext cx="1828800" cy="155575"/>
          </a:xfrm>
        </p:spPr>
        <p:txBody>
          <a:bodyPr/>
          <a:lstStyle/>
          <a:p>
            <a:fld id="{60583324-AE1C-3546-A724-4BA4670D7901}" type="slidenum">
              <a:rPr lang="en-US" smtClean="0"/>
              <a:pPr/>
              <a:t>14</a:t>
            </a:fld>
            <a:endParaRPr lang="en-US" dirty="0"/>
          </a:p>
        </p:txBody>
      </p:sp>
    </p:spTree>
    <p:extLst>
      <p:ext uri="{BB962C8B-B14F-4D97-AF65-F5344CB8AC3E}">
        <p14:creationId xmlns:p14="http://schemas.microsoft.com/office/powerpoint/2010/main" val="2578625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AC97F-B422-44B4-AC8D-1C3F8158738C}"/>
              </a:ext>
            </a:extLst>
          </p:cNvPr>
          <p:cNvSpPr>
            <a:spLocks noGrp="1"/>
          </p:cNvSpPr>
          <p:nvPr>
            <p:ph type="title"/>
          </p:nvPr>
        </p:nvSpPr>
        <p:spPr/>
        <p:txBody>
          <a:bodyPr/>
          <a:lstStyle/>
          <a:p>
            <a:r>
              <a:rPr lang="en-US" sz="3200" dirty="0"/>
              <a:t>Knowledge Check - Application</a:t>
            </a:r>
          </a:p>
        </p:txBody>
      </p:sp>
      <p:sp>
        <p:nvSpPr>
          <p:cNvPr id="3" name="Content Placeholder 2">
            <a:extLst>
              <a:ext uri="{FF2B5EF4-FFF2-40B4-BE49-F238E27FC236}">
                <a16:creationId xmlns:a16="http://schemas.microsoft.com/office/drawing/2014/main" id="{C8A87F59-F522-4D4A-990D-C658C06B92A1}"/>
              </a:ext>
            </a:extLst>
          </p:cNvPr>
          <p:cNvSpPr>
            <a:spLocks noGrp="1"/>
          </p:cNvSpPr>
          <p:nvPr>
            <p:ph idx="1"/>
          </p:nvPr>
        </p:nvSpPr>
        <p:spPr>
          <a:xfrm>
            <a:off x="174812" y="1355875"/>
            <a:ext cx="6454588" cy="4351338"/>
          </a:xfrm>
        </p:spPr>
        <p:txBody>
          <a:bodyPr>
            <a:normAutofit/>
          </a:bodyPr>
          <a:lstStyle/>
          <a:p>
            <a:pPr marL="0" indent="0">
              <a:buNone/>
            </a:pPr>
            <a:r>
              <a:rPr lang="en-US" sz="2400" dirty="0"/>
              <a:t>In the justification section of my Inclusion of Women and Minorities plan, I should explain that the distribution of participants is based on local demographics</a:t>
            </a:r>
          </a:p>
          <a:p>
            <a:pPr marL="0" indent="0">
              <a:buNone/>
            </a:pPr>
            <a:endParaRPr lang="en-US" sz="2400" dirty="0"/>
          </a:p>
          <a:p>
            <a:pPr marL="0" indent="0">
              <a:buNone/>
            </a:pPr>
            <a:endParaRPr lang="en-US" dirty="0"/>
          </a:p>
          <a:p>
            <a:pPr marL="0" indent="0">
              <a:buNone/>
            </a:pPr>
            <a:endParaRPr lang="en-US" sz="2400" dirty="0"/>
          </a:p>
          <a:p>
            <a:pPr marL="0" indent="0">
              <a:buNone/>
            </a:pPr>
            <a:r>
              <a:rPr lang="en-US" b="1" dirty="0"/>
              <a:t>F</a:t>
            </a:r>
            <a:r>
              <a:rPr lang="en-US" sz="2400" b="1" dirty="0"/>
              <a:t>ALSE…UNLESS ADDITIONAL INFORMATION IS PROVIDED</a:t>
            </a:r>
          </a:p>
          <a:p>
            <a:pPr marL="0" indent="0">
              <a:buNone/>
            </a:pPr>
            <a:endParaRPr lang="en-US" sz="2400" dirty="0"/>
          </a:p>
          <a:p>
            <a:pPr marL="0" indent="0">
              <a:buNone/>
            </a:pPr>
            <a:endParaRPr lang="en-US" sz="2000" dirty="0"/>
          </a:p>
          <a:p>
            <a:pPr marL="0" indent="0">
              <a:buNone/>
            </a:pPr>
            <a:endParaRPr lang="en-US" sz="2000" dirty="0"/>
          </a:p>
          <a:p>
            <a:pPr marL="0" indent="0">
              <a:buNone/>
            </a:pPr>
            <a:endParaRPr lang="en-US" dirty="0"/>
          </a:p>
        </p:txBody>
      </p:sp>
      <p:pic>
        <p:nvPicPr>
          <p:cNvPr id="5" name="Picture 2" descr="True or False">
            <a:extLst>
              <a:ext uri="{FF2B5EF4-FFF2-40B4-BE49-F238E27FC236}">
                <a16:creationId xmlns:a16="http://schemas.microsoft.com/office/drawing/2014/main" id="{78553977-C065-44F2-87F4-3AF3EAD6FA6D}"/>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7197" r="14552"/>
          <a:stretch/>
        </p:blipFill>
        <p:spPr bwMode="auto">
          <a:xfrm>
            <a:off x="7696200" y="1641964"/>
            <a:ext cx="4148328" cy="403295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7C5D126B-062D-49B0-B5FB-38431D09F9C2}"/>
              </a:ext>
            </a:extLst>
          </p:cNvPr>
          <p:cNvSpPr>
            <a:spLocks noGrp="1"/>
          </p:cNvSpPr>
          <p:nvPr>
            <p:ph type="sldNum" sz="quarter" idx="10"/>
          </p:nvPr>
        </p:nvSpPr>
        <p:spPr>
          <a:xfrm>
            <a:off x="10210800" y="6551611"/>
            <a:ext cx="1828800" cy="155575"/>
          </a:xfrm>
        </p:spPr>
        <p:txBody>
          <a:bodyPr/>
          <a:lstStyle/>
          <a:p>
            <a:fld id="{60583324-AE1C-3546-A724-4BA4670D7901}" type="slidenum">
              <a:rPr lang="en-US" smtClean="0"/>
              <a:pPr/>
              <a:t>15</a:t>
            </a:fld>
            <a:endParaRPr lang="en-US" dirty="0"/>
          </a:p>
        </p:txBody>
      </p:sp>
    </p:spTree>
    <p:extLst>
      <p:ext uri="{BB962C8B-B14F-4D97-AF65-F5344CB8AC3E}">
        <p14:creationId xmlns:p14="http://schemas.microsoft.com/office/powerpoint/2010/main" val="278603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40A60-9091-406D-846A-BEBA83DC001E}"/>
              </a:ext>
            </a:extLst>
          </p:cNvPr>
          <p:cNvSpPr>
            <a:spLocks noGrp="1"/>
          </p:cNvSpPr>
          <p:nvPr>
            <p:ph type="title"/>
          </p:nvPr>
        </p:nvSpPr>
        <p:spPr/>
        <p:txBody>
          <a:bodyPr/>
          <a:lstStyle/>
          <a:p>
            <a:r>
              <a:rPr lang="en-US" sz="3200" dirty="0"/>
              <a:t>Peer Review of Inclusion</a:t>
            </a:r>
          </a:p>
        </p:txBody>
      </p:sp>
      <p:sp>
        <p:nvSpPr>
          <p:cNvPr id="4" name="Slide Number Placeholder 3">
            <a:extLst>
              <a:ext uri="{FF2B5EF4-FFF2-40B4-BE49-F238E27FC236}">
                <a16:creationId xmlns:a16="http://schemas.microsoft.com/office/drawing/2014/main" id="{7FC5ACE1-303B-4330-83C9-817A8804032D}"/>
              </a:ext>
            </a:extLst>
          </p:cNvPr>
          <p:cNvSpPr>
            <a:spLocks noGrp="1"/>
          </p:cNvSpPr>
          <p:nvPr>
            <p:ph type="sldNum" sz="quarter" idx="10"/>
          </p:nvPr>
        </p:nvSpPr>
        <p:spPr/>
        <p:txBody>
          <a:bodyPr/>
          <a:lstStyle/>
          <a:p>
            <a:fld id="{60583324-AE1C-3546-A724-4BA4670D7901}" type="slidenum">
              <a:rPr lang="en-US" smtClean="0"/>
              <a:pPr/>
              <a:t>16</a:t>
            </a:fld>
            <a:endParaRPr lang="en-US" dirty="0"/>
          </a:p>
        </p:txBody>
      </p:sp>
      <p:pic>
        <p:nvPicPr>
          <p:cNvPr id="11" name="Picture 8" descr="Pre and post award process graphic">
            <a:extLst>
              <a:ext uri="{FF2B5EF4-FFF2-40B4-BE49-F238E27FC236}">
                <a16:creationId xmlns:a16="http://schemas.microsoft.com/office/drawing/2014/main" id="{BBD24701-2D95-4C0D-B1A4-0B21A4C47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223860"/>
            <a:ext cx="5170716" cy="36605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Guidelines for the review of inclusion on the basis of sex/gender, race, ethnicity, and age">
            <a:extLst>
              <a:ext uri="{FF2B5EF4-FFF2-40B4-BE49-F238E27FC236}">
                <a16:creationId xmlns:a16="http://schemas.microsoft.com/office/drawing/2014/main" id="{B3F31EAD-2FDD-49F1-98FB-357483AACCAE}"/>
              </a:ext>
            </a:extLst>
          </p:cNvPr>
          <p:cNvPicPr>
            <a:picLocks noChangeAspect="1"/>
          </p:cNvPicPr>
          <p:nvPr/>
        </p:nvPicPr>
        <p:blipFill rotWithShape="1">
          <a:blip r:embed="rId3"/>
          <a:srcRect b="7939"/>
          <a:stretch/>
        </p:blipFill>
        <p:spPr>
          <a:xfrm>
            <a:off x="228600" y="971550"/>
            <a:ext cx="6559296" cy="5048250"/>
          </a:xfrm>
          <a:prstGeom prst="rect">
            <a:avLst/>
          </a:prstGeom>
        </p:spPr>
      </p:pic>
      <p:sp>
        <p:nvSpPr>
          <p:cNvPr id="3" name="Content Placeholder 2">
            <a:extLst>
              <a:ext uri="{FF2B5EF4-FFF2-40B4-BE49-F238E27FC236}">
                <a16:creationId xmlns:a16="http://schemas.microsoft.com/office/drawing/2014/main" id="{3C63694D-44A9-4907-9721-8B3DD89B28C2}"/>
              </a:ext>
            </a:extLst>
          </p:cNvPr>
          <p:cNvSpPr>
            <a:spLocks noGrp="1"/>
          </p:cNvSpPr>
          <p:nvPr>
            <p:ph idx="1"/>
          </p:nvPr>
        </p:nvSpPr>
        <p:spPr>
          <a:xfrm>
            <a:off x="566058" y="1028700"/>
            <a:ext cx="10972800" cy="4800600"/>
          </a:xfrm>
        </p:spPr>
        <p:txBody>
          <a:bodyPr/>
          <a:lstStyle/>
          <a:p>
            <a:pPr marL="0" indent="0">
              <a:buNone/>
            </a:pPr>
            <a:r>
              <a:rPr lang="en-US" dirty="0"/>
              <a:t> </a:t>
            </a:r>
          </a:p>
        </p:txBody>
      </p:sp>
      <p:sp>
        <p:nvSpPr>
          <p:cNvPr id="10" name="TextBox 9">
            <a:extLst>
              <a:ext uri="{FF2B5EF4-FFF2-40B4-BE49-F238E27FC236}">
                <a16:creationId xmlns:a16="http://schemas.microsoft.com/office/drawing/2014/main" id="{D835C410-9F8C-4A62-A8B0-2327788BD208}"/>
              </a:ext>
            </a:extLst>
          </p:cNvPr>
          <p:cNvSpPr txBox="1"/>
          <p:nvPr/>
        </p:nvSpPr>
        <p:spPr>
          <a:xfrm>
            <a:off x="4191000" y="6245521"/>
            <a:ext cx="6536350" cy="461665"/>
          </a:xfrm>
          <a:prstGeom prst="rect">
            <a:avLst/>
          </a:prstGeom>
          <a:noFill/>
        </p:spPr>
        <p:txBody>
          <a:bodyPr wrap="square" rtlCol="0">
            <a:spAutoFit/>
          </a:bodyPr>
          <a:lstStyle/>
          <a:p>
            <a:r>
              <a:rPr lang="en-US" sz="1200" dirty="0"/>
              <a:t>Guidelines available at </a:t>
            </a:r>
            <a:r>
              <a:rPr lang="en-US" sz="1200" dirty="0">
                <a:hlinkClick r:id="rId4"/>
              </a:rPr>
              <a:t>https://grants.nih.gov/grants/peer/guidelines_general/Review_Human_Subjects_Inclusion.pdf</a:t>
            </a:r>
            <a:endParaRPr lang="en-US" sz="1200" dirty="0"/>
          </a:p>
        </p:txBody>
      </p:sp>
    </p:spTree>
    <p:extLst>
      <p:ext uri="{BB962C8B-B14F-4D97-AF65-F5344CB8AC3E}">
        <p14:creationId xmlns:p14="http://schemas.microsoft.com/office/powerpoint/2010/main" val="1719967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1B21F6-3F11-47B6-8A6A-7A217BBE6BF3}"/>
              </a:ext>
            </a:extLst>
          </p:cNvPr>
          <p:cNvSpPr>
            <a:spLocks noGrp="1"/>
          </p:cNvSpPr>
          <p:nvPr>
            <p:ph type="title"/>
          </p:nvPr>
        </p:nvSpPr>
        <p:spPr>
          <a:xfrm>
            <a:off x="1524000" y="206829"/>
            <a:ext cx="10160000" cy="563563"/>
          </a:xfrm>
        </p:spPr>
        <p:txBody>
          <a:bodyPr/>
          <a:lstStyle/>
          <a:p>
            <a:r>
              <a:rPr lang="en-US" sz="3200" dirty="0"/>
              <a:t>Summary Statement</a:t>
            </a:r>
          </a:p>
        </p:txBody>
      </p:sp>
      <p:sp>
        <p:nvSpPr>
          <p:cNvPr id="8" name="Slide Number Placeholder 3">
            <a:extLst>
              <a:ext uri="{FF2B5EF4-FFF2-40B4-BE49-F238E27FC236}">
                <a16:creationId xmlns:a16="http://schemas.microsoft.com/office/drawing/2014/main" id="{B825DFAD-A353-4CF7-B7B9-240E949042B9}"/>
              </a:ext>
            </a:extLst>
          </p:cNvPr>
          <p:cNvSpPr>
            <a:spLocks noGrp="1"/>
          </p:cNvSpPr>
          <p:nvPr>
            <p:ph type="sldNum" sz="quarter" idx="10"/>
          </p:nvPr>
        </p:nvSpPr>
        <p:spPr>
          <a:xfrm>
            <a:off x="10210800" y="6551611"/>
            <a:ext cx="1828800" cy="155575"/>
          </a:xfrm>
        </p:spPr>
        <p:txBody>
          <a:bodyPr/>
          <a:lstStyle/>
          <a:p>
            <a:fld id="{60583324-AE1C-3546-A724-4BA4670D7901}" type="slidenum">
              <a:rPr lang="en-US" smtClean="0"/>
              <a:pPr/>
              <a:t>17</a:t>
            </a:fld>
            <a:endParaRPr lang="en-US" dirty="0"/>
          </a:p>
        </p:txBody>
      </p:sp>
      <p:sp>
        <p:nvSpPr>
          <p:cNvPr id="7" name="Rectangle 6" descr="This is a clip of a sample Summary Statement that the Scientific Reviewers use to score for Peer Review." title="Summary Statement">
            <a:extLst>
              <a:ext uri="{FF2B5EF4-FFF2-40B4-BE49-F238E27FC236}">
                <a16:creationId xmlns:a16="http://schemas.microsoft.com/office/drawing/2014/main" id="{3EEA999A-D517-431F-98A9-675D55A79BBE}"/>
              </a:ext>
            </a:extLst>
          </p:cNvPr>
          <p:cNvSpPr/>
          <p:nvPr/>
        </p:nvSpPr>
        <p:spPr>
          <a:xfrm>
            <a:off x="3581400" y="914400"/>
            <a:ext cx="7924800" cy="6030625"/>
          </a:xfrm>
          <a:prstGeom prst="rect">
            <a:avLst/>
          </a:prstGeom>
          <a:solidFill>
            <a:schemeClr val="bg1"/>
          </a:solidFill>
          <a:ln>
            <a:solidFill>
              <a:schemeClr val="accent1"/>
            </a:solidFill>
          </a:ln>
        </p:spPr>
        <p:txBody>
          <a:bodyPr wrap="square" bIns="0">
            <a:spAutoFit/>
          </a:bodyPr>
          <a:lstStyle/>
          <a:p>
            <a:pPr algn="ctr">
              <a:lnSpc>
                <a:spcPct val="107000"/>
              </a:lnSpc>
            </a:pPr>
            <a:r>
              <a:rPr lang="en-US" sz="1600" b="1" dirty="0">
                <a:latin typeface="Arial-BoldMT"/>
                <a:ea typeface="Calibri" panose="020F0502020204030204" pitchFamily="34" charset="0"/>
                <a:cs typeface="Arial-BoldMT"/>
              </a:rPr>
              <a:t>SUMMARY STATEMENT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PROGRAM CONTACT: 	           	      (Privileged Communication)	 </a:t>
            </a:r>
            <a:r>
              <a:rPr lang="en-US" sz="1200" b="1" i="1" dirty="0">
                <a:latin typeface="Arial-BoldItalicMT"/>
                <a:ea typeface="Calibri" panose="020F0502020204030204" pitchFamily="34" charset="0"/>
                <a:cs typeface="Arial-BoldItalicMT"/>
              </a:rPr>
              <a:t>Release Date: </a:t>
            </a:r>
            <a:r>
              <a:rPr lang="en-US" sz="1200" b="1" dirty="0">
                <a:latin typeface="Arial-BoldMT"/>
                <a:ea typeface="Calibri" panose="020F0502020204030204" pitchFamily="34" charset="0"/>
                <a:cs typeface="Arial-BoldMT"/>
              </a:rPr>
              <a:t>08/11/2020</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Times New Roman" panose="02020603050405020304" pitchFamily="18" charset="0"/>
              </a:rPr>
              <a:t>Jane Doe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240 111-5555</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janesmith@od.nih.gov</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____________________________________________________________________________________</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286000" indent="457200">
              <a:lnSpc>
                <a:spcPct val="107000"/>
              </a:lnSpc>
            </a:pPr>
            <a:r>
              <a:rPr lang="en-US" sz="1200" b="1" i="1" dirty="0">
                <a:latin typeface="Arial-BoldItalicMT"/>
                <a:ea typeface="Calibri" panose="020F0502020204030204" pitchFamily="34" charset="0"/>
                <a:cs typeface="Arial-BoldItalicMT"/>
              </a:rPr>
              <a:t>Application Number: </a:t>
            </a:r>
            <a:r>
              <a:rPr lang="en-US" sz="1200" b="1" dirty="0">
                <a:latin typeface="Arial-BoldMT"/>
                <a:ea typeface="Calibri" panose="020F0502020204030204" pitchFamily="34" charset="0"/>
                <a:cs typeface="Arial-BoldMT"/>
              </a:rPr>
              <a:t>1 R01 IC12345-01</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Principal Investigator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DOE, JOHN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Applicant Organization: ABC SCHOOL OF MEDICINE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1200" b="1" i="1" dirty="0">
                <a:latin typeface="Arial-BoldItalicMT"/>
                <a:ea typeface="Calibri" panose="020F0502020204030204" pitchFamily="34" charset="0"/>
                <a:cs typeface="Arial-BoldItalicMT"/>
              </a:rPr>
              <a:t>Review Group: </a:t>
            </a:r>
            <a:r>
              <a:rPr lang="en-US" sz="1200" b="1" dirty="0">
                <a:latin typeface="Arial-BoldMT"/>
                <a:ea typeface="Calibri" panose="020F0502020204030204" pitchFamily="34" charset="0"/>
                <a:cs typeface="Arial-BoldMT"/>
              </a:rPr>
              <a:t>ZRG1 ABC-D(50)</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1200" b="1" dirty="0">
                <a:latin typeface="Arial-BoldMT"/>
                <a:ea typeface="Calibri" panose="020F0502020204030204" pitchFamily="34" charset="0"/>
                <a:cs typeface="Arial-BoldMT"/>
              </a:rPr>
              <a:t>Center for Scientific Review Special Emphasis Panel</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1200" b="1" dirty="0">
                <a:latin typeface="Arial-BoldMT"/>
                <a:ea typeface="Calibri" panose="020F0502020204030204" pitchFamily="34" charset="0"/>
                <a:cs typeface="Arial-BoldMT"/>
              </a:rPr>
              <a:t>Program for Collaborative Biomedical Research</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1200" b="1" dirty="0">
                <a:latin typeface="Arial-BoldMT"/>
                <a:ea typeface="Calibri" panose="020F0502020204030204" pitchFamily="34" charset="0"/>
                <a:cs typeface="Arial-BoldMT"/>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i="1" dirty="0">
                <a:latin typeface="Arial-BoldItalicMT"/>
                <a:ea typeface="Calibri" panose="020F0502020204030204" pitchFamily="34" charset="0"/>
                <a:cs typeface="Arial-BoldItalicMT"/>
              </a:rPr>
              <a:t>Meeting Date: </a:t>
            </a:r>
            <a:r>
              <a:rPr lang="en-US" sz="1200" b="1" dirty="0">
                <a:latin typeface="Arial-BoldMT"/>
                <a:ea typeface="Calibri" panose="020F0502020204030204" pitchFamily="34" charset="0"/>
                <a:cs typeface="Arial-BoldMT"/>
              </a:rPr>
              <a:t>07/20/2020 				</a:t>
            </a:r>
            <a:r>
              <a:rPr lang="en-US" sz="1200" b="1" i="1" dirty="0">
                <a:latin typeface="Arial-BoldItalicMT"/>
                <a:ea typeface="Calibri" panose="020F0502020204030204" pitchFamily="34" charset="0"/>
                <a:cs typeface="Arial-BoldItalicMT"/>
              </a:rPr>
              <a:t>RFA/PA: </a:t>
            </a:r>
            <a:r>
              <a:rPr lang="en-US" sz="1200" b="1" dirty="0">
                <a:latin typeface="Arial-BoldMT"/>
                <a:ea typeface="Calibri" panose="020F0502020204030204" pitchFamily="34" charset="0"/>
                <a:cs typeface="Arial-BoldMT"/>
              </a:rPr>
              <a:t>IC 20-006</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i="1" dirty="0">
                <a:latin typeface="Arial-BoldItalicMT"/>
                <a:ea typeface="Calibri" panose="020F0502020204030204" pitchFamily="34" charset="0"/>
                <a:cs typeface="Arial-BoldItalicMT"/>
              </a:rPr>
              <a:t>Council: </a:t>
            </a:r>
            <a:r>
              <a:rPr lang="en-US" sz="1200" b="1" dirty="0">
                <a:latin typeface="Arial-BoldMT"/>
                <a:ea typeface="Calibri" panose="020F0502020204030204" pitchFamily="34" charset="0"/>
                <a:cs typeface="Arial-BoldMT"/>
              </a:rPr>
              <a:t>OCT 2020					</a:t>
            </a:r>
            <a:r>
              <a:rPr lang="en-US" sz="1200" b="1" i="1" dirty="0">
                <a:latin typeface="Arial-BoldItalicMT"/>
                <a:ea typeface="Calibri" panose="020F0502020204030204" pitchFamily="34" charset="0"/>
                <a:cs typeface="Arial-BoldItalicMT"/>
              </a:rPr>
              <a:t>PCC: </a:t>
            </a:r>
            <a:r>
              <a:rPr lang="en-US" sz="1200" b="1" dirty="0">
                <a:latin typeface="Arial-BoldMT"/>
                <a:ea typeface="Calibri" panose="020F0502020204030204" pitchFamily="34" charset="0"/>
                <a:cs typeface="Arial-BoldMT"/>
              </a:rPr>
              <a:t>M51B B</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i="1" dirty="0">
                <a:latin typeface="Arial-BoldItalicMT"/>
                <a:ea typeface="Calibri" panose="020F0502020204030204" pitchFamily="34" charset="0"/>
                <a:cs typeface="Arial-BoldItalicMT"/>
              </a:rPr>
              <a:t>Requested Start: </a:t>
            </a:r>
            <a:r>
              <a:rPr lang="en-US" sz="1200" b="1" dirty="0">
                <a:latin typeface="Arial-BoldMT"/>
                <a:ea typeface="Calibri" panose="020F0502020204030204" pitchFamily="34" charset="0"/>
                <a:cs typeface="Arial-BoldMT"/>
              </a:rPr>
              <a:t>12/01/2020</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i="1" dirty="0">
                <a:latin typeface="Arial-BoldItalicMT"/>
                <a:ea typeface="Calibri" panose="020F0502020204030204" pitchFamily="34" charset="0"/>
                <a:cs typeface="Arial-BoldItalicMT"/>
              </a:rPr>
              <a:t>Project Title: </a:t>
            </a:r>
            <a:r>
              <a:rPr lang="en-US" sz="1200" b="1" dirty="0">
                <a:latin typeface="Arial-BoldMT"/>
                <a:ea typeface="Calibri" panose="020F0502020204030204" pitchFamily="34" charset="0"/>
                <a:cs typeface="Arial-BoldMT"/>
              </a:rPr>
              <a:t>An Excellent Research Project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i="1" dirty="0">
                <a:latin typeface="Arial-BoldItalicMT"/>
                <a:ea typeface="Calibri" panose="020F0502020204030204" pitchFamily="34" charset="0"/>
                <a:cs typeface="Arial-BoldItalicMT"/>
              </a:rPr>
              <a:t>        SRG Action: </a:t>
            </a:r>
            <a:r>
              <a:rPr lang="en-US" sz="1200" b="1" dirty="0">
                <a:latin typeface="Arial-BoldMT"/>
                <a:ea typeface="Calibri" panose="020F0502020204030204" pitchFamily="34" charset="0"/>
                <a:cs typeface="Arial-BoldMT"/>
              </a:rPr>
              <a:t>Impact Score: 24</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i="1" dirty="0">
                <a:latin typeface="Arial-BoldItalicMT"/>
                <a:ea typeface="Calibri" panose="020F0502020204030204" pitchFamily="34" charset="0"/>
                <a:cs typeface="Arial-BoldItalicMT"/>
              </a:rPr>
              <a:t>         Next Steps: </a:t>
            </a:r>
            <a:r>
              <a:rPr lang="en-US" sz="1200" b="1" dirty="0">
                <a:latin typeface="Arial-BoldMT"/>
                <a:ea typeface="Calibri" panose="020F0502020204030204" pitchFamily="34" charset="0"/>
                <a:cs typeface="Arial-BoldMT"/>
              </a:rPr>
              <a:t>Visit http://grants.nih.gov/grants/next_steps.htm</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Human Subjects: 30- Human subjects involved </a:t>
            </a:r>
          </a:p>
          <a:p>
            <a:pPr>
              <a:lnSpc>
                <a:spcPct val="107000"/>
              </a:lnSpc>
            </a:pPr>
            <a:r>
              <a:rPr lang="en-US" sz="1200" b="1" dirty="0">
                <a:latin typeface="Arial-BoldMT"/>
                <a:ea typeface="Calibri" panose="020F0502020204030204" pitchFamily="34" charset="0"/>
                <a:cs typeface="Arial-BoldMT"/>
              </a:rPr>
              <a:t>Animal Subjects: 30-Vertebrate animals involved - no SRG concerns noted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              Gender:  1A-Both Genders, scientifically acceptable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             Minority: 5A-Only foreign subjects, scientifically acceptable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Arial-BoldMT"/>
                <a:ea typeface="Calibri" panose="020F0502020204030204" pitchFamily="34" charset="0"/>
                <a:cs typeface="Arial-BoldMT"/>
              </a:rPr>
              <a:t>                    Age: 3U-No children (only adults and older adults), scientifically unacceptable.          	       Clinical Research - not NIH-defined Phase III Trial</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5A3F86ED-8C09-4D8A-BFEF-865F1F3618C5}"/>
              </a:ext>
              <a:ext uri="{C183D7F6-B498-43B3-948B-1728B52AA6E4}">
                <adec:decorative xmlns:adec="http://schemas.microsoft.com/office/drawing/2017/decorative" val="1"/>
              </a:ext>
            </a:extLst>
          </p:cNvPr>
          <p:cNvPicPr>
            <a:picLocks noChangeAspect="1"/>
          </p:cNvPicPr>
          <p:nvPr/>
        </p:nvPicPr>
        <p:blipFill rotWithShape="1">
          <a:blip r:embed="rId3"/>
          <a:srcRect t="5491"/>
          <a:stretch/>
        </p:blipFill>
        <p:spPr>
          <a:xfrm>
            <a:off x="3576918" y="6144314"/>
            <a:ext cx="6786282" cy="727133"/>
          </a:xfrm>
          <a:prstGeom prst="rect">
            <a:avLst/>
          </a:prstGeom>
          <a:ln w="44450">
            <a:solidFill>
              <a:srgbClr val="FF0000"/>
            </a:solidFill>
          </a:ln>
        </p:spPr>
      </p:pic>
    </p:spTree>
    <p:extLst>
      <p:ext uri="{BB962C8B-B14F-4D97-AF65-F5344CB8AC3E}">
        <p14:creationId xmlns:p14="http://schemas.microsoft.com/office/powerpoint/2010/main" val="315455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AC97F-B422-44B4-AC8D-1C3F8158738C}"/>
              </a:ext>
            </a:extLst>
          </p:cNvPr>
          <p:cNvSpPr>
            <a:spLocks noGrp="1"/>
          </p:cNvSpPr>
          <p:nvPr>
            <p:ph type="title"/>
          </p:nvPr>
        </p:nvSpPr>
        <p:spPr/>
        <p:txBody>
          <a:bodyPr/>
          <a:lstStyle/>
          <a:p>
            <a:r>
              <a:rPr lang="en-US" sz="3200" dirty="0"/>
              <a:t>Knowledge Check – Peer Review</a:t>
            </a:r>
          </a:p>
        </p:txBody>
      </p:sp>
      <p:sp>
        <p:nvSpPr>
          <p:cNvPr id="3" name="Content Placeholder 2">
            <a:extLst>
              <a:ext uri="{FF2B5EF4-FFF2-40B4-BE49-F238E27FC236}">
                <a16:creationId xmlns:a16="http://schemas.microsoft.com/office/drawing/2014/main" id="{C8A87F59-F522-4D4A-990D-C658C06B92A1}"/>
              </a:ext>
            </a:extLst>
          </p:cNvPr>
          <p:cNvSpPr>
            <a:spLocks noGrp="1"/>
          </p:cNvSpPr>
          <p:nvPr>
            <p:ph idx="1"/>
          </p:nvPr>
        </p:nvSpPr>
        <p:spPr>
          <a:xfrm>
            <a:off x="221129" y="1355875"/>
            <a:ext cx="6400800" cy="4351338"/>
          </a:xfrm>
        </p:spPr>
        <p:txBody>
          <a:bodyPr>
            <a:normAutofit/>
          </a:bodyPr>
          <a:lstStyle/>
          <a:p>
            <a:pPr marL="0" indent="0">
              <a:buNone/>
            </a:pPr>
            <a:r>
              <a:rPr lang="en-US" sz="2400" dirty="0"/>
              <a:t>For my R01 application, peer review will consider my inclusion plans under “Approach” and “Additional Review Criteria”</a:t>
            </a:r>
          </a:p>
          <a:p>
            <a:pPr marL="0" indent="0">
              <a:buNone/>
            </a:pPr>
            <a:endParaRPr lang="en-US" sz="2400" dirty="0"/>
          </a:p>
          <a:p>
            <a:pPr marL="0" indent="0">
              <a:buNone/>
            </a:pPr>
            <a:endParaRPr lang="en-US" dirty="0"/>
          </a:p>
          <a:p>
            <a:pPr marL="0" indent="0">
              <a:buNone/>
            </a:pPr>
            <a:endParaRPr lang="en-US" sz="2400" dirty="0"/>
          </a:p>
          <a:p>
            <a:pPr marL="0" indent="0">
              <a:buNone/>
            </a:pPr>
            <a:r>
              <a:rPr lang="en-US" sz="2400" b="1" dirty="0"/>
              <a:t>TRUE</a:t>
            </a:r>
          </a:p>
          <a:p>
            <a:pPr marL="0" indent="0">
              <a:buNone/>
            </a:pPr>
            <a:endParaRPr lang="en-US" sz="2000" dirty="0"/>
          </a:p>
          <a:p>
            <a:pPr marL="0" indent="0">
              <a:buNone/>
            </a:pPr>
            <a:endParaRPr lang="en-US" sz="2000" dirty="0"/>
          </a:p>
          <a:p>
            <a:pPr marL="0" indent="0">
              <a:buNone/>
            </a:pPr>
            <a:endParaRPr lang="en-US" dirty="0"/>
          </a:p>
        </p:txBody>
      </p:sp>
      <p:pic>
        <p:nvPicPr>
          <p:cNvPr id="5" name="Picture 2" descr="True or False">
            <a:extLst>
              <a:ext uri="{FF2B5EF4-FFF2-40B4-BE49-F238E27FC236}">
                <a16:creationId xmlns:a16="http://schemas.microsoft.com/office/drawing/2014/main" id="{78553977-C065-44F2-87F4-3AF3EAD6FA6D}"/>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7197" r="14552"/>
          <a:stretch/>
        </p:blipFill>
        <p:spPr bwMode="auto">
          <a:xfrm>
            <a:off x="7768983" y="1676400"/>
            <a:ext cx="3834630" cy="372797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7C5D126B-062D-49B0-B5FB-38431D09F9C2}"/>
              </a:ext>
            </a:extLst>
          </p:cNvPr>
          <p:cNvSpPr>
            <a:spLocks noGrp="1"/>
          </p:cNvSpPr>
          <p:nvPr>
            <p:ph type="sldNum" sz="quarter" idx="10"/>
          </p:nvPr>
        </p:nvSpPr>
        <p:spPr>
          <a:xfrm>
            <a:off x="10210800" y="6551611"/>
            <a:ext cx="1828800" cy="155575"/>
          </a:xfrm>
        </p:spPr>
        <p:txBody>
          <a:bodyPr/>
          <a:lstStyle/>
          <a:p>
            <a:fld id="{60583324-AE1C-3546-A724-4BA4670D7901}" type="slidenum">
              <a:rPr lang="en-US" smtClean="0"/>
              <a:pPr/>
              <a:t>18</a:t>
            </a:fld>
            <a:endParaRPr lang="en-US" dirty="0"/>
          </a:p>
        </p:txBody>
      </p:sp>
    </p:spTree>
    <p:extLst>
      <p:ext uri="{BB962C8B-B14F-4D97-AF65-F5344CB8AC3E}">
        <p14:creationId xmlns:p14="http://schemas.microsoft.com/office/powerpoint/2010/main" val="292835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1" name="Rectangle 5"/>
          <p:cNvSpPr>
            <a:spLocks noGrp="1" noChangeArrowheads="1"/>
          </p:cNvSpPr>
          <p:nvPr>
            <p:ph type="title"/>
          </p:nvPr>
        </p:nvSpPr>
        <p:spPr/>
        <p:txBody>
          <a:bodyPr>
            <a:normAutofit/>
          </a:bodyPr>
          <a:lstStyle/>
          <a:p>
            <a:pPr eaLnBrk="1" hangingPunct="1">
              <a:defRPr/>
            </a:pPr>
            <a:r>
              <a:rPr lang="en-US" dirty="0"/>
              <a:t>Just-in-Time Requirements</a:t>
            </a:r>
          </a:p>
        </p:txBody>
      </p:sp>
      <p:sp>
        <p:nvSpPr>
          <p:cNvPr id="44036" name="Rectangle 6"/>
          <p:cNvSpPr>
            <a:spLocks noGrp="1" noChangeArrowheads="1"/>
          </p:cNvSpPr>
          <p:nvPr>
            <p:ph type="body" idx="1"/>
          </p:nvPr>
        </p:nvSpPr>
        <p:spPr>
          <a:xfrm>
            <a:off x="152400" y="1250268"/>
            <a:ext cx="6705600" cy="5334000"/>
          </a:xfrm>
        </p:spPr>
        <p:txBody>
          <a:bodyPr>
            <a:normAutofit/>
          </a:bodyPr>
          <a:lstStyle/>
          <a:p>
            <a:pPr lvl="1">
              <a:spcBef>
                <a:spcPts val="600"/>
              </a:spcBef>
            </a:pPr>
            <a:r>
              <a:rPr lang="en-US" sz="2400" dirty="0"/>
              <a:t>Unacceptable applications </a:t>
            </a:r>
            <a:r>
              <a:rPr lang="en-US" sz="2400" u="sng" dirty="0"/>
              <a:t>must</a:t>
            </a:r>
            <a:r>
              <a:rPr lang="en-US" sz="2400" dirty="0"/>
              <a:t> resolve inclusion concerns prior to funding</a:t>
            </a:r>
          </a:p>
          <a:p>
            <a:pPr lvl="2">
              <a:spcBef>
                <a:spcPts val="600"/>
              </a:spcBef>
            </a:pPr>
            <a:r>
              <a:rPr lang="en-US" sz="2000" dirty="0"/>
              <a:t>Work with Institute/Center staff</a:t>
            </a:r>
          </a:p>
          <a:p>
            <a:pPr lvl="1">
              <a:spcBef>
                <a:spcPts val="600"/>
              </a:spcBef>
            </a:pPr>
            <a:endParaRPr lang="en-US" sz="2400" dirty="0"/>
          </a:p>
          <a:p>
            <a:pPr lvl="1">
              <a:spcBef>
                <a:spcPts val="600"/>
              </a:spcBef>
            </a:pPr>
            <a:r>
              <a:rPr lang="en-US" sz="2400" dirty="0"/>
              <a:t>Provide requested documents or revisions </a:t>
            </a:r>
          </a:p>
          <a:p>
            <a:pPr lvl="2">
              <a:spcBef>
                <a:spcPts val="600"/>
              </a:spcBef>
            </a:pPr>
            <a:r>
              <a:rPr lang="en-US" sz="2000" dirty="0"/>
              <a:t>Missing/corrected inclusion enrollment report</a:t>
            </a:r>
          </a:p>
          <a:p>
            <a:pPr lvl="2">
              <a:spcBef>
                <a:spcPts val="600"/>
              </a:spcBef>
            </a:pPr>
            <a:r>
              <a:rPr lang="en-US" sz="2000" dirty="0"/>
              <a:t>Revisions due to peer review and/or programmatic adjustments</a:t>
            </a:r>
          </a:p>
        </p:txBody>
      </p:sp>
      <p:sp>
        <p:nvSpPr>
          <p:cNvPr id="18436" name="Slide Number Placeholder 5"/>
          <p:cNvSpPr txBox="1">
            <a:spLocks noGrp="1"/>
          </p:cNvSpPr>
          <p:nvPr/>
        </p:nvSpPr>
        <p:spPr bwMode="auto">
          <a:xfrm>
            <a:off x="9296400" y="6553201"/>
            <a:ext cx="1371600" cy="155575"/>
          </a:xfrm>
          <a:prstGeom prst="rect">
            <a:avLst/>
          </a:prstGeom>
          <a:noFill/>
          <a:ln>
            <a:miter lim="800000"/>
            <a:headEnd/>
            <a:tailEnd/>
          </a:ln>
        </p:spPr>
        <p:txBody>
          <a:bodyPr/>
          <a:lstStyle/>
          <a:p>
            <a:pPr algn="r">
              <a:defRPr/>
            </a:pPr>
            <a:fld id="{0E551701-2EA0-4400-9D94-2D3C6EBBD420}" type="slidenum">
              <a:rPr lang="en-US" sz="1000" b="1">
                <a:solidFill>
                  <a:prstClr val="white"/>
                </a:solidFill>
                <a:latin typeface="Tahoma" charset="0"/>
              </a:rPr>
              <a:pPr algn="r">
                <a:defRPr/>
              </a:pPr>
              <a:t>19</a:t>
            </a:fld>
            <a:endParaRPr lang="en-US" sz="1000" b="1" dirty="0">
              <a:solidFill>
                <a:prstClr val="white"/>
              </a:solidFill>
              <a:latin typeface="Tahoma" charset="0"/>
            </a:endParaRPr>
          </a:p>
        </p:txBody>
      </p:sp>
      <p:sp>
        <p:nvSpPr>
          <p:cNvPr id="6" name="Slide Number Placeholder 3">
            <a:extLst>
              <a:ext uri="{FF2B5EF4-FFF2-40B4-BE49-F238E27FC236}">
                <a16:creationId xmlns:a16="http://schemas.microsoft.com/office/drawing/2014/main" id="{7FE4A308-332F-4EA2-AB05-8E2C3898A202}"/>
              </a:ext>
            </a:extLst>
          </p:cNvPr>
          <p:cNvSpPr>
            <a:spLocks noGrp="1"/>
          </p:cNvSpPr>
          <p:nvPr>
            <p:ph type="sldNum" sz="quarter" idx="10"/>
          </p:nvPr>
        </p:nvSpPr>
        <p:spPr>
          <a:xfrm>
            <a:off x="10210800" y="6551611"/>
            <a:ext cx="1828800" cy="155575"/>
          </a:xfrm>
        </p:spPr>
        <p:txBody>
          <a:bodyPr/>
          <a:lstStyle/>
          <a:p>
            <a:fld id="{60583324-AE1C-3546-A724-4BA4670D7901}" type="slidenum">
              <a:rPr lang="en-US" smtClean="0"/>
              <a:pPr/>
              <a:t>19</a:t>
            </a:fld>
            <a:endParaRPr lang="en-US" dirty="0"/>
          </a:p>
        </p:txBody>
      </p:sp>
      <p:pic>
        <p:nvPicPr>
          <p:cNvPr id="7" name="Picture 10" descr="Pre and post award process graphic">
            <a:extLst>
              <a:ext uri="{FF2B5EF4-FFF2-40B4-BE49-F238E27FC236}">
                <a16:creationId xmlns:a16="http://schemas.microsoft.com/office/drawing/2014/main" id="{99C983A9-A369-4EF7-AA2A-F546D27C09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133600"/>
            <a:ext cx="5486398" cy="3883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377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07581" y="365125"/>
            <a:ext cx="10515600" cy="458788"/>
          </a:xfrm>
        </p:spPr>
        <p:txBody>
          <a:bodyPr>
            <a:noAutofit/>
          </a:bodyPr>
          <a:lstStyle/>
          <a:p>
            <a:pPr algn="ctr"/>
            <a:r>
              <a:rPr lang="en-US" sz="2800" dirty="0"/>
              <a:t>Timeline of NIH Inclusion Policies</a:t>
            </a:r>
          </a:p>
        </p:txBody>
      </p:sp>
      <p:graphicFrame>
        <p:nvGraphicFramePr>
          <p:cNvPr id="5" name="Content Placeholder 4">
            <a:extLst>
              <a:ext uri="{C183D7F6-B498-43B3-948B-1728B52AA6E4}">
                <adec:decorative xmlns:adec="http://schemas.microsoft.com/office/drawing/2017/decorative" val="1"/>
              </a:ext>
            </a:extLst>
          </p:cNvPr>
          <p:cNvGraphicFramePr>
            <a:graphicFrameLocks noGrp="1"/>
          </p:cNvGraphicFramePr>
          <p:nvPr>
            <p:ph idx="4294967295"/>
          </p:nvPr>
        </p:nvGraphicFramePr>
        <p:xfrm>
          <a:off x="84457" y="1056205"/>
          <a:ext cx="12023086" cy="5610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D5233B1-04A9-4BA8-A9A8-6AA71D42C9D7}"/>
              </a:ext>
            </a:extLst>
          </p:cNvPr>
          <p:cNvSpPr txBox="1"/>
          <p:nvPr/>
        </p:nvSpPr>
        <p:spPr>
          <a:xfrm>
            <a:off x="8001000" y="3505200"/>
            <a:ext cx="2186608"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ＭＳ Ｐゴシック" charset="0"/>
                <a:cs typeface="Arial" charset="0"/>
              </a:rPr>
              <a:t>New Phase 3 reporting requirements</a:t>
            </a:r>
          </a:p>
        </p:txBody>
      </p:sp>
      <p:sp>
        <p:nvSpPr>
          <p:cNvPr id="8" name="TextBox 7">
            <a:extLst>
              <a:ext uri="{FF2B5EF4-FFF2-40B4-BE49-F238E27FC236}">
                <a16:creationId xmlns:a16="http://schemas.microsoft.com/office/drawing/2014/main" id="{AD3B2E6A-FCF8-407F-A9B1-C516BEF08D12}"/>
              </a:ext>
            </a:extLst>
          </p:cNvPr>
          <p:cNvSpPr txBox="1"/>
          <p:nvPr/>
        </p:nvSpPr>
        <p:spPr>
          <a:xfrm>
            <a:off x="10058400" y="3505200"/>
            <a:ext cx="1835478"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ＭＳ Ｐゴシック" charset="0"/>
                <a:cs typeface="Arial" charset="0"/>
              </a:rPr>
              <a:t>NIH requires inclusion of individuals of all ages</a:t>
            </a:r>
          </a:p>
        </p:txBody>
      </p:sp>
      <p:sp>
        <p:nvSpPr>
          <p:cNvPr id="9" name="Slide Number Placeholder 1">
            <a:extLst>
              <a:ext uri="{FF2B5EF4-FFF2-40B4-BE49-F238E27FC236}">
                <a16:creationId xmlns:a16="http://schemas.microsoft.com/office/drawing/2014/main" id="{A70FFB8B-2517-404A-8C0F-B48D422766E4}"/>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1" name="Slide Number Placeholder 1">
            <a:extLst>
              <a:ext uri="{FF2B5EF4-FFF2-40B4-BE49-F238E27FC236}">
                <a16:creationId xmlns:a16="http://schemas.microsoft.com/office/drawing/2014/main" id="{78BCF78C-D73C-40B5-AD41-5FEA6DFFE535}"/>
              </a:ext>
            </a:extLst>
          </p:cNvPr>
          <p:cNvSpPr txBox="1">
            <a:spLocks/>
          </p:cNvSpPr>
          <p:nvPr/>
        </p:nvSpPr>
        <p:spPr>
          <a:xfrm>
            <a:off x="9906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0" name="Slide Number Placeholder 1">
            <a:extLst>
              <a:ext uri="{FF2B5EF4-FFF2-40B4-BE49-F238E27FC236}">
                <a16:creationId xmlns:a16="http://schemas.microsoft.com/office/drawing/2014/main" id="{FF615E04-94DA-41EB-9B00-E67EA23AD861}"/>
              </a:ext>
            </a:extLst>
          </p:cNvPr>
          <p:cNvSpPr txBox="1">
            <a:spLocks/>
          </p:cNvSpPr>
          <p:nvPr/>
        </p:nvSpPr>
        <p:spPr>
          <a:xfrm>
            <a:off x="10896600" y="6567524"/>
            <a:ext cx="1828800" cy="15557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C87B5899-A34D-4B55-A88F-754287D50482}"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a:cs typeface="Arial"/>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en-US" sz="1400" b="1" i="0" u="none" strike="noStrike" kern="1200" cap="none" spc="0" normalizeH="0" baseline="0" noProof="0" dirty="0">
              <a:ln>
                <a:noFill/>
              </a:ln>
              <a:solidFill>
                <a:prstClr val="black"/>
              </a:solidFill>
              <a:effectLst/>
              <a:uLnTx/>
              <a:uFillTx/>
              <a:latin typeface="Calibri" panose="020F0502020204030204"/>
              <a:ea typeface="ＭＳ Ｐゴシック"/>
              <a:cs typeface="Arial"/>
            </a:endParaRPr>
          </a:p>
        </p:txBody>
      </p:sp>
    </p:spTree>
    <p:extLst>
      <p:ext uri="{BB962C8B-B14F-4D97-AF65-F5344CB8AC3E}">
        <p14:creationId xmlns:p14="http://schemas.microsoft.com/office/powerpoint/2010/main" val="1635461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Grp="1" noChangeArrowheads="1"/>
          </p:cNvSpPr>
          <p:nvPr>
            <p:ph type="title"/>
          </p:nvPr>
        </p:nvSpPr>
        <p:spPr>
          <a:effectLst/>
        </p:spPr>
        <p:txBody>
          <a:bodyPr>
            <a:normAutofit/>
          </a:bodyPr>
          <a:lstStyle/>
          <a:p>
            <a:pPr eaLnBrk="1" hangingPunct="1">
              <a:defRPr/>
            </a:pPr>
            <a:r>
              <a:rPr lang="en-US" dirty="0"/>
              <a:t>After the Award…Now What?</a:t>
            </a:r>
          </a:p>
        </p:txBody>
      </p:sp>
      <p:sp>
        <p:nvSpPr>
          <p:cNvPr id="46084" name="Rectangle 6"/>
          <p:cNvSpPr>
            <a:spLocks noGrp="1" noChangeArrowheads="1"/>
          </p:cNvSpPr>
          <p:nvPr>
            <p:ph idx="1"/>
          </p:nvPr>
        </p:nvSpPr>
        <p:spPr>
          <a:xfrm>
            <a:off x="76200" y="1028700"/>
            <a:ext cx="7543800" cy="4800600"/>
          </a:xfrm>
        </p:spPr>
        <p:txBody>
          <a:bodyPr>
            <a:noAutofit/>
          </a:bodyPr>
          <a:lstStyle/>
          <a:p>
            <a:pPr>
              <a:lnSpc>
                <a:spcPct val="120000"/>
              </a:lnSpc>
              <a:spcBef>
                <a:spcPts val="600"/>
              </a:spcBef>
            </a:pPr>
            <a:r>
              <a:rPr lang="en-US" sz="2400" dirty="0"/>
              <a:t>Cumulative </a:t>
            </a:r>
            <a:r>
              <a:rPr lang="en-US" sz="2400" b="1" dirty="0"/>
              <a:t>actual inclusion enrollment data</a:t>
            </a:r>
          </a:p>
          <a:p>
            <a:pPr>
              <a:lnSpc>
                <a:spcPct val="120000"/>
              </a:lnSpc>
              <a:spcBef>
                <a:spcPts val="600"/>
              </a:spcBef>
            </a:pPr>
            <a:endParaRPr lang="en-US" sz="2400" b="1" dirty="0"/>
          </a:p>
          <a:p>
            <a:pPr>
              <a:lnSpc>
                <a:spcPct val="120000"/>
              </a:lnSpc>
              <a:spcBef>
                <a:spcPts val="600"/>
              </a:spcBef>
            </a:pPr>
            <a:r>
              <a:rPr lang="en-US" sz="2400" dirty="0"/>
              <a:t>Special situations</a:t>
            </a:r>
          </a:p>
          <a:p>
            <a:pPr lvl="1">
              <a:lnSpc>
                <a:spcPct val="120000"/>
              </a:lnSpc>
              <a:spcBef>
                <a:spcPts val="600"/>
              </a:spcBef>
            </a:pPr>
            <a:r>
              <a:rPr lang="en-US" sz="2000" dirty="0"/>
              <a:t>NIH-defined Phase III Clinical Trials</a:t>
            </a:r>
          </a:p>
          <a:p>
            <a:pPr lvl="2">
              <a:lnSpc>
                <a:spcPct val="120000"/>
              </a:lnSpc>
              <a:spcBef>
                <a:spcPts val="600"/>
              </a:spcBef>
            </a:pPr>
            <a:r>
              <a:rPr lang="en-US" sz="2000" b="1" dirty="0"/>
              <a:t>Status/results of analyses </a:t>
            </a:r>
            <a:r>
              <a:rPr lang="en-US" sz="2000" dirty="0"/>
              <a:t>by sex or gender, race, and ethnicity</a:t>
            </a:r>
          </a:p>
          <a:p>
            <a:pPr lvl="2">
              <a:lnSpc>
                <a:spcPct val="120000"/>
              </a:lnSpc>
              <a:spcBef>
                <a:spcPts val="600"/>
              </a:spcBef>
            </a:pPr>
            <a:r>
              <a:rPr lang="en-US" sz="2000" dirty="0"/>
              <a:t>ACTs, report these results in Clinicaltrials.gov </a:t>
            </a:r>
          </a:p>
          <a:p>
            <a:pPr marL="914400" lvl="2" indent="0">
              <a:lnSpc>
                <a:spcPct val="120000"/>
              </a:lnSpc>
              <a:spcBef>
                <a:spcPts val="600"/>
              </a:spcBef>
              <a:buNone/>
            </a:pPr>
            <a:endParaRPr lang="en-US" sz="2000" dirty="0"/>
          </a:p>
          <a:p>
            <a:pPr lvl="1">
              <a:lnSpc>
                <a:spcPct val="120000"/>
              </a:lnSpc>
              <a:spcBef>
                <a:spcPts val="600"/>
              </a:spcBef>
            </a:pPr>
            <a:r>
              <a:rPr lang="en-US" sz="2000" dirty="0"/>
              <a:t>Delayed onset studies</a:t>
            </a:r>
          </a:p>
          <a:p>
            <a:pPr lvl="2">
              <a:lnSpc>
                <a:spcPct val="120000"/>
              </a:lnSpc>
              <a:spcBef>
                <a:spcPts val="600"/>
              </a:spcBef>
            </a:pPr>
            <a:r>
              <a:rPr lang="en-US" sz="2000" dirty="0"/>
              <a:t>Provide full PHS Human Subjects and Clinical Trials Information Form once study can be described</a:t>
            </a:r>
          </a:p>
        </p:txBody>
      </p:sp>
      <p:sp>
        <p:nvSpPr>
          <p:cNvPr id="6" name="Slide Number Placeholder 3">
            <a:extLst>
              <a:ext uri="{FF2B5EF4-FFF2-40B4-BE49-F238E27FC236}">
                <a16:creationId xmlns:a16="http://schemas.microsoft.com/office/drawing/2014/main" id="{6C2ADBC7-2D86-48D7-A216-481FF7114075}"/>
              </a:ext>
            </a:extLst>
          </p:cNvPr>
          <p:cNvSpPr>
            <a:spLocks noGrp="1"/>
          </p:cNvSpPr>
          <p:nvPr>
            <p:ph type="sldNum" sz="quarter" idx="10"/>
          </p:nvPr>
        </p:nvSpPr>
        <p:spPr>
          <a:xfrm>
            <a:off x="10210800" y="6551611"/>
            <a:ext cx="1828800" cy="155575"/>
          </a:xfrm>
        </p:spPr>
        <p:txBody>
          <a:bodyPr/>
          <a:lstStyle/>
          <a:p>
            <a:fld id="{60583324-AE1C-3546-A724-4BA4670D7901}" type="slidenum">
              <a:rPr lang="en-US" smtClean="0"/>
              <a:pPr/>
              <a:t>20</a:t>
            </a:fld>
            <a:endParaRPr lang="en-US" dirty="0"/>
          </a:p>
        </p:txBody>
      </p:sp>
      <p:pic>
        <p:nvPicPr>
          <p:cNvPr id="7" name="Picture 12" descr="Pre and post award process graphic">
            <a:extLst>
              <a:ext uri="{FF2B5EF4-FFF2-40B4-BE49-F238E27FC236}">
                <a16:creationId xmlns:a16="http://schemas.microsoft.com/office/drawing/2014/main" id="{35E4A05B-201D-4F56-B5C0-4D1BC8BDD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057400"/>
            <a:ext cx="5119384" cy="3618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078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5EA5B-9FCC-4CEC-ADFA-185398E18E07}"/>
              </a:ext>
            </a:extLst>
          </p:cNvPr>
          <p:cNvSpPr>
            <a:spLocks noGrp="1"/>
          </p:cNvSpPr>
          <p:nvPr>
            <p:ph type="title"/>
          </p:nvPr>
        </p:nvSpPr>
        <p:spPr/>
        <p:txBody>
          <a:bodyPr>
            <a:noAutofit/>
          </a:bodyPr>
          <a:lstStyle/>
          <a:p>
            <a:r>
              <a:rPr lang="en-US" sz="3200" dirty="0"/>
              <a:t>Individual-level Participant Data</a:t>
            </a:r>
          </a:p>
        </p:txBody>
      </p:sp>
      <p:sp>
        <p:nvSpPr>
          <p:cNvPr id="3" name="Content Placeholder 2">
            <a:extLst>
              <a:ext uri="{FF2B5EF4-FFF2-40B4-BE49-F238E27FC236}">
                <a16:creationId xmlns:a16="http://schemas.microsoft.com/office/drawing/2014/main" id="{C62FC611-3F7F-44ED-BF74-6D183C4B1599}"/>
              </a:ext>
            </a:extLst>
          </p:cNvPr>
          <p:cNvSpPr>
            <a:spLocks noGrp="1"/>
          </p:cNvSpPr>
          <p:nvPr>
            <p:ph idx="1"/>
          </p:nvPr>
        </p:nvSpPr>
        <p:spPr/>
        <p:txBody>
          <a:bodyPr/>
          <a:lstStyle/>
          <a:p>
            <a:pPr marL="0" indent="0">
              <a:buNone/>
            </a:pPr>
            <a:r>
              <a:rPr lang="en-US" dirty="0"/>
              <a:t> </a:t>
            </a:r>
          </a:p>
        </p:txBody>
      </p:sp>
      <p:pic>
        <p:nvPicPr>
          <p:cNvPr id="6" name="Picture 5" descr="Screenshot of inclusion data entered in the participant-level data template, available in the HSCT form for investigators submitting updates." title="inclusion data snapshot">
            <a:extLst>
              <a:ext uri="{FF2B5EF4-FFF2-40B4-BE49-F238E27FC236}">
                <a16:creationId xmlns:a16="http://schemas.microsoft.com/office/drawing/2014/main" id="{E0B845E2-9453-436C-8791-0FD71B38D3B8}"/>
              </a:ext>
            </a:extLst>
          </p:cNvPr>
          <p:cNvPicPr>
            <a:picLocks noChangeAspect="1"/>
          </p:cNvPicPr>
          <p:nvPr/>
        </p:nvPicPr>
        <p:blipFill rotWithShape="1">
          <a:blip r:embed="rId3"/>
          <a:srcRect t="47221"/>
          <a:stretch/>
        </p:blipFill>
        <p:spPr>
          <a:xfrm>
            <a:off x="1150095" y="2133600"/>
            <a:ext cx="10203705" cy="3372803"/>
          </a:xfrm>
          <a:prstGeom prst="rect">
            <a:avLst/>
          </a:prstGeom>
        </p:spPr>
      </p:pic>
      <p:sp>
        <p:nvSpPr>
          <p:cNvPr id="7" name="Slide Number Placeholder 3">
            <a:extLst>
              <a:ext uri="{FF2B5EF4-FFF2-40B4-BE49-F238E27FC236}">
                <a16:creationId xmlns:a16="http://schemas.microsoft.com/office/drawing/2014/main" id="{59478A0D-E398-4A9D-8DC2-C93E8C206326}"/>
              </a:ext>
            </a:extLst>
          </p:cNvPr>
          <p:cNvSpPr>
            <a:spLocks noGrp="1"/>
          </p:cNvSpPr>
          <p:nvPr>
            <p:ph type="sldNum" sz="quarter" idx="10"/>
          </p:nvPr>
        </p:nvSpPr>
        <p:spPr>
          <a:xfrm>
            <a:off x="10210800" y="6551611"/>
            <a:ext cx="1828800" cy="155575"/>
          </a:xfrm>
        </p:spPr>
        <p:txBody>
          <a:bodyPr/>
          <a:lstStyle/>
          <a:p>
            <a:fld id="{60583324-AE1C-3546-A724-4BA4670D7901}" type="slidenum">
              <a:rPr lang="en-US" smtClean="0"/>
              <a:pPr/>
              <a:t>21</a:t>
            </a:fld>
            <a:endParaRPr lang="en-US" dirty="0"/>
          </a:p>
        </p:txBody>
      </p:sp>
    </p:spTree>
    <p:extLst>
      <p:ext uri="{BB962C8B-B14F-4D97-AF65-F5344CB8AC3E}">
        <p14:creationId xmlns:p14="http://schemas.microsoft.com/office/powerpoint/2010/main" val="952027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AC97F-B422-44B4-AC8D-1C3F8158738C}"/>
              </a:ext>
            </a:extLst>
          </p:cNvPr>
          <p:cNvSpPr>
            <a:spLocks noGrp="1"/>
          </p:cNvSpPr>
          <p:nvPr>
            <p:ph type="title"/>
          </p:nvPr>
        </p:nvSpPr>
        <p:spPr/>
        <p:txBody>
          <a:bodyPr/>
          <a:lstStyle/>
          <a:p>
            <a:r>
              <a:rPr lang="en-US" sz="3200" dirty="0"/>
              <a:t>Knowledge Check – Post-Award</a:t>
            </a:r>
          </a:p>
        </p:txBody>
      </p:sp>
      <p:sp>
        <p:nvSpPr>
          <p:cNvPr id="3" name="Content Placeholder 2">
            <a:extLst>
              <a:ext uri="{FF2B5EF4-FFF2-40B4-BE49-F238E27FC236}">
                <a16:creationId xmlns:a16="http://schemas.microsoft.com/office/drawing/2014/main" id="{C8A87F59-F522-4D4A-990D-C658C06B92A1}"/>
              </a:ext>
            </a:extLst>
          </p:cNvPr>
          <p:cNvSpPr>
            <a:spLocks noGrp="1"/>
          </p:cNvSpPr>
          <p:nvPr>
            <p:ph idx="1"/>
          </p:nvPr>
        </p:nvSpPr>
        <p:spPr>
          <a:xfrm>
            <a:off x="152400" y="1347391"/>
            <a:ext cx="7239000" cy="4351338"/>
          </a:xfrm>
        </p:spPr>
        <p:txBody>
          <a:bodyPr>
            <a:normAutofit/>
          </a:bodyPr>
          <a:lstStyle/>
          <a:p>
            <a:pPr marL="0" indent="0">
              <a:buNone/>
            </a:pPr>
            <a:r>
              <a:rPr lang="en-US" sz="2400" dirty="0"/>
              <a:t>Which of the following participant characteristics does NIH require to be reported in progress reports? Select All that Apply.</a:t>
            </a:r>
          </a:p>
          <a:p>
            <a:pPr marL="0" indent="0">
              <a:buNone/>
            </a:pPr>
            <a:endParaRPr lang="en-US" sz="2400" dirty="0"/>
          </a:p>
          <a:p>
            <a:pPr marL="457200" indent="-457200">
              <a:buAutoNum type="alphaUcPeriod"/>
            </a:pPr>
            <a:r>
              <a:rPr lang="en-US" sz="2400" dirty="0"/>
              <a:t>Sex or gender</a:t>
            </a:r>
          </a:p>
          <a:p>
            <a:pPr marL="457200" indent="-457200">
              <a:buFontTx/>
              <a:buAutoNum type="alphaUcPeriod"/>
            </a:pPr>
            <a:r>
              <a:rPr lang="en-US" sz="2400" dirty="0"/>
              <a:t>Disability status</a:t>
            </a:r>
          </a:p>
          <a:p>
            <a:pPr marL="457200" indent="-457200">
              <a:buAutoNum type="alphaUcPeriod"/>
            </a:pPr>
            <a:r>
              <a:rPr lang="en-US" sz="2400" dirty="0"/>
              <a:t>Race</a:t>
            </a:r>
          </a:p>
          <a:p>
            <a:pPr marL="457200" indent="-457200">
              <a:buAutoNum type="alphaUcPeriod"/>
            </a:pPr>
            <a:r>
              <a:rPr lang="en-US" sz="2400" dirty="0"/>
              <a:t>Ethnicity</a:t>
            </a:r>
          </a:p>
          <a:p>
            <a:pPr marL="457200" indent="-457200">
              <a:buAutoNum type="alphaUcPeriod"/>
            </a:pPr>
            <a:r>
              <a:rPr lang="en-US" sz="2400" dirty="0"/>
              <a:t>Primary language</a:t>
            </a:r>
          </a:p>
          <a:p>
            <a:pPr marL="457200" indent="-457200">
              <a:buFontTx/>
              <a:buAutoNum type="alphaUcPeriod"/>
            </a:pPr>
            <a:r>
              <a:rPr lang="en-US" sz="2400" dirty="0"/>
              <a:t>Age at Enrollment</a:t>
            </a:r>
          </a:p>
          <a:p>
            <a:pPr marL="0" indent="0">
              <a:buNone/>
            </a:pPr>
            <a:endParaRPr lang="en-US" sz="2400" dirty="0"/>
          </a:p>
          <a:p>
            <a:pPr marL="0" indent="0">
              <a:buNone/>
            </a:pPr>
            <a:endParaRPr lang="en-US" dirty="0"/>
          </a:p>
          <a:p>
            <a:pPr marL="0" indent="0">
              <a:buNone/>
            </a:pPr>
            <a:endParaRPr lang="en-US" sz="2400" dirty="0"/>
          </a:p>
          <a:p>
            <a:pPr marL="0" indent="0">
              <a:buNone/>
            </a:pPr>
            <a:endParaRPr lang="en-US" sz="2000" dirty="0"/>
          </a:p>
          <a:p>
            <a:pPr marL="0" indent="0">
              <a:buNone/>
            </a:pPr>
            <a:endParaRPr lang="en-US" sz="2000" dirty="0"/>
          </a:p>
          <a:p>
            <a:pPr marL="0" indent="0">
              <a:buNone/>
            </a:pPr>
            <a:endParaRPr lang="en-US" dirty="0"/>
          </a:p>
        </p:txBody>
      </p:sp>
      <p:sp>
        <p:nvSpPr>
          <p:cNvPr id="6" name="Slide Number Placeholder 3">
            <a:extLst>
              <a:ext uri="{FF2B5EF4-FFF2-40B4-BE49-F238E27FC236}">
                <a16:creationId xmlns:a16="http://schemas.microsoft.com/office/drawing/2014/main" id="{7C5D126B-062D-49B0-B5FB-38431D09F9C2}"/>
              </a:ext>
            </a:extLst>
          </p:cNvPr>
          <p:cNvSpPr>
            <a:spLocks noGrp="1"/>
          </p:cNvSpPr>
          <p:nvPr>
            <p:ph type="sldNum" sz="quarter" idx="10"/>
          </p:nvPr>
        </p:nvSpPr>
        <p:spPr>
          <a:xfrm>
            <a:off x="10210800" y="6551611"/>
            <a:ext cx="1828800" cy="155575"/>
          </a:xfrm>
        </p:spPr>
        <p:txBody>
          <a:bodyPr/>
          <a:lstStyle/>
          <a:p>
            <a:fld id="{60583324-AE1C-3546-A724-4BA4670D7901}" type="slidenum">
              <a:rPr lang="en-US" smtClean="0"/>
              <a:pPr/>
              <a:t>22</a:t>
            </a:fld>
            <a:endParaRPr lang="en-US" dirty="0"/>
          </a:p>
        </p:txBody>
      </p:sp>
      <p:pic>
        <p:nvPicPr>
          <p:cNvPr id="7" name="Graphic 6" descr="check mark">
            <a:extLst>
              <a:ext uri="{FF2B5EF4-FFF2-40B4-BE49-F238E27FC236}">
                <a16:creationId xmlns:a16="http://schemas.microsoft.com/office/drawing/2014/main" id="{DD1EAAC6-A19D-4BE6-AE59-660A909C016B}"/>
              </a:ext>
            </a:extLst>
          </p:cNvPr>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8115627" y="1942498"/>
            <a:ext cx="3568373" cy="3394868"/>
          </a:xfrm>
          <a:prstGeom prst="rect">
            <a:avLst/>
          </a:prstGeom>
        </p:spPr>
      </p:pic>
    </p:spTree>
    <p:extLst>
      <p:ext uri="{BB962C8B-B14F-4D97-AF65-F5344CB8AC3E}">
        <p14:creationId xmlns:p14="http://schemas.microsoft.com/office/powerpoint/2010/main" val="386792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932"/>
            <a:ext cx="10515600" cy="1325563"/>
          </a:xfrm>
        </p:spPr>
        <p:txBody>
          <a:bodyPr/>
          <a:lstStyle/>
          <a:p>
            <a:pPr algn="ctr"/>
            <a:r>
              <a:rPr lang="en-US" sz="3200" dirty="0">
                <a:effectLst>
                  <a:outerShdw blurRad="38100" dist="38100" dir="2700000" algn="tl">
                    <a:srgbClr val="000000">
                      <a:alpha val="43137"/>
                    </a:srgbClr>
                  </a:outerShdw>
                </a:effectLst>
              </a:rPr>
              <a:t>Case Study #1</a:t>
            </a:r>
          </a:p>
        </p:txBody>
      </p:sp>
      <p:sp>
        <p:nvSpPr>
          <p:cNvPr id="3" name="Content Placeholder 2"/>
          <p:cNvSpPr>
            <a:spLocks noGrp="1"/>
          </p:cNvSpPr>
          <p:nvPr>
            <p:ph idx="1"/>
          </p:nvPr>
        </p:nvSpPr>
        <p:spPr/>
        <p:txBody>
          <a:bodyPr>
            <a:normAutofit/>
          </a:bodyPr>
          <a:lstStyle/>
          <a:p>
            <a:pPr marL="0" indent="0">
              <a:buNone/>
            </a:pPr>
            <a:r>
              <a:rPr lang="en-US" dirty="0"/>
              <a:t>A researcher proposes a study investigating risk factors for eating disorders that will exclude males because the prevalence of eating disorders is lower in males than in females.</a:t>
            </a:r>
            <a:endParaRPr lang="en-US" altLang="en-US" dirty="0">
              <a:latin typeface="Roboto light" panose="020B0604020202020204" charset="0"/>
              <a:ea typeface="Roboto light" panose="020B0604020202020204" charset="0"/>
            </a:endParaRPr>
          </a:p>
          <a:p>
            <a:pPr marL="109537" indent="0">
              <a:buNone/>
            </a:pPr>
            <a:endParaRPr lang="en-US" dirty="0"/>
          </a:p>
          <a:p>
            <a:pPr marL="109537" indent="0">
              <a:spcBef>
                <a:spcPts val="0"/>
              </a:spcBef>
              <a:buNone/>
            </a:pPr>
            <a:endParaRPr lang="en-US" b="1" dirty="0"/>
          </a:p>
          <a:p>
            <a:pPr marL="109537" indent="0">
              <a:spcBef>
                <a:spcPts val="0"/>
              </a:spcBef>
              <a:buNone/>
            </a:pPr>
            <a:endParaRPr lang="en-US" b="1" dirty="0"/>
          </a:p>
          <a:p>
            <a:pPr marL="109537" indent="0">
              <a:spcBef>
                <a:spcPts val="0"/>
              </a:spcBef>
              <a:buNone/>
            </a:pPr>
            <a:endParaRPr lang="en-US" b="1" dirty="0"/>
          </a:p>
          <a:p>
            <a:pPr marL="109537" indent="0">
              <a:spcBef>
                <a:spcPts val="0"/>
              </a:spcBef>
              <a:buNone/>
            </a:pPr>
            <a:endParaRPr lang="en-US" b="1" dirty="0"/>
          </a:p>
        </p:txBody>
      </p:sp>
      <p:pic>
        <p:nvPicPr>
          <p:cNvPr id="8" name="Picture 7" descr="Thumbs up or thumbs down">
            <a:extLst>
              <a:ext uri="{FF2B5EF4-FFF2-40B4-BE49-F238E27FC236}">
                <a16:creationId xmlns:a16="http://schemas.microsoft.com/office/drawing/2014/main" id="{DA579999-95A0-4390-A8D8-2A9E12027DD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40936" y="4124692"/>
            <a:ext cx="2880360" cy="1548384"/>
          </a:xfrm>
          <a:prstGeom prst="rect">
            <a:avLst/>
          </a:prstGeom>
        </p:spPr>
      </p:pic>
      <p:pic>
        <p:nvPicPr>
          <p:cNvPr id="10" name="Picture 9" descr="thumbs down">
            <a:extLst>
              <a:ext uri="{FF2B5EF4-FFF2-40B4-BE49-F238E27FC236}">
                <a16:creationId xmlns:a16="http://schemas.microsoft.com/office/drawing/2014/main" id="{072F98B5-AF01-4190-AE17-8463DA410AE4}"/>
              </a:ext>
            </a:extLst>
          </p:cNvPr>
          <p:cNvPicPr>
            <a:picLocks noChangeAspect="1"/>
          </p:cNvPicPr>
          <p:nvPr/>
        </p:nvPicPr>
        <p:blipFill>
          <a:blip r:embed="rId4"/>
          <a:stretch>
            <a:fillRect/>
          </a:stretch>
        </p:blipFill>
        <p:spPr>
          <a:xfrm>
            <a:off x="5881116" y="3902378"/>
            <a:ext cx="1386840" cy="1770698"/>
          </a:xfrm>
          <a:prstGeom prst="rect">
            <a:avLst/>
          </a:prstGeom>
        </p:spPr>
      </p:pic>
      <p:sp>
        <p:nvSpPr>
          <p:cNvPr id="9" name="Slide Number Placeholder 3">
            <a:extLst>
              <a:ext uri="{FF2B5EF4-FFF2-40B4-BE49-F238E27FC236}">
                <a16:creationId xmlns:a16="http://schemas.microsoft.com/office/drawing/2014/main" id="{D24B6D50-4BD4-4C41-A484-71D856CF76C1}"/>
              </a:ext>
            </a:extLst>
          </p:cNvPr>
          <p:cNvSpPr>
            <a:spLocks noGrp="1"/>
          </p:cNvSpPr>
          <p:nvPr>
            <p:ph type="sldNum" sz="quarter" idx="10"/>
          </p:nvPr>
        </p:nvSpPr>
        <p:spPr>
          <a:xfrm>
            <a:off x="10210800" y="6551611"/>
            <a:ext cx="1828800" cy="155575"/>
          </a:xfrm>
        </p:spPr>
        <p:txBody>
          <a:bodyPr/>
          <a:lstStyle/>
          <a:p>
            <a:fld id="{60583324-AE1C-3546-A724-4BA4670D7901}" type="slidenum">
              <a:rPr lang="en-US" smtClean="0"/>
              <a:pPr/>
              <a:t>23</a:t>
            </a:fld>
            <a:endParaRPr lang="en-US" dirty="0"/>
          </a:p>
        </p:txBody>
      </p:sp>
    </p:spTree>
    <p:extLst>
      <p:ext uri="{BB962C8B-B14F-4D97-AF65-F5344CB8AC3E}">
        <p14:creationId xmlns:p14="http://schemas.microsoft.com/office/powerpoint/2010/main" val="264019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28195"/>
          </a:xfrm>
        </p:spPr>
        <p:txBody>
          <a:bodyPr/>
          <a:lstStyle/>
          <a:p>
            <a:pPr algn="ctr"/>
            <a:r>
              <a:rPr lang="en-US" sz="3200" dirty="0">
                <a:effectLst>
                  <a:outerShdw blurRad="38100" dist="38100" dir="2700000" algn="tl">
                    <a:srgbClr val="000000">
                      <a:alpha val="43137"/>
                    </a:srgbClr>
                  </a:outerShdw>
                </a:effectLst>
              </a:rPr>
              <a:t>Case Study #2</a:t>
            </a:r>
          </a:p>
        </p:txBody>
      </p:sp>
      <p:sp>
        <p:nvSpPr>
          <p:cNvPr id="3" name="Content Placeholder 2"/>
          <p:cNvSpPr>
            <a:spLocks noGrp="1"/>
          </p:cNvSpPr>
          <p:nvPr>
            <p:ph idx="1"/>
          </p:nvPr>
        </p:nvSpPr>
        <p:spPr/>
        <p:txBody>
          <a:bodyPr>
            <a:normAutofit/>
          </a:bodyPr>
          <a:lstStyle/>
          <a:p>
            <a:pPr marL="0" lvl="0" indent="0">
              <a:buNone/>
            </a:pPr>
            <a:r>
              <a:rPr lang="en-US" altLang="en-US" dirty="0">
                <a:ea typeface="Roboto light" panose="020B0604020202020204" charset="0"/>
              </a:rPr>
              <a:t>A</a:t>
            </a:r>
            <a:r>
              <a:rPr lang="en-US" altLang="en-US" dirty="0">
                <a:latin typeface="Roboto light" panose="020B0604020202020204" charset="0"/>
                <a:ea typeface="Roboto light" panose="020B0604020202020204" charset="0"/>
              </a:rPr>
              <a:t> </a:t>
            </a:r>
            <a:r>
              <a:rPr lang="en-US" altLang="en-US" dirty="0">
                <a:ea typeface="Roboto light" panose="020B0604020202020204" charset="0"/>
              </a:rPr>
              <a:t>researcher proposes a study for a new drug that will exclude individuals over 60 because of the likelihood of hypertension in this age group.</a:t>
            </a:r>
          </a:p>
          <a:p>
            <a:pPr marL="109537" indent="0">
              <a:buNone/>
            </a:pPr>
            <a:endParaRPr lang="en-US" dirty="0"/>
          </a:p>
          <a:p>
            <a:pPr marL="109537" indent="0">
              <a:spcBef>
                <a:spcPts val="0"/>
              </a:spcBef>
              <a:buNone/>
            </a:pPr>
            <a:endParaRPr lang="en-US" b="1" dirty="0"/>
          </a:p>
          <a:p>
            <a:pPr marL="109537" indent="0">
              <a:spcBef>
                <a:spcPts val="0"/>
              </a:spcBef>
              <a:buNone/>
            </a:pPr>
            <a:endParaRPr lang="en-US" b="1" dirty="0"/>
          </a:p>
          <a:p>
            <a:pPr marL="109537" indent="0">
              <a:spcBef>
                <a:spcPts val="0"/>
              </a:spcBef>
              <a:buNone/>
            </a:pPr>
            <a:endParaRPr lang="en-US" b="1" dirty="0"/>
          </a:p>
          <a:p>
            <a:pPr marL="109537" indent="0">
              <a:spcBef>
                <a:spcPts val="0"/>
              </a:spcBef>
              <a:buNone/>
            </a:pPr>
            <a:endParaRPr lang="en-US" b="1" dirty="0"/>
          </a:p>
        </p:txBody>
      </p:sp>
      <p:pic>
        <p:nvPicPr>
          <p:cNvPr id="8" name="Picture 7" descr="Thumbs up or thumbs down">
            <a:extLst>
              <a:ext uri="{FF2B5EF4-FFF2-40B4-BE49-F238E27FC236}">
                <a16:creationId xmlns:a16="http://schemas.microsoft.com/office/drawing/2014/main" id="{DA579999-95A0-4390-A8D8-2A9E12027DD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40936" y="4203192"/>
            <a:ext cx="2880360" cy="1548384"/>
          </a:xfrm>
          <a:prstGeom prst="rect">
            <a:avLst/>
          </a:prstGeom>
        </p:spPr>
      </p:pic>
      <p:pic>
        <p:nvPicPr>
          <p:cNvPr id="10" name="Picture 9" descr="thumbs down">
            <a:extLst>
              <a:ext uri="{FF2B5EF4-FFF2-40B4-BE49-F238E27FC236}">
                <a16:creationId xmlns:a16="http://schemas.microsoft.com/office/drawing/2014/main" id="{072F98B5-AF01-4190-AE17-8463DA410AE4}"/>
              </a:ext>
            </a:extLst>
          </p:cNvPr>
          <p:cNvPicPr>
            <a:picLocks noChangeAspect="1"/>
          </p:cNvPicPr>
          <p:nvPr/>
        </p:nvPicPr>
        <p:blipFill>
          <a:blip r:embed="rId4"/>
          <a:stretch>
            <a:fillRect/>
          </a:stretch>
        </p:blipFill>
        <p:spPr>
          <a:xfrm>
            <a:off x="5912685" y="3980878"/>
            <a:ext cx="1386840" cy="1770698"/>
          </a:xfrm>
          <a:prstGeom prst="rect">
            <a:avLst/>
          </a:prstGeom>
        </p:spPr>
      </p:pic>
      <p:sp>
        <p:nvSpPr>
          <p:cNvPr id="7" name="Slide Number Placeholder 3">
            <a:extLst>
              <a:ext uri="{FF2B5EF4-FFF2-40B4-BE49-F238E27FC236}">
                <a16:creationId xmlns:a16="http://schemas.microsoft.com/office/drawing/2014/main" id="{1E3FE8C7-A452-4B54-B24F-785A047B716A}"/>
              </a:ext>
            </a:extLst>
          </p:cNvPr>
          <p:cNvSpPr>
            <a:spLocks noGrp="1"/>
          </p:cNvSpPr>
          <p:nvPr>
            <p:ph type="sldNum" sz="quarter" idx="10"/>
          </p:nvPr>
        </p:nvSpPr>
        <p:spPr>
          <a:xfrm>
            <a:off x="10210800" y="6551611"/>
            <a:ext cx="1828800" cy="155575"/>
          </a:xfrm>
        </p:spPr>
        <p:txBody>
          <a:bodyPr/>
          <a:lstStyle/>
          <a:p>
            <a:fld id="{60583324-AE1C-3546-A724-4BA4670D7901}" type="slidenum">
              <a:rPr lang="en-US" smtClean="0"/>
              <a:pPr/>
              <a:t>24</a:t>
            </a:fld>
            <a:endParaRPr lang="en-US" dirty="0"/>
          </a:p>
        </p:txBody>
      </p:sp>
    </p:spTree>
    <p:extLst>
      <p:ext uri="{BB962C8B-B14F-4D97-AF65-F5344CB8AC3E}">
        <p14:creationId xmlns:p14="http://schemas.microsoft.com/office/powerpoint/2010/main" val="82525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28195"/>
          </a:xfrm>
        </p:spPr>
        <p:txBody>
          <a:bodyPr/>
          <a:lstStyle/>
          <a:p>
            <a:pPr algn="ctr"/>
            <a:r>
              <a:rPr lang="en-US" sz="3200" dirty="0">
                <a:effectLst>
                  <a:outerShdw blurRad="38100" dist="38100" dir="2700000" algn="tl">
                    <a:srgbClr val="000000">
                      <a:alpha val="43137"/>
                    </a:srgbClr>
                  </a:outerShdw>
                </a:effectLst>
              </a:rPr>
              <a:t>Case Study #3</a:t>
            </a:r>
          </a:p>
        </p:txBody>
      </p:sp>
      <p:sp>
        <p:nvSpPr>
          <p:cNvPr id="7" name="Slide Number Placeholder 3">
            <a:extLst>
              <a:ext uri="{FF2B5EF4-FFF2-40B4-BE49-F238E27FC236}">
                <a16:creationId xmlns:a16="http://schemas.microsoft.com/office/drawing/2014/main" id="{1E3FE8C7-A452-4B54-B24F-785A047B716A}"/>
              </a:ext>
            </a:extLst>
          </p:cNvPr>
          <p:cNvSpPr>
            <a:spLocks noGrp="1"/>
          </p:cNvSpPr>
          <p:nvPr>
            <p:ph type="sldNum" sz="quarter" idx="10"/>
          </p:nvPr>
        </p:nvSpPr>
        <p:spPr>
          <a:xfrm>
            <a:off x="10210800" y="6551611"/>
            <a:ext cx="1828800" cy="155575"/>
          </a:xfrm>
        </p:spPr>
        <p:txBody>
          <a:bodyPr/>
          <a:lstStyle/>
          <a:p>
            <a:fld id="{60583324-AE1C-3546-A724-4BA4670D7901}" type="slidenum">
              <a:rPr lang="en-US" smtClean="0"/>
              <a:pPr/>
              <a:t>25</a:t>
            </a:fld>
            <a:endParaRPr lang="en-US" dirty="0"/>
          </a:p>
        </p:txBody>
      </p:sp>
      <p:sp>
        <p:nvSpPr>
          <p:cNvPr id="3" name="Content Placeholder 2"/>
          <p:cNvSpPr>
            <a:spLocks noGrp="1"/>
          </p:cNvSpPr>
          <p:nvPr>
            <p:ph idx="1"/>
          </p:nvPr>
        </p:nvSpPr>
        <p:spPr/>
        <p:txBody>
          <a:bodyPr>
            <a:normAutofit/>
          </a:bodyPr>
          <a:lstStyle/>
          <a:p>
            <a:pPr marL="0" lvl="0" indent="0">
              <a:buNone/>
            </a:pPr>
            <a:r>
              <a:rPr lang="en-US" altLang="en-US" dirty="0">
                <a:ea typeface="Roboto light" panose="020B0604020202020204" charset="0"/>
              </a:rPr>
              <a:t>A</a:t>
            </a:r>
            <a:r>
              <a:rPr lang="en-US" altLang="en-US" dirty="0">
                <a:latin typeface="Roboto light" panose="020B0604020202020204" charset="0"/>
                <a:ea typeface="Roboto light" panose="020B0604020202020204" charset="0"/>
              </a:rPr>
              <a:t> </a:t>
            </a:r>
            <a:r>
              <a:rPr lang="en-US" altLang="en-US" dirty="0">
                <a:ea typeface="Roboto light" panose="020B0604020202020204" charset="0"/>
              </a:rPr>
              <a:t>researcher proposes a study of glycemic control in adolescents and young adults ages 13-24. Other ages will be excluded because the study will target individuals in a unique developmental stage with higher risk of poor glycemic control than other age groups.</a:t>
            </a:r>
            <a:endParaRPr lang="en-US" dirty="0"/>
          </a:p>
          <a:p>
            <a:pPr marL="109537" indent="0">
              <a:spcBef>
                <a:spcPts val="0"/>
              </a:spcBef>
              <a:buNone/>
            </a:pPr>
            <a:endParaRPr lang="en-US" b="1" dirty="0"/>
          </a:p>
          <a:p>
            <a:pPr marL="109537" indent="0">
              <a:spcBef>
                <a:spcPts val="0"/>
              </a:spcBef>
              <a:buNone/>
            </a:pPr>
            <a:endParaRPr lang="en-US" b="1" dirty="0"/>
          </a:p>
          <a:p>
            <a:pPr marL="109537" indent="0">
              <a:spcBef>
                <a:spcPts val="0"/>
              </a:spcBef>
              <a:buNone/>
            </a:pPr>
            <a:endParaRPr lang="en-US" b="1" dirty="0"/>
          </a:p>
          <a:p>
            <a:pPr marL="109537" indent="0">
              <a:spcBef>
                <a:spcPts val="0"/>
              </a:spcBef>
              <a:buNone/>
            </a:pPr>
            <a:endParaRPr lang="en-US" b="1" dirty="0"/>
          </a:p>
        </p:txBody>
      </p:sp>
      <p:pic>
        <p:nvPicPr>
          <p:cNvPr id="8" name="Picture 7" descr="Thumbs up or thumbs down">
            <a:extLst>
              <a:ext uri="{FF2B5EF4-FFF2-40B4-BE49-F238E27FC236}">
                <a16:creationId xmlns:a16="http://schemas.microsoft.com/office/drawing/2014/main" id="{DA579999-95A0-4390-A8D8-2A9E12027DD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40936" y="4203192"/>
            <a:ext cx="2880360" cy="1548384"/>
          </a:xfrm>
          <a:prstGeom prst="rect">
            <a:avLst/>
          </a:prstGeom>
        </p:spPr>
      </p:pic>
      <p:pic>
        <p:nvPicPr>
          <p:cNvPr id="9" name="Picture 8" descr="Thumbs up">
            <a:extLst>
              <a:ext uri="{FF2B5EF4-FFF2-40B4-BE49-F238E27FC236}">
                <a16:creationId xmlns:a16="http://schemas.microsoft.com/office/drawing/2014/main" id="{F81A0A07-00DD-49F8-A111-9329D1BFEEF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47930"/>
          <a:stretch/>
        </p:blipFill>
        <p:spPr>
          <a:xfrm>
            <a:off x="4440936" y="4223575"/>
            <a:ext cx="1499795" cy="1548384"/>
          </a:xfrm>
          <a:prstGeom prst="rect">
            <a:avLst/>
          </a:prstGeom>
        </p:spPr>
      </p:pic>
    </p:spTree>
    <p:extLst>
      <p:ext uri="{BB962C8B-B14F-4D97-AF65-F5344CB8AC3E}">
        <p14:creationId xmlns:p14="http://schemas.microsoft.com/office/powerpoint/2010/main" val="210435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E6604-158B-41BE-85DB-E70BAEB8CE7A}"/>
              </a:ext>
            </a:extLst>
          </p:cNvPr>
          <p:cNvSpPr>
            <a:spLocks noGrp="1"/>
          </p:cNvSpPr>
          <p:nvPr>
            <p:ph type="title"/>
          </p:nvPr>
        </p:nvSpPr>
        <p:spPr/>
        <p:txBody>
          <a:bodyPr/>
          <a:lstStyle/>
          <a:p>
            <a:r>
              <a:rPr lang="en-US" dirty="0"/>
              <a:t>Inclusion Across the Lifespan II Workshop</a:t>
            </a:r>
          </a:p>
        </p:txBody>
      </p:sp>
      <p:sp>
        <p:nvSpPr>
          <p:cNvPr id="8" name="Slide Number Placeholder 2">
            <a:extLst>
              <a:ext uri="{FF2B5EF4-FFF2-40B4-BE49-F238E27FC236}">
                <a16:creationId xmlns:a16="http://schemas.microsoft.com/office/drawing/2014/main" id="{2C876DC8-4E0B-49FB-A449-F50FA35C6646}"/>
              </a:ext>
            </a:extLst>
          </p:cNvPr>
          <p:cNvSpPr txBox="1">
            <a:spLocks/>
          </p:cNvSpPr>
          <p:nvPr/>
        </p:nvSpPr>
        <p:spPr>
          <a:xfrm>
            <a:off x="9227573" y="6446836"/>
            <a:ext cx="2743200"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7B5899-A34D-4B55-A88F-754287D50482}" type="slidenum">
              <a:rPr lang="en-US" b="1" smtClean="0"/>
              <a:pPr/>
              <a:t>26</a:t>
            </a:fld>
            <a:endParaRPr lang="en-US" b="1" dirty="0"/>
          </a:p>
        </p:txBody>
      </p:sp>
      <p:pic>
        <p:nvPicPr>
          <p:cNvPr id="4" name="Content Placeholder 3" descr="Three hands and text NIH Inclusion Across the Lifespan II">
            <a:extLst>
              <a:ext uri="{FF2B5EF4-FFF2-40B4-BE49-F238E27FC236}">
                <a16:creationId xmlns:a16="http://schemas.microsoft.com/office/drawing/2014/main" id="{11C58D65-AAE3-4E66-B140-640C7AB09B76}"/>
              </a:ext>
            </a:extLst>
          </p:cNvPr>
          <p:cNvPicPr>
            <a:picLocks noGrp="1" noChangeAspect="1"/>
          </p:cNvPicPr>
          <p:nvPr>
            <p:ph idx="1"/>
          </p:nvPr>
        </p:nvPicPr>
        <p:blipFill>
          <a:blip r:embed="rId2"/>
          <a:stretch>
            <a:fillRect/>
          </a:stretch>
        </p:blipFill>
        <p:spPr>
          <a:xfrm>
            <a:off x="533400" y="1457423"/>
            <a:ext cx="4792061" cy="2859779"/>
          </a:xfrm>
          <a:prstGeom prst="rect">
            <a:avLst/>
          </a:prstGeom>
        </p:spPr>
      </p:pic>
      <p:sp>
        <p:nvSpPr>
          <p:cNvPr id="9" name="TextBox 8">
            <a:extLst>
              <a:ext uri="{FF2B5EF4-FFF2-40B4-BE49-F238E27FC236}">
                <a16:creationId xmlns:a16="http://schemas.microsoft.com/office/drawing/2014/main" id="{417FC7E7-42E4-41F0-80D7-C565D74AEDFF}"/>
              </a:ext>
            </a:extLst>
          </p:cNvPr>
          <p:cNvSpPr txBox="1"/>
          <p:nvPr/>
        </p:nvSpPr>
        <p:spPr>
          <a:xfrm>
            <a:off x="1830818" y="4468600"/>
            <a:ext cx="2362200" cy="369332"/>
          </a:xfrm>
          <a:prstGeom prst="rect">
            <a:avLst/>
          </a:prstGeom>
          <a:noFill/>
        </p:spPr>
        <p:txBody>
          <a:bodyPr wrap="square">
            <a:spAutoFit/>
          </a:bodyPr>
          <a:lstStyle/>
          <a:p>
            <a:r>
              <a:rPr lang="en-US" dirty="0"/>
              <a:t>September 2, 2020</a:t>
            </a:r>
          </a:p>
        </p:txBody>
      </p:sp>
      <p:sp>
        <p:nvSpPr>
          <p:cNvPr id="5" name="Rectangle 4">
            <a:extLst>
              <a:ext uri="{FF2B5EF4-FFF2-40B4-BE49-F238E27FC236}">
                <a16:creationId xmlns:a16="http://schemas.microsoft.com/office/drawing/2014/main" id="{3E48DB69-CDFE-48CC-9F32-47F3CC69C7AA}"/>
              </a:ext>
            </a:extLst>
          </p:cNvPr>
          <p:cNvSpPr/>
          <p:nvPr/>
        </p:nvSpPr>
        <p:spPr>
          <a:xfrm>
            <a:off x="275007" y="5060215"/>
            <a:ext cx="5473823"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dirty="0">
                <a:solidFill>
                  <a:srgbClr val="1834CE"/>
                </a:solidFill>
                <a:latin typeface="Helvetica Neue"/>
                <a:hlinkClick r:id="rId3"/>
              </a:rPr>
              <a:t>Report</a:t>
            </a:r>
            <a:r>
              <a:rPr lang="en-US" dirty="0">
                <a:solidFill>
                  <a:srgbClr val="000000"/>
                </a:solidFill>
                <a:latin typeface="Helvetica Neue"/>
              </a:rPr>
              <a:t> available on Inclusion Across the Lifespan website </a:t>
            </a:r>
            <a:r>
              <a:rPr lang="en-US" dirty="0">
                <a:solidFill>
                  <a:srgbClr val="000000"/>
                </a:solidFill>
                <a:latin typeface="Helvetica Neue"/>
                <a:hlinkClick r:id="rId4"/>
              </a:rPr>
              <a:t>https://grants.nih.gov/policy/inclusion/lifespan.htm</a:t>
            </a:r>
            <a:endParaRPr lang="en-US" dirty="0"/>
          </a:p>
        </p:txBody>
      </p:sp>
      <p:sp>
        <p:nvSpPr>
          <p:cNvPr id="6" name="TextBox 5">
            <a:extLst>
              <a:ext uri="{FF2B5EF4-FFF2-40B4-BE49-F238E27FC236}">
                <a16:creationId xmlns:a16="http://schemas.microsoft.com/office/drawing/2014/main" id="{D16D5D3A-89D4-47DD-A0DD-127989F50BF6}"/>
              </a:ext>
            </a:extLst>
          </p:cNvPr>
          <p:cNvSpPr txBox="1"/>
          <p:nvPr/>
        </p:nvSpPr>
        <p:spPr>
          <a:xfrm>
            <a:off x="6172200" y="1336119"/>
            <a:ext cx="6080625" cy="4893647"/>
          </a:xfrm>
          <a:prstGeom prst="rect">
            <a:avLst/>
          </a:prstGeom>
          <a:noFill/>
        </p:spPr>
        <p:txBody>
          <a:bodyPr wrap="square" rtlCol="0">
            <a:spAutoFit/>
          </a:bodyPr>
          <a:lstStyle/>
          <a:p>
            <a:pPr fontAlgn="base"/>
            <a:r>
              <a:rPr lang="en-US" sz="2400" u="sng" dirty="0"/>
              <a:t>Recurrent Themes</a:t>
            </a:r>
          </a:p>
          <a:p>
            <a:pPr fontAlgn="base"/>
            <a:endParaRPr lang="en-US" sz="2400" u="sng" dirty="0"/>
          </a:p>
          <a:p>
            <a:pPr marL="285750" indent="-285750" fontAlgn="base">
              <a:buFont typeface="Arial" panose="020B0604020202020204" pitchFamily="34" charset="0"/>
              <a:buChar char="•"/>
            </a:pPr>
            <a:r>
              <a:rPr lang="en-US" sz="2200" dirty="0"/>
              <a:t>Limiting inclusion/exclusion criteria</a:t>
            </a:r>
          </a:p>
          <a:p>
            <a:pPr fontAlgn="base"/>
            <a:endParaRPr lang="en-US" sz="2200" dirty="0"/>
          </a:p>
          <a:p>
            <a:pPr marL="285750" indent="-285750" fontAlgn="base">
              <a:buFont typeface="Arial" panose="020B0604020202020204" pitchFamily="34" charset="0"/>
              <a:buChar char="•"/>
            </a:pPr>
            <a:r>
              <a:rPr lang="en-US" sz="2200" dirty="0"/>
              <a:t>Weighing risks of exclusion vs. participation</a:t>
            </a:r>
          </a:p>
          <a:p>
            <a:pPr fontAlgn="base"/>
            <a:endParaRPr lang="en-US" sz="2200" dirty="0"/>
          </a:p>
          <a:p>
            <a:pPr marL="285750" indent="-285750" fontAlgn="base">
              <a:buFont typeface="Arial" panose="020B0604020202020204" pitchFamily="34" charset="0"/>
              <a:buChar char="•"/>
            </a:pPr>
            <a:r>
              <a:rPr lang="en-US" sz="2200" dirty="0"/>
              <a:t>Minimizing participant and caregiver burden</a:t>
            </a:r>
          </a:p>
          <a:p>
            <a:pPr fontAlgn="base"/>
            <a:endParaRPr lang="en-US" sz="2200" dirty="0"/>
          </a:p>
          <a:p>
            <a:pPr marL="285750" indent="-285750" fontAlgn="base">
              <a:buFont typeface="Arial" panose="020B0604020202020204" pitchFamily="34" charset="0"/>
              <a:buChar char="•"/>
            </a:pPr>
            <a:r>
              <a:rPr lang="en-US" sz="2200" dirty="0"/>
              <a:t>Considering diversity within populations</a:t>
            </a:r>
          </a:p>
          <a:p>
            <a:pPr fontAlgn="base"/>
            <a:endParaRPr lang="en-US" sz="2200" dirty="0"/>
          </a:p>
          <a:p>
            <a:pPr marL="285750" indent="-285750" fontAlgn="base">
              <a:buFont typeface="Arial" panose="020B0604020202020204" pitchFamily="34" charset="0"/>
              <a:buChar char="•"/>
            </a:pPr>
            <a:r>
              <a:rPr lang="en-US" sz="2200" dirty="0"/>
              <a:t>Assessment and adjustment of recruitment/retention</a:t>
            </a:r>
          </a:p>
          <a:p>
            <a:pPr fontAlgn="base"/>
            <a:endParaRPr lang="en-US" sz="2200" dirty="0"/>
          </a:p>
          <a:p>
            <a:pPr marL="285750" indent="-285750" fontAlgn="base">
              <a:buFont typeface="Arial" panose="020B0604020202020204" pitchFamily="34" charset="0"/>
              <a:buChar char="•"/>
            </a:pPr>
            <a:r>
              <a:rPr lang="en-US" sz="2200" dirty="0"/>
              <a:t>Researcher training and resources</a:t>
            </a:r>
          </a:p>
        </p:txBody>
      </p:sp>
    </p:spTree>
    <p:extLst>
      <p:ext uri="{BB962C8B-B14F-4D97-AF65-F5344CB8AC3E}">
        <p14:creationId xmlns:p14="http://schemas.microsoft.com/office/powerpoint/2010/main" val="4257605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52364-95D8-41AB-AEF8-A5B19D1B328A}"/>
              </a:ext>
            </a:extLst>
          </p:cNvPr>
          <p:cNvSpPr>
            <a:spLocks noGrp="1"/>
          </p:cNvSpPr>
          <p:nvPr>
            <p:ph type="title"/>
          </p:nvPr>
        </p:nvSpPr>
        <p:spPr>
          <a:xfrm>
            <a:off x="1488843" y="-10633"/>
            <a:ext cx="10515600" cy="1325563"/>
          </a:xfrm>
        </p:spPr>
        <p:txBody>
          <a:bodyPr/>
          <a:lstStyle/>
          <a:p>
            <a:r>
              <a:rPr lang="en-US" sz="2800" dirty="0"/>
              <a:t>NIH Inclusion Data</a:t>
            </a:r>
          </a:p>
        </p:txBody>
      </p:sp>
      <p:sp>
        <p:nvSpPr>
          <p:cNvPr id="6" name="TextBox 5">
            <a:extLst>
              <a:ext uri="{FF2B5EF4-FFF2-40B4-BE49-F238E27FC236}">
                <a16:creationId xmlns:a16="http://schemas.microsoft.com/office/drawing/2014/main" id="{490ABA45-7874-4943-9C68-AAB960C5E688}"/>
              </a:ext>
            </a:extLst>
          </p:cNvPr>
          <p:cNvSpPr txBox="1"/>
          <p:nvPr/>
        </p:nvSpPr>
        <p:spPr>
          <a:xfrm>
            <a:off x="3733800" y="6359157"/>
            <a:ext cx="7664822" cy="400110"/>
          </a:xfrm>
          <a:prstGeom prst="rect">
            <a:avLst/>
          </a:prstGeom>
          <a:solidFill>
            <a:schemeClr val="accent3">
              <a:lumMod val="95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Data available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on the RePORT website at https://report.nih.gov/RISR/#/</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2">
            <a:extLst>
              <a:ext uri="{FF2B5EF4-FFF2-40B4-BE49-F238E27FC236}">
                <a16:creationId xmlns:a16="http://schemas.microsoft.com/office/drawing/2014/main" id="{0C36B045-3723-44F2-B80E-773A280A4B78}"/>
              </a:ext>
            </a:extLst>
          </p:cNvPr>
          <p:cNvSpPr txBox="1">
            <a:spLocks/>
          </p:cNvSpPr>
          <p:nvPr/>
        </p:nvSpPr>
        <p:spPr>
          <a:xfrm>
            <a:off x="9227573" y="6446836"/>
            <a:ext cx="2743200"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7B5899-A34D-4B55-A88F-754287D50482}" type="slidenum">
              <a:rPr lang="en-US" b="1" smtClean="0"/>
              <a:pPr/>
              <a:t>27</a:t>
            </a:fld>
            <a:endParaRPr lang="en-US" b="1" dirty="0"/>
          </a:p>
        </p:txBody>
      </p:sp>
      <p:pic>
        <p:nvPicPr>
          <p:cNvPr id="9" name="Picture 8" descr="NIH RCDC Inclusion Statistics Report">
            <a:extLst>
              <a:ext uri="{FF2B5EF4-FFF2-40B4-BE49-F238E27FC236}">
                <a16:creationId xmlns:a16="http://schemas.microsoft.com/office/drawing/2014/main" id="{1D48D8D8-F517-4623-AAD9-1A25D47D891E}"/>
              </a:ext>
            </a:extLst>
          </p:cNvPr>
          <p:cNvPicPr>
            <a:picLocks noChangeAspect="1"/>
          </p:cNvPicPr>
          <p:nvPr/>
        </p:nvPicPr>
        <p:blipFill>
          <a:blip r:embed="rId3"/>
          <a:stretch>
            <a:fillRect/>
          </a:stretch>
        </p:blipFill>
        <p:spPr>
          <a:xfrm>
            <a:off x="745435" y="1154101"/>
            <a:ext cx="11075866" cy="5049805"/>
          </a:xfrm>
          <a:prstGeom prst="rect">
            <a:avLst/>
          </a:prstGeom>
        </p:spPr>
      </p:pic>
    </p:spTree>
    <p:extLst>
      <p:ext uri="{BB962C8B-B14F-4D97-AF65-F5344CB8AC3E}">
        <p14:creationId xmlns:p14="http://schemas.microsoft.com/office/powerpoint/2010/main" val="9915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FF6C9-1F75-49A4-8CDE-72B0421F6D8F}"/>
              </a:ext>
            </a:extLst>
          </p:cNvPr>
          <p:cNvSpPr>
            <a:spLocks noGrp="1"/>
          </p:cNvSpPr>
          <p:nvPr>
            <p:ph type="title"/>
          </p:nvPr>
        </p:nvSpPr>
        <p:spPr/>
        <p:txBody>
          <a:bodyPr/>
          <a:lstStyle/>
          <a:p>
            <a:r>
              <a:rPr lang="en-US" sz="2800" dirty="0"/>
              <a:t>Resources</a:t>
            </a:r>
          </a:p>
        </p:txBody>
      </p:sp>
      <p:sp>
        <p:nvSpPr>
          <p:cNvPr id="3" name="Slide Number Placeholder 2">
            <a:extLst>
              <a:ext uri="{FF2B5EF4-FFF2-40B4-BE49-F238E27FC236}">
                <a16:creationId xmlns:a16="http://schemas.microsoft.com/office/drawing/2014/main" id="{176AD75D-3A7B-47E7-9499-FBD2EEBA530A}"/>
              </a:ext>
            </a:extLst>
          </p:cNvPr>
          <p:cNvSpPr>
            <a:spLocks noGrp="1"/>
          </p:cNvSpPr>
          <p:nvPr>
            <p:ph type="sldNum" sz="quarter" idx="10"/>
          </p:nvPr>
        </p:nvSpPr>
        <p:spPr/>
        <p:txBody>
          <a:bodyPr/>
          <a:lstStyle/>
          <a:p>
            <a:fld id="{D303D29F-C580-5C4D-AAA1-94293C4E9288}" type="slidenum">
              <a:rPr lang="en-US" smtClean="0">
                <a:solidFill>
                  <a:schemeClr val="accent1"/>
                </a:solidFill>
              </a:rPr>
              <a:pPr/>
              <a:t>28</a:t>
            </a:fld>
            <a:endParaRPr lang="en-US" dirty="0">
              <a:solidFill>
                <a:schemeClr val="accent1"/>
              </a:solidFill>
            </a:endParaRPr>
          </a:p>
        </p:txBody>
      </p:sp>
      <p:grpSp>
        <p:nvGrpSpPr>
          <p:cNvPr id="4" name="Group 3" descr="Inclusion websites and email inclusion@mail.nih.gov">
            <a:extLst>
              <a:ext uri="{FF2B5EF4-FFF2-40B4-BE49-F238E27FC236}">
                <a16:creationId xmlns:a16="http://schemas.microsoft.com/office/drawing/2014/main" id="{C954F332-7053-401B-A07B-72BDA49DE824}"/>
              </a:ext>
            </a:extLst>
          </p:cNvPr>
          <p:cNvGrpSpPr/>
          <p:nvPr/>
        </p:nvGrpSpPr>
        <p:grpSpPr>
          <a:xfrm>
            <a:off x="707355" y="1373471"/>
            <a:ext cx="11793290" cy="1994978"/>
            <a:chOff x="3845859" y="1601661"/>
            <a:chExt cx="4536141" cy="1994978"/>
          </a:xfrm>
        </p:grpSpPr>
        <p:sp>
          <p:nvSpPr>
            <p:cNvPr id="5" name="Text Placeholder 2">
              <a:extLst>
                <a:ext uri="{FF2B5EF4-FFF2-40B4-BE49-F238E27FC236}">
                  <a16:creationId xmlns:a16="http://schemas.microsoft.com/office/drawing/2014/main" id="{A5832415-94D0-4D4E-A685-492DEE624C95}"/>
                </a:ext>
              </a:extLst>
            </p:cNvPr>
            <p:cNvSpPr txBox="1">
              <a:spLocks/>
            </p:cNvSpPr>
            <p:nvPr/>
          </p:nvSpPr>
          <p:spPr>
            <a:xfrm>
              <a:off x="3845859" y="1827289"/>
              <a:ext cx="4536141"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800" b="1" dirty="0">
                  <a:solidFill>
                    <a:schemeClr val="tx1"/>
                  </a:solidFill>
                </a:rPr>
                <a:t>Inclusion of Women and Racial and Ethnic Minorities </a:t>
              </a:r>
              <a:endParaRPr lang="en-US" sz="1800" b="1" dirty="0">
                <a:solidFill>
                  <a:schemeClr val="tx1"/>
                </a:solidFill>
                <a:hlinkClick r:id="rId2">
                  <a:extLst>
                    <a:ext uri="{A12FA001-AC4F-418D-AE19-62706E023703}">
                      <ahyp:hlinkClr xmlns:ahyp="http://schemas.microsoft.com/office/drawing/2018/hyperlinkcolor" val="tx"/>
                    </a:ext>
                  </a:extLst>
                </a:hlinkClick>
              </a:endParaRPr>
            </a:p>
            <a:p>
              <a:r>
                <a:rPr lang="en-US" sz="1800" dirty="0">
                  <a:solidFill>
                    <a:schemeClr val="tx1"/>
                  </a:solidFill>
                  <a:hlinkClick r:id="rId2">
                    <a:extLst>
                      <a:ext uri="{A12FA001-AC4F-418D-AE19-62706E023703}">
                        <ahyp:hlinkClr xmlns:ahyp="http://schemas.microsoft.com/office/drawing/2018/hyperlinkcolor" val="tx"/>
                      </a:ext>
                    </a:extLst>
                  </a:hlinkClick>
                </a:rPr>
                <a:t>https://grants.nih.gov/grants/funding/women_min/women_min.htm</a:t>
              </a:r>
              <a:endParaRPr lang="en-US" sz="1800" dirty="0">
                <a:solidFill>
                  <a:schemeClr val="tx1"/>
                </a:solidFill>
              </a:endParaRPr>
            </a:p>
            <a:p>
              <a:endParaRPr lang="en-US" sz="1800" dirty="0">
                <a:solidFill>
                  <a:schemeClr val="tx1"/>
                </a:solidFill>
              </a:endParaRPr>
            </a:p>
            <a:p>
              <a:r>
                <a:rPr lang="en-US" sz="1800" b="1" dirty="0">
                  <a:solidFill>
                    <a:schemeClr val="tx1"/>
                  </a:solidFill>
                </a:rPr>
                <a:t>Inclusion Across the Lifespan</a:t>
              </a:r>
              <a:endParaRPr lang="en-US" sz="1800" b="1" dirty="0">
                <a:solidFill>
                  <a:schemeClr val="tx1"/>
                </a:solidFill>
                <a:hlinkClick r:id="rId3">
                  <a:extLst>
                    <a:ext uri="{A12FA001-AC4F-418D-AE19-62706E023703}">
                      <ahyp:hlinkClr xmlns:ahyp="http://schemas.microsoft.com/office/drawing/2018/hyperlinkcolor" val="tx"/>
                    </a:ext>
                  </a:extLst>
                </a:hlinkClick>
              </a:endParaRPr>
            </a:p>
            <a:p>
              <a:r>
                <a:rPr lang="en-US" sz="1800" dirty="0">
                  <a:solidFill>
                    <a:schemeClr val="tx1"/>
                  </a:solidFill>
                  <a:hlinkClick r:id="rId3">
                    <a:extLst>
                      <a:ext uri="{A12FA001-AC4F-418D-AE19-62706E023703}">
                        <ahyp:hlinkClr xmlns:ahyp="http://schemas.microsoft.com/office/drawing/2018/hyperlinkcolor" val="tx"/>
                      </a:ext>
                    </a:extLst>
                  </a:hlinkClick>
                </a:rPr>
                <a:t>https://grants.nih.gov/grants/funding/lifespan/lifespan.htm</a:t>
              </a:r>
              <a:endParaRPr lang="en-US" sz="1800" spc="100" dirty="0">
                <a:solidFill>
                  <a:schemeClr val="tx1"/>
                </a:solidFill>
                <a:latin typeface="Roboto light" panose="02000000000000000000" pitchFamily="2" charset="0"/>
                <a:ea typeface="Roboto light" panose="02000000000000000000" pitchFamily="2" charset="0"/>
                <a:cs typeface="Open Sans" panose="020B0606030504020204" pitchFamily="34" charset="0"/>
              </a:endParaRPr>
            </a:p>
            <a:p>
              <a:endParaRPr lang="en-US" sz="1800" spc="100" dirty="0">
                <a:solidFill>
                  <a:schemeClr val="tx1"/>
                </a:solidFill>
                <a:latin typeface="Roboto light" panose="02000000000000000000" pitchFamily="2" charset="0"/>
                <a:ea typeface="Roboto light" panose="02000000000000000000" pitchFamily="2" charset="0"/>
                <a:cs typeface="Open Sans" panose="020B0606030504020204" pitchFamily="34" charset="0"/>
              </a:endParaRPr>
            </a:p>
            <a:p>
              <a:endParaRPr lang="en-US" sz="1800" spc="100" dirty="0">
                <a:solidFill>
                  <a:srgbClr val="0F7FC9"/>
                </a:solidFill>
                <a:latin typeface="Roboto light" panose="02000000000000000000" pitchFamily="2" charset="0"/>
                <a:ea typeface="Roboto light" panose="02000000000000000000" pitchFamily="2" charset="0"/>
                <a:cs typeface="Open Sans" panose="020B0606030504020204" pitchFamily="34" charset="0"/>
              </a:endParaRPr>
            </a:p>
          </p:txBody>
        </p:sp>
        <p:sp>
          <p:nvSpPr>
            <p:cNvPr id="6" name="Text Placeholder 2">
              <a:extLst>
                <a:ext uri="{FF2B5EF4-FFF2-40B4-BE49-F238E27FC236}">
                  <a16:creationId xmlns:a16="http://schemas.microsoft.com/office/drawing/2014/main" id="{B9766DE5-9F4E-4C99-A957-899534721CEF}"/>
                </a:ext>
              </a:extLst>
            </p:cNvPr>
            <p:cNvSpPr txBox="1">
              <a:spLocks/>
            </p:cNvSpPr>
            <p:nvPr/>
          </p:nvSpPr>
          <p:spPr>
            <a:xfrm>
              <a:off x="3845859" y="1601661"/>
              <a:ext cx="4536141" cy="225628"/>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400" spc="100" dirty="0">
                  <a:solidFill>
                    <a:schemeClr val="tx1"/>
                  </a:solidFill>
                  <a:latin typeface="Roboto black" panose="02000000000000000000" pitchFamily="2" charset="0"/>
                  <a:ea typeface="Roboto black" panose="02000000000000000000" pitchFamily="2" charset="0"/>
                  <a:cs typeface="Open Sans ExtraBold" panose="020B0906030804020204" pitchFamily="34" charset="0"/>
                </a:rPr>
                <a:t>WEB</a:t>
              </a:r>
            </a:p>
          </p:txBody>
        </p:sp>
        <p:sp>
          <p:nvSpPr>
            <p:cNvPr id="8" name="Text Placeholder 2">
              <a:extLst>
                <a:ext uri="{FF2B5EF4-FFF2-40B4-BE49-F238E27FC236}">
                  <a16:creationId xmlns:a16="http://schemas.microsoft.com/office/drawing/2014/main" id="{F2F25F26-A1E3-4912-BC1A-AEECD8FB540B}"/>
                </a:ext>
              </a:extLst>
            </p:cNvPr>
            <p:cNvSpPr txBox="1">
              <a:spLocks/>
            </p:cNvSpPr>
            <p:nvPr/>
          </p:nvSpPr>
          <p:spPr>
            <a:xfrm>
              <a:off x="3845859" y="2988172"/>
              <a:ext cx="4536141" cy="225628"/>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sz="1400" spc="100" dirty="0">
                <a:solidFill>
                  <a:srgbClr val="59A80E"/>
                </a:solidFill>
                <a:latin typeface="Roboto black" panose="02000000000000000000" pitchFamily="2" charset="0"/>
                <a:ea typeface="Roboto black" panose="02000000000000000000" pitchFamily="2" charset="0"/>
                <a:cs typeface="Open Sans ExtraBold" panose="020B0906030804020204" pitchFamily="34" charset="0"/>
              </a:endParaRPr>
            </a:p>
          </p:txBody>
        </p:sp>
      </p:grpSp>
      <p:sp>
        <p:nvSpPr>
          <p:cNvPr id="9" name="TextBox 8">
            <a:extLst>
              <a:ext uri="{FF2B5EF4-FFF2-40B4-BE49-F238E27FC236}">
                <a16:creationId xmlns:a16="http://schemas.microsoft.com/office/drawing/2014/main" id="{02D53E8B-0A3A-4A66-ADFA-DEBE04F4CC49}"/>
              </a:ext>
            </a:extLst>
          </p:cNvPr>
          <p:cNvSpPr txBox="1"/>
          <p:nvPr/>
        </p:nvSpPr>
        <p:spPr>
          <a:xfrm>
            <a:off x="707354" y="3810000"/>
            <a:ext cx="10976645" cy="1200329"/>
          </a:xfrm>
          <a:prstGeom prst="rect">
            <a:avLst/>
          </a:prstGeom>
          <a:noFill/>
        </p:spPr>
        <p:txBody>
          <a:bodyPr wrap="square">
            <a:spAutoFit/>
          </a:bodyPr>
          <a:lstStyle/>
          <a:p>
            <a:r>
              <a:rPr lang="en-US" b="1" dirty="0">
                <a:latin typeface="Open Sans Light" panose="020B0306030504020204" pitchFamily="34" charset="0"/>
                <a:ea typeface="Open Sans Light" panose="020B0306030504020204" pitchFamily="34" charset="0"/>
                <a:cs typeface="Open Sans Light" panose="020B0306030504020204" pitchFamily="34" charset="0"/>
              </a:rPr>
              <a:t>Available Resources on the Recruitment and Retention of Women, Racial and Ethnic Minorities, and Individuals Across the Lifespan</a:t>
            </a:r>
            <a:endParaRPr lang="en-US" dirty="0"/>
          </a:p>
          <a:p>
            <a:r>
              <a:rPr lang="en-US" dirty="0">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https://grants.nih.gov/sites/default/files/Resources_Recruitment_and_Retention_WM%2CIAL_final508c.pdf</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US" dirty="0"/>
          </a:p>
        </p:txBody>
      </p:sp>
    </p:spTree>
    <p:extLst>
      <p:ext uri="{BB962C8B-B14F-4D97-AF65-F5344CB8AC3E}">
        <p14:creationId xmlns:p14="http://schemas.microsoft.com/office/powerpoint/2010/main" val="329600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59889-1AB7-4FDE-BBCF-A0DAE7128A69}"/>
              </a:ext>
            </a:extLst>
          </p:cNvPr>
          <p:cNvSpPr>
            <a:spLocks noGrp="1"/>
          </p:cNvSpPr>
          <p:nvPr>
            <p:ph type="title"/>
          </p:nvPr>
        </p:nvSpPr>
        <p:spPr>
          <a:xfrm>
            <a:off x="1360949" y="150814"/>
            <a:ext cx="10693400" cy="563563"/>
          </a:xfrm>
        </p:spPr>
        <p:txBody>
          <a:bodyPr/>
          <a:lstStyle/>
          <a:p>
            <a:r>
              <a:rPr lang="en-US" dirty="0"/>
              <a:t>NASEM Report on Improving Representation in Clinical Trials Research</a:t>
            </a:r>
          </a:p>
        </p:txBody>
      </p:sp>
      <p:sp>
        <p:nvSpPr>
          <p:cNvPr id="4" name="Slide Number Placeholder 3">
            <a:extLst>
              <a:ext uri="{FF2B5EF4-FFF2-40B4-BE49-F238E27FC236}">
                <a16:creationId xmlns:a16="http://schemas.microsoft.com/office/drawing/2014/main" id="{D672D006-EB02-4CB2-B578-3D76969D16C2}"/>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7BDF7E6-DF39-451A-ACE3-21B8A4F986F6}" type="slidenum">
              <a:rPr lang="en-US" smtClean="0"/>
              <a:pPr/>
              <a:t>3</a:t>
            </a:fld>
            <a:endParaRPr lang="en-US" dirty="0"/>
          </a:p>
        </p:txBody>
      </p:sp>
      <p:sp>
        <p:nvSpPr>
          <p:cNvPr id="3" name="TextBox 2">
            <a:extLst>
              <a:ext uri="{FF2B5EF4-FFF2-40B4-BE49-F238E27FC236}">
                <a16:creationId xmlns:a16="http://schemas.microsoft.com/office/drawing/2014/main" id="{AB62447F-8FBC-425A-A4C1-F291B5E42762}"/>
              </a:ext>
            </a:extLst>
          </p:cNvPr>
          <p:cNvSpPr txBox="1"/>
          <p:nvPr/>
        </p:nvSpPr>
        <p:spPr>
          <a:xfrm>
            <a:off x="4114800" y="6211669"/>
            <a:ext cx="7939549" cy="646331"/>
          </a:xfrm>
          <a:prstGeom prst="rect">
            <a:avLst/>
          </a:prstGeom>
          <a:noFill/>
        </p:spPr>
        <p:txBody>
          <a:bodyPr wrap="square" rtlCol="0">
            <a:spAutoFit/>
          </a:bodyPr>
          <a:lstStyle/>
          <a:p>
            <a:r>
              <a:rPr lang="en-US" dirty="0"/>
              <a:t>Full report at </a:t>
            </a:r>
            <a:r>
              <a:rPr lang="en-US" dirty="0">
                <a:hlinkClick r:id="rId2"/>
              </a:rPr>
              <a:t>https://nap.nationalacademies.org/read/26479/chapter/1</a:t>
            </a:r>
            <a:endParaRPr lang="en-US" dirty="0"/>
          </a:p>
          <a:p>
            <a:endParaRPr lang="en-US" dirty="0"/>
          </a:p>
        </p:txBody>
      </p:sp>
      <p:pic>
        <p:nvPicPr>
          <p:cNvPr id="1026" name="Picture 2" descr="NASEM Report on Improving Representation for Clinical Trials and Research. Report Insights. Without a paradigm shift that looks beyond tactics and process oriented changes, disparities in research access and inclusion will persist at the expense of the minority population subgroups and the nation's public health.">
            <a:extLst>
              <a:ext uri="{FF2B5EF4-FFF2-40B4-BE49-F238E27FC236}">
                <a16:creationId xmlns:a16="http://schemas.microsoft.com/office/drawing/2014/main" id="{A94DD018-6D79-4F0C-8F43-F8C263632D8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57153" y="1028700"/>
            <a:ext cx="85344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064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989" y="0"/>
            <a:ext cx="11846011" cy="1325563"/>
          </a:xfrm>
        </p:spPr>
        <p:txBody>
          <a:bodyPr>
            <a:normAutofit/>
          </a:bodyPr>
          <a:lstStyle/>
          <a:p>
            <a:r>
              <a:rPr lang="en-US" sz="2800" dirty="0"/>
              <a:t>Inclusion of Women and Members of Racial and Ethnic Groups</a:t>
            </a:r>
          </a:p>
        </p:txBody>
      </p:sp>
      <p:sp>
        <p:nvSpPr>
          <p:cNvPr id="10242" name="Content Placeholder 1"/>
          <p:cNvSpPr>
            <a:spLocks noGrp="1"/>
          </p:cNvSpPr>
          <p:nvPr>
            <p:ph idx="1"/>
          </p:nvPr>
        </p:nvSpPr>
        <p:spPr bwMode="auto">
          <a:xfrm>
            <a:off x="152399" y="1191133"/>
            <a:ext cx="5770607" cy="49048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p>
            <a:pPr>
              <a:spcBef>
                <a:spcPts val="600"/>
              </a:spcBef>
              <a:spcAft>
                <a:spcPts val="1200"/>
              </a:spcAft>
              <a:defRPr/>
            </a:pPr>
            <a:r>
              <a:rPr lang="en-US" altLang="en-US" sz="3400" dirty="0">
                <a:latin typeface="Arial" panose="020B0604020202020204" pitchFamily="34" charset="0"/>
                <a:cs typeface="Arial" panose="020B0604020202020204" pitchFamily="34" charset="0"/>
              </a:rPr>
              <a:t>Women and members of racial and ethnic minority groups must be included in all NIH-funded clinical research studies unless there is a compelling rationale for exclusion </a:t>
            </a:r>
          </a:p>
          <a:p>
            <a:pPr>
              <a:spcBef>
                <a:spcPts val="600"/>
              </a:spcBef>
              <a:spcAft>
                <a:spcPts val="1200"/>
              </a:spcAft>
              <a:defRPr/>
            </a:pPr>
            <a:r>
              <a:rPr lang="en-US" altLang="en-US" sz="3400" dirty="0">
                <a:latin typeface="Arial" panose="020B0604020202020204" pitchFamily="34" charset="0"/>
                <a:cs typeface="Arial" panose="020B0604020202020204" pitchFamily="34" charset="0"/>
              </a:rPr>
              <a:t>Additional requirements for NIH-defined phase 3 clinical trials </a:t>
            </a:r>
          </a:p>
          <a:p>
            <a:pPr lvl="1">
              <a:spcBef>
                <a:spcPts val="600"/>
              </a:spcBef>
              <a:spcAft>
                <a:spcPts val="1200"/>
              </a:spcAft>
              <a:defRPr/>
            </a:pPr>
            <a:r>
              <a:rPr lang="en-US" altLang="en-US" sz="3100" dirty="0">
                <a:latin typeface="Arial" panose="020B0604020202020204" pitchFamily="34" charset="0"/>
                <a:cs typeface="Arial" panose="020B0604020202020204" pitchFamily="34" charset="0"/>
              </a:rPr>
              <a:t>Analysis of primary outcome by sex/gender, race and ethnicity </a:t>
            </a:r>
          </a:p>
          <a:p>
            <a:pPr lvl="2">
              <a:spcBef>
                <a:spcPts val="600"/>
              </a:spcBef>
              <a:spcAft>
                <a:spcPts val="1200"/>
              </a:spcAft>
              <a:defRPr/>
            </a:pPr>
            <a:r>
              <a:rPr lang="en-US" altLang="en-US" sz="2700" dirty="0">
                <a:latin typeface="Arial" panose="020B0604020202020204" pitchFamily="34" charset="0"/>
                <a:cs typeface="Arial" panose="020B0604020202020204" pitchFamily="34" charset="0"/>
              </a:rPr>
              <a:t>Status/results reported in progress reports/RPPR Project Outcomes</a:t>
            </a:r>
          </a:p>
          <a:p>
            <a:pPr lvl="2">
              <a:spcBef>
                <a:spcPts val="600"/>
              </a:spcBef>
              <a:spcAft>
                <a:spcPts val="1200"/>
              </a:spcAft>
              <a:defRPr/>
            </a:pPr>
            <a:r>
              <a:rPr lang="en-US" altLang="en-US" sz="2700" dirty="0">
                <a:latin typeface="Arial" panose="020B0604020202020204" pitchFamily="34" charset="0"/>
                <a:cs typeface="Arial" panose="020B0604020202020204" pitchFamily="34" charset="0"/>
              </a:rPr>
              <a:t>If applicable clinical trial (ACT) must report results of analyses in Clinicaltrials.gov</a:t>
            </a:r>
          </a:p>
          <a:p>
            <a:pPr marL="274320" lvl="1" indent="0">
              <a:buNone/>
              <a:defRPr/>
            </a:pPr>
            <a:endParaRPr lang="en-US" altLang="en-US" sz="5100" dirty="0"/>
          </a:p>
        </p:txBody>
      </p:sp>
      <p:pic>
        <p:nvPicPr>
          <p:cNvPr id="14" name="Picture 13" descr="A picture containing baby, child with curly hair, man with glasses, and older woman. People are from diverse backgrounds.">
            <a:extLst>
              <a:ext uri="{FF2B5EF4-FFF2-40B4-BE49-F238E27FC236}">
                <a16:creationId xmlns:a16="http://schemas.microsoft.com/office/drawing/2014/main" id="{E593147A-B564-40F8-9AF2-4D5165F11C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8994" y="1892181"/>
            <a:ext cx="5635424" cy="3347539"/>
          </a:xfrm>
          <a:prstGeom prst="rect">
            <a:avLst/>
          </a:prstGeom>
        </p:spPr>
      </p:pic>
      <p:sp>
        <p:nvSpPr>
          <p:cNvPr id="5" name="Slide Number Placeholder 3">
            <a:extLst>
              <a:ext uri="{FF2B5EF4-FFF2-40B4-BE49-F238E27FC236}">
                <a16:creationId xmlns:a16="http://schemas.microsoft.com/office/drawing/2014/main" id="{758B4ADE-6599-4EBB-91FF-26EB877668E9}"/>
              </a:ext>
            </a:extLst>
          </p:cNvPr>
          <p:cNvSpPr>
            <a:spLocks noGrp="1"/>
          </p:cNvSpPr>
          <p:nvPr>
            <p:ph type="sldNum" sz="quarter" idx="10"/>
          </p:nvPr>
        </p:nvSpPr>
        <p:spPr>
          <a:xfrm>
            <a:off x="10210800" y="6551611"/>
            <a:ext cx="1828800" cy="155575"/>
          </a:xfrm>
        </p:spPr>
        <p:txBody>
          <a:bodyPr/>
          <a:lstStyle/>
          <a:p>
            <a:fld id="{60583324-AE1C-3546-A724-4BA4670D7901}" type="slidenum">
              <a:rPr lang="en-US" smtClean="0"/>
              <a:pPr/>
              <a:t>4</a:t>
            </a:fld>
            <a:endParaRPr lang="en-US" dirty="0"/>
          </a:p>
        </p:txBody>
      </p:sp>
      <p:sp>
        <p:nvSpPr>
          <p:cNvPr id="6" name="TextBox 5">
            <a:extLst>
              <a:ext uri="{FF2B5EF4-FFF2-40B4-BE49-F238E27FC236}">
                <a16:creationId xmlns:a16="http://schemas.microsoft.com/office/drawing/2014/main" id="{9542225A-099A-4CD3-83C6-AC5D9B76C65B}"/>
              </a:ext>
            </a:extLst>
          </p:cNvPr>
          <p:cNvSpPr txBox="1"/>
          <p:nvPr/>
        </p:nvSpPr>
        <p:spPr>
          <a:xfrm>
            <a:off x="8153400" y="6384020"/>
            <a:ext cx="4287793" cy="646331"/>
          </a:xfrm>
          <a:prstGeom prst="rect">
            <a:avLst/>
          </a:prstGeom>
          <a:noFill/>
        </p:spPr>
        <p:txBody>
          <a:bodyPr wrap="square" rtlCol="0">
            <a:spAutoFit/>
          </a:bodyPr>
          <a:lstStyle/>
          <a:p>
            <a:r>
              <a:rPr lang="en-US" dirty="0"/>
              <a:t>Policy Notice: </a:t>
            </a:r>
            <a:r>
              <a:rPr lang="en-US" altLang="en-US" sz="1800" dirty="0">
                <a:latin typeface="Arial" panose="020B0604020202020204" pitchFamily="34" charset="0"/>
                <a:cs typeface="Arial" panose="020B0604020202020204" pitchFamily="34" charset="0"/>
                <a:hlinkClick r:id="rId4"/>
              </a:rPr>
              <a:t>NOT-OD-18-014</a:t>
            </a:r>
            <a:endParaRPr lang="en-US" altLang="en-US" sz="1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496781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6AE4-AEAB-408B-A46C-1FF9325F1C34}"/>
              </a:ext>
            </a:extLst>
          </p:cNvPr>
          <p:cNvSpPr>
            <a:spLocks noGrp="1"/>
          </p:cNvSpPr>
          <p:nvPr>
            <p:ph type="title"/>
          </p:nvPr>
        </p:nvSpPr>
        <p:spPr>
          <a:xfrm>
            <a:off x="1524000" y="-85403"/>
            <a:ext cx="10515600" cy="1325563"/>
          </a:xfrm>
        </p:spPr>
        <p:txBody>
          <a:bodyPr/>
          <a:lstStyle/>
          <a:p>
            <a:r>
              <a:rPr lang="en-US" sz="2800" dirty="0">
                <a:ea typeface="Roboto black" panose="020B0604020202020204" charset="0"/>
                <a:cs typeface="Roboto black" panose="020B0604020202020204" charset="0"/>
              </a:rPr>
              <a:t>Inclusion Across the Lifespan</a:t>
            </a:r>
          </a:p>
        </p:txBody>
      </p:sp>
      <p:pic>
        <p:nvPicPr>
          <p:cNvPr id="6" name="Picture 5" descr="A diverse group of people posing for a photo">
            <a:extLst>
              <a:ext uri="{FF2B5EF4-FFF2-40B4-BE49-F238E27FC236}">
                <a16:creationId xmlns:a16="http://schemas.microsoft.com/office/drawing/2014/main" id="{36033E68-4292-4A22-8B0A-8EF46F6838C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4800" y="1524000"/>
            <a:ext cx="5562600" cy="3715167"/>
          </a:xfrm>
          <a:prstGeom prst="rect">
            <a:avLst/>
          </a:prstGeom>
        </p:spPr>
      </p:pic>
      <p:sp>
        <p:nvSpPr>
          <p:cNvPr id="3" name="Content Placeholder 2">
            <a:extLst>
              <a:ext uri="{FF2B5EF4-FFF2-40B4-BE49-F238E27FC236}">
                <a16:creationId xmlns:a16="http://schemas.microsoft.com/office/drawing/2014/main" id="{A7561D37-DA26-4B8B-91D1-8FB1ED162D98}"/>
              </a:ext>
            </a:extLst>
          </p:cNvPr>
          <p:cNvSpPr>
            <a:spLocks noGrp="1"/>
          </p:cNvSpPr>
          <p:nvPr>
            <p:ph idx="1"/>
          </p:nvPr>
        </p:nvSpPr>
        <p:spPr>
          <a:xfrm>
            <a:off x="6299200" y="1066800"/>
            <a:ext cx="5588000" cy="5791200"/>
          </a:xfrm>
        </p:spPr>
        <p:txBody>
          <a:bodyPr>
            <a:normAutofit/>
          </a:bodyPr>
          <a:lstStyle/>
          <a:p>
            <a:pPr>
              <a:spcBef>
                <a:spcPts val="1200"/>
              </a:spcBef>
              <a:spcAft>
                <a:spcPts val="600"/>
              </a:spcAft>
            </a:pPr>
            <a:r>
              <a:rPr lang="en-US" sz="2400" dirty="0">
                <a:latin typeface="Arial" panose="020B0604020202020204" pitchFamily="34" charset="0"/>
                <a:cs typeface="Arial" panose="020B0604020202020204" pitchFamily="34" charset="0"/>
              </a:rPr>
              <a:t>Individuals </a:t>
            </a:r>
            <a:r>
              <a:rPr lang="en-US" sz="2400" u="sng" dirty="0">
                <a:latin typeface="Arial" panose="020B0604020202020204" pitchFamily="34" charset="0"/>
                <a:cs typeface="Arial" panose="020B0604020202020204" pitchFamily="34" charset="0"/>
              </a:rPr>
              <a:t>of all ages</a:t>
            </a:r>
            <a:r>
              <a:rPr lang="en-US" sz="2400" dirty="0">
                <a:latin typeface="Arial" panose="020B0604020202020204" pitchFamily="34" charset="0"/>
                <a:cs typeface="Arial" panose="020B0604020202020204" pitchFamily="34" charset="0"/>
              </a:rPr>
              <a:t> must be included in NIH human subjects research unless there are scientific or ethical reasons not to do so </a:t>
            </a:r>
          </a:p>
          <a:p>
            <a:pPr marL="0" indent="0">
              <a:spcBef>
                <a:spcPts val="0"/>
              </a:spcBef>
              <a:spcAft>
                <a:spcPts val="600"/>
              </a:spcAft>
              <a:buNone/>
            </a:pPr>
            <a:endParaRPr lang="en-US" sz="2400" dirty="0">
              <a:latin typeface="Arial" panose="020B0604020202020204" pitchFamily="34" charset="0"/>
              <a:cs typeface="Arial" panose="020B0604020202020204" pitchFamily="34" charset="0"/>
            </a:endParaRPr>
          </a:p>
          <a:p>
            <a:pPr marL="342900" indent="-342900">
              <a:spcBef>
                <a:spcPts val="1200"/>
              </a:spcBef>
              <a:spcAft>
                <a:spcPts val="600"/>
              </a:spcAft>
            </a:pPr>
            <a:r>
              <a:rPr lang="en-US" sz="2400" dirty="0">
                <a:latin typeface="Arial" panose="020B0604020202020204" pitchFamily="34" charset="0"/>
                <a:cs typeface="Arial" panose="020B0604020202020204" pitchFamily="34" charset="0"/>
              </a:rPr>
              <a:t>Requires submission of individual-level participant data in progress reports</a:t>
            </a:r>
          </a:p>
          <a:p>
            <a:pPr lvl="1" indent="0">
              <a:lnSpc>
                <a:spcPct val="110000"/>
              </a:lnSpc>
              <a:spcBef>
                <a:spcPts val="0"/>
              </a:spcBef>
              <a:spcAft>
                <a:spcPts val="600"/>
              </a:spcAft>
            </a:pPr>
            <a:r>
              <a:rPr lang="en-US" sz="2000" dirty="0">
                <a:latin typeface="Arial" panose="020B0604020202020204" pitchFamily="34" charset="0"/>
                <a:cs typeface="Arial" panose="020B0604020202020204" pitchFamily="34" charset="0"/>
              </a:rPr>
              <a:t>Sex or Gender</a:t>
            </a:r>
          </a:p>
          <a:p>
            <a:pPr lvl="1" indent="0">
              <a:lnSpc>
                <a:spcPct val="110000"/>
              </a:lnSpc>
              <a:spcBef>
                <a:spcPts val="0"/>
              </a:spcBef>
              <a:spcAft>
                <a:spcPts val="600"/>
              </a:spcAft>
            </a:pPr>
            <a:r>
              <a:rPr lang="en-US" sz="2000" dirty="0">
                <a:latin typeface="Arial" panose="020B0604020202020204" pitchFamily="34" charset="0"/>
                <a:cs typeface="Arial" panose="020B0604020202020204" pitchFamily="34" charset="0"/>
              </a:rPr>
              <a:t>Race</a:t>
            </a:r>
          </a:p>
          <a:p>
            <a:pPr lvl="1" indent="0">
              <a:lnSpc>
                <a:spcPct val="110000"/>
              </a:lnSpc>
              <a:spcBef>
                <a:spcPts val="0"/>
              </a:spcBef>
              <a:spcAft>
                <a:spcPts val="600"/>
              </a:spcAft>
            </a:pPr>
            <a:r>
              <a:rPr lang="en-US" sz="2000" dirty="0">
                <a:latin typeface="Arial" panose="020B0604020202020204" pitchFamily="34" charset="0"/>
                <a:cs typeface="Arial" panose="020B0604020202020204" pitchFamily="34" charset="0"/>
              </a:rPr>
              <a:t>Ethnicity</a:t>
            </a:r>
          </a:p>
          <a:p>
            <a:pPr lvl="1" indent="0">
              <a:lnSpc>
                <a:spcPct val="110000"/>
              </a:lnSpc>
              <a:spcBef>
                <a:spcPts val="0"/>
              </a:spcBef>
              <a:spcAft>
                <a:spcPts val="600"/>
              </a:spcAft>
            </a:pPr>
            <a:r>
              <a:rPr lang="en-US" sz="2000" dirty="0">
                <a:latin typeface="Arial" panose="020B0604020202020204" pitchFamily="34" charset="0"/>
                <a:cs typeface="Arial" panose="020B0604020202020204" pitchFamily="34" charset="0"/>
              </a:rPr>
              <a:t>Age at Enrollment</a:t>
            </a:r>
            <a:endParaRPr lang="en-US" sz="2400" dirty="0"/>
          </a:p>
        </p:txBody>
      </p:sp>
      <p:sp>
        <p:nvSpPr>
          <p:cNvPr id="8" name="Slide Number Placeholder 3">
            <a:extLst>
              <a:ext uri="{FF2B5EF4-FFF2-40B4-BE49-F238E27FC236}">
                <a16:creationId xmlns:a16="http://schemas.microsoft.com/office/drawing/2014/main" id="{59B4A4F8-3687-484E-9F4D-F2DFE31E1E8A}"/>
              </a:ext>
            </a:extLst>
          </p:cNvPr>
          <p:cNvSpPr>
            <a:spLocks noGrp="1"/>
          </p:cNvSpPr>
          <p:nvPr>
            <p:ph type="sldNum" sz="quarter" idx="10"/>
          </p:nvPr>
        </p:nvSpPr>
        <p:spPr bwMode="auto">
          <a:xfrm>
            <a:off x="10210800" y="6551611"/>
            <a:ext cx="1828800" cy="155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b="1" kern="1200">
                <a:solidFill>
                  <a:srgbClr val="000000"/>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fld id="{60583324-AE1C-3546-A724-4BA4670D7901}" type="slidenum">
              <a:rPr lang="en-US" smtClean="0"/>
              <a:pPr/>
              <a:t>5</a:t>
            </a:fld>
            <a:endParaRPr lang="en-US" dirty="0"/>
          </a:p>
        </p:txBody>
      </p:sp>
      <p:sp>
        <p:nvSpPr>
          <p:cNvPr id="12" name="TextBox 11">
            <a:extLst>
              <a:ext uri="{FF2B5EF4-FFF2-40B4-BE49-F238E27FC236}">
                <a16:creationId xmlns:a16="http://schemas.microsoft.com/office/drawing/2014/main" id="{0DF43DC6-8F05-4BB0-9F11-CA3DC6E51201}"/>
              </a:ext>
            </a:extLst>
          </p:cNvPr>
          <p:cNvSpPr txBox="1"/>
          <p:nvPr/>
        </p:nvSpPr>
        <p:spPr>
          <a:xfrm>
            <a:off x="8191500" y="6477000"/>
            <a:ext cx="5867400" cy="646331"/>
          </a:xfrm>
          <a:prstGeom prst="rect">
            <a:avLst/>
          </a:prstGeom>
          <a:noFill/>
        </p:spPr>
        <p:txBody>
          <a:bodyPr wrap="square" rtlCol="0">
            <a:spAutoFit/>
          </a:bodyPr>
          <a:lstStyle/>
          <a:p>
            <a:r>
              <a:rPr lang="en-US" dirty="0"/>
              <a:t>Policy Notice: </a:t>
            </a:r>
            <a:r>
              <a:rPr lang="en-US" sz="1800" dirty="0">
                <a:solidFill>
                  <a:schemeClr val="tx1">
                    <a:lumMod val="65000"/>
                    <a:lumOff val="35000"/>
                  </a:schemeClr>
                </a:solidFill>
                <a:latin typeface="Arial" panose="020B0604020202020204" pitchFamily="34" charset="0"/>
                <a:cs typeface="Arial" panose="020B0604020202020204" pitchFamily="34" charset="0"/>
                <a:hlinkClick r:id="rId5"/>
              </a:rPr>
              <a:t>NOT-OD-18-116</a:t>
            </a:r>
            <a:endParaRPr lang="en-US" sz="1800" dirty="0">
              <a:solidFill>
                <a:schemeClr val="tx1">
                  <a:lumMod val="65000"/>
                  <a:lumOff val="35000"/>
                </a:schemeClr>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50650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AC97F-B422-44B4-AC8D-1C3F8158738C}"/>
              </a:ext>
            </a:extLst>
          </p:cNvPr>
          <p:cNvSpPr>
            <a:spLocks noGrp="1"/>
          </p:cNvSpPr>
          <p:nvPr>
            <p:ph type="title"/>
          </p:nvPr>
        </p:nvSpPr>
        <p:spPr/>
        <p:txBody>
          <a:bodyPr/>
          <a:lstStyle/>
          <a:p>
            <a:r>
              <a:rPr lang="en-US" sz="3200" dirty="0"/>
              <a:t>Knowledge Check 1 – Policy</a:t>
            </a:r>
          </a:p>
        </p:txBody>
      </p:sp>
      <p:sp>
        <p:nvSpPr>
          <p:cNvPr id="3" name="Content Placeholder 2">
            <a:extLst>
              <a:ext uri="{FF2B5EF4-FFF2-40B4-BE49-F238E27FC236}">
                <a16:creationId xmlns:a16="http://schemas.microsoft.com/office/drawing/2014/main" id="{C8A87F59-F522-4D4A-990D-C658C06B92A1}"/>
              </a:ext>
            </a:extLst>
          </p:cNvPr>
          <p:cNvSpPr>
            <a:spLocks noGrp="1"/>
          </p:cNvSpPr>
          <p:nvPr>
            <p:ph idx="1"/>
          </p:nvPr>
        </p:nvSpPr>
        <p:spPr>
          <a:xfrm>
            <a:off x="381000" y="1253331"/>
            <a:ext cx="5715000" cy="4351338"/>
          </a:xfrm>
        </p:spPr>
        <p:txBody>
          <a:bodyPr>
            <a:normAutofit/>
          </a:bodyPr>
          <a:lstStyle/>
          <a:p>
            <a:pPr marL="0" indent="0">
              <a:buNone/>
            </a:pPr>
            <a:r>
              <a:rPr lang="en-US" sz="2400" dirty="0"/>
              <a:t>Cost is an acceptable reason to exclude women from an NIH clinical research study</a:t>
            </a:r>
          </a:p>
          <a:p>
            <a:pPr marL="0" indent="0">
              <a:buNone/>
            </a:pPr>
            <a:endParaRPr lang="en-US" sz="2400" dirty="0"/>
          </a:p>
          <a:p>
            <a:pPr marL="0" indent="0">
              <a:buNone/>
            </a:pPr>
            <a:endParaRPr lang="en-US" dirty="0"/>
          </a:p>
          <a:p>
            <a:pPr marL="0" indent="0">
              <a:buNone/>
            </a:pPr>
            <a:endParaRPr lang="en-US" sz="2400" dirty="0"/>
          </a:p>
          <a:p>
            <a:pPr marL="0" indent="0">
              <a:buNone/>
            </a:pPr>
            <a:r>
              <a:rPr lang="en-US" b="1" dirty="0"/>
              <a:t>F</a:t>
            </a:r>
            <a:r>
              <a:rPr lang="en-US" sz="2400" b="1" dirty="0"/>
              <a:t>ALSE</a:t>
            </a:r>
          </a:p>
          <a:p>
            <a:pPr marL="0" indent="0">
              <a:buNone/>
            </a:pPr>
            <a:endParaRPr lang="en-US" sz="2400" dirty="0"/>
          </a:p>
          <a:p>
            <a:pPr marL="0" indent="0">
              <a:buNone/>
            </a:pPr>
            <a:endParaRPr lang="en-US" sz="2000" dirty="0"/>
          </a:p>
          <a:p>
            <a:pPr marL="0" indent="0">
              <a:buNone/>
            </a:pPr>
            <a:endParaRPr lang="en-US" sz="2000" dirty="0"/>
          </a:p>
          <a:p>
            <a:pPr marL="0" indent="0">
              <a:buNone/>
            </a:pPr>
            <a:endParaRPr lang="en-US" dirty="0"/>
          </a:p>
        </p:txBody>
      </p:sp>
      <p:pic>
        <p:nvPicPr>
          <p:cNvPr id="5" name="Picture 2" descr="True or False">
            <a:extLst>
              <a:ext uri="{FF2B5EF4-FFF2-40B4-BE49-F238E27FC236}">
                <a16:creationId xmlns:a16="http://schemas.microsoft.com/office/drawing/2014/main" id="{78553977-C065-44F2-87F4-3AF3EAD6FA6D}"/>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7197" r="14552"/>
          <a:stretch/>
        </p:blipFill>
        <p:spPr bwMode="auto">
          <a:xfrm>
            <a:off x="7315200" y="1477482"/>
            <a:ext cx="4014694" cy="390303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7C5D126B-062D-49B0-B5FB-38431D09F9C2}"/>
              </a:ext>
            </a:extLst>
          </p:cNvPr>
          <p:cNvSpPr>
            <a:spLocks noGrp="1"/>
          </p:cNvSpPr>
          <p:nvPr>
            <p:ph type="sldNum" sz="quarter" idx="10"/>
          </p:nvPr>
        </p:nvSpPr>
        <p:spPr>
          <a:xfrm>
            <a:off x="10210800" y="6551611"/>
            <a:ext cx="1828800" cy="155575"/>
          </a:xfrm>
        </p:spPr>
        <p:txBody>
          <a:bodyPr/>
          <a:lstStyle/>
          <a:p>
            <a:fld id="{60583324-AE1C-3546-A724-4BA4670D7901}" type="slidenum">
              <a:rPr lang="en-US" smtClean="0"/>
              <a:pPr/>
              <a:t>6</a:t>
            </a:fld>
            <a:endParaRPr lang="en-US" dirty="0"/>
          </a:p>
        </p:txBody>
      </p:sp>
    </p:spTree>
    <p:extLst>
      <p:ext uri="{BB962C8B-B14F-4D97-AF65-F5344CB8AC3E}">
        <p14:creationId xmlns:p14="http://schemas.microsoft.com/office/powerpoint/2010/main" val="31459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AC97F-B422-44B4-AC8D-1C3F8158738C}"/>
              </a:ext>
            </a:extLst>
          </p:cNvPr>
          <p:cNvSpPr>
            <a:spLocks noGrp="1"/>
          </p:cNvSpPr>
          <p:nvPr>
            <p:ph type="title"/>
          </p:nvPr>
        </p:nvSpPr>
        <p:spPr/>
        <p:txBody>
          <a:bodyPr/>
          <a:lstStyle/>
          <a:p>
            <a:r>
              <a:rPr lang="en-US" sz="3200" dirty="0"/>
              <a:t>Knowledge Check 2 - Policy</a:t>
            </a:r>
          </a:p>
        </p:txBody>
      </p:sp>
      <p:sp>
        <p:nvSpPr>
          <p:cNvPr id="3" name="Content Placeholder 2">
            <a:extLst>
              <a:ext uri="{FF2B5EF4-FFF2-40B4-BE49-F238E27FC236}">
                <a16:creationId xmlns:a16="http://schemas.microsoft.com/office/drawing/2014/main" id="{C8A87F59-F522-4D4A-990D-C658C06B92A1}"/>
              </a:ext>
            </a:extLst>
          </p:cNvPr>
          <p:cNvSpPr>
            <a:spLocks noGrp="1"/>
          </p:cNvSpPr>
          <p:nvPr>
            <p:ph idx="1"/>
          </p:nvPr>
        </p:nvSpPr>
        <p:spPr>
          <a:xfrm>
            <a:off x="533400" y="1524000"/>
            <a:ext cx="5562600" cy="4351338"/>
          </a:xfrm>
        </p:spPr>
        <p:txBody>
          <a:bodyPr>
            <a:normAutofit/>
          </a:bodyPr>
          <a:lstStyle/>
          <a:p>
            <a:pPr marL="0" indent="0">
              <a:buNone/>
            </a:pPr>
            <a:r>
              <a:rPr lang="en-US" sz="2400" dirty="0"/>
              <a:t>Children may be excluded from a study on Alzheimer’s disease because the condition does not occur in children</a:t>
            </a:r>
          </a:p>
          <a:p>
            <a:pPr marL="0" indent="0">
              <a:buNone/>
            </a:pPr>
            <a:endParaRPr lang="en-US" sz="2400" dirty="0"/>
          </a:p>
          <a:p>
            <a:pPr marL="0" indent="0">
              <a:buNone/>
            </a:pPr>
            <a:endParaRPr lang="en-US" dirty="0"/>
          </a:p>
          <a:p>
            <a:pPr marL="0" indent="0">
              <a:buNone/>
            </a:pPr>
            <a:endParaRPr lang="en-US" sz="2400" dirty="0"/>
          </a:p>
          <a:p>
            <a:pPr marL="0" indent="0">
              <a:buNone/>
            </a:pPr>
            <a:r>
              <a:rPr lang="en-US" sz="2400" b="1" dirty="0"/>
              <a:t>TRUE</a:t>
            </a:r>
          </a:p>
          <a:p>
            <a:pPr marL="0" indent="0">
              <a:buNone/>
            </a:pPr>
            <a:endParaRPr lang="en-US" sz="2400" dirty="0"/>
          </a:p>
          <a:p>
            <a:pPr marL="0" indent="0">
              <a:buNone/>
            </a:pPr>
            <a:endParaRPr lang="en-US" sz="2000" dirty="0"/>
          </a:p>
          <a:p>
            <a:pPr marL="0" indent="0">
              <a:buNone/>
            </a:pPr>
            <a:endParaRPr lang="en-US" sz="2000" dirty="0"/>
          </a:p>
          <a:p>
            <a:pPr marL="0" indent="0">
              <a:buNone/>
            </a:pPr>
            <a:endParaRPr lang="en-US" dirty="0"/>
          </a:p>
        </p:txBody>
      </p:sp>
      <p:pic>
        <p:nvPicPr>
          <p:cNvPr id="5" name="Picture 2" descr="True or False">
            <a:extLst>
              <a:ext uri="{FF2B5EF4-FFF2-40B4-BE49-F238E27FC236}">
                <a16:creationId xmlns:a16="http://schemas.microsoft.com/office/drawing/2014/main" id="{78553977-C065-44F2-87F4-3AF3EAD6FA6D}"/>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7197" r="14552"/>
          <a:stretch/>
        </p:blipFill>
        <p:spPr bwMode="auto">
          <a:xfrm>
            <a:off x="7696200" y="1591842"/>
            <a:ext cx="3779431" cy="367431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7C5D126B-062D-49B0-B5FB-38431D09F9C2}"/>
              </a:ext>
            </a:extLst>
          </p:cNvPr>
          <p:cNvSpPr>
            <a:spLocks noGrp="1"/>
          </p:cNvSpPr>
          <p:nvPr>
            <p:ph type="sldNum" sz="quarter" idx="10"/>
          </p:nvPr>
        </p:nvSpPr>
        <p:spPr>
          <a:xfrm>
            <a:off x="10210800" y="6551611"/>
            <a:ext cx="1828800" cy="155575"/>
          </a:xfrm>
        </p:spPr>
        <p:txBody>
          <a:bodyPr/>
          <a:lstStyle/>
          <a:p>
            <a:fld id="{60583324-AE1C-3546-A724-4BA4670D7901}" type="slidenum">
              <a:rPr lang="en-US" smtClean="0"/>
              <a:pPr/>
              <a:t>7</a:t>
            </a:fld>
            <a:endParaRPr lang="en-US" dirty="0"/>
          </a:p>
        </p:txBody>
      </p:sp>
    </p:spTree>
    <p:extLst>
      <p:ext uri="{BB962C8B-B14F-4D97-AF65-F5344CB8AC3E}">
        <p14:creationId xmlns:p14="http://schemas.microsoft.com/office/powerpoint/2010/main" val="404197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7692A-2240-42A9-A6C8-5A35E0412FBC}"/>
              </a:ext>
            </a:extLst>
          </p:cNvPr>
          <p:cNvSpPr>
            <a:spLocks noGrp="1"/>
          </p:cNvSpPr>
          <p:nvPr>
            <p:ph type="title"/>
          </p:nvPr>
        </p:nvSpPr>
        <p:spPr/>
        <p:txBody>
          <a:bodyPr/>
          <a:lstStyle/>
          <a:p>
            <a:r>
              <a:rPr lang="en-US" dirty="0"/>
              <a:t>Inclusion in the NIH Funding Process</a:t>
            </a:r>
          </a:p>
        </p:txBody>
      </p:sp>
      <p:sp>
        <p:nvSpPr>
          <p:cNvPr id="4" name="Slide Number Placeholder 3">
            <a:extLst>
              <a:ext uri="{FF2B5EF4-FFF2-40B4-BE49-F238E27FC236}">
                <a16:creationId xmlns:a16="http://schemas.microsoft.com/office/drawing/2014/main" id="{5AFD5134-DF0C-4172-96B5-2E4C6C3D77D4}"/>
              </a:ext>
            </a:extLst>
          </p:cNvPr>
          <p:cNvSpPr>
            <a:spLocks noGrp="1"/>
          </p:cNvSpPr>
          <p:nvPr>
            <p:ph type="sldNum" sz="quarter" idx="10"/>
          </p:nvPr>
        </p:nvSpPr>
        <p:spPr>
          <a:xfrm>
            <a:off x="10210800" y="5828690"/>
            <a:ext cx="1828800" cy="155575"/>
          </a:xfrm>
        </p:spPr>
        <p:txBody>
          <a:bodyPr/>
          <a:lstStyle/>
          <a:p>
            <a:fld id="{60583324-AE1C-3546-A724-4BA4670D7901}" type="slidenum">
              <a:rPr lang="en-US" smtClean="0"/>
              <a:pPr/>
              <a:t>8</a:t>
            </a:fld>
            <a:endParaRPr lang="en-US"/>
          </a:p>
        </p:txBody>
      </p:sp>
      <p:pic>
        <p:nvPicPr>
          <p:cNvPr id="1030" name="Picture 6" descr="Pre and post award process graphic">
            <a:extLst>
              <a:ext uri="{FF2B5EF4-FFF2-40B4-BE49-F238E27FC236}">
                <a16:creationId xmlns:a16="http://schemas.microsoft.com/office/drawing/2014/main" id="{7B483780-2EB4-40C8-A7FF-948148AE6F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2096479"/>
            <a:ext cx="3566059" cy="24982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5850BA2-AA9A-4ED3-856E-1DDFA6519E03}"/>
              </a:ext>
            </a:extLst>
          </p:cNvPr>
          <p:cNvSpPr txBox="1"/>
          <p:nvPr/>
        </p:nvSpPr>
        <p:spPr>
          <a:xfrm>
            <a:off x="304800" y="4594774"/>
            <a:ext cx="2414588" cy="923330"/>
          </a:xfrm>
          <a:prstGeom prst="rect">
            <a:avLst/>
          </a:prstGeom>
          <a:noFill/>
        </p:spPr>
        <p:txBody>
          <a:bodyPr wrap="square" rtlCol="0">
            <a:spAutoFit/>
          </a:bodyPr>
          <a:lstStyle/>
          <a:p>
            <a:pPr marL="285750" indent="-285750">
              <a:buFont typeface="Arial" panose="020B0604020202020204" pitchFamily="34" charset="0"/>
              <a:buChar char="•"/>
            </a:pPr>
            <a:r>
              <a:rPr lang="en-US" dirty="0"/>
              <a:t>Inclusion plans</a:t>
            </a:r>
          </a:p>
          <a:p>
            <a:pPr marL="285750" indent="-285750">
              <a:buFont typeface="Arial" panose="020B0604020202020204" pitchFamily="34" charset="0"/>
              <a:buChar char="•"/>
            </a:pPr>
            <a:r>
              <a:rPr lang="en-US" dirty="0"/>
              <a:t>Inclusion enrollment report</a:t>
            </a:r>
          </a:p>
        </p:txBody>
      </p:sp>
      <p:pic>
        <p:nvPicPr>
          <p:cNvPr id="1032" name="Picture 8" descr="Pre and post award process graphic">
            <a:extLst>
              <a:ext uri="{FF2B5EF4-FFF2-40B4-BE49-F238E27FC236}">
                <a16:creationId xmlns:a16="http://schemas.microsoft.com/office/drawing/2014/main" id="{D61CFB5B-F2C1-4462-965D-FBBD49BA37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646" y="2107365"/>
            <a:ext cx="3733800" cy="26432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re and post award process graphic">
            <a:extLst>
              <a:ext uri="{FF2B5EF4-FFF2-40B4-BE49-F238E27FC236}">
                <a16:creationId xmlns:a16="http://schemas.microsoft.com/office/drawing/2014/main" id="{722EFC06-6489-4DF2-9420-02F99E1B00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5680" y="2114486"/>
            <a:ext cx="3529012" cy="249829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0D0E2B4-CEBF-4DFC-A109-37768E29E514}"/>
              </a:ext>
            </a:extLst>
          </p:cNvPr>
          <p:cNvSpPr txBox="1"/>
          <p:nvPr/>
        </p:nvSpPr>
        <p:spPr>
          <a:xfrm>
            <a:off x="6096000" y="4594774"/>
            <a:ext cx="2414588" cy="923330"/>
          </a:xfrm>
          <a:prstGeom prst="rect">
            <a:avLst/>
          </a:prstGeom>
          <a:noFill/>
        </p:spPr>
        <p:txBody>
          <a:bodyPr wrap="square" rtlCol="0">
            <a:spAutoFit/>
          </a:bodyPr>
          <a:lstStyle/>
          <a:p>
            <a:pPr marL="285750" indent="-285750">
              <a:buFont typeface="Arial" panose="020B0604020202020204" pitchFamily="34" charset="0"/>
              <a:buChar char="•"/>
            </a:pPr>
            <a:r>
              <a:rPr lang="en-US" dirty="0"/>
              <a:t>Information requested by NIH staff</a:t>
            </a:r>
          </a:p>
        </p:txBody>
      </p:sp>
      <p:pic>
        <p:nvPicPr>
          <p:cNvPr id="1036" name="Picture 12" descr="Pre and post award process graphic">
            <a:extLst>
              <a:ext uri="{FF2B5EF4-FFF2-40B4-BE49-F238E27FC236}">
                <a16:creationId xmlns:a16="http://schemas.microsoft.com/office/drawing/2014/main" id="{026BD24D-2F31-43B7-BBDB-7441A791A3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2979" y="2121607"/>
            <a:ext cx="3534519" cy="249829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5CD8B5E-179C-4DFD-9EDF-933D00236463}"/>
              </a:ext>
            </a:extLst>
          </p:cNvPr>
          <p:cNvSpPr txBox="1"/>
          <p:nvPr/>
        </p:nvSpPr>
        <p:spPr>
          <a:xfrm>
            <a:off x="9217446" y="4594774"/>
            <a:ext cx="2414588" cy="1477328"/>
          </a:xfrm>
          <a:prstGeom prst="rect">
            <a:avLst/>
          </a:prstGeom>
          <a:noFill/>
        </p:spPr>
        <p:txBody>
          <a:bodyPr wrap="square" rtlCol="0">
            <a:spAutoFit/>
          </a:bodyPr>
          <a:lstStyle/>
          <a:p>
            <a:pPr marL="285750" indent="-285750">
              <a:buFont typeface="Arial" panose="020B0604020202020204" pitchFamily="34" charset="0"/>
              <a:buChar char="•"/>
            </a:pPr>
            <a:r>
              <a:rPr lang="en-US" dirty="0"/>
              <a:t>Cumulative enrollment progress</a:t>
            </a:r>
          </a:p>
          <a:p>
            <a:pPr marL="285750" indent="-285750">
              <a:buFont typeface="Arial" panose="020B0604020202020204" pitchFamily="34" charset="0"/>
              <a:buChar char="•"/>
            </a:pPr>
            <a:r>
              <a:rPr lang="en-US" dirty="0"/>
              <a:t>Progress/reporting on valid analyses</a:t>
            </a:r>
          </a:p>
        </p:txBody>
      </p:sp>
    </p:spTree>
    <p:extLst>
      <p:ext uri="{BB962C8B-B14F-4D97-AF65-F5344CB8AC3E}">
        <p14:creationId xmlns:p14="http://schemas.microsoft.com/office/powerpoint/2010/main" val="3289385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61F95EA-9378-4EF4-A5AC-F23E3FB9C11C}"/>
              </a:ext>
            </a:extLst>
          </p:cNvPr>
          <p:cNvSpPr>
            <a:spLocks noGrp="1"/>
          </p:cNvSpPr>
          <p:nvPr>
            <p:ph type="title"/>
          </p:nvPr>
        </p:nvSpPr>
        <p:spPr>
          <a:xfrm>
            <a:off x="251792" y="2769"/>
            <a:ext cx="11940208" cy="1325563"/>
          </a:xfrm>
        </p:spPr>
        <p:txBody>
          <a:bodyPr>
            <a:normAutofit/>
          </a:bodyPr>
          <a:lstStyle/>
          <a:p>
            <a:r>
              <a:rPr lang="en-US" sz="2800" dirty="0"/>
              <a:t>What’s Required When Applying for Funding?</a:t>
            </a:r>
          </a:p>
        </p:txBody>
      </p:sp>
      <p:sp>
        <p:nvSpPr>
          <p:cNvPr id="7" name="Slide Number Placeholder 3">
            <a:extLst>
              <a:ext uri="{FF2B5EF4-FFF2-40B4-BE49-F238E27FC236}">
                <a16:creationId xmlns:a16="http://schemas.microsoft.com/office/drawing/2014/main" id="{67A27B40-FF59-4E98-BA22-BE2E30DF6B50}"/>
              </a:ext>
            </a:extLst>
          </p:cNvPr>
          <p:cNvSpPr>
            <a:spLocks noGrp="1"/>
          </p:cNvSpPr>
          <p:nvPr>
            <p:ph type="sldNum" sz="quarter" idx="10"/>
          </p:nvPr>
        </p:nvSpPr>
        <p:spPr>
          <a:xfrm>
            <a:off x="10210800" y="6551611"/>
            <a:ext cx="1828800" cy="155575"/>
          </a:xfrm>
        </p:spPr>
        <p:txBody>
          <a:bodyPr/>
          <a:lstStyle/>
          <a:p>
            <a:fld id="{60583324-AE1C-3546-A724-4BA4670D7901}" type="slidenum">
              <a:rPr lang="en-US" smtClean="0"/>
              <a:pPr/>
              <a:t>9</a:t>
            </a:fld>
            <a:endParaRPr lang="en-US" dirty="0"/>
          </a:p>
        </p:txBody>
      </p:sp>
      <p:pic>
        <p:nvPicPr>
          <p:cNvPr id="6" name="Picture 6" descr="Pre and post award process graphic">
            <a:extLst>
              <a:ext uri="{FF2B5EF4-FFF2-40B4-BE49-F238E27FC236}">
                <a16:creationId xmlns:a16="http://schemas.microsoft.com/office/drawing/2014/main" id="{E2A2A37C-131C-438D-993F-5313FC0744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1980" y="2176212"/>
            <a:ext cx="5377557" cy="3767387"/>
          </a:xfrm>
          <a:prstGeom prst="rect">
            <a:avLst/>
          </a:prstGeom>
          <a:noFill/>
          <a:ln>
            <a:noFill/>
          </a:ln>
          <a:effectLst/>
          <a:extLst>
            <a:ext uri="{909E8E84-426E-40DD-AFC4-6F175D3DCCD1}">
              <a14:hiddenFill xmlns:a14="http://schemas.microsoft.com/office/drawing/2010/main">
                <a:solidFill>
                  <a:srgbClr val="FFFFFF"/>
                </a:solidFill>
              </a14:hiddenFill>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sp>
        <p:nvSpPr>
          <p:cNvPr id="9" name="Content Placeholder 2">
            <a:extLst>
              <a:ext uri="{FF2B5EF4-FFF2-40B4-BE49-F238E27FC236}">
                <a16:creationId xmlns:a16="http://schemas.microsoft.com/office/drawing/2014/main" id="{BEAC9276-C669-4CAA-A7A9-C02A04755F27}"/>
              </a:ext>
            </a:extLst>
          </p:cNvPr>
          <p:cNvSpPr txBox="1">
            <a:spLocks/>
          </p:cNvSpPr>
          <p:nvPr/>
        </p:nvSpPr>
        <p:spPr bwMode="auto">
          <a:xfrm>
            <a:off x="381000" y="1170608"/>
            <a:ext cx="6934200" cy="53810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a:lstStyle>
          <a:p>
            <a:r>
              <a:rPr lang="en-US" kern="0"/>
              <a:t>Inclusion Plans</a:t>
            </a:r>
          </a:p>
          <a:p>
            <a:pPr lvl="1"/>
            <a:r>
              <a:rPr lang="en-US" kern="0"/>
              <a:t>Women and Racial and Ethnic Minorities</a:t>
            </a:r>
          </a:p>
          <a:p>
            <a:pPr lvl="2"/>
            <a:endParaRPr lang="en-US" kern="0"/>
          </a:p>
          <a:p>
            <a:pPr lvl="1"/>
            <a:r>
              <a:rPr lang="en-US" kern="0"/>
              <a:t>Individuals Across the Lifespan</a:t>
            </a:r>
          </a:p>
          <a:p>
            <a:pPr marL="457200" lvl="1" indent="0">
              <a:buFontTx/>
              <a:buNone/>
            </a:pPr>
            <a:endParaRPr lang="en-US" kern="0"/>
          </a:p>
          <a:p>
            <a:r>
              <a:rPr lang="en-US" kern="0"/>
              <a:t>Min/Max Age Limits</a:t>
            </a:r>
          </a:p>
          <a:p>
            <a:pPr marL="0" indent="0">
              <a:buFontTx/>
              <a:buNone/>
            </a:pPr>
            <a:endParaRPr lang="en-US" kern="0"/>
          </a:p>
          <a:p>
            <a:r>
              <a:rPr lang="en-US" kern="0"/>
              <a:t>Inclusion enrollment report </a:t>
            </a:r>
            <a:endParaRPr lang="en-US" kern="0" dirty="0"/>
          </a:p>
        </p:txBody>
      </p:sp>
    </p:spTree>
    <p:extLst>
      <p:ext uri="{BB962C8B-B14F-4D97-AF65-F5344CB8AC3E}">
        <p14:creationId xmlns:p14="http://schemas.microsoft.com/office/powerpoint/2010/main" val="30730826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mparison of FY13 and FY14 Projected AF Costs 6-7-13 ">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c26b516-99a2-46e9-9f5e-24cd0ed530a5" xsi:nil="true"/>
    <lcf76f155ced4ddcb4097134ff3c332f xmlns="989998f2-a2b7-4b44-82b6-b98408f16ef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46887D1DAA6244B670A3DCDEA32DA0" ma:contentTypeVersion="13" ma:contentTypeDescription="Create a new document." ma:contentTypeScope="" ma:versionID="8cd3d32e8dd55e4880ae2bfedf29bfa9">
  <xsd:schema xmlns:xsd="http://www.w3.org/2001/XMLSchema" xmlns:xs="http://www.w3.org/2001/XMLSchema" xmlns:p="http://schemas.microsoft.com/office/2006/metadata/properties" xmlns:ns2="989998f2-a2b7-4b44-82b6-b98408f16ef8" xmlns:ns3="9c26b516-99a2-46e9-9f5e-24cd0ed530a5" targetNamespace="http://schemas.microsoft.com/office/2006/metadata/properties" ma:root="true" ma:fieldsID="11470788a0e1d813b944cfacce75d465" ns2:_="" ns3:_="">
    <xsd:import namespace="989998f2-a2b7-4b44-82b6-b98408f16ef8"/>
    <xsd:import namespace="9c26b516-99a2-46e9-9f5e-24cd0ed53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998f2-a2b7-4b44-82b6-b98408f16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26b516-99a2-46e9-9f5e-24cd0ed530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513709c-d772-4161-a2fa-18adeabb9588}" ma:internalName="TaxCatchAll" ma:showField="CatchAllData" ma:web="9c26b516-99a2-46e9-9f5e-24cd0ed530a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3B1091-3D76-4FFB-9726-B99CBAD52584}">
  <ds:schemaRefs>
    <ds:schemaRef ds:uri="http://schemas.microsoft.com/sharepoint/v3/contenttype/forms"/>
  </ds:schemaRefs>
</ds:datastoreItem>
</file>

<file path=customXml/itemProps2.xml><?xml version="1.0" encoding="utf-8"?>
<ds:datastoreItem xmlns:ds="http://schemas.openxmlformats.org/officeDocument/2006/customXml" ds:itemID="{2EEC9694-A4D8-4442-8D4A-036347845C6B}">
  <ds:schemaRefs>
    <ds:schemaRef ds:uri="http://schemas.openxmlformats.org/package/2006/metadata/core-properties"/>
    <ds:schemaRef ds:uri="http://purl.org/dc/elements/1.1/"/>
    <ds:schemaRef ds:uri="http://schemas.microsoft.com/office/infopath/2007/PartnerControls"/>
    <ds:schemaRef ds:uri="http://purl.org/dc/dcmitype/"/>
    <ds:schemaRef ds:uri="http://purl.org/dc/terms/"/>
    <ds:schemaRef ds:uri="http://schemas.microsoft.com/office/2006/documentManagement/types"/>
    <ds:schemaRef ds:uri="http://schemas.microsoft.com/office/2006/metadata/properties"/>
    <ds:schemaRef ds:uri="989998f2-a2b7-4b44-82b6-b98408f16ef8"/>
    <ds:schemaRef ds:uri="9c26b516-99a2-46e9-9f5e-24cd0ed530a5"/>
    <ds:schemaRef ds:uri="http://www.w3.org/XML/1998/namespace"/>
  </ds:schemaRefs>
</ds:datastoreItem>
</file>

<file path=customXml/itemProps3.xml><?xml version="1.0" encoding="utf-8"?>
<ds:datastoreItem xmlns:ds="http://schemas.openxmlformats.org/officeDocument/2006/customXml" ds:itemID="{5117FEE8-4406-4D5F-925C-F56AEFED5A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9998f2-a2b7-4b44-82b6-b98408f16ef8"/>
    <ds:schemaRef ds:uri="9c26b516-99a2-46e9-9f5e-24cd0ed53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bordertemplaterevised</Template>
  <TotalTime>2488</TotalTime>
  <Words>1291</Words>
  <Application>Microsoft Office PowerPoint</Application>
  <PresentationFormat>Widescreen</PresentationFormat>
  <Paragraphs>255</Paragraphs>
  <Slides>28</Slides>
  <Notes>12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28</vt:i4>
      </vt:variant>
    </vt:vector>
  </HeadingPairs>
  <TitlesOfParts>
    <vt:vector size="43" baseType="lpstr">
      <vt:lpstr>Arial</vt:lpstr>
      <vt:lpstr>Arial-BoldItalicMT</vt:lpstr>
      <vt:lpstr>Arial-BoldMT</vt:lpstr>
      <vt:lpstr>Calibri</vt:lpstr>
      <vt:lpstr>Helvetica Neue</vt:lpstr>
      <vt:lpstr>Open Sans</vt:lpstr>
      <vt:lpstr>Open Sans ExtraBold</vt:lpstr>
      <vt:lpstr>Open Sans Light</vt:lpstr>
      <vt:lpstr>Roboto</vt:lpstr>
      <vt:lpstr>Roboto black</vt:lpstr>
      <vt:lpstr>Roboto light</vt:lpstr>
      <vt:lpstr>Tahoma</vt:lpstr>
      <vt:lpstr>Times New Roman</vt:lpstr>
      <vt:lpstr>Default Design</vt:lpstr>
      <vt:lpstr>Comparison of FY13 and FY14 Projected AF Costs 6-7-13 </vt:lpstr>
      <vt:lpstr>Including Diverse Populations in NIH-funded Clinical Research  Dawn Corbett, MPH NIH Inclusion Policy Officer Division of Human Subjects Research, Office of Extramural Research  December 7, 2022  </vt:lpstr>
      <vt:lpstr>Timeline of NIH Inclusion Policies</vt:lpstr>
      <vt:lpstr>NASEM Report on Improving Representation in Clinical Trials Research</vt:lpstr>
      <vt:lpstr>Inclusion of Women and Members of Racial and Ethnic Groups</vt:lpstr>
      <vt:lpstr>Inclusion Across the Lifespan</vt:lpstr>
      <vt:lpstr>Knowledge Check 1 – Policy</vt:lpstr>
      <vt:lpstr>Knowledge Check 2 - Policy</vt:lpstr>
      <vt:lpstr>Inclusion in the NIH Funding Process</vt:lpstr>
      <vt:lpstr>What’s Required When Applying for Funding?</vt:lpstr>
      <vt:lpstr>PHS Human Subjects and Clinical Trials Form</vt:lpstr>
      <vt:lpstr>What’s Included in the Inclusion of Women and Minorities Plan?</vt:lpstr>
      <vt:lpstr>What’s Included in the Inclusion Across the Lifespan Plan?</vt:lpstr>
      <vt:lpstr>Inclusion Enrollment Report</vt:lpstr>
      <vt:lpstr>Planned and Actual Enrollment</vt:lpstr>
      <vt:lpstr>Knowledge Check - Application</vt:lpstr>
      <vt:lpstr>Peer Review of Inclusion</vt:lpstr>
      <vt:lpstr>Summary Statement</vt:lpstr>
      <vt:lpstr>Knowledge Check – Peer Review</vt:lpstr>
      <vt:lpstr>Just-in-Time Requirements</vt:lpstr>
      <vt:lpstr>After the Award…Now What?</vt:lpstr>
      <vt:lpstr>Individual-level Participant Data</vt:lpstr>
      <vt:lpstr>Knowledge Check – Post-Award</vt:lpstr>
      <vt:lpstr>Case Study #1</vt:lpstr>
      <vt:lpstr>Case Study #2</vt:lpstr>
      <vt:lpstr>Case Study #3</vt:lpstr>
      <vt:lpstr>Inclusion Across the Lifespan II Workshop</vt:lpstr>
      <vt:lpstr>NIH Inclusion Data</vt:lpstr>
      <vt:lpstr>Resources</vt:lpstr>
    </vt:vector>
  </TitlesOfParts>
  <Manager/>
  <Company>NIH/OER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subject>OER PowerPoint (PPT) Template - 508 Compliant</dc:subject>
  <dc:creator>Kim, Euna (NIH/OD) [C]</dc:creator>
  <cp:keywords>OER PowerPoint (PPT) Template - 508 Compliant</cp:keywords>
  <cp:lastModifiedBy>Dwyer, Cynthia (NIH/OD) [E]</cp:lastModifiedBy>
  <cp:revision>29</cp:revision>
  <cp:lastPrinted>2007-05-02T11:32:32Z</cp:lastPrinted>
  <dcterms:created xsi:type="dcterms:W3CDTF">2019-09-23T13:57:40Z</dcterms:created>
  <dcterms:modified xsi:type="dcterms:W3CDTF">2022-12-05T15:50:11Z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0x010100FD46887D1DAA6244B670A3DCDEA32DA0</vt:lpwstr>
  </property>
  <property fmtid="{D5CDD505-2E9C-101B-9397-08002B2CF9AE}" pid="4" name="MediaServiceImageTags">
    <vt:lpwstr/>
  </property>
</Properties>
</file>