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88" r:id="rId5"/>
    <p:sldId id="587" r:id="rId6"/>
    <p:sldId id="589" r:id="rId7"/>
    <p:sldId id="590" r:id="rId8"/>
    <p:sldId id="1335" r:id="rId9"/>
    <p:sldId id="588" r:id="rId10"/>
    <p:sldId id="289" r:id="rId11"/>
    <p:sldId id="585" r:id="rId12"/>
    <p:sldId id="572" r:id="rId13"/>
    <p:sldId id="586" r:id="rId14"/>
    <p:sldId id="574" r:id="rId15"/>
    <p:sldId id="575" r:id="rId16"/>
    <p:sldId id="576" r:id="rId17"/>
    <p:sldId id="579" r:id="rId18"/>
    <p:sldId id="580" r:id="rId19"/>
    <p:sldId id="581" r:id="rId20"/>
    <p:sldId id="582" r:id="rId21"/>
    <p:sldId id="583" r:id="rId22"/>
    <p:sldId id="584" r:id="rId23"/>
    <p:sldId id="592" r:id="rId24"/>
    <p:sldId id="1333" r:id="rId25"/>
    <p:sldId id="1334" r:id="rId26"/>
  </p:sldIdLst>
  <p:sldSz cx="12192000" cy="6858000"/>
  <p:notesSz cx="6858000" cy="9144000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24C9FBE-8CCD-83DA-6BBC-5249B82D26D4}" name="Roberts, Ben (NIH/OD) [E]" initials="R[" userId="S::robertsbs@nih.gov::c48dde0e-754e-4c9a-b2bc-009558c698f1" providerId="AD"/>
  <p188:author id="{18EE42ED-95DE-DBA2-3912-7636C008828E}" name="Dwyer, Cynthia (NIH/OD) [E]" initials="DC([" userId="S::dwyerc@nih.gov::3fa3c0a5-1c00-4ee9-8f48-ed7a1d193073" providerId="AD"/>
  <p188:author id="{28AA0BF4-C1A5-B5D4-C80F-C31D4B8B52D5}" name="Columbus, Megan (NIH/OD) [E]" initials="CM([" userId="S::columbum@nih.gov::a814b567-0fe2-4d52-b753-aca9f82d886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B8D9"/>
    <a:srgbClr val="20558A"/>
    <a:srgbClr val="853A51"/>
    <a:srgbClr val="BFDCDA"/>
    <a:srgbClr val="EF8E28"/>
    <a:srgbClr val="79B5B1"/>
    <a:srgbClr val="94C4C1"/>
    <a:srgbClr val="68ACA7"/>
    <a:srgbClr val="5BA5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EE965B-22C5-4121-9D24-67436875E13F}" v="2" dt="2024-05-15T13:19:44.9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8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36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tzpatrick, Angel (NIH/OD) [E]" userId="S::fitzpatrickap@nih.gov::03bbf81b-2670-43ce-b9dc-dbb750f7d211" providerId="AD" clId="Web-{C8BA37E8-49B4-4153-85E4-575F5257CC2B}"/>
    <pc:docChg chg="modSld">
      <pc:chgData name="Fitzpatrick, Angel (NIH/OD) [E]" userId="S::fitzpatrickap@nih.gov::03bbf81b-2670-43ce-b9dc-dbb750f7d211" providerId="AD" clId="Web-{C8BA37E8-49B4-4153-85E4-575F5257CC2B}" dt="2024-05-15T10:49:23.904" v="1" actId="20577"/>
      <pc:docMkLst>
        <pc:docMk/>
      </pc:docMkLst>
      <pc:sldChg chg="modSp">
        <pc:chgData name="Fitzpatrick, Angel (NIH/OD) [E]" userId="S::fitzpatrickap@nih.gov::03bbf81b-2670-43ce-b9dc-dbb750f7d211" providerId="AD" clId="Web-{C8BA37E8-49B4-4153-85E4-575F5257CC2B}" dt="2024-05-15T10:49:23.904" v="1" actId="20577"/>
        <pc:sldMkLst>
          <pc:docMk/>
          <pc:sldMk cId="271857157" sldId="575"/>
        </pc:sldMkLst>
        <pc:spChg chg="mod">
          <ac:chgData name="Fitzpatrick, Angel (NIH/OD) [E]" userId="S::fitzpatrickap@nih.gov::03bbf81b-2670-43ce-b9dc-dbb750f7d211" providerId="AD" clId="Web-{C8BA37E8-49B4-4153-85E4-575F5257CC2B}" dt="2024-05-15T10:49:23.904" v="1" actId="20577"/>
          <ac:spMkLst>
            <pc:docMk/>
            <pc:sldMk cId="271857157" sldId="575"/>
            <ac:spMk id="3" creationId="{68771FBB-26D3-3053-CC17-3366F81B9B93}"/>
          </ac:spMkLst>
        </pc:spChg>
      </pc:sldChg>
    </pc:docChg>
  </pc:docChgLst>
  <pc:docChgLst>
    <pc:chgData name="Dwyer, Cynthia (NIH/OD) [E]" userId="S::dwyerc@nih.gov::3fa3c0a5-1c00-4ee9-8f48-ed7a1d193073" providerId="AD" clId="Web-{A7D6B455-168C-6DF4-9537-99BAA67A0CA9}"/>
    <pc:docChg chg="modSld">
      <pc:chgData name="Dwyer, Cynthia (NIH/OD) [E]" userId="S::dwyerc@nih.gov::3fa3c0a5-1c00-4ee9-8f48-ed7a1d193073" providerId="AD" clId="Web-{A7D6B455-168C-6DF4-9537-99BAA67A0CA9}" dt="2024-05-15T15:08:12.592" v="7" actId="20577"/>
      <pc:docMkLst>
        <pc:docMk/>
      </pc:docMkLst>
      <pc:sldChg chg="modSp">
        <pc:chgData name="Dwyer, Cynthia (NIH/OD) [E]" userId="S::dwyerc@nih.gov::3fa3c0a5-1c00-4ee9-8f48-ed7a1d193073" providerId="AD" clId="Web-{A7D6B455-168C-6DF4-9537-99BAA67A0CA9}" dt="2024-05-15T15:08:12.592" v="7" actId="20577"/>
        <pc:sldMkLst>
          <pc:docMk/>
          <pc:sldMk cId="1677184605" sldId="580"/>
        </pc:sldMkLst>
        <pc:spChg chg="mod">
          <ac:chgData name="Dwyer, Cynthia (NIH/OD) [E]" userId="S::dwyerc@nih.gov::3fa3c0a5-1c00-4ee9-8f48-ed7a1d193073" providerId="AD" clId="Web-{A7D6B455-168C-6DF4-9537-99BAA67A0CA9}" dt="2024-05-15T15:08:12.592" v="7" actId="20577"/>
          <ac:spMkLst>
            <pc:docMk/>
            <pc:sldMk cId="1677184605" sldId="580"/>
            <ac:spMk id="3" creationId="{373C0A80-181E-0468-077C-97A67211DAAE}"/>
          </ac:spMkLst>
        </pc:spChg>
      </pc:sldChg>
    </pc:docChg>
  </pc:docChgLst>
  <pc:docChgLst>
    <pc:chgData name="Dwyer, Cynthia (NIH/OD) [E]" userId="3fa3c0a5-1c00-4ee9-8f48-ed7a1d193073" providerId="ADAL" clId="{0341152B-05B7-4CAF-861A-578F9332B6C1}"/>
    <pc:docChg chg="undo custSel modSld sldOrd">
      <pc:chgData name="Dwyer, Cynthia (NIH/OD) [E]" userId="3fa3c0a5-1c00-4ee9-8f48-ed7a1d193073" providerId="ADAL" clId="{0341152B-05B7-4CAF-861A-578F9332B6C1}" dt="2024-05-15T15:04:43.875" v="708" actId="1076"/>
      <pc:docMkLst>
        <pc:docMk/>
      </pc:docMkLst>
      <pc:sldChg chg="modSp mod">
        <pc:chgData name="Dwyer, Cynthia (NIH/OD) [E]" userId="3fa3c0a5-1c00-4ee9-8f48-ed7a1d193073" providerId="ADAL" clId="{0341152B-05B7-4CAF-861A-578F9332B6C1}" dt="2024-05-15T13:19:45.764" v="653" actId="12"/>
        <pc:sldMkLst>
          <pc:docMk/>
          <pc:sldMk cId="3105519460" sldId="288"/>
        </pc:sldMkLst>
        <pc:spChg chg="mod">
          <ac:chgData name="Dwyer, Cynthia (NIH/OD) [E]" userId="3fa3c0a5-1c00-4ee9-8f48-ed7a1d193073" providerId="ADAL" clId="{0341152B-05B7-4CAF-861A-578F9332B6C1}" dt="2024-05-15T13:19:45.764" v="653" actId="12"/>
          <ac:spMkLst>
            <pc:docMk/>
            <pc:sldMk cId="3105519460" sldId="288"/>
            <ac:spMk id="11" creationId="{5FD1C5C2-0FD7-C336-942B-B66D4A3009A4}"/>
          </ac:spMkLst>
        </pc:spChg>
      </pc:sldChg>
      <pc:sldChg chg="modSp mod">
        <pc:chgData name="Dwyer, Cynthia (NIH/OD) [E]" userId="3fa3c0a5-1c00-4ee9-8f48-ed7a1d193073" providerId="ADAL" clId="{0341152B-05B7-4CAF-861A-578F9332B6C1}" dt="2024-05-15T13:20:13.139" v="674" actId="20577"/>
        <pc:sldMkLst>
          <pc:docMk/>
          <pc:sldMk cId="3404324086" sldId="574"/>
        </pc:sldMkLst>
        <pc:spChg chg="mod">
          <ac:chgData name="Dwyer, Cynthia (NIH/OD) [E]" userId="3fa3c0a5-1c00-4ee9-8f48-ed7a1d193073" providerId="ADAL" clId="{0341152B-05B7-4CAF-861A-578F9332B6C1}" dt="2024-05-15T13:20:13.139" v="674" actId="20577"/>
          <ac:spMkLst>
            <pc:docMk/>
            <pc:sldMk cId="3404324086" sldId="574"/>
            <ac:spMk id="4" creationId="{42ACA58F-CE39-F17B-0935-B177503B4E48}"/>
          </ac:spMkLst>
        </pc:spChg>
      </pc:sldChg>
      <pc:sldChg chg="modSp mod">
        <pc:chgData name="Dwyer, Cynthia (NIH/OD) [E]" userId="3fa3c0a5-1c00-4ee9-8f48-ed7a1d193073" providerId="ADAL" clId="{0341152B-05B7-4CAF-861A-578F9332B6C1}" dt="2024-05-15T13:20:05.993" v="661" actId="20577"/>
        <pc:sldMkLst>
          <pc:docMk/>
          <pc:sldMk cId="426336662" sldId="586"/>
        </pc:sldMkLst>
        <pc:spChg chg="mod">
          <ac:chgData name="Dwyer, Cynthia (NIH/OD) [E]" userId="3fa3c0a5-1c00-4ee9-8f48-ed7a1d193073" providerId="ADAL" clId="{0341152B-05B7-4CAF-861A-578F9332B6C1}" dt="2024-05-15T13:20:05.993" v="661" actId="20577"/>
          <ac:spMkLst>
            <pc:docMk/>
            <pc:sldMk cId="426336662" sldId="586"/>
            <ac:spMk id="4" creationId="{42ACA58F-CE39-F17B-0935-B177503B4E48}"/>
          </ac:spMkLst>
        </pc:spChg>
      </pc:sldChg>
      <pc:sldChg chg="modSp mod">
        <pc:chgData name="Dwyer, Cynthia (NIH/OD) [E]" userId="3fa3c0a5-1c00-4ee9-8f48-ed7a1d193073" providerId="ADAL" clId="{0341152B-05B7-4CAF-861A-578F9332B6C1}" dt="2024-05-15T08:03:53.615" v="203" actId="6549"/>
        <pc:sldMkLst>
          <pc:docMk/>
          <pc:sldMk cId="79559294" sldId="587"/>
        </pc:sldMkLst>
        <pc:spChg chg="mod">
          <ac:chgData name="Dwyer, Cynthia (NIH/OD) [E]" userId="3fa3c0a5-1c00-4ee9-8f48-ed7a1d193073" providerId="ADAL" clId="{0341152B-05B7-4CAF-861A-578F9332B6C1}" dt="2024-05-15T08:03:53.615" v="203" actId="6549"/>
          <ac:spMkLst>
            <pc:docMk/>
            <pc:sldMk cId="79559294" sldId="587"/>
            <ac:spMk id="8" creationId="{21164020-367F-1A93-E994-EB8C0D16D4A4}"/>
          </ac:spMkLst>
        </pc:spChg>
      </pc:sldChg>
      <pc:sldChg chg="modSp mod ord">
        <pc:chgData name="Dwyer, Cynthia (NIH/OD) [E]" userId="3fa3c0a5-1c00-4ee9-8f48-ed7a1d193073" providerId="ADAL" clId="{0341152B-05B7-4CAF-861A-578F9332B6C1}" dt="2024-05-15T08:51:21.801" v="267" actId="1076"/>
        <pc:sldMkLst>
          <pc:docMk/>
          <pc:sldMk cId="11784817" sldId="588"/>
        </pc:sldMkLst>
        <pc:spChg chg="mod">
          <ac:chgData name="Dwyer, Cynthia (NIH/OD) [E]" userId="3fa3c0a5-1c00-4ee9-8f48-ed7a1d193073" providerId="ADAL" clId="{0341152B-05B7-4CAF-861A-578F9332B6C1}" dt="2024-05-15T08:51:21.801" v="267" actId="1076"/>
          <ac:spMkLst>
            <pc:docMk/>
            <pc:sldMk cId="11784817" sldId="588"/>
            <ac:spMk id="4" creationId="{A0BBC6EB-6AFD-4666-F0F6-F4E3AC9FC3EC}"/>
          </ac:spMkLst>
        </pc:spChg>
        <pc:picChg chg="mod">
          <ac:chgData name="Dwyer, Cynthia (NIH/OD) [E]" userId="3fa3c0a5-1c00-4ee9-8f48-ed7a1d193073" providerId="ADAL" clId="{0341152B-05B7-4CAF-861A-578F9332B6C1}" dt="2024-05-15T08:51:21.801" v="267" actId="1076"/>
          <ac:picMkLst>
            <pc:docMk/>
            <pc:sldMk cId="11784817" sldId="588"/>
            <ac:picMk id="5" creationId="{C1AFDAB3-6A01-286A-E738-9B4EBDBA7B04}"/>
          </ac:picMkLst>
        </pc:picChg>
      </pc:sldChg>
      <pc:sldChg chg="ord">
        <pc:chgData name="Dwyer, Cynthia (NIH/OD) [E]" userId="3fa3c0a5-1c00-4ee9-8f48-ed7a1d193073" providerId="ADAL" clId="{0341152B-05B7-4CAF-861A-578F9332B6C1}" dt="2024-05-15T08:06:40.866" v="218"/>
        <pc:sldMkLst>
          <pc:docMk/>
          <pc:sldMk cId="1797054541" sldId="589"/>
        </pc:sldMkLst>
      </pc:sldChg>
      <pc:sldChg chg="ord">
        <pc:chgData name="Dwyer, Cynthia (NIH/OD) [E]" userId="3fa3c0a5-1c00-4ee9-8f48-ed7a1d193073" providerId="ADAL" clId="{0341152B-05B7-4CAF-861A-578F9332B6C1}" dt="2024-05-15T08:06:42.962" v="220"/>
        <pc:sldMkLst>
          <pc:docMk/>
          <pc:sldMk cId="2639094068" sldId="590"/>
        </pc:sldMkLst>
      </pc:sldChg>
      <pc:sldChg chg="modSp mod">
        <pc:chgData name="Dwyer, Cynthia (NIH/OD) [E]" userId="3fa3c0a5-1c00-4ee9-8f48-ed7a1d193073" providerId="ADAL" clId="{0341152B-05B7-4CAF-861A-578F9332B6C1}" dt="2024-05-15T08:04:09.785" v="212" actId="20577"/>
        <pc:sldMkLst>
          <pc:docMk/>
          <pc:sldMk cId="582083528" sldId="592"/>
        </pc:sldMkLst>
        <pc:spChg chg="mod">
          <ac:chgData name="Dwyer, Cynthia (NIH/OD) [E]" userId="3fa3c0a5-1c00-4ee9-8f48-ed7a1d193073" providerId="ADAL" clId="{0341152B-05B7-4CAF-861A-578F9332B6C1}" dt="2024-05-15T08:04:09.785" v="212" actId="20577"/>
          <ac:spMkLst>
            <pc:docMk/>
            <pc:sldMk cId="582083528" sldId="592"/>
            <ac:spMk id="4" creationId="{A0BBC6EB-6AFD-4666-F0F6-F4E3AC9FC3EC}"/>
          </ac:spMkLst>
        </pc:spChg>
      </pc:sldChg>
      <pc:sldChg chg="modSp mod">
        <pc:chgData name="Dwyer, Cynthia (NIH/OD) [E]" userId="3fa3c0a5-1c00-4ee9-8f48-ed7a1d193073" providerId="ADAL" clId="{0341152B-05B7-4CAF-861A-578F9332B6C1}" dt="2024-05-15T15:04:43.875" v="708" actId="1076"/>
        <pc:sldMkLst>
          <pc:docMk/>
          <pc:sldMk cId="4011476847" sldId="1333"/>
        </pc:sldMkLst>
        <pc:spChg chg="mod">
          <ac:chgData name="Dwyer, Cynthia (NIH/OD) [E]" userId="3fa3c0a5-1c00-4ee9-8f48-ed7a1d193073" providerId="ADAL" clId="{0341152B-05B7-4CAF-861A-578F9332B6C1}" dt="2024-05-15T15:04:43.875" v="708" actId="1076"/>
          <ac:spMkLst>
            <pc:docMk/>
            <pc:sldMk cId="4011476847" sldId="1333"/>
            <ac:spMk id="3" creationId="{D2507B25-F936-4248-6FEB-9964023E1D2D}"/>
          </ac:spMkLst>
        </pc:spChg>
      </pc:sldChg>
      <pc:sldChg chg="addSp modSp mod">
        <pc:chgData name="Dwyer, Cynthia (NIH/OD) [E]" userId="3fa3c0a5-1c00-4ee9-8f48-ed7a1d193073" providerId="ADAL" clId="{0341152B-05B7-4CAF-861A-578F9332B6C1}" dt="2024-05-15T09:03:23.971" v="445" actId="20577"/>
        <pc:sldMkLst>
          <pc:docMk/>
          <pc:sldMk cId="28918636" sldId="1334"/>
        </pc:sldMkLst>
        <pc:spChg chg="add mod">
          <ac:chgData name="Dwyer, Cynthia (NIH/OD) [E]" userId="3fa3c0a5-1c00-4ee9-8f48-ed7a1d193073" providerId="ADAL" clId="{0341152B-05B7-4CAF-861A-578F9332B6C1}" dt="2024-05-15T09:02:09.735" v="370" actId="6549"/>
          <ac:spMkLst>
            <pc:docMk/>
            <pc:sldMk cId="28918636" sldId="1334"/>
            <ac:spMk id="2" creationId="{06592AF1-5F81-29E2-545F-435C71617644}"/>
          </ac:spMkLst>
        </pc:spChg>
        <pc:spChg chg="mod">
          <ac:chgData name="Dwyer, Cynthia (NIH/OD) [E]" userId="3fa3c0a5-1c00-4ee9-8f48-ed7a1d193073" providerId="ADAL" clId="{0341152B-05B7-4CAF-861A-578F9332B6C1}" dt="2024-05-15T09:03:03.037" v="420" actId="1076"/>
          <ac:spMkLst>
            <pc:docMk/>
            <pc:sldMk cId="28918636" sldId="1334"/>
            <ac:spMk id="7" creationId="{52830E4F-293C-746F-2ABD-0DCCE938C6C1}"/>
          </ac:spMkLst>
        </pc:spChg>
        <pc:spChg chg="mod">
          <ac:chgData name="Dwyer, Cynthia (NIH/OD) [E]" userId="3fa3c0a5-1c00-4ee9-8f48-ed7a1d193073" providerId="ADAL" clId="{0341152B-05B7-4CAF-861A-578F9332B6C1}" dt="2024-05-15T09:03:23.971" v="445" actId="20577"/>
          <ac:spMkLst>
            <pc:docMk/>
            <pc:sldMk cId="28918636" sldId="1334"/>
            <ac:spMk id="11" creationId="{5FD1C5C2-0FD7-C336-942B-B66D4A3009A4}"/>
          </ac:spMkLst>
        </pc:spChg>
      </pc:sldChg>
      <pc:sldChg chg="ord">
        <pc:chgData name="Dwyer, Cynthia (NIH/OD) [E]" userId="3fa3c0a5-1c00-4ee9-8f48-ed7a1d193073" providerId="ADAL" clId="{0341152B-05B7-4CAF-861A-578F9332B6C1}" dt="2024-05-15T08:06:24.867" v="214"/>
        <pc:sldMkLst>
          <pc:docMk/>
          <pc:sldMk cId="4219037229" sldId="1335"/>
        </pc:sldMkLst>
      </pc:sldChg>
    </pc:docChg>
  </pc:docChgLst>
  <pc:docChgLst>
    <pc:chgData name="Biondi, Kimberly (NIH/OD) [C]" userId="9d043b87-d11a-480d-859d-125995662d00" providerId="ADAL" clId="{63EE965B-22C5-4121-9D24-67436875E13F}"/>
    <pc:docChg chg="modSld">
      <pc:chgData name="Biondi, Kimberly (NIH/OD) [C]" userId="9d043b87-d11a-480d-859d-125995662d00" providerId="ADAL" clId="{63EE965B-22C5-4121-9D24-67436875E13F}" dt="2024-05-28T12:52:17.277" v="1" actId="20577"/>
      <pc:docMkLst>
        <pc:docMk/>
      </pc:docMkLst>
      <pc:sldChg chg="modSp mod">
        <pc:chgData name="Biondi, Kimberly (NIH/OD) [C]" userId="9d043b87-d11a-480d-859d-125995662d00" providerId="ADAL" clId="{63EE965B-22C5-4121-9D24-67436875E13F}" dt="2024-05-28T12:52:17.277" v="1" actId="20577"/>
        <pc:sldMkLst>
          <pc:docMk/>
          <pc:sldMk cId="2721374314" sldId="584"/>
        </pc:sldMkLst>
        <pc:spChg chg="mod">
          <ac:chgData name="Biondi, Kimberly (NIH/OD) [C]" userId="9d043b87-d11a-480d-859d-125995662d00" providerId="ADAL" clId="{63EE965B-22C5-4121-9D24-67436875E13F}" dt="2024-05-28T12:52:17.277" v="1" actId="20577"/>
          <ac:spMkLst>
            <pc:docMk/>
            <pc:sldMk cId="2721374314" sldId="584"/>
            <ac:spMk id="4" creationId="{42ACA58F-CE39-F17B-0935-B177503B4E4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3BA81B-4401-23BC-D0BA-8189AF79C9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E90441-03CE-2210-91BF-04E4994874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38224-EE55-4B6F-A4E6-568035496E3F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40D7AC-F77C-00C1-7DE2-1B12009FE9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768FF2-CD6C-0BEB-1F12-9621ADE0803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0C262A-B1E8-40C4-9A0C-90122BEE2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1740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F5F20A-FC37-40E3-B467-C1924492B797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58135-CD70-4B2B-8148-AC1220EAC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72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558135-CD70-4B2B-8148-AC1220EAC30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9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C541A-1A40-8E23-29F8-CDD2BE914B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5316" y="506514"/>
            <a:ext cx="8357419" cy="1961383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747DE3-D7A2-2C28-013E-1AA62CA99A1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05316" y="2601119"/>
            <a:ext cx="8357419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Description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E625A9-1A7D-9932-AC6C-EE2692FC2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5BC1D-35E6-2914-3634-8B55F57DD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59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76C6DD-E363-3340-D070-82F6DC278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620DF6-64BA-6253-CEF4-BE9C0DAF3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66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9AE83-27A5-6DC3-51DF-E986642C0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01497-F473-2F24-8F14-7D088D08A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3468" y="99218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671032-2DAF-FB8D-EC61-6FC65AC72D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46C21D-4DBA-4985-476D-9F8A2A420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346797-2848-CDFE-4E3C-D9B5F9F24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685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02F8E-0ECC-E7BC-588A-EADDDBC3B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31D4A2-7C86-2254-4C6F-8D09B58DD5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9346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5727A8-BA1A-DC42-E553-14E495CB0E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F4203-6B0B-B172-37E6-6CB662820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18B6E8-CEA5-5607-903B-5FCF868D9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071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CEB2C-29E0-B3E3-7FC0-88C8649AE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206E73-4833-D7CA-5BFE-4BDFE733A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7EC87-CF4F-0F1F-2884-2D946A44B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D56CD-479E-912E-AE36-7421E1A12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20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3150C4-E519-6DBF-5837-FD7D7A0230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24A4BE-3B0D-EA4D-1FAC-2C52B55F47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FE96E-21C7-E22E-FFFE-EEDF1D4A0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29C30-95AC-636F-39D4-D20E91FB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9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717F0-AFCB-AEA9-EA9B-3397832DF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F4B86-A3C9-C4B3-2DAE-284EE255C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784B1-646A-4DAD-1794-D4B3EC11F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2270B-ADA2-827D-160F-3BAFE3F11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388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2270B-ADA2-827D-160F-3BAFE3F11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A717F0-AFCB-AEA9-EA9B-3397832DF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198" y="2319378"/>
            <a:ext cx="5260232" cy="1116434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784B1-646A-4DAD-1794-D4B3EC11F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A18ED8-5FC9-1727-3518-1BEC9CB859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244087" y="0"/>
            <a:ext cx="494791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C92410-2E6A-39AF-731E-E7A945383E4C}"/>
              </a:ext>
            </a:extLst>
          </p:cNvPr>
          <p:cNvSpPr txBox="1"/>
          <p:nvPr userDrawn="1"/>
        </p:nvSpPr>
        <p:spPr>
          <a:xfrm>
            <a:off x="7694580" y="2319378"/>
            <a:ext cx="3815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chemeClr val="bg1"/>
                </a:solidFill>
              </a:rPr>
              <a:t>TEXT</a:t>
            </a:r>
          </a:p>
          <a:p>
            <a:endParaRPr lang="en-US" sz="2000" b="1">
              <a:solidFill>
                <a:schemeClr val="bg1"/>
              </a:solidFill>
            </a:endParaRPr>
          </a:p>
          <a:p>
            <a:r>
              <a:rPr lang="en-US" sz="2400" b="0">
                <a:solidFill>
                  <a:schemeClr val="bg1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913822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tailed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C09F7C-7AD7-9391-9D3C-C51F867EA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847B7-12C5-85AC-D552-4645239BE2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93BB58B-FBDD-1170-8BB3-62ED51AE493D}"/>
              </a:ext>
            </a:extLst>
          </p:cNvPr>
          <p:cNvGrpSpPr/>
          <p:nvPr userDrawn="1"/>
        </p:nvGrpSpPr>
        <p:grpSpPr>
          <a:xfrm>
            <a:off x="0" y="0"/>
            <a:ext cx="6604000" cy="6858000"/>
            <a:chOff x="0" y="0"/>
            <a:chExt cx="6604000" cy="6858000"/>
          </a:xfrm>
        </p:grpSpPr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F3159362-2743-6B3F-12B3-5AA2EC4E4C82}"/>
                </a:ext>
              </a:extLst>
            </p:cNvPr>
            <p:cNvSpPr/>
            <p:nvPr userDrawn="1"/>
          </p:nvSpPr>
          <p:spPr>
            <a:xfrm flipH="1">
              <a:off x="5464552" y="1402080"/>
              <a:ext cx="1048008" cy="545592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765A62A-BEB9-3484-DC69-0207112E2E5E}"/>
                </a:ext>
              </a:extLst>
            </p:cNvPr>
            <p:cNvSpPr/>
            <p:nvPr userDrawn="1"/>
          </p:nvSpPr>
          <p:spPr>
            <a:xfrm>
              <a:off x="0" y="0"/>
              <a:ext cx="5588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428B2439-5D2C-A371-C3E4-719FBFA555E6}"/>
                </a:ext>
              </a:extLst>
            </p:cNvPr>
            <p:cNvSpPr/>
            <p:nvPr userDrawn="1"/>
          </p:nvSpPr>
          <p:spPr>
            <a:xfrm rot="10800000">
              <a:off x="5234765" y="0"/>
              <a:ext cx="1369235" cy="4084320"/>
            </a:xfrm>
            <a:prstGeom prst="triangle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E8F80BC-133E-3CDA-73C8-BA23DBFC43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5976" y="2722989"/>
            <a:ext cx="3969384" cy="1116434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</a:lstStyle>
          <a:p>
            <a:r>
              <a:rPr lang="en-US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53551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5713E-4F3B-A972-D133-96E7EEB16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16" y="2870783"/>
            <a:ext cx="9984568" cy="111643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3DE658-FFF8-2E16-CAC9-15C2FC4692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CEC7B3-72B3-2294-99C8-FFDDA56C8E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286A50-D580-CE7B-F35A-CCAEB6DE203F}"/>
              </a:ext>
            </a:extLst>
          </p:cNvPr>
          <p:cNvSpPr/>
          <p:nvPr userDrawn="1"/>
        </p:nvSpPr>
        <p:spPr>
          <a:xfrm>
            <a:off x="4922520" y="2698063"/>
            <a:ext cx="2346960" cy="101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730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0DC5E-F469-5538-B0D7-520C80443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87E8A-4E0B-53EE-84FD-F3FF996AE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B1EC0-2CDA-3AA2-71E0-E4A632FE5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A1ED1-999E-FA56-99C3-2A23BB9A2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94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429D8-613F-B316-4B04-66E23E50D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16" y="365126"/>
            <a:ext cx="10250084" cy="111643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4FF07-246E-8DEE-0F8A-761661FD32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03716" y="1605105"/>
            <a:ext cx="4992284" cy="4571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AB764A-4854-32A9-FE48-BB04192156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1516" y="1605105"/>
            <a:ext cx="4992284" cy="4571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D0821A-8FAF-F4E7-9C8A-08AA65D0E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2DA586-24ED-7582-523C-71A5E273C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867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5CFF9-A27E-4009-552B-D9613EBC7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1493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862AE-3F4D-8B32-1ACF-02F5B3160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97820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328A4-1294-D223-B544-9DA5E9797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476336"/>
            <a:ext cx="5157787" cy="37133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D44138-0A76-8DFE-C883-C6331DF00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97820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B26B98-B46F-074C-3048-B6E6B66B2C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76336"/>
            <a:ext cx="5183188" cy="37133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4B6DC4-2D73-F6B0-6A46-C6AD358D5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8A1EF8-9C13-919F-A9AB-1E3DFDBF7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9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3D3D9-AC7B-F373-6544-B942B6833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86826A-45E3-5054-B5CC-F74FE718D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DDBEBE-BBE0-199F-1709-5D5B45CA4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9568" y="6356350"/>
            <a:ext cx="362475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B501C70-5F60-456A-A5D9-23BC34510F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06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2EA62A-5BA8-C6D1-A0EC-9F1F8A208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984568" cy="1116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099C43-2586-4014-C60A-C20420E04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32030"/>
            <a:ext cx="9984568" cy="454493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F2C13-8137-CADA-EBA6-B925B1F73E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3815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9BA55-7161-6C2C-41A0-4506BCB79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956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01C70-5F60-456A-A5D9-23BC34510F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Health and Human Services logo" descr="Health and Human Services logo&#10;">
            <a:extLst>
              <a:ext uri="{FF2B5EF4-FFF2-40B4-BE49-F238E27FC236}">
                <a16:creationId xmlns:a16="http://schemas.microsoft.com/office/drawing/2014/main" id="{D39686EA-0B86-298B-1392-041BC06C74B7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700392" y="6219000"/>
            <a:ext cx="465340" cy="463789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07163DD4-9BD3-5D2B-CE1F-34BE3879BCB4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513" y="6279012"/>
            <a:ext cx="2357967" cy="365125"/>
          </a:xfrm>
          <a:prstGeom prst="rect">
            <a:avLst/>
          </a:prstGeom>
        </p:spPr>
      </p:pic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695C30A1-AF80-C802-EE82-F78B95B19680}"/>
              </a:ext>
            </a:extLst>
          </p:cNvPr>
          <p:cNvSpPr/>
          <p:nvPr userDrawn="1"/>
        </p:nvSpPr>
        <p:spPr>
          <a:xfrm rot="10800000" flipH="1">
            <a:off x="11130115" y="0"/>
            <a:ext cx="1061885" cy="358877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C34A1A2D-840A-6767-0EEC-FAEA39332729}"/>
              </a:ext>
            </a:extLst>
          </p:cNvPr>
          <p:cNvSpPr/>
          <p:nvPr userDrawn="1"/>
        </p:nvSpPr>
        <p:spPr>
          <a:xfrm>
            <a:off x="10822768" y="2313067"/>
            <a:ext cx="1369232" cy="4544933"/>
          </a:xfrm>
          <a:prstGeom prst="triangle">
            <a:avLst>
              <a:gd name="adj" fmla="val 10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57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§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Ø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hyperlink" Target="https://grants.nih.gov/grants/how-to-apply-application-guide/due-dates-and-submission-policies/submission-policies.htm#la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/how-to-apply-application-guide/due-dates-and-submission-policies/dealing-with-system-issues.htm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/how-to-apply-application-guide/due-dates-and-submission-policies/submission-policies.htm#rp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.csr.nih.gov/ForApplicants/SubmissionAndAssignment/DRR/evaluationofapplications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policy/natural-disasters.htm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hyperlink" Target="https://grants.nih.gov/grants/disclaimer.ht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grants.nih.gov/learning-center/nih-grants-process-beginners-walk-through-webina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/guide/notice-files/NOT-OD-17-041.htm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hyperlink" Target="https://grants.nih.gov/grants/how-to-apply-application-guide/due-dates-and-submission-policies/submission-policies.htm#ddoh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 descr="HHS and NIH logos">
            <a:extLst>
              <a:ext uri="{FF2B5EF4-FFF2-40B4-BE49-F238E27FC236}">
                <a16:creationId xmlns:a16="http://schemas.microsoft.com/office/drawing/2014/main" id="{0188DC54-62B2-9BFF-0966-356B7416EB68}"/>
              </a:ext>
            </a:extLst>
          </p:cNvPr>
          <p:cNvGrpSpPr/>
          <p:nvPr/>
        </p:nvGrpSpPr>
        <p:grpSpPr>
          <a:xfrm>
            <a:off x="269247" y="208382"/>
            <a:ext cx="5996284" cy="846030"/>
            <a:chOff x="316872" y="135205"/>
            <a:chExt cx="5996284" cy="846030"/>
          </a:xfrm>
        </p:grpSpPr>
        <p:pic>
          <p:nvPicPr>
            <p:cNvPr id="10" name="Health and Human Services logo" descr="HHS Logo&#10;">
              <a:extLst>
                <a:ext uri="{FF2B5EF4-FFF2-40B4-BE49-F238E27FC236}">
                  <a16:creationId xmlns:a16="http://schemas.microsoft.com/office/drawing/2014/main" id="{162638BC-6367-1589-310E-C0DD8408C2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6872" y="135205"/>
              <a:ext cx="848860" cy="84603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13C87A3-F5B7-1710-E55E-86A78B9DF53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36342" y="135205"/>
              <a:ext cx="4976814" cy="841242"/>
            </a:xfrm>
            <a:prstGeom prst="rect">
              <a:avLst/>
            </a:prstGeom>
          </p:spPr>
        </p:pic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17CBADE5-389A-40EE-798C-3613D639E52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795463"/>
            <a:ext cx="12192000" cy="281463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NIH GRANTS PROCESS: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 WALK-THROUGH FOR BEGINNERS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9DF8C07-4226-76FB-D7A7-81C8D4FA5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3432791"/>
            <a:ext cx="12192001" cy="3425210"/>
            <a:chOff x="0" y="3432791"/>
            <a:chExt cx="12192001" cy="3425210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0F9FDE8E-4A5E-B32F-C8FA-6E7D180DD22E}"/>
                </a:ext>
              </a:extLst>
            </p:cNvPr>
            <p:cNvSpPr/>
            <p:nvPr/>
          </p:nvSpPr>
          <p:spPr>
            <a:xfrm rot="5400000">
              <a:off x="2112145" y="1320646"/>
              <a:ext cx="3425209" cy="7649499"/>
            </a:xfrm>
            <a:prstGeom prst="triangle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+mn-ea"/>
                <a:cs typeface="+mn-cs"/>
              </a:endParaRPr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F41A836A-E4D9-4FC8-6729-DC6556BDAAA6}"/>
                </a:ext>
              </a:extLst>
            </p:cNvPr>
            <p:cNvSpPr/>
            <p:nvPr/>
          </p:nvSpPr>
          <p:spPr>
            <a:xfrm rot="16200000" flipH="1">
              <a:off x="6265608" y="931609"/>
              <a:ext cx="2187675" cy="9665110"/>
            </a:xfrm>
            <a:prstGeom prst="triangle">
              <a:avLst>
                <a:gd name="adj" fmla="val 100000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+mn-ea"/>
                <a:cs typeface="+mn-cs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52830E4F-293C-746F-2ABD-0DCCE938C6C1}"/>
              </a:ext>
            </a:extLst>
          </p:cNvPr>
          <p:cNvSpPr txBox="1"/>
          <p:nvPr/>
        </p:nvSpPr>
        <p:spPr>
          <a:xfrm>
            <a:off x="8229251" y="5832421"/>
            <a:ext cx="36935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Tuesday, May 15, 2024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1:00 – 2:30 P.M. ET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D1C5C2-0FD7-C336-942B-B66D4A3009A4}"/>
              </a:ext>
            </a:extLst>
          </p:cNvPr>
          <p:cNvSpPr txBox="1"/>
          <p:nvPr/>
        </p:nvSpPr>
        <p:spPr>
          <a:xfrm>
            <a:off x="263972" y="5586199"/>
            <a:ext cx="50134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Webinar Hosted by: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NIH Office of Extramural Research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NIH Center for Scientific Review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20558A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5519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381" y="338768"/>
            <a:ext cx="9984568" cy="1116434"/>
          </a:xfrm>
        </p:spPr>
        <p:txBody>
          <a:bodyPr/>
          <a:lstStyle/>
          <a:p>
            <a:r>
              <a:rPr lang="en-US"/>
              <a:t>Late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380" y="1535104"/>
            <a:ext cx="10693893" cy="2031326"/>
          </a:xfrm>
        </p:spPr>
        <p:txBody>
          <a:bodyPr>
            <a:normAutofit/>
          </a:bodyPr>
          <a:lstStyle/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You have a personal emergency which will impact on-time submission of an application. </a:t>
            </a: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Will NIH accept a late application?</a:t>
            </a:r>
            <a:endParaRPr lang="en-US" sz="2400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967139" y="3161133"/>
            <a:ext cx="78478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Yes</a:t>
            </a:r>
            <a:r>
              <a:rPr lang="en-US" sz="2400" b="0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en-US" sz="2400" b="0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Probably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  <p:pic>
        <p:nvPicPr>
          <p:cNvPr id="6" name="Picture 5" descr="You Make the Call">
            <a:extLst>
              <a:ext uri="{FF2B5EF4-FFF2-40B4-BE49-F238E27FC236}">
                <a16:creationId xmlns:a16="http://schemas.microsoft.com/office/drawing/2014/main" id="{293DFF79-F3F0-C9A1-3FE8-E4516CBBB6C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218969" y="5703559"/>
            <a:ext cx="3470714" cy="9825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6336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Late Applications: </a:t>
            </a:r>
            <a:r>
              <a:rPr lang="en-US">
                <a:solidFill>
                  <a:srgbClr val="20558A"/>
                </a:solidFill>
              </a:rPr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4378"/>
            <a:ext cx="9984568" cy="3925117"/>
          </a:xfrm>
        </p:spPr>
        <p:txBody>
          <a:bodyPr>
            <a:normAutofit fontScale="25000" lnSpcReduction="20000"/>
          </a:bodyPr>
          <a:lstStyle/>
          <a:p>
            <a:pPr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8000">
                <a:solidFill>
                  <a:srgbClr val="3B3B3B"/>
                </a:solidFill>
                <a:latin typeface="Calibri" panose="020F0502020204030204" pitchFamily="34" charset="0"/>
              </a:rPr>
              <a:t>Late applications are accepted only in extenuating circumstances and only as they relate to the PD/PI(s) of the application. </a:t>
            </a:r>
            <a:r>
              <a:rPr lang="en-US" sz="800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US" sz="80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7200">
                <a:solidFill>
                  <a:srgbClr val="3B3B3B"/>
                </a:solidFill>
                <a:latin typeface="Calibri" panose="020F0502020204030204" pitchFamily="34" charset="0"/>
              </a:rPr>
              <a:t>Personal emergencies for Authorized Organization Representative are not considered – make sure you have a back-up.</a:t>
            </a:r>
          </a:p>
          <a:p>
            <a:pPr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8000">
                <a:solidFill>
                  <a:srgbClr val="3B3B3B"/>
                </a:solidFill>
                <a:latin typeface="Calibri" panose="020F0502020204030204" pitchFamily="34" charset="0"/>
              </a:rPr>
              <a:t>Application must include a cover letter explaining the reason(s) for the delay.</a:t>
            </a: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7800">
                <a:solidFill>
                  <a:srgbClr val="3B3B3B"/>
                </a:solidFill>
                <a:latin typeface="Calibri" panose="020F0502020204030204" pitchFamily="34" charset="0"/>
              </a:rPr>
              <a:t> </a:t>
            </a:r>
            <a:r>
              <a:rPr lang="en-US" sz="7200">
                <a:solidFill>
                  <a:srgbClr val="3B3B3B"/>
                </a:solidFill>
                <a:latin typeface="Calibri" panose="020F0502020204030204" pitchFamily="34" charset="0"/>
              </a:rPr>
              <a:t>Evaluation made on a case-by-case basis.</a:t>
            </a:r>
            <a:endParaRPr lang="en-US" sz="7800">
              <a:solidFill>
                <a:srgbClr val="3B3B3B"/>
              </a:solidFill>
              <a:latin typeface="Calibri" panose="020F0502020204030204" pitchFamily="34" charset="0"/>
            </a:endParaRPr>
          </a:p>
          <a:p>
            <a:pPr algn="l" rtl="0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80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</a:rPr>
              <a:t>Permission is not granted in advance. </a:t>
            </a:r>
            <a:r>
              <a:rPr lang="en-US" sz="80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8000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7200">
                <a:solidFill>
                  <a:srgbClr val="3B3B3B"/>
                </a:solidFill>
                <a:latin typeface="Calibri" panose="020F0502020204030204" pitchFamily="34" charset="0"/>
              </a:rPr>
              <a:t>Contacting the CSR Division of Receipt and Referral in advance will not influence the acceptance of a late application.</a:t>
            </a: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§"/>
            </a:pPr>
            <a:endParaRPr lang="en-US" sz="4000">
              <a:solidFill>
                <a:srgbClr val="3B3B3B"/>
              </a:solidFill>
              <a:latin typeface="Calibri" panose="020F0502020204030204" pitchFamily="34" charset="0"/>
            </a:endParaRPr>
          </a:p>
          <a:p>
            <a:pPr marL="0" indent="0" fontAlgn="base">
              <a:lnSpc>
                <a:spcPct val="120000"/>
              </a:lnSpc>
              <a:buNone/>
            </a:pPr>
            <a:r>
              <a:rPr lang="en-US" sz="8000">
                <a:solidFill>
                  <a:srgbClr val="3B3B3B"/>
                </a:solidFill>
                <a:latin typeface="Calibri" panose="020F0502020204030204" pitchFamily="34" charset="0"/>
              </a:rPr>
              <a:t>See </a:t>
            </a:r>
            <a:r>
              <a:rPr lang="en-US" sz="8000">
                <a:solidFill>
                  <a:srgbClr val="3B3B3B"/>
                </a:solidFill>
                <a:latin typeface="Calibri" panose="020F0502020204030204" pitchFamily="34" charset="0"/>
                <a:hlinkClick r:id="rId4"/>
              </a:rPr>
              <a:t>Late Applications</a:t>
            </a:r>
            <a:r>
              <a:rPr lang="en-US" sz="8000">
                <a:solidFill>
                  <a:srgbClr val="3B3B3B"/>
                </a:solidFill>
                <a:latin typeface="Calibri" panose="020F0502020204030204" pitchFamily="34" charset="0"/>
              </a:rPr>
              <a:t> for details.</a:t>
            </a:r>
          </a:p>
          <a:p>
            <a:pPr marL="0" indent="0" algn="l" rtl="0" fontAlgn="base">
              <a:lnSpc>
                <a:spcPct val="120000"/>
              </a:lnSpc>
              <a:buNone/>
            </a:pPr>
            <a:endParaRPr lang="en-US" sz="8000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540931" y="1037973"/>
            <a:ext cx="696823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fontAlgn="base">
              <a:lnSpc>
                <a:spcPct val="200000"/>
              </a:lnSpc>
            </a:pPr>
            <a:r>
              <a:rPr lang="en-US" sz="3200" b="1" i="0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C. </a:t>
            </a:r>
            <a:r>
              <a:rPr lang="en-US" sz="3200" b="1">
                <a:solidFill>
                  <a:srgbClr val="20558A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Probably</a:t>
            </a:r>
            <a:endParaRPr lang="en-US" sz="2400" b="1" i="0">
              <a:solidFill>
                <a:srgbClr val="20558A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4324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381" y="338768"/>
            <a:ext cx="9984568" cy="1116434"/>
          </a:xfrm>
        </p:spPr>
        <p:txBody>
          <a:bodyPr/>
          <a:lstStyle/>
          <a:p>
            <a:r>
              <a:rPr lang="en-US"/>
              <a:t>Dealing with System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381" y="1455202"/>
            <a:ext cx="10693893" cy="15010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lnSpc>
                <a:spcPct val="100000"/>
              </a:lnSpc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You’re having </a:t>
            </a:r>
            <a:r>
              <a:rPr lang="en-US" sz="2400">
                <a:solidFill>
                  <a:srgbClr val="000000"/>
                </a:solidFill>
                <a:latin typeface="Calibri"/>
                <a:cs typeface="Calibri"/>
              </a:rPr>
              <a:t>issues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 with a federal system </a:t>
            </a:r>
            <a:r>
              <a:rPr lang="en-US" sz="2400">
                <a:solidFill>
                  <a:srgbClr val="000000"/>
                </a:solidFill>
                <a:latin typeface="Calibri"/>
                <a:cs typeface="Calibri"/>
              </a:rPr>
              <a:t>which may impact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 </a:t>
            </a:r>
            <a:r>
              <a:rPr lang="en-US" sz="2400">
                <a:solidFill>
                  <a:srgbClr val="000000"/>
                </a:solidFill>
                <a:latin typeface="Calibri"/>
                <a:cs typeface="Calibri"/>
              </a:rPr>
              <a:t>your ability to submit on time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.</a:t>
            </a:r>
            <a:r>
              <a:rPr lang="en-US" sz="2400">
                <a:solidFill>
                  <a:srgbClr val="000000"/>
                </a:solidFill>
                <a:latin typeface="Calibri"/>
                <a:cs typeface="Calibri"/>
              </a:rPr>
              <a:t> </a:t>
            </a:r>
            <a:endParaRPr lang="en-US" sz="2400" b="0" i="0" u="none" strike="noStrike">
              <a:solidFill>
                <a:srgbClr val="000000"/>
              </a:solidFill>
              <a:effectLst/>
              <a:latin typeface="Calibri"/>
              <a:cs typeface="Calibri"/>
            </a:endParaRPr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Will you be penalized if </a:t>
            </a:r>
            <a:r>
              <a:rPr lang="en-US" sz="2400">
                <a:solidFill>
                  <a:srgbClr val="000000"/>
                </a:solidFill>
                <a:latin typeface="Calibri"/>
                <a:cs typeface="Calibri"/>
              </a:rPr>
              <a:t>it causes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 a delay?</a:t>
            </a:r>
            <a:endParaRPr lang="en-US" sz="2400" b="0" i="0">
              <a:solidFill>
                <a:srgbClr val="000000"/>
              </a:solidFill>
              <a:effectLst/>
              <a:latin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1153413" y="2909835"/>
            <a:ext cx="78478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Yes</a:t>
            </a:r>
            <a:r>
              <a:rPr lang="en-US" sz="2400" b="0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en-US" sz="2400" b="0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Maybe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  <p:pic>
        <p:nvPicPr>
          <p:cNvPr id="6" name="Picture 5" descr="You Make the Call">
            <a:extLst>
              <a:ext uri="{FF2B5EF4-FFF2-40B4-BE49-F238E27FC236}">
                <a16:creationId xmlns:a16="http://schemas.microsoft.com/office/drawing/2014/main" id="{293DFF79-F3F0-C9A1-3FE8-E4516CBBB6C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218970" y="5703559"/>
            <a:ext cx="3470714" cy="9825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1857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Dealing with System Issues: </a:t>
            </a:r>
            <a:r>
              <a:rPr lang="en-US">
                <a:solidFill>
                  <a:srgbClr val="20558A"/>
                </a:solidFill>
              </a:rPr>
              <a:t>Answer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1218"/>
            <a:ext cx="9984568" cy="3768131"/>
          </a:xfrm>
        </p:spPr>
        <p:txBody>
          <a:bodyPr>
            <a:normAutofit fontScale="32500" lnSpcReduction="20000"/>
          </a:bodyPr>
          <a:lstStyle/>
          <a:p>
            <a:pPr marL="0" indent="0" algn="l" rtl="0" fontAlgn="base">
              <a:buNone/>
            </a:pPr>
            <a:r>
              <a:rPr lang="en-US" sz="80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</a:rPr>
              <a:t>Federal Systems include:</a:t>
            </a: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72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NIH ASSIST </a:t>
            </a: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7200" b="0" i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​Grants.gov Workspace</a:t>
            </a: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72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Grants.gov</a:t>
            </a:r>
            <a:r>
              <a:rPr lang="en-US" sz="7200" b="0" i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72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System for Award Management (SAM)  </a:t>
            </a:r>
            <a:r>
              <a:rPr lang="en-US" sz="7200" b="0" i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lvl="1" fontAlgn="base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72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NIH eRA Commons</a:t>
            </a:r>
            <a:br>
              <a:rPr lang="en-US" sz="80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</a:rPr>
            </a:br>
            <a:endParaRPr lang="en-US" sz="8000" b="0" i="0" u="none" strike="noStrike">
              <a:solidFill>
                <a:srgbClr val="3B3B3B"/>
              </a:solidFill>
              <a:effectLst/>
              <a:latin typeface="Calibri" panose="020F0502020204030204" pitchFamily="34" charset="0"/>
            </a:endParaRPr>
          </a:p>
          <a:p>
            <a:pPr marL="0" indent="0" fontAlgn="base">
              <a:lnSpc>
                <a:spcPct val="120000"/>
              </a:lnSpc>
              <a:buNone/>
            </a:pPr>
            <a:r>
              <a:rPr lang="en-US" sz="80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</a:rPr>
              <a:t>See </a:t>
            </a:r>
            <a:r>
              <a:rPr lang="en-US" sz="80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  <a:hlinkClick r:id="rId3"/>
              </a:rPr>
              <a:t>Dealing with System Issues</a:t>
            </a:r>
            <a:r>
              <a:rPr lang="en-US" sz="8000" b="0" i="0" u="none" strike="noStrike">
                <a:solidFill>
                  <a:srgbClr val="3B3B3B"/>
                </a:solidFill>
                <a:effectLst/>
                <a:latin typeface="Calibri" panose="020F0502020204030204" pitchFamily="34" charset="0"/>
              </a:rPr>
              <a:t> for details.</a:t>
            </a:r>
          </a:p>
          <a:p>
            <a:pPr marL="457200" lvl="1" indent="0" fontAlgn="base">
              <a:lnSpc>
                <a:spcPct val="120000"/>
              </a:lnSpc>
              <a:buNone/>
            </a:pPr>
            <a:endParaRPr lang="en-US" sz="8000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-81224" y="1368603"/>
            <a:ext cx="114350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fontAlgn="base"/>
            <a:r>
              <a:rPr lang="en-US" sz="2400" b="1" i="0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​B. </a:t>
            </a:r>
            <a:r>
              <a:rPr lang="en-US" sz="2400" b="1" i="0" u="none" strike="noStrike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en-US" sz="2400" b="1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- assuming eRA </a:t>
            </a:r>
            <a:r>
              <a:rPr lang="en-US" sz="2400" b="1">
                <a:solidFill>
                  <a:srgbClr val="2055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b="1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ervice </a:t>
            </a:r>
            <a:r>
              <a:rPr lang="en-US" sz="2400" b="1">
                <a:solidFill>
                  <a:srgbClr val="2055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400" b="1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esk is notified, they confirm the issue is beyond your control, and yo</a:t>
            </a:r>
            <a:r>
              <a:rPr lang="en-US" sz="2400" b="1">
                <a:solidFill>
                  <a:srgbClr val="2055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 work with them in a timely manner to complete the submission</a:t>
            </a:r>
            <a:r>
              <a:rPr lang="en-US" sz="2400" b="1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b="1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3143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381" y="338768"/>
            <a:ext cx="9984568" cy="1116434"/>
          </a:xfrm>
        </p:spPr>
        <p:txBody>
          <a:bodyPr/>
          <a:lstStyle/>
          <a:p>
            <a:r>
              <a:rPr lang="en-US"/>
              <a:t>Application Submissions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381" y="1361046"/>
            <a:ext cx="10693893" cy="2345166"/>
          </a:xfrm>
        </p:spPr>
        <p:txBody>
          <a:bodyPr>
            <a:normAutofit/>
          </a:bodyPr>
          <a:lstStyle/>
          <a:p>
            <a:pPr marL="0" indent="0" algn="l" rtl="0" fontAlgn="base">
              <a:lnSpc>
                <a:spcPct val="110000"/>
              </a:lnSpc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Your first application wasn’t funded. After speaking with your Program Officer, you’re confident yo</a:t>
            </a: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</a:rPr>
              <a:t>u can respond to the reviewer feedback and create a strong </a:t>
            </a: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</a:rPr>
              <a:t>resubmission</a:t>
            </a: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</a:rPr>
              <a:t> application. </a:t>
            </a:r>
          </a:p>
          <a:p>
            <a:pPr marL="0" indent="0" algn="l" rtl="0" fontAlgn="base">
              <a:lnSpc>
                <a:spcPct val="110000"/>
              </a:lnSpc>
              <a:buNone/>
            </a:pP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</a:rPr>
              <a:t>How many </a:t>
            </a:r>
            <a:r>
              <a:rPr lang="en-US" sz="2400" b="1">
                <a:solidFill>
                  <a:srgbClr val="000000"/>
                </a:solidFill>
                <a:latin typeface="Calibri" panose="020F0502020204030204" pitchFamily="34" charset="0"/>
              </a:rPr>
              <a:t>resubmission</a:t>
            </a: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</a:rPr>
              <a:t> applications does NIH allow?</a:t>
            </a:r>
            <a:endParaRPr lang="en-US" sz="2400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890726" y="3452549"/>
            <a:ext cx="7847861" cy="2125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>
                <a:solidFill>
                  <a:srgbClr val="2055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Three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/>
          </a:p>
        </p:txBody>
      </p:sp>
      <p:pic>
        <p:nvPicPr>
          <p:cNvPr id="6" name="Picture 5" descr="You Make the Call">
            <a:extLst>
              <a:ext uri="{FF2B5EF4-FFF2-40B4-BE49-F238E27FC236}">
                <a16:creationId xmlns:a16="http://schemas.microsoft.com/office/drawing/2014/main" id="{293DFF79-F3F0-C9A1-3FE8-E4516CBBB6C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133996" y="5703559"/>
            <a:ext cx="3470714" cy="9825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07337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/>
              <a:t>Application Submissions </a:t>
            </a:r>
            <a:r>
              <a:rPr lang="en-US" sz="3400">
                <a:solidFill>
                  <a:srgbClr val="20558A"/>
                </a:solidFill>
              </a:rPr>
              <a:t>Answer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412469" y="1160266"/>
            <a:ext cx="784786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fontAlgn="base">
              <a:lnSpc>
                <a:spcPct val="200000"/>
              </a:lnSpc>
            </a:pPr>
            <a:r>
              <a:rPr lang="en-US" sz="2400" b="1" i="0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A. ​</a:t>
            </a:r>
            <a:r>
              <a:rPr lang="en-US" sz="2400" b="1" i="0" u="none" strike="noStrike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endParaRPr lang="en-US" sz="2400" b="1" i="0">
              <a:solidFill>
                <a:srgbClr val="20558A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C0A80-181E-0468-077C-97A67211DAAE}"/>
              </a:ext>
            </a:extLst>
          </p:cNvPr>
          <p:cNvSpPr>
            <a:spLocks noGrp="1"/>
          </p:cNvSpPr>
          <p:nvPr/>
        </p:nvSpPr>
        <p:spPr>
          <a:xfrm>
            <a:off x="838199" y="2108000"/>
            <a:ext cx="10214987" cy="413300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i="0">
                <a:solidFill>
                  <a:srgbClr val="3B3B3B"/>
                </a:solidFill>
                <a:effectLst/>
                <a:latin typeface="Calibri"/>
                <a:cs typeface="Calibri"/>
              </a:rPr>
              <a:t>A resubmission is an unfunded application that has been modified following initial review and resubmitted for consideration.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000" b="0" i="0">
                <a:solidFill>
                  <a:srgbClr val="3B3B3B"/>
                </a:solidFill>
                <a:effectLst/>
                <a:latin typeface="Calibri"/>
                <a:cs typeface="Calibri"/>
              </a:rPr>
              <a:t>NIH permits </a:t>
            </a:r>
            <a:r>
              <a:rPr lang="en-US" sz="2000" b="1" i="0">
                <a:solidFill>
                  <a:srgbClr val="3B3B3B"/>
                </a:solidFill>
                <a:effectLst/>
                <a:latin typeface="Calibri"/>
                <a:cs typeface="Calibri"/>
              </a:rPr>
              <a:t>one resubmission </a:t>
            </a:r>
            <a:r>
              <a:rPr lang="en-US" sz="2000" b="0" i="0">
                <a:solidFill>
                  <a:srgbClr val="3B3B3B"/>
                </a:solidFill>
                <a:effectLst/>
                <a:latin typeface="Calibri"/>
                <a:cs typeface="Calibri"/>
              </a:rPr>
              <a:t>of an unfunded application to explicitly address review feedback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1800" b="0" i="0">
                <a:solidFill>
                  <a:srgbClr val="3B3B3B"/>
                </a:solidFill>
                <a:effectLst/>
                <a:latin typeface="Calibri"/>
                <a:cs typeface="Calibri"/>
              </a:rPr>
              <a:t>Includes a one-page introduction summarizing changes made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1800">
                <a:solidFill>
                  <a:srgbClr val="3B3B3B"/>
                </a:solidFill>
                <a:latin typeface="Calibri"/>
                <a:cs typeface="Calibri"/>
              </a:rPr>
              <a:t>M</a:t>
            </a:r>
            <a:r>
              <a:rPr lang="en-US" sz="1800" b="0" i="0">
                <a:solidFill>
                  <a:srgbClr val="3B3B3B"/>
                </a:solidFill>
                <a:effectLst/>
                <a:latin typeface="Calibri"/>
                <a:cs typeface="Calibri"/>
              </a:rPr>
              <a:t>ust be submitted within 37 months of the new application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0" i="0">
              <a:solidFill>
                <a:srgbClr val="3B3B3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i="0">
                <a:solidFill>
                  <a:srgbClr val="3B3B3B"/>
                </a:solidFill>
                <a:effectLst/>
                <a:latin typeface="Calibri"/>
                <a:cs typeface="Calibri"/>
              </a:rPr>
              <a:t>Following an unsuccessful resubmission application, you may submit the same idea as a </a:t>
            </a:r>
            <a:r>
              <a:rPr lang="en-US" sz="2000" b="1" i="0">
                <a:solidFill>
                  <a:srgbClr val="3B3B3B"/>
                </a:solidFill>
                <a:effectLst/>
                <a:latin typeface="Calibri"/>
                <a:cs typeface="Calibri"/>
              </a:rPr>
              <a:t>new</a:t>
            </a:r>
            <a:r>
              <a:rPr lang="en-US" sz="2000" b="0" i="0">
                <a:solidFill>
                  <a:srgbClr val="3B3B3B"/>
                </a:solidFill>
                <a:effectLst/>
                <a:latin typeface="Calibri"/>
                <a:cs typeface="Calibri"/>
              </a:rPr>
              <a:t> application for the next appropriate new application due date.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1800">
                <a:solidFill>
                  <a:srgbClr val="3B3B3B"/>
                </a:solidFill>
                <a:latin typeface="Calibri"/>
                <a:cs typeface="Calibri"/>
              </a:rPr>
              <a:t>You can make any changes you want to the application, but you can not explicitly mention any prior review or how you’ve addressed reviewer feedback (e.g., no introduction attachment).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b="0" i="0">
              <a:solidFill>
                <a:srgbClr val="3B3B3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0" i="0">
                <a:solidFill>
                  <a:srgbClr val="3B3B3B"/>
                </a:solidFill>
                <a:effectLst/>
                <a:latin typeface="Calibri"/>
                <a:cs typeface="Calibri"/>
              </a:rPr>
              <a:t>See </a:t>
            </a:r>
            <a:r>
              <a:rPr lang="en-US" sz="2000" b="0" i="0">
                <a:solidFill>
                  <a:srgbClr val="3B3B3B"/>
                </a:solidFill>
                <a:effectLst/>
                <a:latin typeface="Calibri"/>
                <a:cs typeface="Calibri"/>
                <a:hlinkClick r:id="rId3"/>
              </a:rPr>
              <a:t>Resubmission </a:t>
            </a:r>
            <a:r>
              <a:rPr lang="en-US" sz="2000">
                <a:solidFill>
                  <a:srgbClr val="3B3B3B"/>
                </a:solidFill>
                <a:latin typeface="Calibri"/>
                <a:cs typeface="Calibri"/>
                <a:hlinkClick r:id="rId3"/>
              </a:rPr>
              <a:t>Policy</a:t>
            </a:r>
            <a:r>
              <a:rPr lang="en-US" sz="2000">
                <a:solidFill>
                  <a:srgbClr val="3B3B3B"/>
                </a:solidFill>
                <a:latin typeface="Calibri"/>
                <a:cs typeface="Calibri"/>
              </a:rPr>
              <a:t> for details. </a:t>
            </a:r>
            <a:endParaRPr 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184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381" y="338768"/>
            <a:ext cx="9984568" cy="1116434"/>
          </a:xfrm>
        </p:spPr>
        <p:txBody>
          <a:bodyPr/>
          <a:lstStyle/>
          <a:p>
            <a:r>
              <a:rPr lang="en-US"/>
              <a:t>Overlapping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380" y="1455202"/>
            <a:ext cx="10693893" cy="2111228"/>
          </a:xfrm>
        </p:spPr>
        <p:txBody>
          <a:bodyPr>
            <a:normAutofit/>
          </a:bodyPr>
          <a:lstStyle/>
          <a:p>
            <a:pPr marL="0" indent="0" algn="l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You’re a real go-getter and found several funding opportunities with similar due dates that you think are a good fit for your application. </a:t>
            </a:r>
          </a:p>
          <a:p>
            <a:pPr marL="0" indent="0" algn="l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en-US" sz="2400" b="0" i="0" u="none" strike="noStrike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algn="l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 increase your chances of success, you decide to submit the same application to all of them.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1675734" y="3566430"/>
            <a:ext cx="784786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fontAlgn="base"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Good idea</a:t>
            </a:r>
          </a:p>
          <a:p>
            <a:pPr marL="914400" lvl="1" indent="-457200" fontAlgn="base">
              <a:buFont typeface="+mj-lt"/>
              <a:buAutoNum type="alphaUcPeriod"/>
            </a:pPr>
            <a:endParaRPr lang="en-US" sz="1400">
              <a:solidFill>
                <a:srgbClr val="20558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fontAlgn="base">
              <a:buFont typeface="+mj-lt"/>
              <a:buAutoNum type="alphaUcPeriod"/>
            </a:pPr>
            <a:r>
              <a:rPr lang="en-US" sz="2400">
                <a:solidFill>
                  <a:srgbClr val="2055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Bad idea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  <p:pic>
        <p:nvPicPr>
          <p:cNvPr id="6" name="Picture 5" descr="You Make the Call">
            <a:extLst>
              <a:ext uri="{FF2B5EF4-FFF2-40B4-BE49-F238E27FC236}">
                <a16:creationId xmlns:a16="http://schemas.microsoft.com/office/drawing/2014/main" id="{293DFF79-F3F0-C9A1-3FE8-E4516CBBB6C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360643" y="5703559"/>
            <a:ext cx="3470714" cy="9825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05879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/>
              <a:t>Overlapping Applications: </a:t>
            </a:r>
            <a:r>
              <a:rPr lang="en-US" sz="3400">
                <a:solidFill>
                  <a:srgbClr val="20558A"/>
                </a:solidFill>
              </a:rPr>
              <a:t>Answer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441150" y="1007616"/>
            <a:ext cx="784786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fontAlgn="base">
              <a:lnSpc>
                <a:spcPct val="200000"/>
              </a:lnSpc>
            </a:pPr>
            <a:r>
              <a:rPr lang="en-US" sz="3200" b="1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  <a:r>
              <a:rPr lang="en-US" sz="3200" b="1" i="0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B. </a:t>
            </a:r>
            <a:r>
              <a:rPr lang="en-US" sz="3200" b="1" i="0" u="none" strike="noStrike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Bad idea</a:t>
            </a:r>
            <a:endParaRPr lang="en-US" sz="3200" b="1" i="0">
              <a:solidFill>
                <a:srgbClr val="20558A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73C0A80-181E-0468-077C-97A67211DAAE}"/>
              </a:ext>
            </a:extLst>
          </p:cNvPr>
          <p:cNvSpPr>
            <a:spLocks noGrp="1"/>
          </p:cNvSpPr>
          <p:nvPr/>
        </p:nvSpPr>
        <p:spPr>
          <a:xfrm>
            <a:off x="731668" y="2081367"/>
            <a:ext cx="10187866" cy="3769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 few exceptions, it’</a:t>
            </a:r>
            <a:r>
              <a:rPr lang="en-US" sz="20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000" b="1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not allowable </a:t>
            </a:r>
            <a:r>
              <a:rPr lang="en-US" sz="20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 have duplicate or highly overlapping applications under review at any Public Health Service Agency (e.g., NIH, AHRQ, FDA, CDC, etc.) at the same time.</a:t>
            </a:r>
            <a:endParaRPr lang="en-US" sz="2000">
              <a:solidFill>
                <a:srgbClr val="3B3B3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 application is “under review” until the summary statement is issued.</a:t>
            </a:r>
          </a:p>
          <a:p>
            <a:pPr marL="0" indent="0">
              <a:buNone/>
            </a:pPr>
            <a:endParaRPr lang="en-US" sz="2000">
              <a:solidFill>
                <a:srgbClr val="3B3B3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See the </a:t>
            </a:r>
            <a:r>
              <a:rPr lang="en-US" sz="200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CSR Evaluation of Unallowable Resubmission and Overlapping Applications</a:t>
            </a:r>
            <a:r>
              <a:rPr lang="en-US" sz="20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page</a:t>
            </a:r>
          </a:p>
          <a:p>
            <a:pPr marL="0" indent="0">
              <a:buNone/>
            </a:pPr>
            <a:r>
              <a:rPr lang="en-US" sz="2000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details.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57113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381" y="338768"/>
            <a:ext cx="9984568" cy="1116434"/>
          </a:xfrm>
        </p:spPr>
        <p:txBody>
          <a:bodyPr/>
          <a:lstStyle/>
          <a:p>
            <a:r>
              <a:rPr lang="en-US"/>
              <a:t>Severe Weather/Other Disasters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381" y="1455202"/>
            <a:ext cx="10693893" cy="2345166"/>
          </a:xfrm>
        </p:spPr>
        <p:txBody>
          <a:bodyPr>
            <a:normAutofit/>
          </a:bodyPr>
          <a:lstStyle/>
          <a:p>
            <a:pPr marL="0" indent="0" algn="l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Your office of sponsored projects was ready to submit </a:t>
            </a:r>
            <a:r>
              <a:rPr lang="en-US" sz="2400">
                <a:solidFill>
                  <a:srgbClr val="000000"/>
                </a:solidFill>
                <a:latin typeface="Calibri" panose="020F0502020204030204" pitchFamily="34" charset="0"/>
              </a:rPr>
              <a:t>multiple applications for an R01 standard due date when the institution was impacted by a severe weather event and was forced to close. What should you do?</a:t>
            </a:r>
          </a:p>
          <a:p>
            <a:pPr marL="0" indent="0" algn="l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en-US" sz="24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1026102" y="2881447"/>
            <a:ext cx="9565847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 your best to meet the deadline by submitting from home. </a:t>
            </a: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Submit the applications on the next available due date.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>
                <a:solidFill>
                  <a:srgbClr val="2055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 NIH and beg for an extension.</a:t>
            </a: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endParaRPr lang="en-US" sz="600">
              <a:solidFill>
                <a:srgbClr val="20558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fontAlgn="base">
              <a:buFont typeface="+mj-lt"/>
              <a:buAutoNum type="alphaUcPeriod"/>
            </a:pPr>
            <a:r>
              <a:rPr lang="en-US" sz="2400" b="0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Submit the applications, with cover letters explaining the delay, </a:t>
            </a:r>
            <a:r>
              <a:rPr lang="en-US" sz="2400">
                <a:solidFill>
                  <a:srgbClr val="20558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your institution reopens.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  <p:pic>
        <p:nvPicPr>
          <p:cNvPr id="6" name="Picture 5" descr="You Make the Call">
            <a:extLst>
              <a:ext uri="{FF2B5EF4-FFF2-40B4-BE49-F238E27FC236}">
                <a16:creationId xmlns:a16="http://schemas.microsoft.com/office/drawing/2014/main" id="{293DFF79-F3F0-C9A1-3FE8-E4516CBBB6C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360643" y="5703559"/>
            <a:ext cx="3470714" cy="9825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992530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/>
              <a:t>Severe Weather/Other Disasters: </a:t>
            </a:r>
            <a:r>
              <a:rPr lang="en-US" sz="3400">
                <a:solidFill>
                  <a:srgbClr val="20558A"/>
                </a:solidFill>
              </a:rPr>
              <a:t>Answer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391885" y="1290895"/>
            <a:ext cx="100690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fontAlgn="base"/>
            <a:r>
              <a:rPr lang="en-US" sz="2400" b="1" i="0" dirty="0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  <a:r>
              <a:rPr lang="en-US" sz="2400" b="1" dirty="0">
                <a:solidFill>
                  <a:srgbClr val="20558A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400" i="0" dirty="0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b="0" i="0" dirty="0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Submit the applications, with cover letters explaining the delay, </a:t>
            </a:r>
            <a:r>
              <a:rPr lang="en-US" sz="2400" dirty="0">
                <a:solidFill>
                  <a:srgbClr val="20558A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when your institution reopens.</a:t>
            </a:r>
            <a:endParaRPr lang="en-US" sz="2400" b="0" i="0" dirty="0">
              <a:solidFill>
                <a:srgbClr val="20558A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fontAlgn="base"/>
            <a:endParaRPr lang="en-US" sz="2400" b="1" i="0" dirty="0">
              <a:solidFill>
                <a:srgbClr val="20558A"/>
              </a:solidFill>
              <a:effectLst/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C0A80-181E-0468-077C-97A67211DAAE}"/>
              </a:ext>
            </a:extLst>
          </p:cNvPr>
          <p:cNvSpPr>
            <a:spLocks noGrp="1"/>
          </p:cNvSpPr>
          <p:nvPr/>
        </p:nvSpPr>
        <p:spPr>
          <a:xfrm>
            <a:off x="630223" y="2411604"/>
            <a:ext cx="9984568" cy="3518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i="0">
                <a:solidFill>
                  <a:schemeClr val="accent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Our primary concern is </a:t>
            </a:r>
            <a:r>
              <a:rPr lang="en-US" sz="2000" b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the health and safety of the people and animals in the programs we oversee.</a:t>
            </a:r>
            <a:endParaRPr lang="en-US" sz="2000" b="0" i="0">
              <a:solidFill>
                <a:srgbClr val="3B3B3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0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Impacted institutions have a due date extension for the number of days the institution is closed.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8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reason for the delay must be documented in a cover letter.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sz="18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NIH often issues </a:t>
            </a:r>
            <a:r>
              <a:rPr lang="en-US" sz="1800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notices in the NIH Guide following major events indicating flexibilities, but</a:t>
            </a:r>
            <a:r>
              <a:rPr lang="en-US" sz="18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the due date extension practice applies even when a notice is not </a:t>
            </a:r>
            <a:r>
              <a:rPr lang="en-US" sz="1800">
                <a:solidFill>
                  <a:srgbClr val="3B3B3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issued. </a:t>
            </a:r>
            <a:r>
              <a:rPr lang="en-US" sz="18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spcBef>
                <a:spcPts val="1200"/>
              </a:spcBef>
              <a:buNone/>
            </a:pPr>
            <a:endParaRPr lang="en-US" sz="1000" b="0" i="0">
              <a:solidFill>
                <a:srgbClr val="3B3B3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2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See </a:t>
            </a:r>
            <a:r>
              <a:rPr lang="en-US" sz="22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NIH Extramural Response to Natural Disasters and Other Emergencies</a:t>
            </a:r>
            <a:r>
              <a:rPr lang="en-US" sz="2200" b="0" i="0">
                <a:solidFill>
                  <a:srgbClr val="3B3B3B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1374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0F491E9-E1AD-B992-BCF9-31C75235E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223217"/>
            <a:ext cx="9984568" cy="1116434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2055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TODAY’S LINE-UP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BBC6EB-6AFD-4666-F0F6-F4E3AC9FC3EC}"/>
              </a:ext>
            </a:extLst>
          </p:cNvPr>
          <p:cNvSpPr txBox="1"/>
          <p:nvPr/>
        </p:nvSpPr>
        <p:spPr>
          <a:xfrm>
            <a:off x="262554" y="1744682"/>
            <a:ext cx="509484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20558A"/>
                </a:solidFill>
              </a:rPr>
              <a:t>PART 1:</a:t>
            </a:r>
          </a:p>
          <a:p>
            <a:endParaRPr lang="en-US" b="1">
              <a:solidFill>
                <a:srgbClr val="20558A"/>
              </a:solidFill>
            </a:endParaRPr>
          </a:p>
          <a:p>
            <a:r>
              <a:rPr lang="en-US" b="1">
                <a:solidFill>
                  <a:schemeClr val="accent2"/>
                </a:solidFill>
              </a:rPr>
              <a:t>Presentation of video: (~25 minutes) </a:t>
            </a:r>
          </a:p>
          <a:p>
            <a:r>
              <a:rPr lang="en-US" b="1">
                <a:solidFill>
                  <a:srgbClr val="20558A"/>
                </a:solidFill>
              </a:rPr>
              <a:t>     “NIH Grants Process: A Walk-Through   </a:t>
            </a:r>
          </a:p>
          <a:p>
            <a:r>
              <a:rPr lang="en-US" b="1">
                <a:solidFill>
                  <a:srgbClr val="20558A"/>
                </a:solidFill>
              </a:rPr>
              <a:t>     for Beginners”  </a:t>
            </a:r>
          </a:p>
          <a:p>
            <a:endParaRPr lang="en-US" b="1">
              <a:solidFill>
                <a:srgbClr val="20558A"/>
              </a:solidFill>
            </a:endParaRPr>
          </a:p>
          <a:p>
            <a:r>
              <a:rPr lang="en-US" b="1">
                <a:solidFill>
                  <a:schemeClr val="accent2"/>
                </a:solidFill>
              </a:rPr>
              <a:t>While you watch: </a:t>
            </a:r>
          </a:p>
          <a:p>
            <a:pPr lvl="1"/>
            <a:r>
              <a:rPr lang="en-US" b="1">
                <a:solidFill>
                  <a:srgbClr val="20558A"/>
                </a:solidFill>
              </a:rPr>
              <a:t>-Ask questions in the Q&amp;A box</a:t>
            </a:r>
          </a:p>
          <a:p>
            <a:pPr lvl="1"/>
            <a:r>
              <a:rPr lang="en-US" b="1">
                <a:solidFill>
                  <a:srgbClr val="20558A"/>
                </a:solidFill>
              </a:rPr>
              <a:t>(NIH experts are answering your questions behind the scenes)</a:t>
            </a:r>
          </a:p>
          <a:p>
            <a:pPr lvl="1"/>
            <a:endParaRPr lang="en-US" b="1">
              <a:solidFill>
                <a:srgbClr val="20558A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5816C6-0522-D98D-09D9-76FD391A88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354811" y="1744682"/>
            <a:ext cx="2588" cy="3669705"/>
          </a:xfrm>
          <a:prstGeom prst="line">
            <a:avLst/>
          </a:prstGeom>
          <a:ln w="57150">
            <a:solidFill>
              <a:srgbClr val="853A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1164020-367F-1A93-E994-EB8C0D16D4A4}"/>
              </a:ext>
            </a:extLst>
          </p:cNvPr>
          <p:cNvSpPr txBox="1"/>
          <p:nvPr/>
        </p:nvSpPr>
        <p:spPr>
          <a:xfrm>
            <a:off x="5665441" y="1746289"/>
            <a:ext cx="58666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20558A"/>
                </a:solidFill>
              </a:rPr>
              <a:t>PART 2:</a:t>
            </a:r>
          </a:p>
          <a:p>
            <a:endParaRPr lang="en-US" b="1">
              <a:solidFill>
                <a:srgbClr val="20558A"/>
              </a:solidFill>
            </a:endParaRPr>
          </a:p>
          <a:p>
            <a:r>
              <a:rPr lang="en-US" b="1">
                <a:solidFill>
                  <a:schemeClr val="accent2"/>
                </a:solidFill>
              </a:rPr>
              <a:t>NIH Expert Q&amp;A Panel: Navigating the Process</a:t>
            </a:r>
          </a:p>
          <a:p>
            <a:r>
              <a:rPr lang="en-US" b="1">
                <a:solidFill>
                  <a:srgbClr val="20558A"/>
                </a:solidFill>
              </a:rPr>
              <a:t>        -NIH panel addresses questions live on </a:t>
            </a:r>
          </a:p>
          <a:p>
            <a:r>
              <a:rPr lang="en-US" b="1">
                <a:solidFill>
                  <a:srgbClr val="20558A"/>
                </a:solidFill>
              </a:rPr>
              <a:t>         camera </a:t>
            </a:r>
          </a:p>
          <a:p>
            <a:endParaRPr lang="en-US" b="1">
              <a:solidFill>
                <a:srgbClr val="20558A"/>
              </a:solidFill>
            </a:endParaRPr>
          </a:p>
          <a:p>
            <a:r>
              <a:rPr lang="en-US" b="1">
                <a:solidFill>
                  <a:schemeClr val="accent2"/>
                </a:solidFill>
              </a:rPr>
              <a:t>Submission Policies: You Make the Call! </a:t>
            </a:r>
          </a:p>
          <a:p>
            <a:pPr lvl="1"/>
            <a:r>
              <a:rPr lang="en-US" b="1">
                <a:solidFill>
                  <a:srgbClr val="20558A"/>
                </a:solidFill>
              </a:rPr>
              <a:t>-Let’s play a quick game to see how you would respond in specific submission scenarios.</a:t>
            </a:r>
          </a:p>
          <a:p>
            <a:endParaRPr lang="en-US" b="1">
              <a:solidFill>
                <a:schemeClr val="accent2"/>
              </a:solidFill>
            </a:endParaRPr>
          </a:p>
          <a:p>
            <a:r>
              <a:rPr lang="en-US" b="1">
                <a:solidFill>
                  <a:schemeClr val="accent2"/>
                </a:solidFill>
              </a:rPr>
              <a:t>Lightning Round: Tips from NIH </a:t>
            </a:r>
          </a:p>
          <a:p>
            <a:r>
              <a:rPr lang="en-US" b="1">
                <a:solidFill>
                  <a:srgbClr val="20558A"/>
                </a:solidFill>
              </a:rPr>
              <a:t>        -What gems can you pick up in 15 seconds   </a:t>
            </a:r>
          </a:p>
          <a:p>
            <a:r>
              <a:rPr lang="en-US" b="1">
                <a:solidFill>
                  <a:srgbClr val="20558A"/>
                </a:solidFill>
              </a:rPr>
              <a:t>        or less from our NIH experts? </a:t>
            </a:r>
          </a:p>
          <a:p>
            <a:pPr lvl="1"/>
            <a:endParaRPr lang="en-US" b="1">
              <a:solidFill>
                <a:srgbClr val="20558A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230421-2A96-59C1-A1E2-E92A42EC7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59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0F491E9-E1AD-B992-BCF9-31C75235E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852" y="2722989"/>
            <a:ext cx="3969384" cy="1116434"/>
          </a:xfrm>
        </p:spPr>
        <p:txBody>
          <a:bodyPr>
            <a:normAutofit fontScale="90000"/>
          </a:bodyPr>
          <a:lstStyle/>
          <a:p>
            <a:r>
              <a:rPr lang="en-US"/>
              <a:t>WHAT’S COMING UP?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BBC6EB-6AFD-4666-F0F6-F4E3AC9FC3EC}"/>
              </a:ext>
            </a:extLst>
          </p:cNvPr>
          <p:cNvSpPr txBox="1"/>
          <p:nvPr/>
        </p:nvSpPr>
        <p:spPr>
          <a:xfrm>
            <a:off x="6627446" y="601013"/>
            <a:ext cx="533254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b="1">
                <a:solidFill>
                  <a:srgbClr val="20558A"/>
                </a:solidFill>
              </a:rPr>
              <a:t>NIH Expert Q&amp;A Panel: Navigating the Process (Round 2)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b="1">
                <a:solidFill>
                  <a:srgbClr val="20558A"/>
                </a:solidFill>
              </a:rPr>
              <a:t>Lightning Round: </a:t>
            </a:r>
          </a:p>
          <a:p>
            <a:r>
              <a:rPr lang="en-US" sz="2800" b="1">
                <a:solidFill>
                  <a:srgbClr val="20558A"/>
                </a:solidFill>
              </a:rPr>
              <a:t>   Tips from NIH </a:t>
            </a:r>
          </a:p>
          <a:p>
            <a:endParaRPr lang="en-US" sz="2800" b="1">
              <a:solidFill>
                <a:srgbClr val="20558A"/>
              </a:solidFill>
            </a:endParaRPr>
          </a:p>
          <a:p>
            <a:endParaRPr lang="en-US" sz="2800" b="1">
              <a:solidFill>
                <a:srgbClr val="20558A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230421-2A96-59C1-A1E2-E92A42EC74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083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5D3BA-39DD-D155-5318-41CDF30E2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25" y="22062"/>
            <a:ext cx="9984568" cy="111643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2055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Stay Connected on Your Journey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07B25-F936-4248-6FEB-9964023E1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4863" y="1016362"/>
            <a:ext cx="9984568" cy="5153617"/>
          </a:xfrm>
        </p:spPr>
        <p:txBody>
          <a:bodyPr>
            <a:noAutofit/>
          </a:bodyPr>
          <a:lstStyle/>
          <a:p>
            <a:r>
              <a:rPr lang="en-US" sz="1200"/>
              <a:t>NIH Websites:</a:t>
            </a:r>
          </a:p>
          <a:p>
            <a:pPr lvl="1"/>
            <a:r>
              <a:rPr lang="en-US" sz="1200">
                <a:solidFill>
                  <a:schemeClr val="tx1"/>
                </a:solidFill>
              </a:rPr>
              <a:t>NIH: </a:t>
            </a:r>
            <a:r>
              <a:rPr lang="en-US" sz="1200">
                <a:solidFill>
                  <a:schemeClr val="accent5">
                    <a:lumMod val="75000"/>
                  </a:schemeClr>
                </a:solidFill>
              </a:rPr>
              <a:t>https://nih.gov</a:t>
            </a:r>
          </a:p>
          <a:p>
            <a:pPr lvl="1"/>
            <a:r>
              <a:rPr lang="en-US" sz="1200"/>
              <a:t>Office of Extramural Research: </a:t>
            </a:r>
            <a:r>
              <a:rPr lang="en-US" sz="1200">
                <a:solidFill>
                  <a:schemeClr val="accent5">
                    <a:lumMod val="75000"/>
                  </a:schemeClr>
                </a:solidFill>
              </a:rPr>
              <a:t>https://grants.nih.gov/</a:t>
            </a:r>
          </a:p>
          <a:p>
            <a:pPr lvl="1"/>
            <a:r>
              <a:rPr lang="en-US" sz="1200"/>
              <a:t>Center for Scientific Review: </a:t>
            </a:r>
            <a:r>
              <a:rPr lang="en-US" sz="1200">
                <a:solidFill>
                  <a:schemeClr val="accent5">
                    <a:lumMod val="75000"/>
                  </a:schemeClr>
                </a:solidFill>
              </a:rPr>
              <a:t>https://public.csr.nih.gov/</a:t>
            </a:r>
          </a:p>
          <a:p>
            <a:r>
              <a:rPr lang="en-US" sz="1200"/>
              <a:t>NIH Extramural Nexus (newsletter): </a:t>
            </a:r>
            <a:r>
              <a:rPr lang="en-US" sz="1200">
                <a:solidFill>
                  <a:schemeClr val="accent5">
                    <a:lumMod val="75000"/>
                  </a:schemeClr>
                </a:solidFill>
              </a:rPr>
              <a:t>http://nexus.od.nih.gov/all/</a:t>
            </a:r>
          </a:p>
          <a:p>
            <a:r>
              <a:rPr lang="en-US" sz="1200"/>
              <a:t>Webinars &amp; Events: </a:t>
            </a:r>
            <a:r>
              <a:rPr lang="en-US" sz="1200">
                <a:solidFill>
                  <a:schemeClr val="accent5">
                    <a:lumMod val="75000"/>
                  </a:schemeClr>
                </a:solidFill>
              </a:rPr>
              <a:t>https://grants.nih.gov/news/virtual-learning/upcoming_webinars.htm</a:t>
            </a:r>
          </a:p>
          <a:p>
            <a:r>
              <a:rPr lang="en-US" sz="1200"/>
              <a:t>All About Grants Podcasts: </a:t>
            </a:r>
            <a:r>
              <a:rPr lang="en-US" sz="1200" i="0">
                <a:solidFill>
                  <a:schemeClr val="accent5">
                    <a:lumMod val="75000"/>
                  </a:schemeClr>
                </a:solidFill>
                <a:effectLst/>
              </a:rPr>
              <a:t>https://grants.nih.gov/news/virtual-learning/podcasts.htm</a:t>
            </a:r>
          </a:p>
          <a:p>
            <a:r>
              <a:rPr lang="en-US" sz="1200"/>
              <a:t>OER LinkedIn: </a:t>
            </a:r>
            <a:r>
              <a:rPr lang="en-US" sz="1200" kern="10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https://www.linkedin.com/company/office-of-extramural-research/</a:t>
            </a:r>
          </a:p>
          <a:p>
            <a:r>
              <a:rPr lang="en-US" sz="1200" kern="100"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</a:p>
          <a:p>
            <a:pPr lvl="1"/>
            <a:r>
              <a:rPr lang="en-US" sz="12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@NIHgrants: </a:t>
            </a:r>
            <a:r>
              <a:rPr lang="en-US" sz="1200" kern="10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https://twitter.com/NIHgrants</a:t>
            </a:r>
          </a:p>
          <a:p>
            <a:pPr lvl="1"/>
            <a:r>
              <a:rPr lang="en-US" sz="1200" kern="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@CSRpeerreview: </a:t>
            </a:r>
            <a:r>
              <a:rPr lang="en-US" sz="1200" kern="10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https://twitter.com/i/flow/login?redirect_after_login=%2FCSRpeerreview </a:t>
            </a:r>
            <a:endParaRPr lang="en-US" sz="1200" kern="100">
              <a:solidFill>
                <a:schemeClr val="accent5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/>
              <a:t>NIH Grants YouTube Channel: </a:t>
            </a:r>
            <a:r>
              <a:rPr lang="en-US" sz="1200">
                <a:solidFill>
                  <a:schemeClr val="accent5">
                    <a:lumMod val="75000"/>
                  </a:schemeClr>
                </a:solidFill>
              </a:rPr>
              <a:t>https://www.youtube.com/user/nihgrants</a:t>
            </a:r>
          </a:p>
          <a:p>
            <a:r>
              <a:rPr lang="en-US" sz="1200"/>
              <a:t>NIH and Institute/Center Social Media: </a:t>
            </a:r>
            <a:r>
              <a:rPr lang="en-US" sz="1200">
                <a:solidFill>
                  <a:schemeClr val="accent5">
                    <a:lumMod val="75000"/>
                  </a:schemeClr>
                </a:solidFill>
              </a:rPr>
              <a:t>https://www.nih.gov/news-events/nih-social-media </a:t>
            </a:r>
          </a:p>
          <a:p>
            <a:pPr marL="0" indent="0">
              <a:buNone/>
            </a:pPr>
            <a:endParaRPr lang="en-US" sz="110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035" name="Picture 11" descr="Link to External Site">
            <a:hlinkClick r:id="rId2"/>
            <a:extLst>
              <a:ext uri="{FF2B5EF4-FFF2-40B4-BE49-F238E27FC236}">
                <a16:creationId xmlns:a16="http://schemas.microsoft.com/office/drawing/2014/main" id="{4C50FAAD-382E-19E7-B310-C4BE88E187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7238" y="-92075"/>
            <a:ext cx="9525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4768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188DC54-62B2-9BFF-0966-356B7416E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69247" y="208382"/>
            <a:ext cx="5996284" cy="846030"/>
            <a:chOff x="316872" y="135205"/>
            <a:chExt cx="5996284" cy="846030"/>
          </a:xfrm>
        </p:grpSpPr>
        <p:pic>
          <p:nvPicPr>
            <p:cNvPr id="10" name="Health and Human Services logo" descr="HHS Logo&#10;">
              <a:extLst>
                <a:ext uri="{FF2B5EF4-FFF2-40B4-BE49-F238E27FC236}">
                  <a16:creationId xmlns:a16="http://schemas.microsoft.com/office/drawing/2014/main" id="{162638BC-6367-1589-310E-C0DD8408C2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16872" y="135205"/>
              <a:ext cx="848860" cy="84603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13C87A3-F5B7-1710-E55E-86A78B9DF53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36342" y="135205"/>
              <a:ext cx="4976814" cy="841242"/>
            </a:xfrm>
            <a:prstGeom prst="rect">
              <a:avLst/>
            </a:prstGeom>
          </p:spPr>
        </p:pic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17CBADE5-389A-40EE-798C-3613D639E52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054225"/>
            <a:ext cx="12192000" cy="10604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THANK YOU!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9DF8C07-4226-76FB-D7A7-81C8D4FA5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3432791"/>
            <a:ext cx="12192001" cy="3425210"/>
            <a:chOff x="0" y="3432791"/>
            <a:chExt cx="12192001" cy="3425210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0F9FDE8E-4A5E-B32F-C8FA-6E7D180DD22E}"/>
                </a:ext>
              </a:extLst>
            </p:cNvPr>
            <p:cNvSpPr/>
            <p:nvPr/>
          </p:nvSpPr>
          <p:spPr>
            <a:xfrm rot="5400000">
              <a:off x="2112145" y="1320646"/>
              <a:ext cx="3425209" cy="7649499"/>
            </a:xfrm>
            <a:prstGeom prst="triangle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+mn-ea"/>
                <a:cs typeface="+mn-cs"/>
              </a:endParaRPr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F41A836A-E4D9-4FC8-6729-DC6556BDAAA6}"/>
                </a:ext>
              </a:extLst>
            </p:cNvPr>
            <p:cNvSpPr/>
            <p:nvPr/>
          </p:nvSpPr>
          <p:spPr>
            <a:xfrm rot="16200000" flipH="1">
              <a:off x="6265608" y="931609"/>
              <a:ext cx="2187675" cy="9665110"/>
            </a:xfrm>
            <a:prstGeom prst="triangle">
              <a:avLst>
                <a:gd name="adj" fmla="val 100000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pen Sans"/>
                <a:ea typeface="+mn-ea"/>
                <a:cs typeface="+mn-cs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5FD1C5C2-0FD7-C336-942B-B66D4A3009A4}"/>
              </a:ext>
            </a:extLst>
          </p:cNvPr>
          <p:cNvSpPr txBox="1"/>
          <p:nvPr/>
        </p:nvSpPr>
        <p:spPr>
          <a:xfrm>
            <a:off x="4274135" y="3107945"/>
            <a:ext cx="50134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For this event, special thanks to: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b="1">
                <a:solidFill>
                  <a:srgbClr val="20558A"/>
                </a:solidFill>
                <a:latin typeface="Open Sans"/>
              </a:rPr>
              <a:t>Participants from around the globe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b="1">
                <a:solidFill>
                  <a:srgbClr val="20558A"/>
                </a:solidFill>
                <a:latin typeface="Open Sans"/>
              </a:rPr>
              <a:t>NIH Expert Panel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NIH Q&amp;A Team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CSR &amp; OER Event Planning Team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b="1">
                <a:solidFill>
                  <a:srgbClr val="20558A"/>
                </a:solidFill>
                <a:latin typeface="Open Sans"/>
              </a:rPr>
              <a:t>Technical Support Team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20558A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30E4F-293C-746F-2ABD-0DCCE938C6C1}"/>
              </a:ext>
            </a:extLst>
          </p:cNvPr>
          <p:cNvSpPr txBox="1"/>
          <p:nvPr/>
        </p:nvSpPr>
        <p:spPr>
          <a:xfrm>
            <a:off x="93318" y="5915141"/>
            <a:ext cx="38039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Information </a:t>
            </a:r>
            <a:r>
              <a:rPr lang="en-US" sz="1600" b="1">
                <a:solidFill>
                  <a:srgbClr val="20558A"/>
                </a:solidFill>
                <a:latin typeface="Open Sans"/>
              </a:rPr>
              <a:t>and resources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may be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20558A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shared with a date stamp of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rgbClr val="20558A"/>
                </a:solidFill>
                <a:latin typeface="Open Sans"/>
              </a:rPr>
              <a:t>May 15, 2024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20558A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592AF1-5F81-29E2-545F-435C71617644}"/>
              </a:ext>
            </a:extLst>
          </p:cNvPr>
          <p:cNvSpPr txBox="1"/>
          <p:nvPr/>
        </p:nvSpPr>
        <p:spPr>
          <a:xfrm>
            <a:off x="6329779" y="5915141"/>
            <a:ext cx="57689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en-US" sz="1600" b="1">
                <a:solidFill>
                  <a:schemeClr val="bg1"/>
                </a:solidFill>
                <a:latin typeface="Open Sans"/>
              </a:rPr>
              <a:t>Video and resources will be shared: </a:t>
            </a:r>
            <a:r>
              <a:rPr lang="en-US" sz="1600" u="sng" kern="10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https://grants.nih.gov/learning-center/nih-grants-process-beginners-walk-through-webinar</a:t>
            </a:r>
            <a:endParaRPr lang="en-US" sz="1600" kern="10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20558A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18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D39280E9-5F00-56E6-2EAF-BF29764D0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33925" y="2600951"/>
            <a:ext cx="2705100" cy="369332"/>
          </a:xfrm>
          <a:prstGeom prst="rect">
            <a:avLst/>
          </a:prstGeom>
          <a:solidFill>
            <a:srgbClr val="BFDCDA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CFA553-853E-7DF9-24C5-54A46EC19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16" y="-22436"/>
            <a:ext cx="9984568" cy="1116434"/>
          </a:xfrm>
        </p:spPr>
        <p:txBody>
          <a:bodyPr/>
          <a:lstStyle/>
          <a:p>
            <a:r>
              <a:rPr lang="en-US">
                <a:solidFill>
                  <a:srgbClr val="2055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NIH Presentation Team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3598A8-A932-E7B6-F983-057A247504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45F2-4DF0-EA0A-2440-3F1157B11FB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384136" y="5020277"/>
            <a:ext cx="3562350" cy="1689100"/>
          </a:xfr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>
            <a:normAutofit fontScale="92500" lnSpcReduction="20000"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sz="1300" b="1">
                <a:solidFill>
                  <a:srgbClr val="FFC000"/>
                </a:solidFill>
              </a:rPr>
              <a:t>Michael A. Sesma, Ph.D.</a:t>
            </a:r>
          </a:p>
          <a:p>
            <a:pPr marL="0" indent="0" algn="ctr">
              <a:buNone/>
            </a:pPr>
            <a:r>
              <a:rPr lang="en-US" sz="1100" b="1">
                <a:solidFill>
                  <a:schemeClr val="bg1"/>
                </a:solidFill>
              </a:rPr>
              <a:t>Chief, Postdoctoral Training Branch</a:t>
            </a:r>
          </a:p>
          <a:p>
            <a:pPr marL="0" indent="0" algn="ctr">
              <a:buNone/>
            </a:pPr>
            <a:r>
              <a:rPr lang="en-US" sz="1100" b="1">
                <a:solidFill>
                  <a:schemeClr val="bg1"/>
                </a:solidFill>
              </a:rPr>
              <a:t>Division of Training, Workforce Development and Diversity Program</a:t>
            </a:r>
          </a:p>
          <a:p>
            <a:pPr marL="0" indent="0" algn="ctr">
              <a:buNone/>
            </a:pPr>
            <a:r>
              <a:rPr lang="en-US" sz="1100" b="1">
                <a:solidFill>
                  <a:schemeClr val="bg1"/>
                </a:solidFill>
              </a:rPr>
              <a:t>National Institute of General Medical Sciences (NIGMS)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2344966-7090-CEF4-9E5A-BBDE4B570A9B}"/>
              </a:ext>
            </a:extLst>
          </p:cNvPr>
          <p:cNvSpPr txBox="1">
            <a:spLocks/>
          </p:cNvSpPr>
          <p:nvPr/>
        </p:nvSpPr>
        <p:spPr>
          <a:xfrm>
            <a:off x="260336" y="912247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Michelle Bulls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Director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Office of Policy for Extramural Research Administration (OPERA)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Office of Extramural Research (OER)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554D897-BF22-F06B-59C1-0C4B3E42FBA3}"/>
              </a:ext>
            </a:extLst>
          </p:cNvPr>
          <p:cNvSpPr txBox="1">
            <a:spLocks/>
          </p:cNvSpPr>
          <p:nvPr/>
        </p:nvSpPr>
        <p:spPr>
          <a:xfrm>
            <a:off x="8391843" y="5020672"/>
            <a:ext cx="3539821" cy="1688705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Michelle M. Timmerman, Ph.D.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Associate Director / Guide Liaison Officer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Division of Receipt and Referral,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Center for Scientific Review (CSR)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871B125-1446-20CE-BD47-7846A7E32056}"/>
              </a:ext>
            </a:extLst>
          </p:cNvPr>
          <p:cNvSpPr txBox="1">
            <a:spLocks/>
          </p:cNvSpPr>
          <p:nvPr/>
        </p:nvSpPr>
        <p:spPr>
          <a:xfrm>
            <a:off x="260336" y="5032770"/>
            <a:ext cx="3562202" cy="1688705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Brittany Mason-Mah, Ph.D.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Scientific Review Officer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Division of AIDS, Behavioral and Populations Sciences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Center for Scientific Review (CSR)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9DEF1B4-E83C-43A7-C23D-49658A54A9D5}"/>
              </a:ext>
            </a:extLst>
          </p:cNvPr>
          <p:cNvSpPr txBox="1">
            <a:spLocks/>
          </p:cNvSpPr>
          <p:nvPr/>
        </p:nvSpPr>
        <p:spPr>
          <a:xfrm>
            <a:off x="8369462" y="912247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Cynthia Dwyer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Outreach Coordinator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Division of Communications and Outreach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Office of Extramural Research (OER)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8236B84-519B-844C-0FE4-EFC3C9D664C8}"/>
              </a:ext>
            </a:extLst>
          </p:cNvPr>
          <p:cNvSpPr txBox="1">
            <a:spLocks/>
          </p:cNvSpPr>
          <p:nvPr/>
        </p:nvSpPr>
        <p:spPr>
          <a:xfrm>
            <a:off x="2533798" y="2977417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Kasima Garst, MFS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Deputy Director,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Division of Grant Systems Integration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Office of Policy for Extramural Research Administration (OPERA), OER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A1F3A44-5025-1723-CEA8-9C07B642151F}"/>
              </a:ext>
            </a:extLst>
          </p:cNvPr>
          <p:cNvSpPr txBox="1">
            <a:spLocks/>
          </p:cNvSpPr>
          <p:nvPr/>
        </p:nvSpPr>
        <p:spPr>
          <a:xfrm>
            <a:off x="4384136" y="919381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Sheri Cummins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Communications Strategist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Division of Communications and Outreach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Office of Extramural Research (OER)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7613FCB-9FC8-739E-E9A4-7AC4FB3FC71B}"/>
              </a:ext>
            </a:extLst>
          </p:cNvPr>
          <p:cNvSpPr txBox="1">
            <a:spLocks/>
          </p:cNvSpPr>
          <p:nvPr/>
        </p:nvSpPr>
        <p:spPr>
          <a:xfrm>
            <a:off x="6588361" y="2977417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Emily Linde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Director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Grants Management Program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50" b="1">
                <a:solidFill>
                  <a:schemeClr val="bg1"/>
                </a:solidFill>
              </a:rPr>
              <a:t>National Institute of Allergy and Infectious Diseases (NIAID)</a:t>
            </a:r>
          </a:p>
        </p:txBody>
      </p:sp>
    </p:spTree>
    <p:extLst>
      <p:ext uri="{BB962C8B-B14F-4D97-AF65-F5344CB8AC3E}">
        <p14:creationId xmlns:p14="http://schemas.microsoft.com/office/powerpoint/2010/main" val="1797054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FA553-853E-7DF9-24C5-54A46EC19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16" y="172616"/>
            <a:ext cx="9984568" cy="1116434"/>
          </a:xfrm>
        </p:spPr>
        <p:txBody>
          <a:bodyPr/>
          <a:lstStyle/>
          <a:p>
            <a:r>
              <a:rPr lang="en-US">
                <a:solidFill>
                  <a:srgbClr val="2055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NIH Q&amp;A Team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9DEF1B4-E83C-43A7-C23D-49658A54A9D5}"/>
              </a:ext>
            </a:extLst>
          </p:cNvPr>
          <p:cNvSpPr txBox="1">
            <a:spLocks/>
          </p:cNvSpPr>
          <p:nvPr/>
        </p:nvSpPr>
        <p:spPr>
          <a:xfrm>
            <a:off x="191099" y="1740296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Megan Columbus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Director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Division of Communications and Outreach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Office of Extramural Research (OER)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2344966-7090-CEF4-9E5A-BBDE4B570A9B}"/>
              </a:ext>
            </a:extLst>
          </p:cNvPr>
          <p:cNvSpPr txBox="1">
            <a:spLocks/>
          </p:cNvSpPr>
          <p:nvPr/>
        </p:nvSpPr>
        <p:spPr>
          <a:xfrm>
            <a:off x="4314899" y="1740296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Kristin M. Kramer, Ph.D.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Director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Office of Communications and Outreach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Center for Scientific Review (CSR)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8236B84-519B-844C-0FE4-EFC3C9D664C8}"/>
              </a:ext>
            </a:extLst>
          </p:cNvPr>
          <p:cNvSpPr txBox="1">
            <a:spLocks/>
          </p:cNvSpPr>
          <p:nvPr/>
        </p:nvSpPr>
        <p:spPr>
          <a:xfrm>
            <a:off x="8300225" y="1740296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300" b="1">
                <a:solidFill>
                  <a:srgbClr val="FFC000"/>
                </a:solidFill>
              </a:rPr>
              <a:t>Rob O’Hearn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chemeClr val="bg1"/>
                </a:solidFill>
              </a:rPr>
              <a:t>Program Specialist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chemeClr val="bg1"/>
                </a:solidFill>
              </a:rPr>
              <a:t>Office of Communications and Outreach </a:t>
            </a:r>
          </a:p>
          <a:p>
            <a:pPr marL="0" indent="0" algn="ctr">
              <a:buNone/>
            </a:pPr>
            <a:r>
              <a:rPr lang="en-US" sz="1200" b="1">
                <a:solidFill>
                  <a:schemeClr val="bg1"/>
                </a:solidFill>
              </a:rPr>
              <a:t>Center for Scientific Review (CSR)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000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45F2-4DF0-EA0A-2440-3F1157B11FB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5778" y="3752103"/>
            <a:ext cx="3562202" cy="1688705"/>
          </a:xfr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Christopher Payne, Ph.D.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Scientific Review Officer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Division of Basic and Integrative Biological Sciences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Center for Scientific Review (CSR)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DB9675-BC87-B750-17A3-E5E76845CD5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4314899" y="3744915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Ben Roberts, Ph.D.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Science Policy Communications Fellow /                  AAAS STP Fellow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Division of Communications and Outreach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Office of Extramural Research (OER)</a:t>
            </a:r>
            <a:endParaRPr lang="en-US" sz="1000" b="1">
              <a:solidFill>
                <a:schemeClr val="bg1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A1F3A44-5025-1723-CEA8-9C07B642151F}"/>
              </a:ext>
            </a:extLst>
          </p:cNvPr>
          <p:cNvSpPr txBox="1">
            <a:spLocks/>
          </p:cNvSpPr>
          <p:nvPr/>
        </p:nvSpPr>
        <p:spPr>
          <a:xfrm>
            <a:off x="8317928" y="3752103"/>
            <a:ext cx="3562202" cy="1688704"/>
          </a:xfrm>
          <a:prstGeom prst="rect">
            <a:avLst/>
          </a:prstGeom>
          <a:solidFill>
            <a:srgbClr val="20558A"/>
          </a:solidFill>
          <a:ln w="38100">
            <a:solidFill>
              <a:srgbClr val="853A5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 b="1">
                <a:solidFill>
                  <a:srgbClr val="FFC000"/>
                </a:solidFill>
              </a:rPr>
              <a:t>Lamont Williams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Associate Director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100" b="1">
                <a:solidFill>
                  <a:schemeClr val="bg1"/>
                </a:solidFill>
              </a:rPr>
              <a:t>Office of Communications and Outreach </a:t>
            </a:r>
          </a:p>
          <a:p>
            <a:pPr marL="0" indent="0" algn="ctr">
              <a:buNone/>
            </a:pPr>
            <a:r>
              <a:rPr lang="en-US" sz="1100" b="1">
                <a:solidFill>
                  <a:schemeClr val="bg1"/>
                </a:solidFill>
              </a:rPr>
              <a:t>Center for Scientific Review (CSR)</a:t>
            </a:r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FA15F4B6-AA39-30ED-4EDF-28157693AA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067424"/>
            <a:ext cx="2379836" cy="790575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56A12E68-B593-B240-E2F2-40AC4C915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812164" y="6067423"/>
            <a:ext cx="2379836" cy="790575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84D36764-6C42-686D-DEC6-4C897F395E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68871" y="273448"/>
            <a:ext cx="1152525" cy="115252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3598A8-A932-E7B6-F983-057A247504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094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 descr="Movie camera">
            <a:extLst>
              <a:ext uri="{FF2B5EF4-FFF2-40B4-BE49-F238E27FC236}">
                <a16:creationId xmlns:a16="http://schemas.microsoft.com/office/drawing/2014/main" id="{83C0C38D-EB98-76A1-F2F5-C3EFD5E36879}"/>
              </a:ext>
            </a:extLst>
          </p:cNvPr>
          <p:cNvGrpSpPr/>
          <p:nvPr/>
        </p:nvGrpSpPr>
        <p:grpSpPr>
          <a:xfrm>
            <a:off x="20" y="-66675"/>
            <a:ext cx="12191980" cy="6924675"/>
            <a:chOff x="20" y="-66675"/>
            <a:chExt cx="12191980" cy="692467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06924E6-5001-446E-241E-3FA0E0EE16A1}"/>
                </a:ext>
              </a:extLst>
            </p:cNvPr>
            <p:cNvSpPr/>
            <p:nvPr/>
          </p:nvSpPr>
          <p:spPr>
            <a:xfrm>
              <a:off x="20" y="-66675"/>
              <a:ext cx="12191980" cy="6924675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 descr="Text&#10;&#10;Description automatically generated">
              <a:extLst>
                <a:ext uri="{FF2B5EF4-FFF2-40B4-BE49-F238E27FC236}">
                  <a16:creationId xmlns:a16="http://schemas.microsoft.com/office/drawing/2014/main" id="{37343EF3-DE2E-F00E-44D7-CEE472FF132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50000"/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33000"/>
                      </a14:imgEffect>
                    </a14:imgLayer>
                  </a14:imgProps>
                </a:ext>
              </a:extLst>
            </a:blip>
            <a:srcRect t="10256" b="7926"/>
            <a:stretch/>
          </p:blipFill>
          <p:spPr>
            <a:xfrm>
              <a:off x="171460" y="115294"/>
              <a:ext cx="11849080" cy="6606181"/>
            </a:xfrm>
            <a:prstGeom prst="rect">
              <a:avLst/>
            </a:prstGeom>
          </p:spPr>
        </p:pic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708F5F-BF51-8013-4022-95A76448AC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6B501C70-5F60-456A-A5D9-23BC34510FC8}" type="slidenum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5</a:t>
            </a:fld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4A4069D-54C8-2C15-3F65-5C85BBD64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7850" y="817562"/>
            <a:ext cx="653415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Now Showing…</a:t>
            </a:r>
            <a:br>
              <a:rPr lang="en-US" sz="54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54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190372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0F491E9-E1AD-B992-BCF9-31C75235E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852" y="2722989"/>
            <a:ext cx="3969384" cy="1116434"/>
          </a:xfrm>
        </p:spPr>
        <p:txBody>
          <a:bodyPr>
            <a:normAutofit fontScale="90000"/>
          </a:bodyPr>
          <a:lstStyle/>
          <a:p>
            <a:r>
              <a:rPr lang="en-US"/>
              <a:t>WELCOME BACK!</a:t>
            </a:r>
            <a:br>
              <a:rPr lang="en-US"/>
            </a:br>
            <a:br>
              <a:rPr lang="en-US"/>
            </a:br>
            <a:r>
              <a:rPr lang="en-US"/>
              <a:t>WHAT’S NEXT?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BBC6EB-6AFD-4666-F0F6-F4E3AC9FC3EC}"/>
              </a:ext>
            </a:extLst>
          </p:cNvPr>
          <p:cNvSpPr txBox="1"/>
          <p:nvPr/>
        </p:nvSpPr>
        <p:spPr>
          <a:xfrm>
            <a:off x="6498455" y="968210"/>
            <a:ext cx="547752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>
                <a:solidFill>
                  <a:srgbClr val="20558A"/>
                </a:solidFill>
              </a:rPr>
              <a:t>NIH Expert Q&amp;A Panel: Navigating the Process (Round 1)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>
                <a:solidFill>
                  <a:srgbClr val="20558A"/>
                </a:solidFill>
              </a:rPr>
              <a:t>Submission Policies: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>
                <a:solidFill>
                  <a:srgbClr val="20558A"/>
                </a:solidFill>
              </a:rPr>
              <a:t>NIH Expert Panel: In the Hotseat (Round 2)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b="1">
              <a:solidFill>
                <a:srgbClr val="20558A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>
                <a:solidFill>
                  <a:srgbClr val="20558A"/>
                </a:solidFill>
              </a:rPr>
              <a:t>Lightning Round: Tips from NIH </a:t>
            </a:r>
          </a:p>
          <a:p>
            <a:endParaRPr lang="en-US" sz="2800" b="1">
              <a:solidFill>
                <a:srgbClr val="20558A"/>
              </a:solidFill>
            </a:endParaRPr>
          </a:p>
          <a:p>
            <a:endParaRPr lang="en-US" sz="2800" b="1">
              <a:solidFill>
                <a:srgbClr val="20558A"/>
              </a:solidFill>
            </a:endParaRPr>
          </a:p>
        </p:txBody>
      </p:sp>
      <p:pic>
        <p:nvPicPr>
          <p:cNvPr id="5" name="Picture 4" descr="You Make the Call">
            <a:extLst>
              <a:ext uri="{FF2B5EF4-FFF2-40B4-BE49-F238E27FC236}">
                <a16:creationId xmlns:a16="http://schemas.microsoft.com/office/drawing/2014/main" id="{C1AFDAB3-6A01-286A-E738-9B4EBDBA7B0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91542" y="2544376"/>
            <a:ext cx="2893869" cy="81925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230421-2A96-59C1-A1E2-E92A42EC74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01C70-5F60-456A-A5D9-23BC34510FC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D9DF8C07-4226-76FB-D7A7-81C8D4FA5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3468302"/>
            <a:ext cx="12192001" cy="3425210"/>
            <a:chOff x="0" y="3432791"/>
            <a:chExt cx="12192001" cy="3425210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0F9FDE8E-4A5E-B32F-C8FA-6E7D180DD22E}"/>
                </a:ext>
              </a:extLst>
            </p:cNvPr>
            <p:cNvSpPr/>
            <p:nvPr/>
          </p:nvSpPr>
          <p:spPr>
            <a:xfrm rot="5400000">
              <a:off x="2112145" y="1320646"/>
              <a:ext cx="3425209" cy="7649499"/>
            </a:xfrm>
            <a:prstGeom prst="triangle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F41A836A-E4D9-4FC8-6729-DC6556BDAAA6}"/>
                </a:ext>
              </a:extLst>
            </p:cNvPr>
            <p:cNvSpPr/>
            <p:nvPr/>
          </p:nvSpPr>
          <p:spPr>
            <a:xfrm rot="16200000" flipH="1">
              <a:off x="6265608" y="931609"/>
              <a:ext cx="2187675" cy="9665110"/>
            </a:xfrm>
            <a:prstGeom prst="triangle">
              <a:avLst>
                <a:gd name="adj" fmla="val 100000"/>
              </a:avLst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 descr="HHS and NIH logos">
            <a:extLst>
              <a:ext uri="{FF2B5EF4-FFF2-40B4-BE49-F238E27FC236}">
                <a16:creationId xmlns:a16="http://schemas.microsoft.com/office/drawing/2014/main" id="{0188DC54-62B2-9BFF-0966-356B7416EB68}"/>
              </a:ext>
            </a:extLst>
          </p:cNvPr>
          <p:cNvGrpSpPr/>
          <p:nvPr/>
        </p:nvGrpSpPr>
        <p:grpSpPr>
          <a:xfrm>
            <a:off x="269247" y="208382"/>
            <a:ext cx="5996284" cy="846030"/>
            <a:chOff x="316872" y="135205"/>
            <a:chExt cx="5996284" cy="846030"/>
          </a:xfrm>
        </p:grpSpPr>
        <p:pic>
          <p:nvPicPr>
            <p:cNvPr id="10" name="Health and Human Services logo" descr="HHS Logo&#10;">
              <a:extLst>
                <a:ext uri="{FF2B5EF4-FFF2-40B4-BE49-F238E27FC236}">
                  <a16:creationId xmlns:a16="http://schemas.microsoft.com/office/drawing/2014/main" id="{162638BC-6367-1589-310E-C0DD8408C2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6872" y="135205"/>
              <a:ext cx="848860" cy="84603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13C87A3-F5B7-1710-E55E-86A78B9DF53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36342" y="135205"/>
              <a:ext cx="4976814" cy="841242"/>
            </a:xfrm>
            <a:prstGeom prst="rect">
              <a:avLst/>
            </a:prstGeom>
          </p:spPr>
        </p:pic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CAB9C091-DCCC-97E1-E694-6BECD3B63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35115"/>
            <a:ext cx="12192000" cy="1961383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5300">
                <a:solidFill>
                  <a:srgbClr val="68AC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>
                <a:solidFill>
                  <a:srgbClr val="68ACA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Submission Policies </a:t>
            </a:r>
            <a:br>
              <a:rPr lang="en-US">
                <a:solidFill>
                  <a:srgbClr val="2055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>
              <a:solidFill>
                <a:srgbClr val="68ACA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17" descr="You Make the Call">
            <a:extLst>
              <a:ext uri="{FF2B5EF4-FFF2-40B4-BE49-F238E27FC236}">
                <a16:creationId xmlns:a16="http://schemas.microsoft.com/office/drawing/2014/main" id="{524719BE-3741-380D-F3D2-E417EC26D5C4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62212" y="3106862"/>
            <a:ext cx="4467575" cy="12647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2830E4F-293C-746F-2ABD-0DCCE938C6C1}"/>
              </a:ext>
            </a:extLst>
          </p:cNvPr>
          <p:cNvSpPr txBox="1"/>
          <p:nvPr/>
        </p:nvSpPr>
        <p:spPr>
          <a:xfrm>
            <a:off x="77540" y="6147643"/>
            <a:ext cx="1419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>
              <a:solidFill>
                <a:srgbClr val="94C4C1"/>
              </a:solidFill>
            </a:endParaRPr>
          </a:p>
          <a:p>
            <a:r>
              <a:rPr lang="en-US" b="1">
                <a:solidFill>
                  <a:srgbClr val="20558A"/>
                </a:solidFill>
              </a:rPr>
              <a:t>May 2024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1800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381" y="338768"/>
            <a:ext cx="9984568" cy="1116434"/>
          </a:xfrm>
        </p:spPr>
        <p:txBody>
          <a:bodyPr/>
          <a:lstStyle/>
          <a:p>
            <a:r>
              <a:rPr lang="en-US"/>
              <a:t>Application Due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592" y="1455202"/>
            <a:ext cx="10693893" cy="211122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lnSpc>
                <a:spcPct val="100000"/>
              </a:lnSpc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You’re planning to submit an R03 application </a:t>
            </a:r>
            <a:r>
              <a:rPr lang="en-US" sz="2400">
                <a:solidFill>
                  <a:srgbClr val="000000"/>
                </a:solidFill>
                <a:latin typeface="Calibri"/>
                <a:cs typeface="Calibri"/>
              </a:rPr>
              <a:t>for the June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 </a:t>
            </a:r>
            <a:r>
              <a:rPr lang="en-US" sz="2400">
                <a:solidFill>
                  <a:srgbClr val="000000"/>
                </a:solidFill>
                <a:latin typeface="Calibri"/>
                <a:cs typeface="Calibri"/>
              </a:rPr>
              <a:t>16 standard due date which falls on a Sunday this year.</a:t>
            </a:r>
            <a:endParaRPr lang="en-US" sz="2400" b="0" i="0" u="none" strike="noStrike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algn="l" rtl="0" fontAlgn="base">
              <a:lnSpc>
                <a:spcPct val="100000"/>
              </a:lnSpc>
              <a:buNone/>
            </a:pP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When is the latest you can submit your application and still be considered </a:t>
            </a:r>
            <a:r>
              <a:rPr lang="en-US" sz="2400" b="0" i="1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on time</a:t>
            </a:r>
            <a:r>
              <a:rPr lang="en-US" sz="2400" b="0" i="0" u="none" strike="noStrike">
                <a:solidFill>
                  <a:srgbClr val="000000"/>
                </a:solidFill>
                <a:effectLst/>
                <a:latin typeface="Calibri"/>
                <a:cs typeface="Calibri"/>
              </a:rPr>
              <a:t>? </a:t>
            </a:r>
            <a:r>
              <a:rPr lang="en-US" sz="2400" b="0" i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1085369" y="3158076"/>
            <a:ext cx="902859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Friday, June 14 (the last business day before the due date)</a:t>
            </a:r>
            <a:r>
              <a:rPr lang="en-US" sz="2400" b="0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Sunday, June 16 (the due date listed in the funding opportunity)</a:t>
            </a:r>
            <a:r>
              <a:rPr lang="en-US" sz="2400" b="0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</a:t>
            </a:r>
          </a:p>
          <a:p>
            <a:pPr marL="914400" lvl="1" indent="-457200" fontAlgn="base">
              <a:lnSpc>
                <a:spcPct val="150000"/>
              </a:lnSpc>
              <a:buFont typeface="+mj-lt"/>
              <a:buAutoNum type="alphaUcPeriod"/>
            </a:pPr>
            <a:r>
              <a:rPr lang="en-US" sz="2400" b="0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Monday, June 17 (the next business day)</a:t>
            </a:r>
            <a:endParaRPr lang="en-US" sz="2400" b="0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/>
          </a:p>
        </p:txBody>
      </p:sp>
      <p:pic>
        <p:nvPicPr>
          <p:cNvPr id="6" name="Picture 5" descr="You Make the Call">
            <a:extLst>
              <a:ext uri="{FF2B5EF4-FFF2-40B4-BE49-F238E27FC236}">
                <a16:creationId xmlns:a16="http://schemas.microsoft.com/office/drawing/2014/main" id="{293DFF79-F3F0-C9A1-3FE8-E4516CBBB6C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255181" y="5703559"/>
            <a:ext cx="3470714" cy="98255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47785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7E3BC-A45B-D736-82C5-753034A07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 Due Dates: </a:t>
            </a:r>
            <a:r>
              <a:rPr lang="en-US">
                <a:solidFill>
                  <a:srgbClr val="20558A"/>
                </a:solidFill>
              </a:rPr>
              <a:t>Answer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ACA58F-CE39-F17B-0935-B177503B4E48}"/>
              </a:ext>
            </a:extLst>
          </p:cNvPr>
          <p:cNvSpPr txBox="1"/>
          <p:nvPr/>
        </p:nvSpPr>
        <p:spPr>
          <a:xfrm>
            <a:off x="343319" y="1084159"/>
            <a:ext cx="11505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fontAlgn="base">
              <a:lnSpc>
                <a:spcPct val="200000"/>
              </a:lnSpc>
            </a:pPr>
            <a:r>
              <a:rPr lang="en-US" sz="3200" b="1" i="0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​ </a:t>
            </a:r>
            <a:r>
              <a:rPr lang="en-US" sz="3200" b="1" i="0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C. </a:t>
            </a:r>
            <a:r>
              <a:rPr lang="en-US" sz="3200" b="1" i="0" u="none" strike="noStrike">
                <a:solidFill>
                  <a:srgbClr val="20558A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Monday, June 17 (the next business day)</a:t>
            </a:r>
            <a:r>
              <a:rPr lang="en-US" sz="3200" b="1" i="0" u="none" strike="noStrike">
                <a:solidFill>
                  <a:srgbClr val="20558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at 5 PM local time</a:t>
            </a:r>
            <a:endParaRPr lang="en-US" sz="3200" b="1" i="0">
              <a:solidFill>
                <a:srgbClr val="20558A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71FBB-26D3-3053-CC17-3366F81B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6417"/>
            <a:ext cx="9984568" cy="2848146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0" indent="0" algn="l" rtl="0" fontAlgn="base">
              <a:buNone/>
            </a:pPr>
            <a:r>
              <a:rPr lang="en-US" sz="8000" b="0" i="0" u="none" strike="noStrike">
                <a:solidFill>
                  <a:srgbClr val="3B3B3B"/>
                </a:solidFill>
                <a:effectLst/>
                <a:latin typeface="Calibri"/>
                <a:cs typeface="Calibri"/>
              </a:rPr>
              <a:t>The application due date is automatically extended to the next business day when it falls on a: </a:t>
            </a:r>
            <a:r>
              <a:rPr lang="en-US" sz="8000" b="0" i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lvl="1" fontAlgn="base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7800" b="0" i="0" u="none" strike="noStrike">
                <a:solidFill>
                  <a:srgbClr val="3B3B3B"/>
                </a:solidFill>
                <a:effectLst/>
                <a:latin typeface="Calibri"/>
                <a:cs typeface="Calibri"/>
              </a:rPr>
              <a:t>Weekend</a:t>
            </a:r>
            <a:r>
              <a:rPr lang="en-US" sz="7800" b="0" i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lvl="1" fontAlgn="base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7800" b="0" i="0" u="none" strike="noStrike">
                <a:solidFill>
                  <a:srgbClr val="3B3B3B"/>
                </a:solidFill>
                <a:effectLst/>
                <a:latin typeface="Calibri"/>
                <a:cs typeface="Calibri"/>
              </a:rPr>
              <a:t>Federal holiday</a:t>
            </a:r>
            <a:r>
              <a:rPr lang="en-US" sz="7800" b="0" i="0">
                <a:solidFill>
                  <a:srgbClr val="000000"/>
                </a:solidFill>
                <a:effectLst/>
                <a:latin typeface="Calibri"/>
                <a:cs typeface="Calibri"/>
              </a:rPr>
              <a:t>​</a:t>
            </a:r>
          </a:p>
          <a:p>
            <a:pPr lvl="1" fontAlgn="base">
              <a:lnSpc>
                <a:spcPct val="17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7800" b="0" i="0" u="none" strike="noStrike">
                <a:solidFill>
                  <a:srgbClr val="3B3B3B"/>
                </a:solidFill>
                <a:effectLst/>
                <a:latin typeface="Calibri"/>
                <a:cs typeface="Calibri"/>
              </a:rPr>
              <a:t>Washington, DC area federal office closure (</a:t>
            </a:r>
            <a:r>
              <a:rPr lang="en-US" sz="7800" b="0" i="0" u="sng" strike="noStrike">
                <a:solidFill>
                  <a:srgbClr val="0563C1"/>
                </a:solidFill>
                <a:effectLst/>
                <a:latin typeface="Calibri"/>
                <a:cs typeface="Calibri"/>
                <a:hlinkClick r:id="rId3"/>
              </a:rPr>
              <a:t>NOT-OD-17-041</a:t>
            </a:r>
            <a:r>
              <a:rPr lang="en-US" sz="7800" b="0" i="0" u="none" strike="noStrike">
                <a:solidFill>
                  <a:srgbClr val="3B3B3B"/>
                </a:solidFill>
                <a:effectLst/>
                <a:latin typeface="Calibri"/>
                <a:cs typeface="Calibri"/>
              </a:rPr>
              <a:t>)</a:t>
            </a:r>
            <a:r>
              <a:rPr lang="en-US" sz="7800">
                <a:solidFill>
                  <a:srgbClr val="3B3B3B"/>
                </a:solidFill>
                <a:latin typeface="Calibri"/>
                <a:cs typeface="Calibri"/>
              </a:rPr>
              <a:t>  </a:t>
            </a:r>
            <a:endParaRPr lang="en-US" sz="7800" b="0" i="0" u="none" strike="noStrike">
              <a:solidFill>
                <a:srgbClr val="3B3B3B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base">
              <a:lnSpc>
                <a:spcPct val="170000"/>
              </a:lnSpc>
              <a:spcBef>
                <a:spcPts val="0"/>
              </a:spcBef>
              <a:buNone/>
            </a:pPr>
            <a:br>
              <a:rPr lang="en-US" sz="4400">
                <a:latin typeface="Calibri"/>
                <a:cs typeface="Calibri"/>
              </a:rPr>
            </a:br>
            <a:r>
              <a:rPr lang="en-US" sz="8000">
                <a:solidFill>
                  <a:srgbClr val="3B3B3B"/>
                </a:solidFill>
                <a:latin typeface="Calibri"/>
                <a:cs typeface="Calibri"/>
              </a:rPr>
              <a:t>See </a:t>
            </a:r>
            <a:r>
              <a:rPr lang="en-US" sz="8000">
                <a:solidFill>
                  <a:srgbClr val="3B3B3B"/>
                </a:solidFill>
                <a:latin typeface="Calibri"/>
                <a:cs typeface="Calibri"/>
                <a:hlinkClick r:id="rId4"/>
              </a:rPr>
              <a:t>Due Dates on Holidays/Weekends/NIH Office Closures</a:t>
            </a:r>
            <a:r>
              <a:rPr lang="en-US" sz="8000">
                <a:solidFill>
                  <a:srgbClr val="3B3B3B"/>
                </a:solidFill>
                <a:latin typeface="Calibri"/>
                <a:cs typeface="Calibri"/>
              </a:rPr>
              <a:t> for details.</a:t>
            </a:r>
            <a:endParaRPr lang="en-US" sz="8000" b="0" i="0">
              <a:solidFill>
                <a:srgbClr val="000000"/>
              </a:solidFill>
              <a:effectLst/>
              <a:latin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0BE207-0979-59ED-54BF-244D938881AB}"/>
              </a:ext>
            </a:extLst>
          </p:cNvPr>
          <p:cNvSpPr txBox="1"/>
          <p:nvPr/>
        </p:nvSpPr>
        <p:spPr>
          <a:xfrm>
            <a:off x="1664809" y="5285210"/>
            <a:ext cx="7444138" cy="707886"/>
          </a:xfrm>
          <a:prstGeom prst="rect">
            <a:avLst/>
          </a:prstGeom>
          <a:solidFill>
            <a:srgbClr val="94C4C1">
              <a:alpha val="52000"/>
            </a:srgbClr>
          </a:solidFill>
          <a:ln w="15875">
            <a:noFill/>
          </a:ln>
        </p:spPr>
        <p:txBody>
          <a:bodyPr wrap="square" rtlCol="0">
            <a:spAutoFit/>
          </a:bodyPr>
          <a:lstStyle/>
          <a:p>
            <a:pPr marL="0" indent="0" algn="ctr" rtl="0" fontAlgn="base">
              <a:buNone/>
            </a:pPr>
            <a:r>
              <a:rPr lang="en-US" sz="2000" b="1">
                <a:solidFill>
                  <a:schemeClr val="accent2"/>
                </a:solidFill>
              </a:rPr>
              <a:t>Better answer: </a:t>
            </a:r>
            <a:br>
              <a:rPr lang="en-US" sz="2000" b="1">
                <a:solidFill>
                  <a:schemeClr val="accent2"/>
                </a:solidFill>
              </a:rPr>
            </a:br>
            <a:r>
              <a:rPr lang="en-US" sz="2000" b="0" i="0" u="none" strike="noStrike">
                <a:solidFill>
                  <a:schemeClr val="accent2"/>
                </a:solidFill>
                <a:effectLst/>
              </a:rPr>
              <a:t>Submit early and enjoy your weekend or holiday!</a:t>
            </a:r>
            <a:endParaRPr lang="en-US" sz="2000" b="0" i="0">
              <a:solidFill>
                <a:schemeClr val="accent2"/>
              </a:solidFill>
              <a:effectLst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89634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NIH Grants">
      <a:dk1>
        <a:sysClr val="windowText" lastClr="000000"/>
      </a:dk1>
      <a:lt1>
        <a:sysClr val="window" lastClr="FFFFFF"/>
      </a:lt1>
      <a:dk2>
        <a:srgbClr val="0F263E"/>
      </a:dk2>
      <a:lt2>
        <a:srgbClr val="F2F2F2"/>
      </a:lt2>
      <a:accent1>
        <a:srgbClr val="20558A"/>
      </a:accent1>
      <a:accent2>
        <a:srgbClr val="853A51"/>
      </a:accent2>
      <a:accent3>
        <a:srgbClr val="94C4C1"/>
      </a:accent3>
      <a:accent4>
        <a:srgbClr val="FFC000"/>
      </a:accent4>
      <a:accent5>
        <a:srgbClr val="5B9BD5"/>
      </a:accent5>
      <a:accent6>
        <a:srgbClr val="70AD47"/>
      </a:accent6>
      <a:hlink>
        <a:srgbClr val="005EA2"/>
      </a:hlink>
      <a:folHlink>
        <a:srgbClr val="54278F"/>
      </a:folHlink>
    </a:clrScheme>
    <a:fontScheme name="NIH OER">
      <a:majorFont>
        <a:latin typeface="Open Sans Semi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26b516-99a2-46e9-9f5e-24cd0ed530a5" xsi:nil="true"/>
    <lcf76f155ced4ddcb4097134ff3c332f xmlns="989998f2-a2b7-4b44-82b6-b98408f16ef8">
      <Terms xmlns="http://schemas.microsoft.com/office/infopath/2007/PartnerControls"/>
    </lcf76f155ced4ddcb4097134ff3c332f>
    <SharedWithUsers xmlns="9c26b516-99a2-46e9-9f5e-24cd0ed530a5">
      <UserInfo>
        <DisplayName>Cummins, Sheri (NIH/OD) [E]</DisplayName>
        <AccountId>17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46887D1DAA6244B670A3DCDEA32DA0" ma:contentTypeVersion="16" ma:contentTypeDescription="Create a new document." ma:contentTypeScope="" ma:versionID="eeeb28a55840b117208eb8b4d033091f">
  <xsd:schema xmlns:xsd="http://www.w3.org/2001/XMLSchema" xmlns:xs="http://www.w3.org/2001/XMLSchema" xmlns:p="http://schemas.microsoft.com/office/2006/metadata/properties" xmlns:ns2="989998f2-a2b7-4b44-82b6-b98408f16ef8" xmlns:ns3="9c26b516-99a2-46e9-9f5e-24cd0ed530a5" targetNamespace="http://schemas.microsoft.com/office/2006/metadata/properties" ma:root="true" ma:fieldsID="a63143dfd7f130d379bedd9efca65d73" ns2:_="" ns3:_="">
    <xsd:import namespace="989998f2-a2b7-4b44-82b6-b98408f16ef8"/>
    <xsd:import namespace="9c26b516-99a2-46e9-9f5e-24cd0ed530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9998f2-a2b7-4b44-82b6-b98408f16e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ce9f98e-9ad5-43de-b59a-72d7e946aa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26b516-99a2-46e9-9f5e-24cd0ed530a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513709c-d772-4161-a2fa-18adeabb9588}" ma:internalName="TaxCatchAll" ma:showField="CatchAllData" ma:web="9c26b516-99a2-46e9-9f5e-24cd0ed530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3BC544-1936-49CF-9006-B908D44BEB7A}">
  <ds:schemaRefs>
    <ds:schemaRef ds:uri="http://schemas.microsoft.com/office/2006/documentManagement/types"/>
    <ds:schemaRef ds:uri="989998f2-a2b7-4b44-82b6-b98408f16ef8"/>
    <ds:schemaRef ds:uri="http://purl.org/dc/terms/"/>
    <ds:schemaRef ds:uri="http://purl.org/dc/dcmitype/"/>
    <ds:schemaRef ds:uri="9c26b516-99a2-46e9-9f5e-24cd0ed530a5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0A9AF6D-3A8B-4F7F-9103-70B3C7DE80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18F9F6-1CB4-40E7-A0ED-96DFE0862C20}">
  <ds:schemaRefs>
    <ds:schemaRef ds:uri="989998f2-a2b7-4b44-82b6-b98408f16ef8"/>
    <ds:schemaRef ds:uri="9c26b516-99a2-46e9-9f5e-24cd0ed530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14b77578-9773-42d5-8507-251ca2dc2b06}" enabled="0" method="" siteId="{14b77578-9773-42d5-8507-251ca2dc2b0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1711</Words>
  <Application>Microsoft Office PowerPoint</Application>
  <PresentationFormat>Widescreen</PresentationFormat>
  <Paragraphs>234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Courier New</vt:lpstr>
      <vt:lpstr>Open Sans</vt:lpstr>
      <vt:lpstr>Open Sans Extrabold</vt:lpstr>
      <vt:lpstr>Open Sans Semibold</vt:lpstr>
      <vt:lpstr>Segoe UI</vt:lpstr>
      <vt:lpstr>Wingdings</vt:lpstr>
      <vt:lpstr>Office Theme</vt:lpstr>
      <vt:lpstr>NIH GRANTS PROCESS:  A WALK-THROUGH FOR BEGINNERS</vt:lpstr>
      <vt:lpstr>TODAY’S LINE-UP</vt:lpstr>
      <vt:lpstr>NIH Presentation Team</vt:lpstr>
      <vt:lpstr>NIH Q&amp;A Team</vt:lpstr>
      <vt:lpstr>Now Showing… </vt:lpstr>
      <vt:lpstr>WELCOME BACK!  WHAT’S NEXT?</vt:lpstr>
      <vt:lpstr> Submission Policies  </vt:lpstr>
      <vt:lpstr>Application Due Dates</vt:lpstr>
      <vt:lpstr>Application Due Dates: Answer</vt:lpstr>
      <vt:lpstr>Late Applications</vt:lpstr>
      <vt:lpstr>Late Applications: Answer</vt:lpstr>
      <vt:lpstr>Dealing with System Issues</vt:lpstr>
      <vt:lpstr>Dealing with System Issues: Answer</vt:lpstr>
      <vt:lpstr>Application Submissions</vt:lpstr>
      <vt:lpstr>Application Submissions Answer</vt:lpstr>
      <vt:lpstr>Overlapping Applications</vt:lpstr>
      <vt:lpstr>Overlapping Applications: Answer</vt:lpstr>
      <vt:lpstr>Severe Weather/Other Disasters</vt:lpstr>
      <vt:lpstr>Severe Weather/Other Disasters: Answer</vt:lpstr>
      <vt:lpstr>WHAT’S COMING UP?</vt:lpstr>
      <vt:lpstr>Stay Connected on Your Journey</vt:lpstr>
      <vt:lpstr>THANK YOU!</vt:lpstr>
    </vt:vector>
  </TitlesOfParts>
  <Company>NIH - Office of the Director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Saiz, Emma (NIH/OD) [C]</dc:creator>
  <cp:lastModifiedBy>Biondi, Kimberly (NIH/OD) [C]</cp:lastModifiedBy>
  <cp:revision>1</cp:revision>
  <dcterms:created xsi:type="dcterms:W3CDTF">2024-01-29T17:38:12Z</dcterms:created>
  <dcterms:modified xsi:type="dcterms:W3CDTF">2024-05-28T12:52:27Z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0x010100FD46887D1DAA6244B670A3DCDEA32DA0</vt:lpwstr>
  </property>
  <property fmtid="{D5CDD505-2E9C-101B-9397-08002B2CF9AE}" pid="3" name="MediaServiceImageTags">
    <vt:lpwstr/>
  </property>
  <property fmtid="{D5CDD505-2E9C-101B-9397-08002B2CF9AE}" pid="4" name="ArticulateGUID">
    <vt:lpwstr>19B32303-83DE-4065-961E-B8B903615905</vt:lpwstr>
  </property>
  <property fmtid="{D5CDD505-2E9C-101B-9397-08002B2CF9AE}" pid="5" name="ArticulatePath">
    <vt:lpwstr>https://nih.sharepoint.com/sites/OD-NIHVirtualRegionalSeminars/Shared Documents/2024 OER Webinars/05-15-2024 NIH Grants Process - A Walk-Through for Beginners/Event Resources - PPT, Transcript, Recording/Polling Questions - NIH Grants Process Walk Through</vt:lpwstr>
  </property>
</Properties>
</file>