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handoutMasterIdLst>
    <p:handoutMasterId r:id="rId23"/>
  </p:handoutMasterIdLst>
  <p:sldIdLst>
    <p:sldId id="256" r:id="rId5"/>
    <p:sldId id="745" r:id="rId6"/>
    <p:sldId id="268" r:id="rId7"/>
    <p:sldId id="269" r:id="rId8"/>
    <p:sldId id="267" r:id="rId9"/>
    <p:sldId id="270" r:id="rId10"/>
    <p:sldId id="278" r:id="rId11"/>
    <p:sldId id="271" r:id="rId12"/>
    <p:sldId id="272" r:id="rId13"/>
    <p:sldId id="273" r:id="rId14"/>
    <p:sldId id="274" r:id="rId15"/>
    <p:sldId id="275" r:id="rId16"/>
    <p:sldId id="277" r:id="rId17"/>
    <p:sldId id="279" r:id="rId18"/>
    <p:sldId id="276" r:id="rId19"/>
    <p:sldId id="280" r:id="rId20"/>
    <p:sldId id="257"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ExtraBold" panose="020B0906030804020204" pitchFamily="34" charset="0"/>
      <p:bold r:id="rId40"/>
      <p:boldItalic r:id="rId41"/>
    </p:embeddedFont>
    <p:embeddedFont>
      <p:font typeface="Open Sans Light" panose="020B0306030504020204" pitchFamily="34" charset="0"/>
      <p:regular r:id="rId42"/>
      <p:italic r:id="rId43"/>
    </p:embeddedFont>
    <p:embeddedFont>
      <p:font typeface="Open Sans Light ITALIC" panose="020B0604020202020204" charset="0"/>
      <p:italic r:id="rId44"/>
    </p:embeddedFont>
    <p:embeddedFont>
      <p:font typeface="Roboto" panose="02000000000000000000" pitchFamily="2" charset="0"/>
      <p:regular r:id="rId45"/>
      <p:bold r:id="rId46"/>
      <p:italic r:id="rId47"/>
      <p:bold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1F2FF"/>
    <a:srgbClr val="87BFE4"/>
    <a:srgbClr val="FFFFFF"/>
    <a:srgbClr val="0F7FC9"/>
    <a:srgbClr val="59A80F"/>
    <a:srgbClr val="015396"/>
    <a:srgbClr val="616265"/>
    <a:srgbClr val="55A995"/>
    <a:srgbClr val="AB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15F1E-79BC-4EF9-9290-6909EA6A9265}" v="24" dt="2022-11-04T11:19:50.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4330" autoAdjust="0"/>
  </p:normalViewPr>
  <p:slideViewPr>
    <p:cSldViewPr snapToGrid="0">
      <p:cViewPr varScale="1">
        <p:scale>
          <a:sx n="60" d="100"/>
          <a:sy n="60" d="100"/>
        </p:scale>
        <p:origin x="1416"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11/8/2022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Year </a:t>
            </a:r>
          </a:p>
          <a:p>
            <a:r>
              <a:rPr lang="en-US" dirty="0"/>
              <a:t>2020 – 586 Direct Foreign Awards / 8348 Domestic Awards with Foreign Components</a:t>
            </a:r>
          </a:p>
          <a:p>
            <a:r>
              <a:rPr lang="en-US" dirty="0"/>
              <a:t>2021 – 574 Direct Foreign Awards / 9406 Domestic Awards with Foreign Components</a:t>
            </a:r>
          </a:p>
          <a:p>
            <a:r>
              <a:rPr lang="en-US" dirty="0"/>
              <a:t>2022 – 5441 Direct Foreign Awards / 9481 Domestic Awards with Foreign Components</a:t>
            </a:r>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232479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352532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oboto" panose="02000000000000000000" pitchFamily="2" charset="0"/>
              </a:rPr>
              <a:t>The detailed budget format is required for foreign institutions to allow NIH staff to assist with applicable regulatory and policy requirements for grant funding expenditures; therefore, modular budgets are not allowed from foreign institutions. However, domestic institutions with a foreign subcontract may use the modular budget format.</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25415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359137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eaLnBrk="1" hangingPunct="1">
              <a:spcBef>
                <a:spcPts val="1200"/>
              </a:spcBef>
              <a:spcAft>
                <a:spcPts val="600"/>
              </a:spcAft>
              <a:defRPr/>
            </a:pPr>
            <a:r>
              <a:rPr lang="en-US" sz="2000" dirty="0">
                <a:solidFill>
                  <a:srgbClr val="000000"/>
                </a:solidFill>
              </a:rPr>
              <a:t>EIN: </a:t>
            </a:r>
            <a:r>
              <a:rPr lang="en-US" sz="1800" dirty="0">
                <a:solidFill>
                  <a:srgbClr val="000000"/>
                </a:solidFill>
              </a:rPr>
              <a:t>For applications, if your organization is not in the United States, enter 44-4444444.</a:t>
            </a:r>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47832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226816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16466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32869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18051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4095112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grantspolicy@nih.gov</a:t>
            </a:r>
          </a:p>
          <a:p>
            <a:endParaRPr lang="en-US" dirty="0"/>
          </a:p>
          <a:p>
            <a:r>
              <a:rPr lang="en-US" dirty="0"/>
              <a:t>@</a:t>
            </a:r>
            <a:r>
              <a:rPr lang="en-US" dirty="0" err="1"/>
              <a:t>NIHGrants</a:t>
            </a:r>
            <a:endParaRPr lang="en-US" dirty="0"/>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sz="3200">
                <a:latin typeface="+mn-lt"/>
                <a:ea typeface="Open Sans Light" panose="020B0306030504020204" pitchFamily="34" charset="0"/>
                <a:cs typeface="Open Sans Light" panose="020B0306030504020204" pitchFamily="34" charset="0"/>
              </a:defRPr>
            </a:lvl1pPr>
            <a:lvl2pPr>
              <a:buClr>
                <a:srgbClr val="0F7FC9"/>
              </a:buClr>
              <a:defRPr sz="2800">
                <a:latin typeface="+mn-lt"/>
                <a:ea typeface="Open Sans Light" panose="020B0306030504020204" pitchFamily="34" charset="0"/>
                <a:cs typeface="Open Sans Light" panose="020B0306030504020204" pitchFamily="34" charset="0"/>
              </a:defRPr>
            </a:lvl2pPr>
            <a:lvl3pPr>
              <a:buClr>
                <a:srgbClr val="0F7FC9"/>
              </a:buClr>
              <a:defRPr sz="2400">
                <a:latin typeface="+mn-lt"/>
                <a:ea typeface="Open Sans Light" panose="020B0306030504020204" pitchFamily="34" charset="0"/>
                <a:cs typeface="Open Sans Light" panose="020B0306030504020204" pitchFamily="34" charset="0"/>
              </a:defRPr>
            </a:lvl3pPr>
            <a:lvl4pPr>
              <a:buClr>
                <a:srgbClr val="0F7FC9"/>
              </a:buClr>
              <a:defRPr sz="2000">
                <a:latin typeface="+mn-lt"/>
                <a:ea typeface="Open Sans Light" panose="020B0306030504020204" pitchFamily="34" charset="0"/>
                <a:cs typeface="Open Sans Light" panose="020B0306030504020204" pitchFamily="34" charset="0"/>
              </a:defRPr>
            </a:lvl4pPr>
            <a:lvl5pPr>
              <a:buClr>
                <a:srgbClr val="0F7FC9"/>
              </a:buClr>
              <a:defRPr sz="1800">
                <a:latin typeface="+mn-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Lst>
  <p:hf sldNum="0"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grants.nih.gov/grants/policy/coi/index.htm" TargetMode="External"/><Relationship Id="rId3" Type="http://schemas.openxmlformats.org/officeDocument/2006/relationships/notesSlide" Target="../notesSlides/notesSlide7.xml"/><Relationship Id="rId7" Type="http://schemas.openxmlformats.org/officeDocument/2006/relationships/hyperlink" Target="https://grants.nih.gov/grants/guide/notice-files/NOT-OD-21-002.html" TargetMode="Externa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hyperlink" Target="https://grants.nih.gov/grants/policy/nihgps/HTML5/section_16/16.4_public_policy_requirements_and_objectives.htm" TargetMode="External"/><Relationship Id="rId5" Type="http://schemas.openxmlformats.org/officeDocument/2006/relationships/hyperlink" Target="https://grants.nih.gov/grants/policy/nihgps/HTML5/section_15/15.2_administrative_and_other_requirements.htm#Written" TargetMode="External"/><Relationship Id="rId4" Type="http://schemas.openxmlformats.org/officeDocument/2006/relationships/hyperlink" Target="https://grants.nih.gov/policy/nihgps/index.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hyperlink" Target="https://freepngimg.com/png/85229-text-photography-question-interrogation-communication-stock"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hyperlink" Target="https://www.nist.gov/iediso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hyperlink" Target="https://grants.nih.gov/grants/policy/nihgps/HTML5/section_8/8.4.1_reporting.htm?Highlight=fsrs" TargetMode="External"/><Relationship Id="rId4" Type="http://schemas.openxmlformats.org/officeDocument/2006/relationships/hyperlink" Target="https://grants.nih.gov/grants/policy/nihgps/HTML5/section_16/16.7_administrative_requirements.htm#Audi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hyperlink" Target="https://pixabay.com/en/globe-earth-planet-world-globe-1334084/"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hyperlink" Target="https://grants.nih.gov/grants/guide/listserv_dev.htm" TargetMode="External"/><Relationship Id="rId4" Type="http://schemas.openxmlformats.org/officeDocument/2006/relationships/hyperlink" Target="https://grants.nih.gov/funding/searchguide/index.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hyperlink" Target="https://pms.psc.gov/" TargetMode="External"/><Relationship Id="rId3" Type="http://schemas.openxmlformats.org/officeDocument/2006/relationships/notesSlide" Target="../notesSlides/notesSlide4.xml"/><Relationship Id="rId7" Type="http://schemas.openxmlformats.org/officeDocument/2006/relationships/hyperlink" Target="https://grants.nih.gov/grants/how-to-apply-application-guide/prepare-to-apply-and-register/registration/org-representative-registration.htm#GrantsGov" TargetMode="Externa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hyperlink" Target="https://grants.nih.gov/grants/how-to-apply-application-guide/prepare-to-apply-and-register/registration/org-representative-registration.htm#Commons" TargetMode="External"/><Relationship Id="rId5" Type="http://schemas.openxmlformats.org/officeDocument/2006/relationships/hyperlink" Target="https://grants.nih.gov/grants/guide/url_redirect.htm?id=11176" TargetMode="External"/><Relationship Id="rId4" Type="http://schemas.openxmlformats.org/officeDocument/2006/relationships/hyperlink" Target="https://grants.nih.gov/grants/how-to-apply-application-guide/prepare-to-apply-and-register/registration/org-representative-registration.htm#SA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grants.nih.gov/grants/foreign/index.htm" TargetMode="External"/><Relationship Id="rId5" Type="http://schemas.openxmlformats.org/officeDocument/2006/relationships/hyperlink" Target="https://grants.nih.gov/grants/policy/nihgps/HTML5/section_16/16.6_allowable_and_unallowable_costs.htm" TargetMode="External"/><Relationship Id="rId4" Type="http://schemas.openxmlformats.org/officeDocument/2006/relationships/hyperlink" Target="https://grants.nih.gov/grants/policy/nihgps/HTML5/section_7/7.9_allowability_of_costs_activities.htm#Selec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p:txBody>
          <a:bodyPr/>
          <a:lstStyle/>
          <a:p>
            <a:r>
              <a:rPr lang="en-US" sz="6600" b="1" dirty="0">
                <a:effectLst/>
                <a:latin typeface="Calibri" panose="020F0502020204030204" pitchFamily="34" charset="0"/>
                <a:ea typeface="Source Sans Pro" panose="020B0503030403020204" pitchFamily="34" charset="0"/>
              </a:rPr>
              <a:t>Understanding International Collaborations</a:t>
            </a:r>
            <a:endParaRPr lang="en-US" sz="6600" dirty="0"/>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a:xfrm>
            <a:off x="818444" y="4204841"/>
            <a:ext cx="10577689" cy="1156299"/>
          </a:xfrm>
        </p:spPr>
        <p:txBody>
          <a:bodyPr>
            <a:normAutofit/>
          </a:bodyPr>
          <a:lstStyle/>
          <a:p>
            <a:r>
              <a:rPr lang="en-US" sz="2400" dirty="0"/>
              <a:t>November 9, 2022</a:t>
            </a:r>
          </a:p>
          <a:p>
            <a:endParaRPr lang="en-US" dirty="0"/>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F&amp;A for Foreign Organizations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lnSpcReduction="10000"/>
          </a:bodyPr>
          <a:lstStyle/>
          <a:p>
            <a:r>
              <a:rPr lang="en-US" i="0" u="none" strike="noStrike" dirty="0">
                <a:solidFill>
                  <a:srgbClr val="000000"/>
                </a:solidFill>
                <a:effectLst/>
              </a:rPr>
              <a:t>F&amp;A costs</a:t>
            </a:r>
            <a:r>
              <a:rPr lang="en-US" i="0" dirty="0">
                <a:solidFill>
                  <a:srgbClr val="000000"/>
                </a:solidFill>
                <a:effectLst/>
              </a:rPr>
              <a:t> </a:t>
            </a:r>
            <a:r>
              <a:rPr lang="en-US" b="0" i="0" dirty="0">
                <a:solidFill>
                  <a:srgbClr val="000000"/>
                </a:solidFill>
                <a:effectLst/>
              </a:rPr>
              <a:t>under grants to foreign and international organizations will be funded at a fixed rate of </a:t>
            </a:r>
            <a:r>
              <a:rPr lang="en-US" b="1" i="0" dirty="0">
                <a:solidFill>
                  <a:srgbClr val="000000"/>
                </a:solidFill>
                <a:effectLst/>
              </a:rPr>
              <a:t>8 percent </a:t>
            </a:r>
            <a:r>
              <a:rPr lang="en-US" b="0" i="0" dirty="0">
                <a:solidFill>
                  <a:srgbClr val="000000"/>
                </a:solidFill>
                <a:effectLst/>
              </a:rPr>
              <a:t>of modified total</a:t>
            </a:r>
            <a:r>
              <a:rPr lang="en-US" i="0" dirty="0">
                <a:solidFill>
                  <a:srgbClr val="000000"/>
                </a:solidFill>
                <a:effectLst/>
              </a:rPr>
              <a:t> </a:t>
            </a:r>
            <a:r>
              <a:rPr lang="en-US" i="0" u="none" strike="noStrike" dirty="0">
                <a:solidFill>
                  <a:srgbClr val="000000"/>
                </a:solidFill>
                <a:effectLst/>
              </a:rPr>
              <a:t>direct costs</a:t>
            </a:r>
            <a:r>
              <a:rPr lang="en-US" b="0" i="0" dirty="0">
                <a:solidFill>
                  <a:srgbClr val="000000"/>
                </a:solidFill>
                <a:effectLst/>
              </a:rPr>
              <a:t>, exclusive of tuition and related fees, direct expenditures for equipment, and subawards in excess of $25,000.</a:t>
            </a:r>
          </a:p>
          <a:p>
            <a:r>
              <a:rPr lang="en-US" b="0" i="0" dirty="0">
                <a:solidFill>
                  <a:srgbClr val="000000"/>
                </a:solidFill>
                <a:effectLst/>
              </a:rPr>
              <a:t>These funds are paid to support the costs of compliance with federal requirements. </a:t>
            </a:r>
            <a:r>
              <a:rPr lang="en-US" dirty="0">
                <a:solidFill>
                  <a:srgbClr val="000000"/>
                </a:solidFill>
              </a:rPr>
              <a:t> For example:</a:t>
            </a:r>
          </a:p>
          <a:p>
            <a:pPr lvl="1"/>
            <a:r>
              <a:rPr lang="en-US" b="0" i="0" dirty="0">
                <a:solidFill>
                  <a:srgbClr val="000000"/>
                </a:solidFill>
                <a:effectLst/>
              </a:rPr>
              <a:t>protection of human subjects (including the required education in the protection of human research participants)</a:t>
            </a:r>
          </a:p>
          <a:p>
            <a:pPr lvl="1"/>
            <a:r>
              <a:rPr lang="en-US" b="0" i="0" dirty="0">
                <a:solidFill>
                  <a:srgbClr val="000000"/>
                </a:solidFill>
                <a:effectLst/>
              </a:rPr>
              <a:t>animal welfare</a:t>
            </a:r>
          </a:p>
          <a:p>
            <a:pPr lvl="1"/>
            <a:r>
              <a:rPr lang="en-US" b="0" i="0" dirty="0">
                <a:solidFill>
                  <a:srgbClr val="000000"/>
                </a:solidFill>
                <a:effectLst/>
              </a:rPr>
              <a:t>invention reporting and other post-award reporting requirements</a:t>
            </a:r>
          </a:p>
          <a:p>
            <a:pPr lvl="1"/>
            <a:r>
              <a:rPr lang="en-US" b="0" i="0" dirty="0">
                <a:solidFill>
                  <a:srgbClr val="000000"/>
                </a:solidFill>
                <a:effectLst/>
              </a:rPr>
              <a:t>financial conflict of interest and </a:t>
            </a:r>
            <a:r>
              <a:rPr lang="en-US" i="0" u="none" strike="noStrike" dirty="0">
                <a:solidFill>
                  <a:srgbClr val="000000"/>
                </a:solidFill>
                <a:effectLst/>
              </a:rPr>
              <a:t>research misconduct</a:t>
            </a:r>
            <a:r>
              <a:rPr lang="en-US" b="0" i="0" dirty="0">
                <a:solidFill>
                  <a:srgbClr val="000000"/>
                </a:solidFill>
                <a:effectLst/>
              </a:rPr>
              <a:t>.</a:t>
            </a:r>
            <a:endParaRPr lang="en-US" dirty="0">
              <a:solidFill>
                <a:srgbClr val="000000"/>
              </a:solidFill>
            </a:endParaRPr>
          </a:p>
          <a:p>
            <a:endParaRPr lang="en-US" dirty="0"/>
          </a:p>
          <a:p>
            <a:endParaRPr lang="en-US" dirty="0"/>
          </a:p>
        </p:txBody>
      </p:sp>
    </p:spTree>
    <p:custDataLst>
      <p:tags r:id="rId1"/>
    </p:custDataLst>
    <p:extLst>
      <p:ext uri="{BB962C8B-B14F-4D97-AF65-F5344CB8AC3E}">
        <p14:creationId xmlns:p14="http://schemas.microsoft.com/office/powerpoint/2010/main" val="311399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a:xfrm>
            <a:off x="4389258" y="1908820"/>
            <a:ext cx="4220307" cy="3040360"/>
          </a:xfrm>
        </p:spPr>
        <p:txBody>
          <a:bodyPr/>
          <a:lstStyle/>
          <a:p>
            <a:r>
              <a:rPr lang="en-US" dirty="0"/>
              <a:t>Post-award </a:t>
            </a:r>
          </a:p>
        </p:txBody>
      </p:sp>
    </p:spTree>
    <p:extLst>
      <p:ext uri="{BB962C8B-B14F-4D97-AF65-F5344CB8AC3E}">
        <p14:creationId xmlns:p14="http://schemas.microsoft.com/office/powerpoint/2010/main" val="202160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Post-Award Considerations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r>
              <a:rPr lang="en-US" i="0" u="none" strike="noStrike" dirty="0">
                <a:solidFill>
                  <a:srgbClr val="000000"/>
                </a:solidFill>
                <a:effectLst/>
              </a:rPr>
              <a:t>The </a:t>
            </a:r>
            <a:r>
              <a:rPr lang="en-US" i="0" u="none" strike="noStrike" dirty="0">
                <a:solidFill>
                  <a:srgbClr val="000000"/>
                </a:solidFill>
                <a:effectLst/>
                <a:hlinkClick r:id="rId4"/>
              </a:rPr>
              <a:t>NIH Grants Policy Statement </a:t>
            </a:r>
            <a:r>
              <a:rPr lang="en-US" i="0" u="none" strike="noStrike" dirty="0">
                <a:solidFill>
                  <a:srgbClr val="000000"/>
                </a:solidFill>
                <a:effectLst/>
              </a:rPr>
              <a:t>is a term and condition of all awards</a:t>
            </a:r>
          </a:p>
          <a:p>
            <a:r>
              <a:rPr lang="en-US" i="0" u="none" strike="noStrike" dirty="0">
                <a:solidFill>
                  <a:srgbClr val="000000"/>
                </a:solidFill>
                <a:effectLst/>
              </a:rPr>
              <a:t>Review the Notice of Award for specific terms and conditions</a:t>
            </a:r>
          </a:p>
          <a:p>
            <a:pPr lvl="1"/>
            <a:r>
              <a:rPr lang="en-US" dirty="0">
                <a:solidFill>
                  <a:srgbClr val="000000"/>
                </a:solidFill>
              </a:rPr>
              <a:t>Streamlined Non-competing Award Process (SNAP)</a:t>
            </a:r>
          </a:p>
          <a:p>
            <a:pPr lvl="1"/>
            <a:r>
              <a:rPr lang="en-US" dirty="0">
                <a:solidFill>
                  <a:srgbClr val="000000"/>
                </a:solidFill>
              </a:rPr>
              <a:t>Automatic carryover authority</a:t>
            </a:r>
          </a:p>
          <a:p>
            <a:r>
              <a:rPr lang="en-US" dirty="0">
                <a:solidFill>
                  <a:srgbClr val="000000"/>
                </a:solidFill>
              </a:rPr>
              <a:t>Subaward arrangements require a written subaward agreement</a:t>
            </a:r>
          </a:p>
          <a:p>
            <a:pPr lvl="1"/>
            <a:r>
              <a:rPr lang="en-US" dirty="0">
                <a:solidFill>
                  <a:srgbClr val="000000"/>
                </a:solidFill>
              </a:rPr>
              <a:t>See requirements in </a:t>
            </a:r>
            <a:r>
              <a:rPr lang="en-US" dirty="0">
                <a:solidFill>
                  <a:srgbClr val="000000"/>
                </a:solidFill>
                <a:hlinkClick r:id="rId5"/>
              </a:rPr>
              <a:t>NIH GPS 15.2.1</a:t>
            </a:r>
            <a:endParaRPr lang="en-US" dirty="0">
              <a:solidFill>
                <a:srgbClr val="000000"/>
              </a:solidFill>
            </a:endParaRPr>
          </a:p>
          <a:p>
            <a:r>
              <a:rPr lang="en-US" dirty="0">
                <a:solidFill>
                  <a:srgbClr val="000000"/>
                </a:solidFill>
              </a:rPr>
              <a:t>Most Public Policy Requirements apply. See </a:t>
            </a:r>
            <a:r>
              <a:rPr lang="en-US" dirty="0">
                <a:solidFill>
                  <a:srgbClr val="000000"/>
                </a:solidFill>
                <a:hlinkClick r:id="rId6"/>
              </a:rPr>
              <a:t>NIH GPS 16.4</a:t>
            </a:r>
            <a:endParaRPr lang="en-US" dirty="0">
              <a:solidFill>
                <a:srgbClr val="000000"/>
              </a:solidFill>
            </a:endParaRPr>
          </a:p>
          <a:p>
            <a:r>
              <a:rPr lang="en-US" dirty="0"/>
              <a:t>Financial Conflict of Interest (FCOI)</a:t>
            </a:r>
          </a:p>
          <a:p>
            <a:pPr lvl="1"/>
            <a:r>
              <a:rPr lang="en-US" dirty="0"/>
              <a:t>Recipients are required to submit their publicly accessible FCOI Policy to NIH via the eRA Commons Institution Profile Module (IPF Module). See </a:t>
            </a:r>
            <a:r>
              <a:rPr lang="en-US" dirty="0">
                <a:hlinkClick r:id="rId7"/>
              </a:rPr>
              <a:t>NOT-OD-21-002</a:t>
            </a:r>
            <a:r>
              <a:rPr lang="en-US" dirty="0"/>
              <a:t>.</a:t>
            </a:r>
          </a:p>
          <a:p>
            <a:pPr lvl="1"/>
            <a:r>
              <a:rPr lang="en-US" dirty="0"/>
              <a:t>See OER’s </a:t>
            </a:r>
            <a:r>
              <a:rPr lang="en-US" dirty="0">
                <a:hlinkClick r:id="rId8"/>
              </a:rPr>
              <a:t>FCOI website </a:t>
            </a:r>
            <a:r>
              <a:rPr lang="en-US" dirty="0"/>
              <a:t>for more details on the NIH FCOI policy</a:t>
            </a:r>
          </a:p>
          <a:p>
            <a:endParaRPr lang="en-US" dirty="0"/>
          </a:p>
        </p:txBody>
      </p:sp>
    </p:spTree>
    <p:custDataLst>
      <p:tags r:id="rId1"/>
    </p:custDataLst>
    <p:extLst>
      <p:ext uri="{BB962C8B-B14F-4D97-AF65-F5344CB8AC3E}">
        <p14:creationId xmlns:p14="http://schemas.microsoft.com/office/powerpoint/2010/main" val="402278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Prior Approval Requests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25625"/>
            <a:ext cx="7930806" cy="4351338"/>
          </a:xfrm>
        </p:spPr>
        <p:txBody>
          <a:bodyPr>
            <a:normAutofit fontScale="85000" lnSpcReduction="10000"/>
          </a:bodyPr>
          <a:lstStyle/>
          <a:p>
            <a:r>
              <a:rPr lang="en-US" i="0" u="none" strike="noStrike" dirty="0">
                <a:solidFill>
                  <a:srgbClr val="000000"/>
                </a:solidFill>
                <a:effectLst/>
              </a:rPr>
              <a:t>Contact the Grants Management Specialist and Program Officer listed on your NOA before acting!</a:t>
            </a:r>
          </a:p>
          <a:p>
            <a:r>
              <a:rPr lang="en-US" i="0" u="none" strike="noStrike" dirty="0">
                <a:solidFill>
                  <a:srgbClr val="000000"/>
                </a:solidFill>
                <a:effectLst/>
              </a:rPr>
              <a:t>Adding a foreign component</a:t>
            </a:r>
          </a:p>
          <a:p>
            <a:r>
              <a:rPr lang="en-US" dirty="0">
                <a:solidFill>
                  <a:srgbClr val="000000"/>
                </a:solidFill>
              </a:rPr>
              <a:t>Change in Scope</a:t>
            </a:r>
          </a:p>
          <a:p>
            <a:pPr lvl="1"/>
            <a:r>
              <a:rPr lang="en-US" dirty="0">
                <a:solidFill>
                  <a:srgbClr val="000000"/>
                </a:solidFill>
              </a:rPr>
              <a:t>Significant </a:t>
            </a:r>
            <a:r>
              <a:rPr lang="en-US" dirty="0" err="1">
                <a:solidFill>
                  <a:srgbClr val="000000"/>
                </a:solidFill>
              </a:rPr>
              <a:t>rebudgeting</a:t>
            </a:r>
            <a:r>
              <a:rPr lang="en-US" dirty="0">
                <a:solidFill>
                  <a:srgbClr val="000000"/>
                </a:solidFill>
              </a:rPr>
              <a:t> </a:t>
            </a:r>
          </a:p>
          <a:p>
            <a:pPr lvl="1"/>
            <a:r>
              <a:rPr lang="en-US" dirty="0">
                <a:solidFill>
                  <a:srgbClr val="000000"/>
                </a:solidFill>
              </a:rPr>
              <a:t>Change in specific aims</a:t>
            </a:r>
          </a:p>
          <a:p>
            <a:pPr lvl="1"/>
            <a:r>
              <a:rPr lang="en-US" dirty="0">
                <a:solidFill>
                  <a:srgbClr val="000000"/>
                </a:solidFill>
              </a:rPr>
              <a:t>Substitution of one animal model for another</a:t>
            </a:r>
          </a:p>
          <a:p>
            <a:pPr lvl="1"/>
            <a:r>
              <a:rPr lang="en-US" dirty="0">
                <a:solidFill>
                  <a:srgbClr val="000000"/>
                </a:solidFill>
              </a:rPr>
              <a:t>Change from approved use of vertebrate animals</a:t>
            </a:r>
          </a:p>
          <a:p>
            <a:r>
              <a:rPr lang="en-US" dirty="0">
                <a:solidFill>
                  <a:srgbClr val="000000"/>
                </a:solidFill>
              </a:rPr>
              <a:t>Change of PD/PI or other Senior/Key Personnel Effort</a:t>
            </a:r>
          </a:p>
          <a:p>
            <a:pPr lvl="1"/>
            <a:r>
              <a:rPr lang="en-US" dirty="0">
                <a:solidFill>
                  <a:srgbClr val="000000"/>
                </a:solidFill>
              </a:rPr>
              <a:t>Reduction of 25% or more</a:t>
            </a:r>
          </a:p>
          <a:p>
            <a:endParaRPr lang="en-US" dirty="0">
              <a:solidFill>
                <a:srgbClr val="000000"/>
              </a:solidFill>
            </a:endParaRPr>
          </a:p>
          <a:p>
            <a:endParaRPr lang="en-US" dirty="0"/>
          </a:p>
          <a:p>
            <a:endParaRPr lang="en-US" dirty="0"/>
          </a:p>
        </p:txBody>
      </p:sp>
      <p:pic>
        <p:nvPicPr>
          <p:cNvPr id="6" name="Picture 5">
            <a:extLst>
              <a:ext uri="{FF2B5EF4-FFF2-40B4-BE49-F238E27FC236}">
                <a16:creationId xmlns:a16="http://schemas.microsoft.com/office/drawing/2014/main" id="{3395B662-D17D-4A82-B89F-3CECDDF2668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69006" y="1870075"/>
            <a:ext cx="2630514" cy="3590365"/>
          </a:xfrm>
          <a:prstGeom prst="rect">
            <a:avLst/>
          </a:prstGeom>
        </p:spPr>
      </p:pic>
    </p:spTree>
    <p:custDataLst>
      <p:tags r:id="rId1"/>
    </p:custDataLst>
    <p:extLst>
      <p:ext uri="{BB962C8B-B14F-4D97-AF65-F5344CB8AC3E}">
        <p14:creationId xmlns:p14="http://schemas.microsoft.com/office/powerpoint/2010/main" val="287921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Reporting Requirements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lstStyle/>
          <a:p>
            <a:r>
              <a:rPr lang="en-US" sz="2800" i="0" u="none" strike="noStrike" dirty="0">
                <a:solidFill>
                  <a:srgbClr val="000000"/>
                </a:solidFill>
                <a:effectLst/>
              </a:rPr>
              <a:t>Research Performance Progress Report (RPPR)</a:t>
            </a:r>
          </a:p>
          <a:p>
            <a:pPr lvl="1"/>
            <a:r>
              <a:rPr lang="en-US" sz="2400" dirty="0">
                <a:solidFill>
                  <a:srgbClr val="000000"/>
                </a:solidFill>
              </a:rPr>
              <a:t>Due Annually</a:t>
            </a:r>
          </a:p>
          <a:p>
            <a:r>
              <a:rPr lang="en-US" sz="2800" dirty="0">
                <a:solidFill>
                  <a:srgbClr val="000000"/>
                </a:solidFill>
              </a:rPr>
              <a:t>Federal Financial Report (FFR)</a:t>
            </a:r>
          </a:p>
          <a:p>
            <a:pPr lvl="1"/>
            <a:r>
              <a:rPr lang="en-US" sz="2400" dirty="0">
                <a:solidFill>
                  <a:srgbClr val="000000"/>
                </a:solidFill>
              </a:rPr>
              <a:t>Due annually (non-SNAP) or at the end of the competitive segment (SNAP)</a:t>
            </a:r>
          </a:p>
          <a:p>
            <a:pPr lvl="1"/>
            <a:r>
              <a:rPr lang="en-US" sz="2400" dirty="0">
                <a:solidFill>
                  <a:srgbClr val="000000"/>
                </a:solidFill>
              </a:rPr>
              <a:t>Submitted in PMS</a:t>
            </a:r>
          </a:p>
          <a:p>
            <a:pPr lvl="1"/>
            <a:r>
              <a:rPr lang="en-US" sz="2400" dirty="0">
                <a:solidFill>
                  <a:srgbClr val="000000"/>
                </a:solidFill>
              </a:rPr>
              <a:t>PMS draw downs MUST reconcile with FFR </a:t>
            </a:r>
          </a:p>
          <a:p>
            <a:r>
              <a:rPr lang="en-US" sz="2800" dirty="0">
                <a:solidFill>
                  <a:srgbClr val="000000"/>
                </a:solidFill>
              </a:rPr>
              <a:t>Invention Reporting</a:t>
            </a:r>
          </a:p>
          <a:p>
            <a:pPr lvl="1"/>
            <a:r>
              <a:rPr lang="en-US" sz="2400" dirty="0">
                <a:solidFill>
                  <a:srgbClr val="000000"/>
                </a:solidFill>
              </a:rPr>
              <a:t>Final Invention Statement</a:t>
            </a:r>
          </a:p>
          <a:p>
            <a:pPr lvl="1"/>
            <a:r>
              <a:rPr lang="en-US" sz="2400" dirty="0">
                <a:solidFill>
                  <a:srgbClr val="000000"/>
                </a:solidFill>
                <a:hlinkClick r:id="rId4"/>
              </a:rPr>
              <a:t>iEdison </a:t>
            </a:r>
            <a:endParaRPr lang="en-US" sz="2400" dirty="0">
              <a:solidFill>
                <a:srgbClr val="000000"/>
              </a:solidFill>
            </a:endParaRPr>
          </a:p>
          <a:p>
            <a:pPr lvl="1"/>
            <a:endParaRPr lang="en-US"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dirty="0"/>
          </a:p>
        </p:txBody>
      </p:sp>
    </p:spTree>
    <p:custDataLst>
      <p:tags r:id="rId1"/>
    </p:custDataLst>
    <p:extLst>
      <p:ext uri="{BB962C8B-B14F-4D97-AF65-F5344CB8AC3E}">
        <p14:creationId xmlns:p14="http://schemas.microsoft.com/office/powerpoint/2010/main" val="387016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Reporting Requirements – Cont’d.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15</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lnSpcReduction="10000"/>
          </a:bodyPr>
          <a:lstStyle/>
          <a:p>
            <a:r>
              <a:rPr lang="en-US" dirty="0">
                <a:solidFill>
                  <a:srgbClr val="000000"/>
                </a:solidFill>
              </a:rPr>
              <a:t>Single Audit (</a:t>
            </a:r>
            <a:r>
              <a:rPr lang="en-US" dirty="0">
                <a:solidFill>
                  <a:srgbClr val="000000"/>
                </a:solidFill>
                <a:hlinkClick r:id="rId4"/>
              </a:rPr>
              <a:t>NIH GPS 16.7.4</a:t>
            </a:r>
            <a:r>
              <a:rPr lang="en-US" dirty="0">
                <a:solidFill>
                  <a:srgbClr val="000000"/>
                </a:solidFill>
              </a:rPr>
              <a:t>)</a:t>
            </a:r>
          </a:p>
          <a:p>
            <a:pPr lvl="1"/>
            <a:r>
              <a:rPr lang="en-US" dirty="0">
                <a:solidFill>
                  <a:srgbClr val="000000"/>
                </a:solidFill>
              </a:rPr>
              <a:t>Required if the recipient expended a total of $750,000 or more in HHS awards</a:t>
            </a:r>
          </a:p>
          <a:p>
            <a:r>
              <a:rPr lang="en-US" dirty="0">
                <a:solidFill>
                  <a:srgbClr val="000000"/>
                </a:solidFill>
              </a:rPr>
              <a:t>FFATA Subaward Reporting System (FSRS) (</a:t>
            </a:r>
            <a:r>
              <a:rPr lang="en-US" dirty="0">
                <a:solidFill>
                  <a:srgbClr val="000000"/>
                </a:solidFill>
                <a:hlinkClick r:id="rId5"/>
              </a:rPr>
              <a:t>NIH GPS 8.4.1.5.5</a:t>
            </a:r>
            <a:r>
              <a:rPr lang="en-US" dirty="0">
                <a:solidFill>
                  <a:srgbClr val="000000"/>
                </a:solidFill>
              </a:rPr>
              <a:t>)</a:t>
            </a:r>
          </a:p>
          <a:p>
            <a:pPr lvl="1"/>
            <a:r>
              <a:rPr lang="en-US" dirty="0">
                <a:solidFill>
                  <a:srgbClr val="000000"/>
                </a:solidFill>
              </a:rPr>
              <a:t>The Federal Funding Accountability and Transparency Act of 2006 (FFATA) requirement most recipients of Federal funds to report on subawards/subcontracts/consortiums equal to or greater than $30,000</a:t>
            </a:r>
          </a:p>
          <a:p>
            <a:pPr lvl="1"/>
            <a:r>
              <a:rPr lang="en-US" dirty="0">
                <a:solidFill>
                  <a:srgbClr val="000000"/>
                </a:solidFill>
              </a:rPr>
              <a:t>Recipients are required to register with FSRS, collect the necessary data from recipients, and file subaward reports by the end of the month following the month in which the prime recipient awards any subaward greater than $30,000.</a:t>
            </a:r>
          </a:p>
          <a:p>
            <a:pPr lvl="1"/>
            <a:endParaRPr lang="en-US" dirty="0">
              <a:solidFill>
                <a:srgbClr val="000000"/>
              </a:solidFill>
            </a:endParaRPr>
          </a:p>
          <a:p>
            <a:pPr lvl="1"/>
            <a:endParaRPr lang="en-US" dirty="0"/>
          </a:p>
        </p:txBody>
      </p:sp>
    </p:spTree>
    <p:custDataLst>
      <p:tags r:id="rId1"/>
    </p:custDataLst>
    <p:extLst>
      <p:ext uri="{BB962C8B-B14F-4D97-AF65-F5344CB8AC3E}">
        <p14:creationId xmlns:p14="http://schemas.microsoft.com/office/powerpoint/2010/main" val="159155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a:xfrm>
            <a:off x="4389258" y="1908820"/>
            <a:ext cx="4220307" cy="3040360"/>
          </a:xfrm>
        </p:spPr>
        <p:txBody>
          <a:bodyPr/>
          <a:lstStyle/>
          <a:p>
            <a:r>
              <a:rPr lang="en-US" dirty="0"/>
              <a:t>Questions? </a:t>
            </a:r>
          </a:p>
        </p:txBody>
      </p:sp>
    </p:spTree>
    <p:extLst>
      <p:ext uri="{BB962C8B-B14F-4D97-AF65-F5344CB8AC3E}">
        <p14:creationId xmlns:p14="http://schemas.microsoft.com/office/powerpoint/2010/main" val="311175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8DFF-10D5-48EC-8A18-215D057BB3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Us Resources</a:t>
            </a:r>
          </a:p>
        </p:txBody>
      </p:sp>
    </p:spTree>
    <p:custDataLst>
      <p:tags r:id="rId1"/>
    </p:custDataLst>
    <p:extLst>
      <p:ext uri="{BB962C8B-B14F-4D97-AF65-F5344CB8AC3E}">
        <p14:creationId xmlns:p14="http://schemas.microsoft.com/office/powerpoint/2010/main" val="302814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729953" y="-1329395"/>
            <a:ext cx="10577689" cy="2398715"/>
          </a:xfrm>
        </p:spPr>
        <p:txBody>
          <a:bodyPr/>
          <a:lstStyle/>
          <a:p>
            <a:r>
              <a:rPr lang="en-US" sz="4800" b="1" dirty="0">
                <a:effectLst/>
                <a:latin typeface="Calibri" panose="020F0502020204030204" pitchFamily="34" charset="0"/>
                <a:ea typeface="Source Sans Pro" panose="020B0503030403020204" pitchFamily="34" charset="0"/>
              </a:rPr>
              <a:t>NIH PRESENTATION TEAM</a:t>
            </a:r>
            <a:endParaRPr lang="en-US" sz="4800" dirty="0"/>
          </a:p>
        </p:txBody>
      </p:sp>
      <p:sp>
        <p:nvSpPr>
          <p:cNvPr id="19" name="Text Placeholder 2" descr="Moderator">
            <a:extLst>
              <a:ext uri="{FF2B5EF4-FFF2-40B4-BE49-F238E27FC236}">
                <a16:creationId xmlns:a16="http://schemas.microsoft.com/office/drawing/2014/main" id="{101F227C-196C-496F-9B54-6FF4C4D6DECE}"/>
              </a:ext>
            </a:extLst>
          </p:cNvPr>
          <p:cNvSpPr txBox="1">
            <a:spLocks/>
          </p:cNvSpPr>
          <p:nvPr/>
        </p:nvSpPr>
        <p:spPr>
          <a:xfrm>
            <a:off x="383458" y="1565084"/>
            <a:ext cx="2453100" cy="403030"/>
          </a:xfrm>
          <a:prstGeom prst="rect">
            <a:avLst/>
          </a:prstGeom>
          <a:solidFill>
            <a:srgbClr val="87BFE4"/>
          </a:solidFill>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800" b="1" i="0" u="none" strike="noStrike" kern="1200" cap="all" spc="100" normalizeH="0" baseline="0" noProof="0" dirty="0">
                <a:ln>
                  <a:noFill/>
                </a:ln>
                <a:solidFill>
                  <a:schemeClr val="tx1"/>
                </a:solidFill>
                <a:effectLst/>
                <a:uLnTx/>
                <a:uFillTx/>
                <a:latin typeface="Helvetica"/>
                <a:ea typeface="+mn-ea"/>
                <a:cs typeface="+mn-cs"/>
              </a:rPr>
              <a:t>MODERATOR</a:t>
            </a:r>
          </a:p>
        </p:txBody>
      </p:sp>
      <p:pic>
        <p:nvPicPr>
          <p:cNvPr id="7" name="Content Placeholder 13" descr="Kasima Garst Photo">
            <a:extLst>
              <a:ext uri="{FF2B5EF4-FFF2-40B4-BE49-F238E27FC236}">
                <a16:creationId xmlns:a16="http://schemas.microsoft.com/office/drawing/2014/main" id="{33AA4224-E716-4BFD-AB90-6A7FDD268A4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1151" r="-2413" b="14887"/>
          <a:stretch/>
        </p:blipFill>
        <p:spPr>
          <a:xfrm>
            <a:off x="466097" y="2117571"/>
            <a:ext cx="2273380" cy="2467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descr="KASIMA GARST, M.F.S.&#10;Systems Policy Analyst                            Office of Policy for Extramural Research Administration (OPERA)&#10;Office of Extramural Research, NIH &#10;">
            <a:extLst>
              <a:ext uri="{FF2B5EF4-FFF2-40B4-BE49-F238E27FC236}">
                <a16:creationId xmlns:a16="http://schemas.microsoft.com/office/drawing/2014/main" id="{A36A69BF-8529-42F3-958C-85C54D5259B9}"/>
              </a:ext>
            </a:extLst>
          </p:cNvPr>
          <p:cNvSpPr txBox="1"/>
          <p:nvPr/>
        </p:nvSpPr>
        <p:spPr>
          <a:xfrm>
            <a:off x="182850" y="4734488"/>
            <a:ext cx="2839874"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KASIMA GARST, M.F.S.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Systems Policy Analyst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NIH </a:t>
            </a:r>
          </a:p>
        </p:txBody>
      </p:sp>
      <p:sp>
        <p:nvSpPr>
          <p:cNvPr id="9" name="Text Placeholder 2" descr="Presenters">
            <a:extLst>
              <a:ext uri="{FF2B5EF4-FFF2-40B4-BE49-F238E27FC236}">
                <a16:creationId xmlns:a16="http://schemas.microsoft.com/office/drawing/2014/main" id="{D47FFE0D-4AE2-41CE-92FD-C27DF88F0202}"/>
              </a:ext>
            </a:extLst>
          </p:cNvPr>
          <p:cNvSpPr txBox="1">
            <a:spLocks/>
          </p:cNvSpPr>
          <p:nvPr/>
        </p:nvSpPr>
        <p:spPr>
          <a:xfrm>
            <a:off x="3287399" y="1565084"/>
            <a:ext cx="8263137" cy="403030"/>
          </a:xfrm>
          <a:prstGeom prst="rect">
            <a:avLst/>
          </a:prstGeom>
          <a:solidFill>
            <a:srgbClr val="87BFE4"/>
          </a:solidFill>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800" b="1" i="0" u="none" strike="noStrike" kern="1200" cap="all" spc="100" normalizeH="0" baseline="0" noProof="0" dirty="0">
                <a:ln>
                  <a:noFill/>
                </a:ln>
                <a:solidFill>
                  <a:schemeClr val="tx1"/>
                </a:solidFill>
                <a:effectLst/>
                <a:uLnTx/>
                <a:uFillTx/>
                <a:latin typeface="Helvetica"/>
                <a:ea typeface="+mn-ea"/>
                <a:cs typeface="+mn-cs"/>
              </a:rPr>
              <a:t>PRESENTERS</a:t>
            </a:r>
          </a:p>
        </p:txBody>
      </p:sp>
      <p:pic>
        <p:nvPicPr>
          <p:cNvPr id="10" name="Picture 9" descr="Michelle Bulls">
            <a:extLst>
              <a:ext uri="{FF2B5EF4-FFF2-40B4-BE49-F238E27FC236}">
                <a16:creationId xmlns:a16="http://schemas.microsoft.com/office/drawing/2014/main" id="{56E1A82C-62C6-40A1-A91E-319EE827F0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6521" t="15024" r="17684" b="27510"/>
          <a:stretch/>
        </p:blipFill>
        <p:spPr>
          <a:xfrm>
            <a:off x="3343523" y="2133573"/>
            <a:ext cx="2383936" cy="2435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descr="MICHELLE BULLS&#10;Director, Office of Policy for Extramural Research Administration (OPERA)&#10;Office of Extramural Research, NIH &#10;">
            <a:extLst>
              <a:ext uri="{FF2B5EF4-FFF2-40B4-BE49-F238E27FC236}">
                <a16:creationId xmlns:a16="http://schemas.microsoft.com/office/drawing/2014/main" id="{4B43BB65-CC19-4CA0-BE3B-98412518B939}"/>
              </a:ext>
            </a:extLst>
          </p:cNvPr>
          <p:cNvSpPr txBox="1"/>
          <p:nvPr/>
        </p:nvSpPr>
        <p:spPr>
          <a:xfrm>
            <a:off x="3209741" y="4758552"/>
            <a:ext cx="2699241"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MICHELLE G. BULLS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Director, 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NIH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3" name="Content Placeholder 11" descr="Emily Linde Photo">
            <a:extLst>
              <a:ext uri="{FF2B5EF4-FFF2-40B4-BE49-F238E27FC236}">
                <a16:creationId xmlns:a16="http://schemas.microsoft.com/office/drawing/2014/main" id="{0D9E9B48-AA7C-4575-874C-79CC075AA0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82276" y="2133573"/>
            <a:ext cx="2273381" cy="2490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ristin Ta">
            <a:extLst>
              <a:ext uri="{FF2B5EF4-FFF2-40B4-BE49-F238E27FC236}">
                <a16:creationId xmlns:a16="http://schemas.microsoft.com/office/drawing/2014/main" id="{6B674B15-6312-4A94-9D09-53514203862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1341" b="19807"/>
          <a:stretch/>
        </p:blipFill>
        <p:spPr>
          <a:xfrm>
            <a:off x="9169352" y="2133573"/>
            <a:ext cx="2383936" cy="2466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descr="KRISTIN TA&#10;Senior Advisor&#10;Office of Policy for Extramural Research Administration (OPERA)&#10;Office of Extramural Research, NIH &#10;">
            <a:extLst>
              <a:ext uri="{FF2B5EF4-FFF2-40B4-BE49-F238E27FC236}">
                <a16:creationId xmlns:a16="http://schemas.microsoft.com/office/drawing/2014/main" id="{71B65A52-CD08-473A-B78E-758136A4A87B}"/>
              </a:ext>
            </a:extLst>
          </p:cNvPr>
          <p:cNvSpPr txBox="1"/>
          <p:nvPr/>
        </p:nvSpPr>
        <p:spPr>
          <a:xfrm>
            <a:off x="9049538" y="4758552"/>
            <a:ext cx="2839874"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KRISTIN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Senior Advisor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Policy for Extramural Research Administration (OPERA)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Office of Extramural Research, NIH </a:t>
            </a:r>
          </a:p>
        </p:txBody>
      </p:sp>
      <p:sp>
        <p:nvSpPr>
          <p:cNvPr id="18" name="Rectangle 17">
            <a:extLst>
              <a:ext uri="{FF2B5EF4-FFF2-40B4-BE49-F238E27FC236}">
                <a16:creationId xmlns:a16="http://schemas.microsoft.com/office/drawing/2014/main" id="{B354B793-4B47-4E0A-8E20-AAD92D47CA49}"/>
              </a:ext>
              <a:ext uri="{C183D7F6-B498-43B3-948B-1728B52AA6E4}">
                <adec:decorative xmlns:adec="http://schemas.microsoft.com/office/drawing/2017/decorative" val="1"/>
              </a:ext>
            </a:extLst>
          </p:cNvPr>
          <p:cNvSpPr/>
          <p:nvPr/>
        </p:nvSpPr>
        <p:spPr>
          <a:xfrm>
            <a:off x="5014452" y="1189703"/>
            <a:ext cx="2261419" cy="254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660853-0AD3-4344-BF00-1769AEBFE45D}"/>
              </a:ext>
              <a:ext uri="{C183D7F6-B498-43B3-948B-1728B52AA6E4}">
                <adec:decorative xmlns:adec="http://schemas.microsoft.com/office/drawing/2017/decorative" val="1"/>
              </a:ext>
            </a:extLst>
          </p:cNvPr>
          <p:cNvSpPr/>
          <p:nvPr/>
        </p:nvSpPr>
        <p:spPr>
          <a:xfrm>
            <a:off x="4247535" y="5515898"/>
            <a:ext cx="3618271" cy="78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EF54B54-007F-4F8A-8E88-073FA19B768F}"/>
              </a:ext>
            </a:extLst>
          </p:cNvPr>
          <p:cNvSpPr txBox="1"/>
          <p:nvPr/>
        </p:nvSpPr>
        <p:spPr>
          <a:xfrm>
            <a:off x="6145161" y="4758552"/>
            <a:ext cx="2606327" cy="861774"/>
          </a:xfrm>
          <a:prstGeom prst="rect">
            <a:avLst/>
          </a:prstGeom>
          <a:noFill/>
        </p:spPr>
        <p:txBody>
          <a:bodyPr wrap="square" rtlCol="0">
            <a:spAutoFit/>
          </a:bodyPr>
          <a:lstStyle/>
          <a:p>
            <a:pPr algn="ctr"/>
            <a:r>
              <a:rPr lang="en-US" sz="1400" b="1" dirty="0">
                <a:latin typeface="Helvetica" panose="020B0604020202020204" pitchFamily="34" charset="0"/>
                <a:cs typeface="Helvetica" panose="020B0604020202020204" pitchFamily="34" charset="0"/>
              </a:rPr>
              <a:t>EMILY LINDE</a:t>
            </a:r>
          </a:p>
          <a:p>
            <a:r>
              <a:rPr lang="en-US" sz="1200" b="1" dirty="0">
                <a:latin typeface="Calibri" panose="020F0502020204030204" pitchFamily="34" charset="0"/>
                <a:cs typeface="Calibri" panose="020F0502020204030204" pitchFamily="34" charset="0"/>
              </a:rPr>
              <a:t>Director,</a:t>
            </a:r>
            <a:r>
              <a:rPr lang="en-US" sz="1200" dirty="0">
                <a:latin typeface="Calibri" panose="020F0502020204030204" pitchFamily="34" charset="0"/>
                <a:cs typeface="Calibri" panose="020F0502020204030204" pitchFamily="34" charset="0"/>
              </a:rPr>
              <a:t> Grants Management Program</a:t>
            </a:r>
          </a:p>
          <a:p>
            <a:r>
              <a:rPr lang="en-US" sz="1200" dirty="0">
                <a:latin typeface="Calibri" panose="020F0502020204030204" pitchFamily="34" charset="0"/>
                <a:cs typeface="Calibri" panose="020F0502020204030204" pitchFamily="34" charset="0"/>
              </a:rPr>
              <a:t>National Institute of Allergy and Infectious Diseases (NIAID), NIH</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6167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Types of International Research</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lstStyle/>
          <a:p>
            <a:r>
              <a:rPr lang="en-US" dirty="0"/>
              <a:t>Direct foreign awards</a:t>
            </a:r>
          </a:p>
          <a:p>
            <a:r>
              <a:rPr lang="en-US" dirty="0"/>
              <a:t>Domestic awards with foreign components</a:t>
            </a:r>
          </a:p>
          <a:p>
            <a:endParaRPr lang="en-US" dirty="0"/>
          </a:p>
        </p:txBody>
      </p:sp>
      <p:graphicFrame>
        <p:nvGraphicFramePr>
          <p:cNvPr id="7" name="Table 7" descr="Chart details in PPT notes">
            <a:extLst>
              <a:ext uri="{FF2B5EF4-FFF2-40B4-BE49-F238E27FC236}">
                <a16:creationId xmlns:a16="http://schemas.microsoft.com/office/drawing/2014/main" id="{93662796-1987-4E95-8C3B-6A42A269E478}"/>
              </a:ext>
            </a:extLst>
          </p:cNvPr>
          <p:cNvGraphicFramePr>
            <a:graphicFrameLocks noGrp="1"/>
          </p:cNvGraphicFramePr>
          <p:nvPr>
            <p:extLst>
              <p:ext uri="{D42A27DB-BD31-4B8C-83A1-F6EECF244321}">
                <p14:modId xmlns:p14="http://schemas.microsoft.com/office/powerpoint/2010/main" val="181663280"/>
              </p:ext>
            </p:extLst>
          </p:nvPr>
        </p:nvGraphicFramePr>
        <p:xfrm>
          <a:off x="966875" y="3196168"/>
          <a:ext cx="7250025" cy="2571584"/>
        </p:xfrm>
        <a:graphic>
          <a:graphicData uri="http://schemas.openxmlformats.org/drawingml/2006/table">
            <a:tbl>
              <a:tblPr firstRow="1" bandRow="1">
                <a:tableStyleId>{5C22544A-7EE6-4342-B048-85BDC9FD1C3A}</a:tableStyleId>
              </a:tblPr>
              <a:tblGrid>
                <a:gridCol w="2416675">
                  <a:extLst>
                    <a:ext uri="{9D8B030D-6E8A-4147-A177-3AD203B41FA5}">
                      <a16:colId xmlns:a16="http://schemas.microsoft.com/office/drawing/2014/main" val="1776386470"/>
                    </a:ext>
                  </a:extLst>
                </a:gridCol>
                <a:gridCol w="2416675">
                  <a:extLst>
                    <a:ext uri="{9D8B030D-6E8A-4147-A177-3AD203B41FA5}">
                      <a16:colId xmlns:a16="http://schemas.microsoft.com/office/drawing/2014/main" val="3640571968"/>
                    </a:ext>
                  </a:extLst>
                </a:gridCol>
                <a:gridCol w="2416675">
                  <a:extLst>
                    <a:ext uri="{9D8B030D-6E8A-4147-A177-3AD203B41FA5}">
                      <a16:colId xmlns:a16="http://schemas.microsoft.com/office/drawing/2014/main" val="3669069929"/>
                    </a:ext>
                  </a:extLst>
                </a:gridCol>
              </a:tblGrid>
              <a:tr h="642896">
                <a:tc>
                  <a:txBody>
                    <a:bodyPr/>
                    <a:lstStyle/>
                    <a:p>
                      <a:pPr algn="ctr"/>
                      <a:r>
                        <a:rPr lang="en-US" dirty="0"/>
                        <a:t>Fiscal Year</a:t>
                      </a:r>
                    </a:p>
                  </a:txBody>
                  <a:tcPr/>
                </a:tc>
                <a:tc>
                  <a:txBody>
                    <a:bodyPr/>
                    <a:lstStyle/>
                    <a:p>
                      <a:pPr algn="ctr"/>
                      <a:r>
                        <a:rPr lang="en-US" dirty="0"/>
                        <a:t>Direct Foreign Awards</a:t>
                      </a:r>
                    </a:p>
                  </a:txBody>
                  <a:tcPr/>
                </a:tc>
                <a:tc>
                  <a:txBody>
                    <a:bodyPr/>
                    <a:lstStyle/>
                    <a:p>
                      <a:pPr algn="ctr"/>
                      <a:r>
                        <a:rPr lang="en-US" dirty="0"/>
                        <a:t>Domestic Awards with Foreign Components</a:t>
                      </a:r>
                    </a:p>
                  </a:txBody>
                  <a:tcPr/>
                </a:tc>
                <a:extLst>
                  <a:ext uri="{0D108BD9-81ED-4DB2-BD59-A6C34878D82A}">
                    <a16:rowId xmlns:a16="http://schemas.microsoft.com/office/drawing/2014/main" val="2746550522"/>
                  </a:ext>
                </a:extLst>
              </a:tr>
              <a:tr h="642896">
                <a:tc>
                  <a:txBody>
                    <a:bodyPr/>
                    <a:lstStyle/>
                    <a:p>
                      <a:r>
                        <a:rPr lang="en-US" dirty="0"/>
                        <a:t>2020</a:t>
                      </a:r>
                    </a:p>
                  </a:txBody>
                  <a:tcPr/>
                </a:tc>
                <a:tc>
                  <a:txBody>
                    <a:bodyPr/>
                    <a:lstStyle/>
                    <a:p>
                      <a:r>
                        <a:rPr lang="en-US" dirty="0"/>
                        <a:t>586</a:t>
                      </a:r>
                    </a:p>
                  </a:txBody>
                  <a:tcPr/>
                </a:tc>
                <a:tc>
                  <a:txBody>
                    <a:bodyPr/>
                    <a:lstStyle/>
                    <a:p>
                      <a:r>
                        <a:rPr lang="en-US" dirty="0"/>
                        <a:t>8348</a:t>
                      </a:r>
                    </a:p>
                  </a:txBody>
                  <a:tcPr/>
                </a:tc>
                <a:extLst>
                  <a:ext uri="{0D108BD9-81ED-4DB2-BD59-A6C34878D82A}">
                    <a16:rowId xmlns:a16="http://schemas.microsoft.com/office/drawing/2014/main" val="3536146596"/>
                  </a:ext>
                </a:extLst>
              </a:tr>
              <a:tr h="642896">
                <a:tc>
                  <a:txBody>
                    <a:bodyPr/>
                    <a:lstStyle/>
                    <a:p>
                      <a:r>
                        <a:rPr lang="en-US" dirty="0"/>
                        <a:t>2021</a:t>
                      </a:r>
                    </a:p>
                  </a:txBody>
                  <a:tcPr/>
                </a:tc>
                <a:tc>
                  <a:txBody>
                    <a:bodyPr/>
                    <a:lstStyle/>
                    <a:p>
                      <a:r>
                        <a:rPr lang="en-US" dirty="0"/>
                        <a:t>574</a:t>
                      </a:r>
                    </a:p>
                  </a:txBody>
                  <a:tcPr/>
                </a:tc>
                <a:tc>
                  <a:txBody>
                    <a:bodyPr/>
                    <a:lstStyle/>
                    <a:p>
                      <a:r>
                        <a:rPr lang="en-US" dirty="0"/>
                        <a:t>9406</a:t>
                      </a:r>
                    </a:p>
                  </a:txBody>
                  <a:tcPr/>
                </a:tc>
                <a:extLst>
                  <a:ext uri="{0D108BD9-81ED-4DB2-BD59-A6C34878D82A}">
                    <a16:rowId xmlns:a16="http://schemas.microsoft.com/office/drawing/2014/main" val="1965445736"/>
                  </a:ext>
                </a:extLst>
              </a:tr>
              <a:tr h="642896">
                <a:tc>
                  <a:txBody>
                    <a:bodyPr/>
                    <a:lstStyle/>
                    <a:p>
                      <a:r>
                        <a:rPr lang="en-US" dirty="0"/>
                        <a:t>2022</a:t>
                      </a:r>
                    </a:p>
                  </a:txBody>
                  <a:tcPr/>
                </a:tc>
                <a:tc>
                  <a:txBody>
                    <a:bodyPr/>
                    <a:lstStyle/>
                    <a:p>
                      <a:r>
                        <a:rPr lang="en-US" dirty="0"/>
                        <a:t>541</a:t>
                      </a:r>
                    </a:p>
                  </a:txBody>
                  <a:tcPr/>
                </a:tc>
                <a:tc>
                  <a:txBody>
                    <a:bodyPr/>
                    <a:lstStyle/>
                    <a:p>
                      <a:r>
                        <a:rPr lang="en-US" dirty="0"/>
                        <a:t>9481</a:t>
                      </a:r>
                    </a:p>
                  </a:txBody>
                  <a:tcPr/>
                </a:tc>
                <a:extLst>
                  <a:ext uri="{0D108BD9-81ED-4DB2-BD59-A6C34878D82A}">
                    <a16:rowId xmlns:a16="http://schemas.microsoft.com/office/drawing/2014/main" val="522190275"/>
                  </a:ext>
                </a:extLst>
              </a:tr>
            </a:tbl>
          </a:graphicData>
        </a:graphic>
      </p:graphicFrame>
      <p:pic>
        <p:nvPicPr>
          <p:cNvPr id="6" name="Picture 5">
            <a:extLst>
              <a:ext uri="{FF2B5EF4-FFF2-40B4-BE49-F238E27FC236}">
                <a16:creationId xmlns:a16="http://schemas.microsoft.com/office/drawing/2014/main" id="{F4CD4296-83EA-41FF-9105-34CF5D687F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56320" y="3457165"/>
            <a:ext cx="3136900" cy="3035710"/>
          </a:xfrm>
          <a:prstGeom prst="rect">
            <a:avLst/>
          </a:prstGeom>
        </p:spPr>
      </p:pic>
    </p:spTree>
    <p:custDataLst>
      <p:tags r:id="rId1"/>
    </p:custDataLst>
    <p:extLst>
      <p:ext uri="{BB962C8B-B14F-4D97-AF65-F5344CB8AC3E}">
        <p14:creationId xmlns:p14="http://schemas.microsoft.com/office/powerpoint/2010/main" val="127941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a Foreign Component?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491613" y="1690688"/>
            <a:ext cx="10862187" cy="4351338"/>
          </a:xfrm>
        </p:spPr>
        <p:txBody>
          <a:bodyPr>
            <a:normAutofit fontScale="85000" lnSpcReduction="20000"/>
          </a:bodyPr>
          <a:lstStyle/>
          <a:p>
            <a:pPr marL="0" indent="0" algn="ctr">
              <a:lnSpc>
                <a:spcPct val="120000"/>
              </a:lnSpc>
              <a:buNone/>
            </a:pPr>
            <a:r>
              <a:rPr lang="en-US" sz="2400" b="1" i="1" u="none" strike="noStrike" baseline="0" dirty="0">
                <a:solidFill>
                  <a:schemeClr val="accent1"/>
                </a:solidFill>
                <a:latin typeface="Arial" panose="020B0604020202020204" pitchFamily="34" charset="0"/>
              </a:rPr>
              <a:t>The performance of any significant scientific element or segment of a project outside of the United States, either by the recipient or by a researcher employed by a foreign organization, whether or not grant funds are expended. </a:t>
            </a:r>
          </a:p>
          <a:p>
            <a:pPr marL="0" indent="0">
              <a:lnSpc>
                <a:spcPct val="120000"/>
              </a:lnSpc>
              <a:buNone/>
            </a:pPr>
            <a:r>
              <a:rPr lang="en-US" sz="2400" b="0" i="0" u="none" strike="noStrike" baseline="0" dirty="0">
                <a:solidFill>
                  <a:srgbClr val="000000"/>
                </a:solidFill>
                <a:latin typeface="Arial" panose="020B0604020202020204" pitchFamily="34" charset="0"/>
              </a:rPr>
              <a:t>Activities that would meet this definition include, but are not limited to, (1) the involvement of human subjects or animals, (2) extensive foreign travel by recipient project staff for the purpose of data collection, surveying, sampling, and similar activities, or (3) any activity of the recipient that may have an impact on U.S. foreign policy through involvement in the affairs or environment of a foreign country. Examples of other grant-related activities that may be significant are: </a:t>
            </a:r>
          </a:p>
          <a:p>
            <a:pPr>
              <a:lnSpc>
                <a:spcPct val="120000"/>
              </a:lnSpc>
            </a:pPr>
            <a:r>
              <a:rPr lang="en-US" sz="2400" b="0" i="0" u="none" strike="noStrike" baseline="0" dirty="0">
                <a:solidFill>
                  <a:srgbClr val="000000"/>
                </a:solidFill>
                <a:latin typeface="Arial" panose="020B0604020202020204" pitchFamily="34" charset="0"/>
              </a:rPr>
              <a:t>collaborations with investigators at a foreign site anticipated to result in co-authorship; </a:t>
            </a:r>
          </a:p>
          <a:p>
            <a:pPr>
              <a:lnSpc>
                <a:spcPct val="120000"/>
              </a:lnSpc>
            </a:pPr>
            <a:r>
              <a:rPr lang="en-US" sz="2400" b="0" i="0" u="none" strike="noStrike" baseline="0" dirty="0">
                <a:solidFill>
                  <a:srgbClr val="000000"/>
                </a:solidFill>
                <a:latin typeface="Arial" panose="020B0604020202020204" pitchFamily="34" charset="0"/>
              </a:rPr>
              <a:t>use of facilities or instrumentation at a foreign site; or </a:t>
            </a:r>
          </a:p>
          <a:p>
            <a:pPr>
              <a:lnSpc>
                <a:spcPct val="120000"/>
              </a:lnSpc>
            </a:pPr>
            <a:r>
              <a:rPr lang="en-US" sz="2400" b="0" i="0" u="none" strike="noStrike" baseline="0" dirty="0">
                <a:solidFill>
                  <a:srgbClr val="000000"/>
                </a:solidFill>
                <a:latin typeface="Arial" panose="020B0604020202020204" pitchFamily="34" charset="0"/>
              </a:rPr>
              <a:t>receipt of financial support or resources from a foreign entity. </a:t>
            </a:r>
          </a:p>
          <a:p>
            <a:pPr marL="0" indent="0">
              <a:buNone/>
            </a:pPr>
            <a:endParaRPr lang="en-US" dirty="0"/>
          </a:p>
        </p:txBody>
      </p:sp>
    </p:spTree>
    <p:custDataLst>
      <p:tags r:id="rId1"/>
    </p:custDataLst>
    <p:extLst>
      <p:ext uri="{BB962C8B-B14F-4D97-AF65-F5344CB8AC3E}">
        <p14:creationId xmlns:p14="http://schemas.microsoft.com/office/powerpoint/2010/main" val="365766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a:xfrm>
            <a:off x="4375811" y="1908820"/>
            <a:ext cx="4220307" cy="3040360"/>
          </a:xfrm>
        </p:spPr>
        <p:txBody>
          <a:bodyPr/>
          <a:lstStyle/>
          <a:p>
            <a:r>
              <a:rPr lang="en-US" dirty="0"/>
              <a:t>Pre-Award</a:t>
            </a:r>
          </a:p>
        </p:txBody>
      </p:sp>
    </p:spTree>
    <p:extLst>
      <p:ext uri="{BB962C8B-B14F-4D97-AF65-F5344CB8AC3E}">
        <p14:creationId xmlns:p14="http://schemas.microsoft.com/office/powerpoint/2010/main" val="414748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Determining Eligibility</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6</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689099"/>
            <a:ext cx="10515600" cy="4351338"/>
          </a:xfrm>
        </p:spPr>
        <p:txBody>
          <a:bodyPr>
            <a:normAutofit fontScale="92500" lnSpcReduction="20000"/>
          </a:bodyPr>
          <a:lstStyle/>
          <a:p>
            <a:r>
              <a:rPr lang="en-US" dirty="0"/>
              <a:t>Funding Opportunity Announcements (FOAs) are published in the </a:t>
            </a:r>
            <a:r>
              <a:rPr lang="en-US" dirty="0">
                <a:hlinkClick r:id="rId4"/>
              </a:rPr>
              <a:t>NIH Guide to Grants and Contracts</a:t>
            </a:r>
            <a:endParaRPr lang="en-US" dirty="0"/>
          </a:p>
          <a:p>
            <a:pPr marL="400050">
              <a:spcBef>
                <a:spcPts val="1200"/>
              </a:spcBef>
              <a:spcAft>
                <a:spcPts val="600"/>
              </a:spcAft>
              <a:defRPr/>
            </a:pPr>
            <a:r>
              <a:rPr lang="en-US" dirty="0">
                <a:solidFill>
                  <a:srgbClr val="000000"/>
                </a:solidFill>
              </a:rPr>
              <a:t>Review Funding Opportunity Announcement (FOA) for Eligibility. See Section III.</a:t>
            </a:r>
          </a:p>
          <a:p>
            <a:pPr marL="800100" lvl="1">
              <a:spcBef>
                <a:spcPts val="1200"/>
              </a:spcBef>
              <a:spcAft>
                <a:spcPts val="600"/>
              </a:spcAft>
              <a:defRPr/>
            </a:pPr>
            <a:r>
              <a:rPr lang="en-US" dirty="0">
                <a:solidFill>
                  <a:srgbClr val="000000"/>
                </a:solidFill>
              </a:rPr>
              <a:t>Foreign Institutions may or may not be </a:t>
            </a:r>
            <a:r>
              <a:rPr lang="en-US" b="1" dirty="0">
                <a:solidFill>
                  <a:schemeClr val="accent1"/>
                </a:solidFill>
              </a:rPr>
              <a:t>eligible</a:t>
            </a:r>
            <a:r>
              <a:rPr lang="en-US" dirty="0">
                <a:solidFill>
                  <a:srgbClr val="000000"/>
                </a:solidFill>
              </a:rPr>
              <a:t> </a:t>
            </a:r>
          </a:p>
          <a:p>
            <a:pPr marL="800100" lvl="1">
              <a:spcBef>
                <a:spcPts val="1200"/>
              </a:spcBef>
              <a:spcAft>
                <a:spcPts val="600"/>
              </a:spcAft>
              <a:defRPr/>
            </a:pPr>
            <a:r>
              <a:rPr lang="en-US" dirty="0">
                <a:solidFill>
                  <a:srgbClr val="000000"/>
                </a:solidFill>
              </a:rPr>
              <a:t>Foreign components may not be </a:t>
            </a:r>
            <a:r>
              <a:rPr lang="en-US" b="1" dirty="0">
                <a:solidFill>
                  <a:schemeClr val="accent1"/>
                </a:solidFill>
              </a:rPr>
              <a:t>allowed</a:t>
            </a:r>
          </a:p>
          <a:p>
            <a:pPr marL="800100" lvl="1">
              <a:spcBef>
                <a:spcPts val="1200"/>
              </a:spcBef>
              <a:spcAft>
                <a:spcPts val="600"/>
              </a:spcAft>
              <a:defRPr/>
            </a:pPr>
            <a:r>
              <a:rPr lang="en-US" dirty="0">
                <a:solidFill>
                  <a:srgbClr val="000000"/>
                </a:solidFill>
              </a:rPr>
              <a:t>Foreign components may or may not be </a:t>
            </a:r>
            <a:r>
              <a:rPr lang="en-US" b="1" dirty="0">
                <a:solidFill>
                  <a:schemeClr val="accent1"/>
                </a:solidFill>
              </a:rPr>
              <a:t>required</a:t>
            </a:r>
          </a:p>
          <a:p>
            <a:pPr marL="800100" lvl="1">
              <a:spcBef>
                <a:spcPts val="1200"/>
              </a:spcBef>
              <a:spcAft>
                <a:spcPts val="600"/>
              </a:spcAft>
              <a:defRPr/>
            </a:pPr>
            <a:r>
              <a:rPr lang="en-US" dirty="0">
                <a:solidFill>
                  <a:srgbClr val="000000"/>
                </a:solidFill>
              </a:rPr>
              <a:t>Foreign applicants are required to submit </a:t>
            </a:r>
            <a:r>
              <a:rPr lang="en-US" b="1" dirty="0">
                <a:solidFill>
                  <a:schemeClr val="accent1"/>
                </a:solidFill>
              </a:rPr>
              <a:t>detailed budgets</a:t>
            </a:r>
          </a:p>
          <a:p>
            <a:pPr marL="400050">
              <a:spcBef>
                <a:spcPts val="1200"/>
              </a:spcBef>
              <a:spcAft>
                <a:spcPts val="600"/>
              </a:spcAft>
              <a:defRPr/>
            </a:pPr>
            <a:r>
              <a:rPr lang="en-US" dirty="0">
                <a:solidFill>
                  <a:srgbClr val="000000"/>
                </a:solidFill>
              </a:rPr>
              <a:t>Contact NIH program staff </a:t>
            </a:r>
          </a:p>
          <a:p>
            <a:endParaRPr lang="en-US" dirty="0"/>
          </a:p>
          <a:p>
            <a:endParaRPr lang="en-US" dirty="0"/>
          </a:p>
        </p:txBody>
      </p:sp>
      <p:sp>
        <p:nvSpPr>
          <p:cNvPr id="6" name="TextBox 5" descr="Learn more: NOT-OD-20-086&#10;FAQs: grants.nih.gov/faqs#/covid-19.htm&#10;">
            <a:extLst>
              <a:ext uri="{FF2B5EF4-FFF2-40B4-BE49-F238E27FC236}">
                <a16:creationId xmlns:a16="http://schemas.microsoft.com/office/drawing/2014/main" id="{6C70C6ED-1342-4519-9113-F71F8EECFA74}"/>
              </a:ext>
            </a:extLst>
          </p:cNvPr>
          <p:cNvSpPr txBox="1"/>
          <p:nvPr/>
        </p:nvSpPr>
        <p:spPr>
          <a:xfrm>
            <a:off x="2950172" y="6040437"/>
            <a:ext cx="6291655" cy="681038"/>
          </a:xfrm>
          <a:prstGeom prst="roundRect">
            <a:avLst/>
          </a:prstGeom>
          <a:solidFill>
            <a:schemeClr val="accent1">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600" b="1" dirty="0">
                <a:solidFill>
                  <a:prstClr val="black"/>
                </a:solidFill>
                <a:latin typeface="Open Sans"/>
              </a:rPr>
              <a:t>Subscribe to the NIH Guide </a:t>
            </a:r>
            <a:r>
              <a:rPr lang="en-US" sz="1600" b="1" dirty="0">
                <a:solidFill>
                  <a:prstClr val="black"/>
                </a:solidFill>
                <a:latin typeface="Open Sans"/>
                <a:hlinkClick r:id="rId5"/>
              </a:rPr>
              <a:t>Weekly Table of Contents</a:t>
            </a:r>
            <a:r>
              <a:rPr lang="en-US" sz="1600" b="1" dirty="0">
                <a:solidFill>
                  <a:prstClr val="black"/>
                </a:solidFill>
                <a:latin typeface="Open Sans"/>
              </a:rPr>
              <a:t>!</a:t>
            </a:r>
            <a:endParaRPr kumimoji="0" lang="en-US" sz="1400" b="1" i="0" strike="noStrike" kern="1200" cap="none" spc="0" normalizeH="0" baseline="0" noProof="0" dirty="0">
              <a:ln>
                <a:noFill/>
              </a:ln>
              <a:solidFill>
                <a:prstClr val="black"/>
              </a:solidFill>
              <a:effectLst/>
              <a:uLnTx/>
              <a:uFillTx/>
              <a:latin typeface="Open Sans"/>
            </a:endParaRPr>
          </a:p>
        </p:txBody>
      </p:sp>
    </p:spTree>
    <p:custDataLst>
      <p:tags r:id="rId1"/>
    </p:custDataLst>
    <p:extLst>
      <p:ext uri="{BB962C8B-B14F-4D97-AF65-F5344CB8AC3E}">
        <p14:creationId xmlns:p14="http://schemas.microsoft.com/office/powerpoint/2010/main" val="10863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Determining Eligibility - Cont’d.</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7</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lnSpcReduction="10000"/>
          </a:bodyPr>
          <a:lstStyle/>
          <a:p>
            <a:r>
              <a:rPr lang="en-US" dirty="0">
                <a:solidFill>
                  <a:srgbClr val="000000"/>
                </a:solidFill>
              </a:rPr>
              <a:t>Generally, foreign organizations are not eligible to apply for these programs:</a:t>
            </a:r>
          </a:p>
          <a:p>
            <a:pPr lvl="1"/>
            <a:r>
              <a:rPr lang="en-US" dirty="0" err="1">
                <a:solidFill>
                  <a:srgbClr val="000000"/>
                </a:solidFill>
              </a:rPr>
              <a:t>Kirschstein</a:t>
            </a:r>
            <a:r>
              <a:rPr lang="en-US" dirty="0">
                <a:solidFill>
                  <a:srgbClr val="000000"/>
                </a:solidFill>
              </a:rPr>
              <a:t>-NRSA institutional research training (T32, T34, T35)</a:t>
            </a:r>
          </a:p>
          <a:p>
            <a:pPr lvl="1"/>
            <a:r>
              <a:rPr lang="en-US" dirty="0">
                <a:solidFill>
                  <a:srgbClr val="000000"/>
                </a:solidFill>
              </a:rPr>
              <a:t>Program project/Center grants (P01, P20, P30, P50)</a:t>
            </a:r>
          </a:p>
          <a:p>
            <a:pPr lvl="1"/>
            <a:r>
              <a:rPr lang="en-US" dirty="0">
                <a:solidFill>
                  <a:srgbClr val="000000"/>
                </a:solidFill>
              </a:rPr>
              <a:t>Resource (R24, R25)</a:t>
            </a:r>
          </a:p>
          <a:p>
            <a:pPr lvl="1"/>
            <a:r>
              <a:rPr lang="en-US" dirty="0">
                <a:solidFill>
                  <a:srgbClr val="000000"/>
                </a:solidFill>
              </a:rPr>
              <a:t>SBIR/STTR (R41, R42, R43, R44)</a:t>
            </a:r>
          </a:p>
          <a:p>
            <a:pPr lvl="1"/>
            <a:r>
              <a:rPr lang="en-US" dirty="0">
                <a:solidFill>
                  <a:srgbClr val="000000"/>
                </a:solidFill>
              </a:rPr>
              <a:t>Construction grants (C06)</a:t>
            </a:r>
          </a:p>
          <a:p>
            <a:r>
              <a:rPr lang="en-US" dirty="0">
                <a:solidFill>
                  <a:srgbClr val="000000"/>
                </a:solidFill>
              </a:rPr>
              <a:t>Some activity codes may support projects awarded to a domestic recipient with a foreign component. Always review the FOA!</a:t>
            </a:r>
          </a:p>
          <a:p>
            <a:endParaRPr lang="en-US" dirty="0"/>
          </a:p>
          <a:p>
            <a:endParaRPr lang="en-US" dirty="0"/>
          </a:p>
        </p:txBody>
      </p:sp>
    </p:spTree>
    <p:custDataLst>
      <p:tags r:id="rId1"/>
    </p:custDataLst>
    <p:extLst>
      <p:ext uri="{BB962C8B-B14F-4D97-AF65-F5344CB8AC3E}">
        <p14:creationId xmlns:p14="http://schemas.microsoft.com/office/powerpoint/2010/main" val="94275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8</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49709" y="1690688"/>
            <a:ext cx="10950678" cy="4351338"/>
          </a:xfrm>
        </p:spPr>
        <p:txBody>
          <a:bodyPr>
            <a:normAutofit fontScale="92500" lnSpcReduction="20000"/>
          </a:bodyPr>
          <a:lstStyle/>
          <a:p>
            <a:r>
              <a:rPr lang="en-US" dirty="0"/>
              <a:t>Start early! It can take up to six weeks or more to complete the registration process</a:t>
            </a:r>
          </a:p>
          <a:p>
            <a:r>
              <a:rPr lang="en-US" dirty="0">
                <a:solidFill>
                  <a:srgbClr val="000000"/>
                </a:solidFill>
                <a:hlinkClick r:id="rId4"/>
              </a:rPr>
              <a:t>System for Award Management </a:t>
            </a:r>
            <a:r>
              <a:rPr lang="en-US" dirty="0">
                <a:solidFill>
                  <a:srgbClr val="000000"/>
                </a:solidFill>
              </a:rPr>
              <a:t>(SAM): Required to do business with the Federal government. Renewed annually.</a:t>
            </a:r>
          </a:p>
          <a:p>
            <a:pPr lvl="1"/>
            <a:r>
              <a:rPr lang="en-US" dirty="0">
                <a:solidFill>
                  <a:srgbClr val="000000"/>
                </a:solidFill>
              </a:rPr>
              <a:t>SAM will issue your organization a 12-digit </a:t>
            </a:r>
            <a:r>
              <a:rPr lang="en-US" b="1" dirty="0"/>
              <a:t>Unique Entity Identifier </a:t>
            </a:r>
            <a:r>
              <a:rPr lang="en-US" dirty="0">
                <a:solidFill>
                  <a:srgbClr val="000000"/>
                </a:solidFill>
              </a:rPr>
              <a:t>which serves as the official organization identifier in other federal systems</a:t>
            </a:r>
          </a:p>
          <a:p>
            <a:pPr lvl="1"/>
            <a:r>
              <a:rPr lang="en-US" dirty="0">
                <a:solidFill>
                  <a:srgbClr val="000000"/>
                </a:solidFill>
              </a:rPr>
              <a:t>Foreign organizations must obtain an </a:t>
            </a:r>
            <a:r>
              <a:rPr lang="en-US" b="0" i="0" u="none" strike="noStrike" dirty="0">
                <a:solidFill>
                  <a:srgbClr val="428BCA"/>
                </a:solidFill>
                <a:effectLst/>
                <a:hlinkClick r:id="rId5"/>
              </a:rPr>
              <a:t>NATO Commercial and Government Entity (NCAGE) Code</a:t>
            </a:r>
            <a:r>
              <a:rPr lang="en-US" dirty="0">
                <a:solidFill>
                  <a:srgbClr val="000000"/>
                </a:solidFill>
              </a:rPr>
              <a:t> in order to register in SAM</a:t>
            </a:r>
          </a:p>
          <a:p>
            <a:r>
              <a:rPr lang="en-US" dirty="0">
                <a:solidFill>
                  <a:srgbClr val="000000"/>
                </a:solidFill>
                <a:hlinkClick r:id="rId6"/>
              </a:rPr>
              <a:t>eRA Commons </a:t>
            </a:r>
            <a:r>
              <a:rPr lang="en-US" dirty="0">
                <a:solidFill>
                  <a:srgbClr val="000000"/>
                </a:solidFill>
              </a:rPr>
              <a:t>and </a:t>
            </a:r>
            <a:r>
              <a:rPr lang="en-US" dirty="0">
                <a:solidFill>
                  <a:srgbClr val="000000"/>
                </a:solidFill>
                <a:hlinkClick r:id="rId7"/>
              </a:rPr>
              <a:t>Grants.gov</a:t>
            </a:r>
            <a:r>
              <a:rPr lang="en-US" dirty="0">
                <a:solidFill>
                  <a:srgbClr val="000000"/>
                </a:solidFill>
              </a:rPr>
              <a:t>: Must be obtained in order to submit an application to NIH.</a:t>
            </a:r>
          </a:p>
          <a:p>
            <a:r>
              <a:rPr lang="en-US" dirty="0">
                <a:solidFill>
                  <a:srgbClr val="000000"/>
                </a:solidFill>
                <a:hlinkClick r:id="rId8"/>
              </a:rPr>
              <a:t>HHS Payment Management System </a:t>
            </a:r>
            <a:r>
              <a:rPr lang="en-US" dirty="0">
                <a:solidFill>
                  <a:srgbClr val="000000"/>
                </a:solidFill>
              </a:rPr>
              <a:t>(required if funded)</a:t>
            </a:r>
          </a:p>
          <a:p>
            <a:endParaRPr lang="en-US" dirty="0"/>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Applying for Funding – Required Registrations</a:t>
            </a:r>
          </a:p>
        </p:txBody>
      </p:sp>
      <p:sp>
        <p:nvSpPr>
          <p:cNvPr id="7" name="TextBox 6" descr="Learn more: NOT-OD-20-086&#10;FAQs: grants.nih.gov/faqs#/covid-19.htm&#10;">
            <a:extLst>
              <a:ext uri="{FF2B5EF4-FFF2-40B4-BE49-F238E27FC236}">
                <a16:creationId xmlns:a16="http://schemas.microsoft.com/office/drawing/2014/main" id="{A66B87EC-7D0F-45C3-92D6-CFD6FF4B9EC4}"/>
              </a:ext>
            </a:extLst>
          </p:cNvPr>
          <p:cNvSpPr txBox="1"/>
          <p:nvPr/>
        </p:nvSpPr>
        <p:spPr>
          <a:xfrm>
            <a:off x="2734420" y="6006386"/>
            <a:ext cx="7919403" cy="715089"/>
          </a:xfrm>
          <a:prstGeom prst="roundRect">
            <a:avLst/>
          </a:prstGeom>
          <a:solidFill>
            <a:srgbClr val="E1F2FF"/>
          </a:solidFill>
          <a:ln w="28575">
            <a:solidFill>
              <a:srgbClr val="0070C0"/>
            </a:solidFill>
          </a:ln>
        </p:spPr>
        <p:txBody>
          <a:bodyPr wrap="square" lIns="182880" tIns="182880" rIns="182880" bIns="182880" rtlCol="0">
            <a:spAutoFit/>
          </a:bodyPr>
          <a:lstStyle/>
          <a:p>
            <a:pPr algn="ctr">
              <a:spcBef>
                <a:spcPts val="600"/>
              </a:spcBef>
              <a:defRPr/>
            </a:pPr>
            <a:r>
              <a:rPr lang="en-US" b="1" dirty="0">
                <a:solidFill>
                  <a:prstClr val="black"/>
                </a:solidFill>
                <a:latin typeface="Open Sans"/>
              </a:rPr>
              <a:t>NOTE: </a:t>
            </a:r>
            <a:r>
              <a:rPr lang="en-US" dirty="0">
                <a:solidFill>
                  <a:prstClr val="black"/>
                </a:solidFill>
                <a:latin typeface="Open Sans"/>
              </a:rPr>
              <a:t>PMS Registration must match SAM or funds cannot be drawn</a:t>
            </a:r>
            <a:r>
              <a:rPr lang="en-US" u="none" dirty="0">
                <a:solidFill>
                  <a:prstClr val="black"/>
                </a:solidFill>
                <a:latin typeface="Open Sans"/>
              </a:rPr>
              <a:t>!</a:t>
            </a:r>
            <a:endParaRPr kumimoji="0" lang="en-US" sz="200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65807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Developing a Budget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9</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10000"/>
          </a:bodyPr>
          <a:lstStyle/>
          <a:p>
            <a:r>
              <a:rPr lang="en-US" dirty="0"/>
              <a:t>Applications from foreign organizations must use the detailed budget format</a:t>
            </a:r>
          </a:p>
          <a:p>
            <a:pPr lvl="1"/>
            <a:r>
              <a:rPr lang="en-US" dirty="0"/>
              <a:t>Domestic applications with a foreign subcontract may use a modular budget</a:t>
            </a:r>
          </a:p>
          <a:p>
            <a:r>
              <a:rPr lang="en-US" dirty="0"/>
              <a:t>Review the NIH Grants Policy Statement </a:t>
            </a:r>
            <a:r>
              <a:rPr lang="en-US" dirty="0">
                <a:hlinkClick r:id="rId4"/>
              </a:rPr>
              <a:t>7.9.1 </a:t>
            </a:r>
            <a:r>
              <a:rPr lang="en-US" dirty="0"/>
              <a:t>for information on allowable costs.</a:t>
            </a:r>
          </a:p>
          <a:p>
            <a:r>
              <a:rPr lang="en-US" dirty="0">
                <a:solidFill>
                  <a:srgbClr val="000000"/>
                </a:solidFill>
              </a:rPr>
              <a:t>NIHGPS </a:t>
            </a:r>
            <a:r>
              <a:rPr lang="en-US" dirty="0">
                <a:solidFill>
                  <a:srgbClr val="000000"/>
                </a:solidFill>
                <a:hlinkClick r:id="rId5"/>
              </a:rPr>
              <a:t>Section 16.6 </a:t>
            </a:r>
            <a:r>
              <a:rPr lang="en-US" dirty="0">
                <a:solidFill>
                  <a:srgbClr val="000000"/>
                </a:solidFill>
              </a:rPr>
              <a:t>provides specific exceptions for foreign awards and foreign components</a:t>
            </a:r>
          </a:p>
          <a:p>
            <a:pPr lvl="1"/>
            <a:r>
              <a:rPr lang="en-US" dirty="0">
                <a:solidFill>
                  <a:srgbClr val="000000"/>
                </a:solidFill>
              </a:rPr>
              <a:t>Major Alterations and Renovations (A&amp;R) costs are not allowable</a:t>
            </a:r>
          </a:p>
          <a:p>
            <a:pPr lvl="1"/>
            <a:r>
              <a:rPr lang="en-US" dirty="0">
                <a:solidFill>
                  <a:srgbClr val="000000"/>
                </a:solidFill>
              </a:rPr>
              <a:t>Patient Care costs are provided only in exceptional circumstances</a:t>
            </a:r>
          </a:p>
          <a:p>
            <a:pPr lvl="1"/>
            <a:r>
              <a:rPr lang="en-US" dirty="0">
                <a:solidFill>
                  <a:srgbClr val="000000"/>
                </a:solidFill>
              </a:rPr>
              <a:t>Facilities and Administrative (F&amp;A) funds are limited</a:t>
            </a:r>
          </a:p>
          <a:p>
            <a:pPr marL="0" indent="0">
              <a:buNone/>
            </a:pPr>
            <a:r>
              <a:rPr lang="en-US" dirty="0">
                <a:solidFill>
                  <a:srgbClr val="000000"/>
                </a:solidFill>
              </a:rPr>
              <a:t> </a:t>
            </a:r>
          </a:p>
          <a:p>
            <a:endParaRPr lang="en-US" dirty="0"/>
          </a:p>
          <a:p>
            <a:endParaRPr lang="en-US" dirty="0"/>
          </a:p>
        </p:txBody>
      </p:sp>
      <p:sp>
        <p:nvSpPr>
          <p:cNvPr id="6" name="TextBox 5" descr="Learn more: NOT-OD-20-086&#10;FAQs: grants.nih.gov/faqs#/covid-19.htm&#10;">
            <a:extLst>
              <a:ext uri="{FF2B5EF4-FFF2-40B4-BE49-F238E27FC236}">
                <a16:creationId xmlns:a16="http://schemas.microsoft.com/office/drawing/2014/main" id="{6C70C6ED-1342-4519-9113-F71F8EECFA74}"/>
              </a:ext>
            </a:extLst>
          </p:cNvPr>
          <p:cNvSpPr txBox="1"/>
          <p:nvPr/>
        </p:nvSpPr>
        <p:spPr>
          <a:xfrm>
            <a:off x="3351109" y="5904007"/>
            <a:ext cx="5489781" cy="681038"/>
          </a:xfrm>
          <a:prstGeom prst="roundRect">
            <a:avLst/>
          </a:prstGeom>
          <a:solidFill>
            <a:srgbClr val="E1F2FF"/>
          </a:solidFill>
          <a:ln w="28575">
            <a:solidFill>
              <a:srgbClr val="0070C0"/>
            </a:solid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strike="noStrike" kern="1200" cap="none" spc="0" normalizeH="0" baseline="0" noProof="0" dirty="0">
                <a:ln>
                  <a:noFill/>
                </a:ln>
                <a:solidFill>
                  <a:prstClr val="black"/>
                </a:solidFill>
                <a:effectLst/>
                <a:uLnTx/>
                <a:uFillTx/>
                <a:latin typeface="Open Sans"/>
              </a:rPr>
              <a:t>Learn more: </a:t>
            </a:r>
            <a:r>
              <a:rPr kumimoji="0" lang="en-US" sz="1600" b="1" i="0" strike="noStrike" kern="1200" cap="none" spc="0" normalizeH="0" baseline="0" noProof="0" dirty="0">
                <a:ln>
                  <a:noFill/>
                </a:ln>
                <a:solidFill>
                  <a:prstClr val="black"/>
                </a:solidFill>
                <a:effectLst/>
                <a:uLnTx/>
                <a:uFillTx/>
                <a:latin typeface="Open Sans"/>
                <a:hlinkClick r:id="rId6"/>
              </a:rPr>
              <a:t>Information for Foreign Grants</a:t>
            </a:r>
            <a:endParaRPr kumimoji="0" lang="en-US" sz="1400" b="1" i="0" strike="noStrike" kern="1200" cap="none" spc="0" normalizeH="0" baseline="0" noProof="0" dirty="0">
              <a:ln>
                <a:noFill/>
              </a:ln>
              <a:solidFill>
                <a:prstClr val="black"/>
              </a:solidFill>
              <a:effectLst/>
              <a:uLnTx/>
              <a:uFillTx/>
              <a:latin typeface="Open Sans"/>
            </a:endParaRPr>
          </a:p>
        </p:txBody>
      </p:sp>
    </p:spTree>
    <p:custDataLst>
      <p:tags r:id="rId1"/>
    </p:custDataLst>
    <p:extLst>
      <p:ext uri="{BB962C8B-B14F-4D97-AF65-F5344CB8AC3E}">
        <p14:creationId xmlns:p14="http://schemas.microsoft.com/office/powerpoint/2010/main" val="3630576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6BB0C-6012-465E-87C1-5EA49490DF4E}">
  <ds:schemaRefs>
    <ds:schemaRef ds:uri="9c26b516-99a2-46e9-9f5e-24cd0ed530a5"/>
    <ds:schemaRef ds:uri="http://purl.org/dc/elements/1.1/"/>
    <ds:schemaRef ds:uri="http://schemas.microsoft.com/office/2006/metadata/properties"/>
    <ds:schemaRef ds:uri="http://schemas.microsoft.com/office/infopath/2007/PartnerControls"/>
    <ds:schemaRef ds:uri="989998f2-a2b7-4b44-82b6-b98408f16ef8"/>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430DC802-1C56-4C29-A03E-BE52DFEFD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1833</TotalTime>
  <Words>1254</Words>
  <Application>Microsoft Office PowerPoint</Application>
  <PresentationFormat>Widescreen</PresentationFormat>
  <Paragraphs>151</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Calibri</vt:lpstr>
      <vt:lpstr>Century Gothic</vt:lpstr>
      <vt:lpstr>Open Sans ExtraBold</vt:lpstr>
      <vt:lpstr>Roboto</vt:lpstr>
      <vt:lpstr>Helvetica</vt:lpstr>
      <vt:lpstr>Open Sans Light</vt:lpstr>
      <vt:lpstr>Arial</vt:lpstr>
      <vt:lpstr>Open Sans</vt:lpstr>
      <vt:lpstr>Open Sans Light ITALIC</vt:lpstr>
      <vt:lpstr>Office Theme</vt:lpstr>
      <vt:lpstr>Understanding International Collaborations</vt:lpstr>
      <vt:lpstr>NIH PRESENTATION TEAM</vt:lpstr>
      <vt:lpstr>Types of International Research</vt:lpstr>
      <vt:lpstr>What is a Foreign Component?</vt:lpstr>
      <vt:lpstr>Pre-Award</vt:lpstr>
      <vt:lpstr>Determining Eligibility</vt:lpstr>
      <vt:lpstr>Determining Eligibility - Cont’d.</vt:lpstr>
      <vt:lpstr>Applying for Funding – Required Registrations</vt:lpstr>
      <vt:lpstr>Developing a Budget</vt:lpstr>
      <vt:lpstr>F&amp;A for Foreign Organizations</vt:lpstr>
      <vt:lpstr>Post-award </vt:lpstr>
      <vt:lpstr>Post-Award Considerations</vt:lpstr>
      <vt:lpstr>Prior Approval Requests</vt:lpstr>
      <vt:lpstr>Reporting Requirements </vt:lpstr>
      <vt:lpstr>Reporting Requirements – Cont’d. </vt:lpstr>
      <vt:lpstr>Questions? </vt:lpstr>
      <vt:lpstr>Contact Us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Lewis, Nohelia (NIH/OD) [C]</cp:lastModifiedBy>
  <cp:revision>61</cp:revision>
  <dcterms:created xsi:type="dcterms:W3CDTF">2017-11-13T14:56:05Z</dcterms:created>
  <dcterms:modified xsi:type="dcterms:W3CDTF">2022-11-08T15:54:30Z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