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6"/>
  </p:notesMasterIdLst>
  <p:sldIdLst>
    <p:sldId id="261" r:id="rId5"/>
    <p:sldId id="744" r:id="rId6"/>
    <p:sldId id="734" r:id="rId7"/>
    <p:sldId id="736" r:id="rId8"/>
    <p:sldId id="745" r:id="rId9"/>
    <p:sldId id="747" r:id="rId10"/>
    <p:sldId id="748" r:id="rId11"/>
    <p:sldId id="750" r:id="rId12"/>
    <p:sldId id="751" r:id="rId13"/>
    <p:sldId id="752" r:id="rId14"/>
    <p:sldId id="73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A"/>
    <a:srgbClr val="00823B"/>
    <a:srgbClr val="A3C7E9"/>
    <a:srgbClr val="D3E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E963C-4D09-4FA9-9FB8-7EB9AFD5DF4A}" v="4" dt="2022-11-08T10:46:58.5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59"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BADEE-DE19-4134-B23B-E8BFF9FECCB8}"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E3B4E-728A-4122-8597-96DA6BDA76D3}" type="slidenum">
              <a:rPr lang="en-US" smtClean="0"/>
              <a:t>‹#›</a:t>
            </a:fld>
            <a:endParaRPr lang="en-US"/>
          </a:p>
        </p:txBody>
      </p:sp>
    </p:spTree>
    <p:extLst>
      <p:ext uri="{BB962C8B-B14F-4D97-AF65-F5344CB8AC3E}">
        <p14:creationId xmlns:p14="http://schemas.microsoft.com/office/powerpoint/2010/main" val="190303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0FDA1-B426-4A43-A2E0-7AFA9997F3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38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Federal Agency and Organizational element to Which Report is Submitted</a:t>
            </a:r>
          </a:p>
          <a:p>
            <a:pPr marL="228600" indent="-228600">
              <a:buAutoNum type="arabicPeriod"/>
            </a:pPr>
            <a:r>
              <a:rPr lang="en-US"/>
              <a:t>Federal Grant or Other Identifying Number Assigned by Federal Agency (To report multiple grants, use FFR Attachment)</a:t>
            </a:r>
          </a:p>
          <a:p>
            <a:pPr marL="228600" indent="-228600">
              <a:buAutoNum type="arabicPeriod"/>
            </a:pPr>
            <a:r>
              <a:rPr lang="en-US"/>
              <a:t>Recipient Organization (Name and complete address including Zip code)</a:t>
            </a:r>
          </a:p>
          <a:p>
            <a:pPr marL="228600" indent="-228600">
              <a:buAutoNum type="arabicPeriod"/>
            </a:pPr>
            <a:r>
              <a:rPr lang="en-US"/>
              <a:t>A. DUNS number; b. EIN</a:t>
            </a:r>
          </a:p>
          <a:p>
            <a:pPr marL="228600" indent="-228600">
              <a:buAutoNum type="arabicPeriod"/>
            </a:pPr>
            <a:r>
              <a:rPr lang="en-US"/>
              <a:t>Recipient Account Number or Identifying Number (To report multiple grants, use FFR Attachment)</a:t>
            </a:r>
          </a:p>
          <a:p>
            <a:pPr marL="228600" indent="-228600">
              <a:buAutoNum type="arabicPeriod"/>
            </a:pPr>
            <a:r>
              <a:rPr lang="en-US"/>
              <a:t>Report Type: Quarterly, Semi-Annual, Annual, Final</a:t>
            </a:r>
          </a:p>
          <a:p>
            <a:pPr marL="228600" indent="-228600">
              <a:buAutoNum type="arabicPeriod"/>
            </a:pPr>
            <a:r>
              <a:rPr lang="en-US"/>
              <a:t>Basis of Accounting: Cash, Accrual</a:t>
            </a:r>
          </a:p>
          <a:p>
            <a:pPr marL="228600" indent="-228600">
              <a:buAutoNum type="arabicPeriod"/>
            </a:pPr>
            <a:r>
              <a:rPr lang="en-US"/>
              <a:t>Project/Grant Period (month, day, year) From: and To: sections</a:t>
            </a:r>
          </a:p>
          <a:p>
            <a:pPr marL="228600" indent="-228600">
              <a:buAutoNum type="arabicPeriod"/>
            </a:pPr>
            <a:r>
              <a:rPr lang="en-US"/>
              <a:t>Reporting Period End Date (month, day, year)</a:t>
            </a:r>
          </a:p>
        </p:txBody>
      </p:sp>
      <p:sp>
        <p:nvSpPr>
          <p:cNvPr id="4" name="Slide Number Placeholder 3"/>
          <p:cNvSpPr>
            <a:spLocks noGrp="1"/>
          </p:cNvSpPr>
          <p:nvPr>
            <p:ph type="sldNum" sz="quarter" idx="5"/>
          </p:nvPr>
        </p:nvSpPr>
        <p:spPr/>
        <p:txBody>
          <a:bodyPr/>
          <a:lstStyle/>
          <a:p>
            <a:fld id="{DABE3B4E-728A-4122-8597-96DA6BDA76D3}" type="slidenum">
              <a:rPr lang="en-US" smtClean="0"/>
              <a:t>4</a:t>
            </a:fld>
            <a:endParaRPr lang="en-US"/>
          </a:p>
        </p:txBody>
      </p:sp>
    </p:spTree>
    <p:extLst>
      <p:ext uri="{BB962C8B-B14F-4D97-AF65-F5344CB8AC3E}">
        <p14:creationId xmlns:p14="http://schemas.microsoft.com/office/powerpoint/2010/main" val="731762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10. Transactions </a:t>
            </a:r>
          </a:p>
          <a:p>
            <a:pPr marL="0" indent="0">
              <a:buNone/>
            </a:pPr>
            <a:r>
              <a:rPr lang="en-US"/>
              <a:t>Next column: Cumulative</a:t>
            </a:r>
          </a:p>
          <a:p>
            <a:pPr marL="0" indent="0">
              <a:buNone/>
            </a:pPr>
            <a:r>
              <a:rPr lang="en-US"/>
              <a:t>Next line: (Use lines a-c for single or combined multiple grant reporting)</a:t>
            </a:r>
          </a:p>
          <a:p>
            <a:pPr marL="0" indent="0">
              <a:buNone/>
            </a:pPr>
            <a:r>
              <a:rPr lang="en-US"/>
              <a:t>Federal Cash (To report multiple grants separately, also use FFR Attachment):</a:t>
            </a:r>
          </a:p>
          <a:p>
            <a:pPr marL="0" indent="0">
              <a:buNone/>
            </a:pPr>
            <a:r>
              <a:rPr lang="en-US"/>
              <a:t>A. Cash Receipts</a:t>
            </a:r>
          </a:p>
          <a:p>
            <a:pPr marL="0" indent="0">
              <a:buNone/>
            </a:pPr>
            <a:r>
              <a:rPr lang="en-US"/>
              <a:t>B. Cash Disbursements</a:t>
            </a:r>
          </a:p>
          <a:p>
            <a:pPr marL="0" indent="0">
              <a:buNone/>
            </a:pPr>
            <a:r>
              <a:rPr lang="en-US"/>
              <a:t>C. Cash on Hand (line a minus b)</a:t>
            </a:r>
          </a:p>
          <a:p>
            <a:pPr marL="0" indent="0">
              <a:buNone/>
            </a:pPr>
            <a:r>
              <a:rPr lang="en-US"/>
              <a:t>Next line:  Use lines d-o for single grant reporting) </a:t>
            </a:r>
          </a:p>
          <a:p>
            <a:pPr marL="0" indent="0">
              <a:buNone/>
            </a:pPr>
            <a:endParaRPr lang="en-US"/>
          </a:p>
        </p:txBody>
      </p:sp>
      <p:sp>
        <p:nvSpPr>
          <p:cNvPr id="4" name="Slide Number Placeholder 3"/>
          <p:cNvSpPr>
            <a:spLocks noGrp="1"/>
          </p:cNvSpPr>
          <p:nvPr>
            <p:ph type="sldNum" sz="quarter" idx="5"/>
          </p:nvPr>
        </p:nvSpPr>
        <p:spPr/>
        <p:txBody>
          <a:bodyPr/>
          <a:lstStyle/>
          <a:p>
            <a:fld id="{DABE3B4E-728A-4122-8597-96DA6BDA76D3}" type="slidenum">
              <a:rPr lang="en-US" smtClean="0"/>
              <a:t>5</a:t>
            </a:fld>
            <a:endParaRPr lang="en-US"/>
          </a:p>
        </p:txBody>
      </p:sp>
    </p:spTree>
    <p:extLst>
      <p:ext uri="{BB962C8B-B14F-4D97-AF65-F5344CB8AC3E}">
        <p14:creationId xmlns:p14="http://schemas.microsoft.com/office/powerpoint/2010/main" val="332933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(Use lines d-o for single grant reporting)</a:t>
            </a:r>
          </a:p>
          <a:p>
            <a:pPr marL="0" indent="0">
              <a:buNone/>
            </a:pPr>
            <a:r>
              <a:rPr lang="en-US"/>
              <a:t>Federal Expenditures and Unobligated Balance:</a:t>
            </a:r>
          </a:p>
          <a:p>
            <a:pPr marL="0" indent="0">
              <a:buNone/>
            </a:pPr>
            <a:r>
              <a:rPr lang="en-US"/>
              <a:t>D. Total Federal funds authorized</a:t>
            </a:r>
          </a:p>
          <a:p>
            <a:pPr marL="0" indent="0">
              <a:buNone/>
            </a:pPr>
            <a:r>
              <a:rPr lang="en-US"/>
              <a:t>E. Federal share of expenditures</a:t>
            </a:r>
          </a:p>
          <a:p>
            <a:pPr marL="0" indent="0">
              <a:buNone/>
            </a:pPr>
            <a:r>
              <a:rPr lang="en-US"/>
              <a:t>F. Federal share of unliquidated obligations</a:t>
            </a:r>
          </a:p>
          <a:p>
            <a:pPr marL="0" indent="0">
              <a:buNone/>
            </a:pPr>
            <a:r>
              <a:rPr lang="en-US"/>
              <a:t>G. Total Federal share (sum of lines e and f)</a:t>
            </a:r>
          </a:p>
          <a:p>
            <a:pPr marL="0" indent="0">
              <a:buNone/>
            </a:pPr>
            <a:r>
              <a:rPr lang="en-US"/>
              <a:t>H. Unobligated balance of Federal funds (line d minus g)</a:t>
            </a:r>
          </a:p>
        </p:txBody>
      </p:sp>
      <p:sp>
        <p:nvSpPr>
          <p:cNvPr id="4" name="Slide Number Placeholder 3"/>
          <p:cNvSpPr>
            <a:spLocks noGrp="1"/>
          </p:cNvSpPr>
          <p:nvPr>
            <p:ph type="sldNum" sz="quarter" idx="5"/>
          </p:nvPr>
        </p:nvSpPr>
        <p:spPr/>
        <p:txBody>
          <a:bodyPr/>
          <a:lstStyle/>
          <a:p>
            <a:fld id="{DABE3B4E-728A-4122-8597-96DA6BDA76D3}" type="slidenum">
              <a:rPr lang="en-US" smtClean="0"/>
              <a:t>6</a:t>
            </a:fld>
            <a:endParaRPr lang="en-US"/>
          </a:p>
        </p:txBody>
      </p:sp>
    </p:spTree>
    <p:extLst>
      <p:ext uri="{BB962C8B-B14F-4D97-AF65-F5344CB8AC3E}">
        <p14:creationId xmlns:p14="http://schemas.microsoft.com/office/powerpoint/2010/main" val="5705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(Use lines d-o for single grant reporting)</a:t>
            </a:r>
          </a:p>
          <a:p>
            <a:pPr marL="0" indent="0">
              <a:buNone/>
            </a:pPr>
            <a:r>
              <a:rPr lang="en-US"/>
              <a:t>Federal Expenditures and Unobligated Balance:</a:t>
            </a:r>
          </a:p>
          <a:p>
            <a:pPr marL="0" indent="0">
              <a:buNone/>
            </a:pPr>
            <a:r>
              <a:rPr lang="en-US"/>
              <a:t>D. Total Federal funds authorized</a:t>
            </a:r>
          </a:p>
          <a:p>
            <a:pPr marL="0" indent="0">
              <a:buNone/>
            </a:pPr>
            <a:r>
              <a:rPr lang="en-US"/>
              <a:t>E. Federal share of expenditures</a:t>
            </a:r>
          </a:p>
          <a:p>
            <a:pPr marL="0" indent="0">
              <a:buNone/>
            </a:pPr>
            <a:r>
              <a:rPr lang="en-US"/>
              <a:t>F. Federal share of unliquidated obligations</a:t>
            </a:r>
          </a:p>
          <a:p>
            <a:pPr marL="0" indent="0">
              <a:buNone/>
            </a:pPr>
            <a:r>
              <a:rPr lang="en-US"/>
              <a:t>G. Total Federal share (sum of lines e and f)</a:t>
            </a:r>
          </a:p>
          <a:p>
            <a:pPr marL="0" indent="0">
              <a:buNone/>
            </a:pPr>
            <a:r>
              <a:rPr lang="en-US"/>
              <a:t>H. Unobligated balance of Federal funds (line d minus g)</a:t>
            </a:r>
          </a:p>
        </p:txBody>
      </p:sp>
      <p:sp>
        <p:nvSpPr>
          <p:cNvPr id="4" name="Slide Number Placeholder 3"/>
          <p:cNvSpPr>
            <a:spLocks noGrp="1"/>
          </p:cNvSpPr>
          <p:nvPr>
            <p:ph type="sldNum" sz="quarter" idx="5"/>
          </p:nvPr>
        </p:nvSpPr>
        <p:spPr/>
        <p:txBody>
          <a:bodyPr/>
          <a:lstStyle/>
          <a:p>
            <a:fld id="{DABE3B4E-728A-4122-8597-96DA6BDA76D3}" type="slidenum">
              <a:rPr lang="en-US" smtClean="0"/>
              <a:t>7</a:t>
            </a:fld>
            <a:endParaRPr lang="en-US"/>
          </a:p>
        </p:txBody>
      </p:sp>
    </p:spTree>
    <p:extLst>
      <p:ext uri="{BB962C8B-B14F-4D97-AF65-F5344CB8AC3E}">
        <p14:creationId xmlns:p14="http://schemas.microsoft.com/office/powerpoint/2010/main" val="301326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Recipient Share:</a:t>
            </a:r>
          </a:p>
          <a:p>
            <a:pPr marL="285750" indent="-285750">
              <a:buAutoNum type="romanLcPeriod"/>
            </a:pPr>
            <a:r>
              <a:rPr lang="en-US"/>
              <a:t>Total recipient share required</a:t>
            </a:r>
          </a:p>
          <a:p>
            <a:pPr marL="228600" indent="-228600">
              <a:buAutoNum type="alphaLcPeriod" startAt="10"/>
            </a:pPr>
            <a:r>
              <a:rPr lang="en-US"/>
              <a:t>Recipient share of expenditures</a:t>
            </a:r>
          </a:p>
          <a:p>
            <a:pPr marL="228600" indent="-228600">
              <a:buAutoNum type="alphaLcPeriod" startAt="10"/>
            </a:pPr>
            <a:r>
              <a:rPr lang="en-US"/>
              <a:t>Remaining recipient share to be provided (line I minus j)</a:t>
            </a:r>
          </a:p>
          <a:p>
            <a:pPr marL="0" indent="0">
              <a:buNone/>
            </a:pPr>
            <a:r>
              <a:rPr lang="en-US"/>
              <a:t>Program Income:</a:t>
            </a:r>
          </a:p>
        </p:txBody>
      </p:sp>
      <p:sp>
        <p:nvSpPr>
          <p:cNvPr id="4" name="Slide Number Placeholder 3"/>
          <p:cNvSpPr>
            <a:spLocks noGrp="1"/>
          </p:cNvSpPr>
          <p:nvPr>
            <p:ph type="sldNum" sz="quarter" idx="5"/>
          </p:nvPr>
        </p:nvSpPr>
        <p:spPr/>
        <p:txBody>
          <a:bodyPr/>
          <a:lstStyle/>
          <a:p>
            <a:fld id="{DABE3B4E-728A-4122-8597-96DA6BDA76D3}" type="slidenum">
              <a:rPr lang="en-US" smtClean="0"/>
              <a:t>8</a:t>
            </a:fld>
            <a:endParaRPr lang="en-US"/>
          </a:p>
        </p:txBody>
      </p:sp>
    </p:spTree>
    <p:extLst>
      <p:ext uri="{BB962C8B-B14F-4D97-AF65-F5344CB8AC3E}">
        <p14:creationId xmlns:p14="http://schemas.microsoft.com/office/powerpoint/2010/main" val="1777287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11. Indirect Expense followed by columns for the following</a:t>
            </a:r>
          </a:p>
          <a:p>
            <a:pPr marL="228600" indent="-228600">
              <a:buAutoNum type="alphaLcPeriod"/>
            </a:pPr>
            <a:r>
              <a:rPr lang="en-US"/>
              <a:t>Type</a:t>
            </a:r>
          </a:p>
          <a:p>
            <a:pPr marL="228600" indent="-228600">
              <a:buAutoNum type="alphaLcPeriod"/>
            </a:pPr>
            <a:r>
              <a:rPr lang="en-US"/>
              <a:t>Rate</a:t>
            </a:r>
          </a:p>
          <a:p>
            <a:pPr marL="228600" indent="-228600">
              <a:buAutoNum type="alphaLcPeriod"/>
            </a:pPr>
            <a:r>
              <a:rPr lang="en-US"/>
              <a:t>Period from and Period to</a:t>
            </a:r>
          </a:p>
          <a:p>
            <a:pPr marL="228600" indent="-228600">
              <a:buAutoNum type="alphaLcPeriod"/>
            </a:pPr>
            <a:r>
              <a:rPr lang="en-US"/>
              <a:t>Base</a:t>
            </a:r>
          </a:p>
          <a:p>
            <a:pPr marL="228600" indent="-228600">
              <a:buAutoNum type="alphaLcPeriod"/>
            </a:pPr>
            <a:r>
              <a:rPr lang="en-US"/>
              <a:t>Amount charged</a:t>
            </a:r>
          </a:p>
          <a:p>
            <a:pPr marL="228600" indent="-228600">
              <a:buAutoNum type="alphaLcPeriod"/>
            </a:pPr>
            <a:r>
              <a:rPr lang="en-US"/>
              <a:t>Federal share</a:t>
            </a:r>
          </a:p>
          <a:p>
            <a:pPr marL="228600" indent="-228600">
              <a:buAutoNum type="alphaLcPeriod"/>
            </a:pPr>
            <a:r>
              <a:rPr lang="en-US"/>
              <a:t>Totals:</a:t>
            </a:r>
          </a:p>
          <a:p>
            <a:pPr marL="0" indent="0">
              <a:buNone/>
            </a:pPr>
            <a:r>
              <a:rPr lang="en-US"/>
              <a:t>12. remarks: Attach any explanations deemed necessary or information required by Federal sponsoring agency in compliance with governing legislation.</a:t>
            </a:r>
          </a:p>
          <a:p>
            <a:pPr marL="228600" indent="-228600">
              <a:buAutoNum type="alphaLcPeriod"/>
            </a:pPr>
            <a:endParaRPr lang="en-US"/>
          </a:p>
        </p:txBody>
      </p:sp>
      <p:sp>
        <p:nvSpPr>
          <p:cNvPr id="4" name="Slide Number Placeholder 3"/>
          <p:cNvSpPr>
            <a:spLocks noGrp="1"/>
          </p:cNvSpPr>
          <p:nvPr>
            <p:ph type="sldNum" sz="quarter" idx="5"/>
          </p:nvPr>
        </p:nvSpPr>
        <p:spPr/>
        <p:txBody>
          <a:bodyPr/>
          <a:lstStyle/>
          <a:p>
            <a:fld id="{DABE3B4E-728A-4122-8597-96DA6BDA76D3}" type="slidenum">
              <a:rPr lang="en-US" smtClean="0"/>
              <a:t>9</a:t>
            </a:fld>
            <a:endParaRPr lang="en-US"/>
          </a:p>
        </p:txBody>
      </p:sp>
    </p:spTree>
    <p:extLst>
      <p:ext uri="{BB962C8B-B14F-4D97-AF65-F5344CB8AC3E}">
        <p14:creationId xmlns:p14="http://schemas.microsoft.com/office/powerpoint/2010/main" val="230059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11. Indirect Expense followed by columns for the following</a:t>
            </a:r>
          </a:p>
          <a:p>
            <a:pPr marL="228600" indent="-228600">
              <a:buAutoNum type="alphaLcPeriod"/>
            </a:pPr>
            <a:r>
              <a:rPr lang="en-US"/>
              <a:t>Type</a:t>
            </a:r>
          </a:p>
          <a:p>
            <a:pPr marL="228600" indent="-228600">
              <a:buAutoNum type="alphaLcPeriod"/>
            </a:pPr>
            <a:r>
              <a:rPr lang="en-US"/>
              <a:t>Rate</a:t>
            </a:r>
          </a:p>
          <a:p>
            <a:pPr marL="228600" indent="-228600">
              <a:buAutoNum type="alphaLcPeriod"/>
            </a:pPr>
            <a:r>
              <a:rPr lang="en-US"/>
              <a:t>Period from and Period to</a:t>
            </a:r>
          </a:p>
          <a:p>
            <a:pPr marL="228600" indent="-228600">
              <a:buAutoNum type="alphaLcPeriod"/>
            </a:pPr>
            <a:r>
              <a:rPr lang="en-US"/>
              <a:t>Base</a:t>
            </a:r>
          </a:p>
          <a:p>
            <a:pPr marL="228600" indent="-228600">
              <a:buAutoNum type="alphaLcPeriod"/>
            </a:pPr>
            <a:r>
              <a:rPr lang="en-US"/>
              <a:t>Amount charged</a:t>
            </a:r>
          </a:p>
          <a:p>
            <a:pPr marL="228600" indent="-228600">
              <a:buAutoNum type="alphaLcPeriod"/>
            </a:pPr>
            <a:r>
              <a:rPr lang="en-US"/>
              <a:t>Federal share</a:t>
            </a:r>
          </a:p>
          <a:p>
            <a:pPr marL="228600" indent="-228600">
              <a:buAutoNum type="alphaLcPeriod"/>
            </a:pPr>
            <a:r>
              <a:rPr lang="en-US"/>
              <a:t>Totals:</a:t>
            </a:r>
          </a:p>
          <a:p>
            <a:pPr marL="0" indent="0">
              <a:buNone/>
            </a:pPr>
            <a:r>
              <a:rPr lang="en-US"/>
              <a:t>12. remarks: Attach any explanations deemed necessary or information required by Federal sponsoring agency in compliance with governing legislation.</a:t>
            </a:r>
          </a:p>
          <a:p>
            <a:pPr marL="228600" indent="-228600">
              <a:buAutoNum type="alphaLcPeriod"/>
            </a:pPr>
            <a:endParaRPr lang="en-US"/>
          </a:p>
        </p:txBody>
      </p:sp>
      <p:sp>
        <p:nvSpPr>
          <p:cNvPr id="4" name="Slide Number Placeholder 3"/>
          <p:cNvSpPr>
            <a:spLocks noGrp="1"/>
          </p:cNvSpPr>
          <p:nvPr>
            <p:ph type="sldNum" sz="quarter" idx="5"/>
          </p:nvPr>
        </p:nvSpPr>
        <p:spPr/>
        <p:txBody>
          <a:bodyPr/>
          <a:lstStyle/>
          <a:p>
            <a:fld id="{DABE3B4E-728A-4122-8597-96DA6BDA76D3}" type="slidenum">
              <a:rPr lang="en-US" smtClean="0"/>
              <a:t>10</a:t>
            </a:fld>
            <a:endParaRPr lang="en-US"/>
          </a:p>
        </p:txBody>
      </p:sp>
    </p:spTree>
    <p:extLst>
      <p:ext uri="{BB962C8B-B14F-4D97-AF65-F5344CB8AC3E}">
        <p14:creationId xmlns:p14="http://schemas.microsoft.com/office/powerpoint/2010/main" val="721027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pptjpg.jpg"/>
          <p:cNvPicPr>
            <a:picLocks noChangeAspect="1"/>
          </p:cNvPicPr>
          <p:nvPr userDrawn="1"/>
        </p:nvPicPr>
        <p:blipFill rotWithShape="1">
          <a:blip r:embed="rId2" cstate="email">
            <a:extLst>
              <a:ext uri="{28A0092B-C50C-407E-A947-70E740481C1C}">
                <a14:useLocalDpi xmlns:a14="http://schemas.microsoft.com/office/drawing/2010/main" val="0"/>
              </a:ext>
            </a:extLst>
          </a:blip>
          <a:srcRect r="-12956"/>
          <a:stretch/>
        </p:blipFill>
        <p:spPr>
          <a:xfrm>
            <a:off x="9834" y="-2036"/>
            <a:ext cx="14120916" cy="6858000"/>
          </a:xfrm>
          <a:prstGeom prst="rect">
            <a:avLst/>
          </a:prstGeom>
        </p:spPr>
      </p:pic>
      <p:sp>
        <p:nvSpPr>
          <p:cNvPr id="2" name="Title 1"/>
          <p:cNvSpPr>
            <a:spLocks noGrp="1"/>
          </p:cNvSpPr>
          <p:nvPr>
            <p:ph type="ctrTitle"/>
          </p:nvPr>
        </p:nvSpPr>
        <p:spPr>
          <a:xfrm>
            <a:off x="599808" y="613079"/>
            <a:ext cx="7992287" cy="3782281"/>
          </a:xfrm>
        </p:spPr>
        <p:txBody>
          <a:bodyPr anchor="ctr">
            <a:noAutofit/>
          </a:bodyPr>
          <a:lstStyle>
            <a:lvl1pPr>
              <a:lnSpc>
                <a:spcPct val="100000"/>
              </a:lnSpc>
              <a:defRPr sz="4400" spc="-8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28320" y="4800600"/>
            <a:ext cx="9144000" cy="914400"/>
          </a:xfrm>
        </p:spPr>
        <p:txBody>
          <a:bodyPr>
            <a:noAutofit/>
          </a:bodyPr>
          <a:lstStyle>
            <a:lvl1pPr marL="0" indent="0" algn="l">
              <a:buNone/>
              <a:defRPr sz="2800" b="0" cap="all" spc="120" baseline="0">
                <a:solidFill>
                  <a:schemeClr val="accent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4" name="Group 3" descr="HHS and NIH Logos">
            <a:extLst>
              <a:ext uri="{FF2B5EF4-FFF2-40B4-BE49-F238E27FC236}">
                <a16:creationId xmlns:a16="http://schemas.microsoft.com/office/drawing/2014/main" id="{472E1E2F-F47B-478D-B4EB-9CD7EA4CADD6}"/>
              </a:ext>
            </a:extLst>
          </p:cNvPr>
          <p:cNvGrpSpPr/>
          <p:nvPr userDrawn="1"/>
        </p:nvGrpSpPr>
        <p:grpSpPr>
          <a:xfrm>
            <a:off x="528320" y="5892114"/>
            <a:ext cx="6255846" cy="772161"/>
            <a:chOff x="498255" y="5878299"/>
            <a:chExt cx="6255846" cy="772161"/>
          </a:xfrm>
        </p:grpSpPr>
        <p:pic>
          <p:nvPicPr>
            <p:cNvPr id="8" name="Picture 7"/>
            <p:cNvPicPr>
              <a:picLocks noChangeAspect="1"/>
            </p:cNvPicPr>
            <p:nvPr userDrawn="1"/>
          </p:nvPicPr>
          <p:blipFill>
            <a:blip r:embed="rId3"/>
            <a:stretch>
              <a:fillRect/>
            </a:stretch>
          </p:blipFill>
          <p:spPr>
            <a:xfrm>
              <a:off x="1520170" y="5915544"/>
              <a:ext cx="5233931" cy="686490"/>
            </a:xfrm>
            <a:prstGeom prst="rect">
              <a:avLst/>
            </a:prstGeom>
          </p:spPr>
        </p:pic>
        <p:pic>
          <p:nvPicPr>
            <p:cNvPr id="11" name="Picture 10"/>
            <p:cNvPicPr>
              <a:picLocks noChangeAspect="1"/>
            </p:cNvPicPr>
            <p:nvPr userDrawn="1"/>
          </p:nvPicPr>
          <p:blipFill>
            <a:blip r:embed="rId4"/>
            <a:stretch>
              <a:fillRect/>
            </a:stretch>
          </p:blipFill>
          <p:spPr>
            <a:xfrm>
              <a:off x="498255" y="5878299"/>
              <a:ext cx="915931" cy="772161"/>
            </a:xfrm>
            <a:prstGeom prst="rect">
              <a:avLst/>
            </a:prstGeom>
          </p:spPr>
        </p:pic>
      </p:grpSp>
    </p:spTree>
    <p:extLst>
      <p:ext uri="{BB962C8B-B14F-4D97-AF65-F5344CB8AC3E}">
        <p14:creationId xmlns:p14="http://schemas.microsoft.com/office/powerpoint/2010/main" val="414734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cap="none" baseline="0"/>
            </a:lvl1pPr>
          </a:lstStyle>
          <a:p>
            <a:r>
              <a:rPr lang="en-US"/>
              <a:t>Click to edit title</a:t>
            </a:r>
          </a:p>
        </p:txBody>
      </p:sp>
      <p:sp>
        <p:nvSpPr>
          <p:cNvPr id="3" name="Content Placeholder 2"/>
          <p:cNvSpPr>
            <a:spLocks noGrp="1"/>
          </p:cNvSpPr>
          <p:nvPr>
            <p:ph idx="1"/>
          </p:nvPr>
        </p:nvSpPr>
        <p:spPr>
          <a:xfrm>
            <a:off x="609600" y="1752601"/>
            <a:ext cx="11002392" cy="4373563"/>
          </a:xfrm>
        </p:spPr>
        <p:txBody>
          <a:bodyPr>
            <a:normAutofit/>
          </a:bodyPr>
          <a:lstStyle>
            <a:lvl1pPr>
              <a:defRPr sz="3200"/>
            </a:lvl1pPr>
            <a:lvl2pPr>
              <a:defRPr sz="2800"/>
            </a:lvl2pPr>
            <a:lvl3pPr>
              <a:defRPr sz="240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3111BC4C-11A1-4133-9959-C80DBD8F612B}" type="datetime4">
              <a:rPr lang="en-US" smtClean="0"/>
              <a:t>November 8, 2022</a:t>
            </a:fld>
            <a:endParaRPr lang="en-US"/>
          </a:p>
        </p:txBody>
      </p:sp>
      <p:sp>
        <p:nvSpPr>
          <p:cNvPr id="5" name="Footer Placeholder 4"/>
          <p:cNvSpPr>
            <a:spLocks noGrp="1"/>
          </p:cNvSpPr>
          <p:nvPr>
            <p:ph type="ftr" sz="quarter" idx="11"/>
          </p:nvPr>
        </p:nvSpPr>
        <p:spPr>
          <a:xfrm>
            <a:off x="5124218" y="5976849"/>
            <a:ext cx="5256697" cy="298628"/>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32181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3269" y="363985"/>
            <a:ext cx="10363200" cy="4321175"/>
          </a:xfrm>
        </p:spPr>
        <p:txBody>
          <a:bodyPr vert="horz" lIns="91440" tIns="45720" rIns="91440" bIns="45720" rtlCol="0" anchor="b" anchorCtr="0">
            <a:noAutofit/>
          </a:bodyPr>
          <a:lstStyle>
            <a:lvl1pPr>
              <a:defRPr lang="en-US" sz="4400" b="1" spc="-80" dirty="0">
                <a:solidFill>
                  <a:srgbClr val="65666A"/>
                </a:solidFill>
              </a:defRPr>
            </a:lvl1pPr>
          </a:lstStyle>
          <a:p>
            <a:pPr lvl="0">
              <a:lnSpc>
                <a:spcPct val="100000"/>
              </a:lnSpc>
            </a:pPr>
            <a:r>
              <a:rPr lang="en-US"/>
              <a:t>Click to edit title</a:t>
            </a:r>
          </a:p>
        </p:txBody>
      </p:sp>
      <p:sp>
        <p:nvSpPr>
          <p:cNvPr id="3" name="Text Placeholder 2"/>
          <p:cNvSpPr>
            <a:spLocks noGrp="1"/>
          </p:cNvSpPr>
          <p:nvPr>
            <p:ph type="body" idx="1" hasCustomPrompt="1"/>
          </p:nvPr>
        </p:nvSpPr>
        <p:spPr>
          <a:xfrm>
            <a:off x="633269" y="4702175"/>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text</a:t>
            </a:r>
          </a:p>
        </p:txBody>
      </p:sp>
      <p:sp>
        <p:nvSpPr>
          <p:cNvPr id="7" name="Date Placeholder 6"/>
          <p:cNvSpPr>
            <a:spLocks noGrp="1"/>
          </p:cNvSpPr>
          <p:nvPr>
            <p:ph type="dt" sz="half" idx="10"/>
          </p:nvPr>
        </p:nvSpPr>
        <p:spPr/>
        <p:txBody>
          <a:bodyPr/>
          <a:lstStyle>
            <a:lvl1pPr>
              <a:defRPr>
                <a:solidFill>
                  <a:srgbClr val="0070C0"/>
                </a:solidFill>
              </a:defRPr>
            </a:lvl1pPr>
          </a:lstStyle>
          <a:p>
            <a:fld id="{55E64052-BD1F-4B3A-8D8B-5449AB7F3835}" type="datetime4">
              <a:rPr lang="en-US" smtClean="0"/>
              <a:t>November 8, 2022</a:t>
            </a:fld>
            <a:endParaRPr lang="en-US"/>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390730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55DD93-3EDE-4350-A8A3-78C0B4D042E2}" type="datetime4">
              <a:rPr lang="en-US" smtClean="0"/>
              <a:t>November 8, 2022</a:t>
            </a:fld>
            <a:endParaRPr lang="en-US"/>
          </a:p>
        </p:txBody>
      </p:sp>
      <p:sp>
        <p:nvSpPr>
          <p:cNvPr id="6" name="Footer Placeholder 5"/>
          <p:cNvSpPr>
            <a:spLocks noGrp="1"/>
          </p:cNvSpPr>
          <p:nvPr>
            <p:ph type="ftr" sz="quarter" idx="11"/>
          </p:nvPr>
        </p:nvSpPr>
        <p:spPr>
          <a:xfrm>
            <a:off x="5124218" y="6492875"/>
            <a:ext cx="5256697" cy="29862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81110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title</a:t>
            </a:r>
          </a:p>
        </p:txBody>
      </p:sp>
      <p:sp>
        <p:nvSpPr>
          <p:cNvPr id="3" name="Text Placeholder 2"/>
          <p:cNvSpPr>
            <a:spLocks noGrp="1"/>
          </p:cNvSpPr>
          <p:nvPr>
            <p:ph type="body" idx="1" hasCustomPrompt="1"/>
          </p:nvPr>
        </p:nvSpPr>
        <p:spPr>
          <a:xfrm>
            <a:off x="1199515" y="1572768"/>
            <a:ext cx="4389120" cy="639762"/>
          </a:xfrm>
        </p:spPr>
        <p:txBody>
          <a:bodyPr anchor="b">
            <a:noAutofit/>
          </a:bodyPr>
          <a:lstStyle>
            <a:lvl1pPr marL="0" indent="0">
              <a:buNone/>
              <a:defRPr sz="2000" b="0" cap="all" spc="100" baseline="0">
                <a:solidFill>
                  <a:srgbClr val="6566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p:cNvSpPr>
            <a:spLocks noGrp="1"/>
          </p:cNvSpPr>
          <p:nvPr>
            <p:ph sz="half" idx="2" hasCustomPrompt="1"/>
          </p:nvPr>
        </p:nvSpPr>
        <p:spPr>
          <a:xfrm>
            <a:off x="1199515" y="2259366"/>
            <a:ext cx="4389120" cy="3840480"/>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6790944" y="1572768"/>
            <a:ext cx="4389120" cy="639762"/>
          </a:xfrm>
        </p:spPr>
        <p:txBody>
          <a:bodyPr anchor="b">
            <a:noAutofit/>
          </a:bodyPr>
          <a:lstStyle>
            <a:lvl1pPr marL="0" indent="0">
              <a:buNone/>
              <a:defRPr lang="en-US" sz="2000" b="0" kern="1200" cap="all" spc="100" baseline="0" dirty="0" smtClean="0">
                <a:solidFill>
                  <a:srgbClr val="65666A"/>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text</a:t>
            </a:r>
          </a:p>
        </p:txBody>
      </p:sp>
      <p:sp>
        <p:nvSpPr>
          <p:cNvPr id="6" name="Content Placeholder 5"/>
          <p:cNvSpPr>
            <a:spLocks noGrp="1"/>
          </p:cNvSpPr>
          <p:nvPr>
            <p:ph sz="quarter" idx="4" hasCustomPrompt="1"/>
          </p:nvPr>
        </p:nvSpPr>
        <p:spPr>
          <a:xfrm>
            <a:off x="6790944" y="2259366"/>
            <a:ext cx="4389120" cy="3840480"/>
          </a:xfrm>
        </p:spPr>
        <p:txBody>
          <a:bodyPr/>
          <a:lstStyle>
            <a:lvl1pPr>
              <a:defRPr lang="en-US" sz="2800" b="0" kern="1200" dirty="0" smtClean="0">
                <a:solidFill>
                  <a:srgbClr val="65666A"/>
                </a:solidFill>
                <a:latin typeface="+mn-lt"/>
                <a:ea typeface="+mn-ea"/>
                <a:cs typeface="+mn-cs"/>
              </a:defRPr>
            </a:lvl1pPr>
            <a:lvl2pPr marL="457200" indent="-182880">
              <a:defRPr lang="en-US" sz="2400" kern="1200" dirty="0" smtClean="0">
                <a:solidFill>
                  <a:srgbClr val="65666A"/>
                </a:solidFill>
                <a:latin typeface="+mn-lt"/>
                <a:ea typeface="+mn-ea"/>
                <a:cs typeface="+mn-cs"/>
              </a:defRPr>
            </a:lvl2pPr>
            <a:lvl3pPr marL="685800" indent="-182880">
              <a:defRPr lang="en-US" sz="2000" kern="1200" dirty="0" smtClean="0">
                <a:solidFill>
                  <a:srgbClr val="65666A"/>
                </a:solidFill>
                <a:latin typeface="+mn-lt"/>
                <a:ea typeface="+mn-ea"/>
                <a:cs typeface="+mn-cs"/>
              </a:defRPr>
            </a:lvl3pPr>
            <a:lvl4pPr>
              <a:defRPr sz="1600"/>
            </a:lvl4pPr>
            <a:lvl5pPr>
              <a:defRPr sz="1600"/>
            </a:lvl5pPr>
            <a:lvl6pPr>
              <a:defRPr sz="1600"/>
            </a:lvl6pPr>
            <a:lvl7pPr>
              <a:defRPr sz="1600"/>
            </a:lvl7pPr>
            <a:lvl8pPr>
              <a:defRPr sz="1600"/>
            </a:lvl8pPr>
            <a:lvl9pPr>
              <a:defRPr sz="1600"/>
            </a:lvl9pPr>
          </a:lstStyle>
          <a:p>
            <a:pPr lvl="0"/>
            <a:r>
              <a:rPr lang="en-US"/>
              <a:t>Click to edit text</a:t>
            </a:r>
          </a:p>
          <a:p>
            <a:pPr marL="457200" lvl="1" indent="-182880" algn="l" defTabSz="914400" rtl="0" eaLnBrk="1" latinLnBrk="0" hangingPunct="1">
              <a:spcBef>
                <a:spcPct val="20000"/>
              </a:spcBef>
              <a:buClr>
                <a:schemeClr val="tx2"/>
              </a:buClr>
              <a:buFont typeface="Arial" pitchFamily="34" charset="0"/>
              <a:buChar char="•"/>
            </a:pPr>
            <a:r>
              <a:rPr lang="en-US"/>
              <a:t>Second level</a:t>
            </a:r>
          </a:p>
          <a:p>
            <a:pPr marL="685800" lvl="2" indent="-182880" algn="l" defTabSz="914400" rtl="0" eaLnBrk="1" latinLnBrk="0" hangingPunct="1">
              <a:spcBef>
                <a:spcPct val="20000"/>
              </a:spcBef>
              <a:buClr>
                <a:schemeClr val="tx2"/>
              </a:buClr>
              <a:buFont typeface="Arial" pitchFamily="34" charset="0"/>
              <a:buChar char="•"/>
            </a:pPr>
            <a:r>
              <a:rPr lang="en-US"/>
              <a:t>Third level</a:t>
            </a:r>
          </a:p>
        </p:txBody>
      </p:sp>
      <p:sp>
        <p:nvSpPr>
          <p:cNvPr id="7" name="Date Placeholder 6"/>
          <p:cNvSpPr>
            <a:spLocks noGrp="1"/>
          </p:cNvSpPr>
          <p:nvPr>
            <p:ph type="dt" sz="half" idx="10"/>
          </p:nvPr>
        </p:nvSpPr>
        <p:spPr/>
        <p:txBody>
          <a:bodyPr/>
          <a:lstStyle/>
          <a:p>
            <a:fld id="{98B8869C-F008-4ACA-BA6B-506D1B685E41}" type="datetime4">
              <a:rPr lang="en-US" smtClean="0"/>
              <a:t>November 8, 2022</a:t>
            </a:fld>
            <a:endParaRPr lang="en-US"/>
          </a:p>
        </p:txBody>
      </p:sp>
      <p:sp>
        <p:nvSpPr>
          <p:cNvPr id="8" name="Footer Placeholder 7"/>
          <p:cNvSpPr>
            <a:spLocks noGrp="1"/>
          </p:cNvSpPr>
          <p:nvPr>
            <p:ph type="ftr" sz="quarter" idx="11"/>
          </p:nvPr>
        </p:nvSpPr>
        <p:spPr>
          <a:xfrm>
            <a:off x="5124218" y="6492875"/>
            <a:ext cx="5256697" cy="298628"/>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71645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Date Placeholder 2"/>
          <p:cNvSpPr>
            <a:spLocks noGrp="1"/>
          </p:cNvSpPr>
          <p:nvPr>
            <p:ph type="dt" sz="half" idx="10"/>
          </p:nvPr>
        </p:nvSpPr>
        <p:spPr/>
        <p:txBody>
          <a:bodyPr/>
          <a:lstStyle/>
          <a:p>
            <a:fld id="{48BBB961-83DC-412B-AA26-44D43EC7EFB3}" type="datetime4">
              <a:rPr lang="en-US" smtClean="0"/>
              <a:t>November 8, 2022</a:t>
            </a:fld>
            <a:endParaRPr lang="en-US"/>
          </a:p>
        </p:txBody>
      </p:sp>
      <p:sp>
        <p:nvSpPr>
          <p:cNvPr id="4" name="Footer Placeholder 3"/>
          <p:cNvSpPr>
            <a:spLocks noGrp="1"/>
          </p:cNvSpPr>
          <p:nvPr>
            <p:ph type="ftr" sz="quarter" idx="11"/>
          </p:nvPr>
        </p:nvSpPr>
        <p:spPr>
          <a:xfrm>
            <a:off x="5124218" y="6492875"/>
            <a:ext cx="5256697" cy="298628"/>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71904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2EA78-4170-4235-8626-579BDC480931}" type="datetime4">
              <a:rPr lang="en-US" smtClean="0"/>
              <a:t>November 8, 2022</a:t>
            </a:fld>
            <a:endParaRPr lang="en-US"/>
          </a:p>
        </p:txBody>
      </p:sp>
      <p:sp>
        <p:nvSpPr>
          <p:cNvPr id="3" name="Footer Placeholder 2"/>
          <p:cNvSpPr>
            <a:spLocks noGrp="1"/>
          </p:cNvSpPr>
          <p:nvPr>
            <p:ph type="ftr" sz="quarter" idx="11"/>
          </p:nvPr>
        </p:nvSpPr>
        <p:spPr>
          <a:xfrm>
            <a:off x="5124218" y="6492875"/>
            <a:ext cx="5256697" cy="298628"/>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26072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609601" y="1600200"/>
            <a:ext cx="4011084" cy="4480560"/>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text</a:t>
            </a:r>
          </a:p>
        </p:txBody>
      </p:sp>
      <p:sp>
        <p:nvSpPr>
          <p:cNvPr id="5" name="Date Placeholder 4"/>
          <p:cNvSpPr>
            <a:spLocks noGrp="1"/>
          </p:cNvSpPr>
          <p:nvPr>
            <p:ph type="dt" sz="half" idx="10"/>
          </p:nvPr>
        </p:nvSpPr>
        <p:spPr/>
        <p:txBody>
          <a:bodyPr/>
          <a:lstStyle/>
          <a:p>
            <a:fld id="{1E42805D-0681-426B-B059-1B226A1F8460}" type="datetime4">
              <a:rPr lang="en-US" smtClean="0"/>
              <a:t>November 8, 2022</a:t>
            </a:fld>
            <a:endParaRPr lang="en-US"/>
          </a:p>
        </p:txBody>
      </p:sp>
      <p:sp>
        <p:nvSpPr>
          <p:cNvPr id="6" name="Footer Placeholder 5"/>
          <p:cNvSpPr>
            <a:spLocks noGrp="1"/>
          </p:cNvSpPr>
          <p:nvPr>
            <p:ph type="ftr" sz="quarter" idx="11"/>
          </p:nvPr>
        </p:nvSpPr>
        <p:spPr>
          <a:xfrm>
            <a:off x="5124218" y="6492875"/>
            <a:ext cx="5256697" cy="29862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hasCustomPrompt="1"/>
          </p:nvPr>
        </p:nvSpPr>
        <p:spPr/>
        <p:txBody>
          <a:bodyPr/>
          <a:lstStyle/>
          <a:p>
            <a:r>
              <a:rPr lang="en-US"/>
              <a:t>Click to edit title</a:t>
            </a:r>
          </a:p>
        </p:txBody>
      </p:sp>
    </p:spTree>
    <p:extLst>
      <p:ext uri="{BB962C8B-B14F-4D97-AF65-F5344CB8AC3E}">
        <p14:creationId xmlns:p14="http://schemas.microsoft.com/office/powerpoint/2010/main" val="296634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09600" y="5715000"/>
            <a:ext cx="10871200" cy="457200"/>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3B4DC4-D5FE-41A3-85F4-3E01A48ED140}" type="datetime4">
              <a:rPr lang="en-US" smtClean="0"/>
              <a:t>November 8, 2022</a:t>
            </a:fld>
            <a:endParaRPr lang="en-US"/>
          </a:p>
        </p:txBody>
      </p:sp>
      <p:sp>
        <p:nvSpPr>
          <p:cNvPr id="6" name="Footer Placeholder 5"/>
          <p:cNvSpPr>
            <a:spLocks noGrp="1"/>
          </p:cNvSpPr>
          <p:nvPr>
            <p:ph type="ftr" sz="quarter" idx="11"/>
          </p:nvPr>
        </p:nvSpPr>
        <p:spPr>
          <a:xfrm>
            <a:off x="5124218" y="6492875"/>
            <a:ext cx="5256697" cy="298628"/>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a:p>
        </p:txBody>
      </p:sp>
      <p:sp>
        <p:nvSpPr>
          <p:cNvPr id="8" name="Title 7"/>
          <p:cNvSpPr>
            <a:spLocks noGrp="1"/>
          </p:cNvSpPr>
          <p:nvPr>
            <p:ph type="title" hasCustomPrompt="1"/>
          </p:nvPr>
        </p:nvSpPr>
        <p:spPr>
          <a:xfrm>
            <a:off x="609600" y="4953000"/>
            <a:ext cx="10871200" cy="762000"/>
          </a:xfrm>
        </p:spPr>
        <p:txBody>
          <a:bodyPr anchor="t">
            <a:normAutofit/>
          </a:bodyPr>
          <a:lstStyle>
            <a:lvl1pPr>
              <a:defRPr sz="3200" b="1"/>
            </a:lvl1pPr>
          </a:lstStyle>
          <a:p>
            <a:r>
              <a:rPr lang="en-US"/>
              <a:t>Click to edit title</a:t>
            </a:r>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572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addedlightblue.jp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6045" y="41952"/>
            <a:ext cx="12192000" cy="6858000"/>
          </a:xfrm>
          <a:prstGeom prst="rect">
            <a:avLst/>
          </a:prstGeom>
        </p:spPr>
      </p:pic>
      <p:sp>
        <p:nvSpPr>
          <p:cNvPr id="2" name="Title Placeholder 1"/>
          <p:cNvSpPr>
            <a:spLocks noGrp="1"/>
          </p:cNvSpPr>
          <p:nvPr>
            <p:ph type="title"/>
          </p:nvPr>
        </p:nvSpPr>
        <p:spPr>
          <a:xfrm>
            <a:off x="603403" y="381001"/>
            <a:ext cx="10919533" cy="1371600"/>
          </a:xfrm>
          <a:prstGeom prst="rect">
            <a:avLst/>
          </a:prstGeom>
        </p:spPr>
        <p:txBody>
          <a:bodyPr vert="horz" lIns="91440" tIns="45720" rIns="91440" bIns="45720" rtlCol="0" anchor="t" anchorCtr="0">
            <a:noAutofit/>
          </a:bodyPr>
          <a:lstStyle/>
          <a:p>
            <a:r>
              <a:rPr lang="en-US"/>
              <a:t>Click to edit title</a:t>
            </a:r>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p:txBody>
      </p:sp>
      <p:sp>
        <p:nvSpPr>
          <p:cNvPr id="4" name="Date Placeholder 3"/>
          <p:cNvSpPr>
            <a:spLocks noGrp="1"/>
          </p:cNvSpPr>
          <p:nvPr>
            <p:ph type="dt" sz="half" idx="2"/>
          </p:nvPr>
        </p:nvSpPr>
        <p:spPr>
          <a:xfrm>
            <a:off x="8823374" y="6284383"/>
            <a:ext cx="1642343" cy="320674"/>
          </a:xfrm>
          <a:prstGeom prst="rect">
            <a:avLst/>
          </a:prstGeom>
        </p:spPr>
        <p:txBody>
          <a:bodyPr vert="horz" lIns="91440" tIns="45720" rIns="91440" bIns="0" rtlCol="0" anchor="b"/>
          <a:lstStyle>
            <a:lvl1pPr algn="l">
              <a:defRPr sz="1000">
                <a:solidFill>
                  <a:schemeClr val="tx2">
                    <a:lumMod val="75000"/>
                  </a:schemeClr>
                </a:solidFill>
              </a:defRPr>
            </a:lvl1pPr>
          </a:lstStyle>
          <a:p>
            <a:fld id="{B7B3B357-1529-4EB4-BD9B-114711A928A9}" type="datetime4">
              <a:rPr lang="en-US" smtClean="0"/>
              <a:pPr/>
              <a:t>November 8, 2022</a:t>
            </a:fld>
            <a:endParaRPr lang="en-US"/>
          </a:p>
        </p:txBody>
      </p:sp>
      <p:sp>
        <p:nvSpPr>
          <p:cNvPr id="6" name="Slide Number Placeholder 5"/>
          <p:cNvSpPr>
            <a:spLocks noGrp="1"/>
          </p:cNvSpPr>
          <p:nvPr>
            <p:ph type="sldNum" sz="quarter" idx="4"/>
          </p:nvPr>
        </p:nvSpPr>
        <p:spPr>
          <a:xfrm>
            <a:off x="10996470" y="6453013"/>
            <a:ext cx="1159485" cy="365125"/>
          </a:xfrm>
          <a:prstGeom prst="rect">
            <a:avLst/>
          </a:prstGeom>
        </p:spPr>
        <p:txBody>
          <a:bodyPr vert="horz" lIns="91440" tIns="45720" rIns="91440" bIns="45720" rtlCol="0" anchor="ctr"/>
          <a:lstStyle>
            <a:lvl1pPr algn="r">
              <a:defRPr sz="1600" b="1">
                <a:solidFill>
                  <a:schemeClr val="tx2"/>
                </a:solidFill>
              </a:defRPr>
            </a:lvl1pPr>
          </a:lstStyle>
          <a:p>
            <a:fld id="{F38DF745-7D3F-47F4-83A3-874385CFAA69}" type="slidenum">
              <a:rPr lang="en-US" smtClean="0"/>
              <a:pPr/>
              <a:t>‹#›</a:t>
            </a:fld>
            <a:endParaRPr lang="en-US"/>
          </a:p>
        </p:txBody>
      </p:sp>
      <p:pic>
        <p:nvPicPr>
          <p:cNvPr id="10" name="Picture 9"/>
          <p:cNvPicPr>
            <a:picLocks noChangeAspect="1"/>
          </p:cNvPicPr>
          <p:nvPr/>
        </p:nvPicPr>
        <p:blipFill>
          <a:blip r:embed="rId12"/>
          <a:stretch>
            <a:fillRect/>
          </a:stretch>
        </p:blipFill>
        <p:spPr>
          <a:xfrm>
            <a:off x="603403" y="6217921"/>
            <a:ext cx="701040" cy="558799"/>
          </a:xfrm>
          <a:prstGeom prst="rect">
            <a:avLst/>
          </a:prstGeom>
        </p:spPr>
      </p:pic>
      <p:pic>
        <p:nvPicPr>
          <p:cNvPr id="11" name="Picture 10"/>
          <p:cNvPicPr>
            <a:picLocks noChangeAspect="1"/>
          </p:cNvPicPr>
          <p:nvPr/>
        </p:nvPicPr>
        <p:blipFill>
          <a:blip r:embed="rId13"/>
          <a:stretch>
            <a:fillRect/>
          </a:stretch>
        </p:blipFill>
        <p:spPr>
          <a:xfrm>
            <a:off x="1428931" y="6217921"/>
            <a:ext cx="3443400" cy="558799"/>
          </a:xfrm>
          <a:prstGeom prst="rect">
            <a:avLst/>
          </a:prstGeom>
        </p:spPr>
      </p:pic>
    </p:spTree>
    <p:extLst>
      <p:ext uri="{BB962C8B-B14F-4D97-AF65-F5344CB8AC3E}">
        <p14:creationId xmlns:p14="http://schemas.microsoft.com/office/powerpoint/2010/main" val="4623871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00" rtl="0" eaLnBrk="1" latinLnBrk="0" hangingPunct="1">
        <a:spcBef>
          <a:spcPct val="0"/>
        </a:spcBef>
        <a:buNone/>
        <a:defRPr sz="4000" b="1" kern="1200" cap="all" spc="-60" baseline="0">
          <a:solidFill>
            <a:schemeClr val="tx2"/>
          </a:solidFill>
          <a:latin typeface="+mj-lt"/>
          <a:ea typeface="+mj-ea"/>
          <a:cs typeface="+mj-cs"/>
        </a:defRPr>
      </a:lvl1pPr>
    </p:titleStyle>
    <p:bodyStyle>
      <a:lvl1pPr marL="182880" indent="-182880" algn="l" defTabSz="914400" rtl="0" eaLnBrk="1" latinLnBrk="0" hangingPunct="1">
        <a:spcBef>
          <a:spcPct val="20000"/>
        </a:spcBef>
        <a:spcAft>
          <a:spcPts val="600"/>
        </a:spcAft>
        <a:buFont typeface="Arial" pitchFamily="34" charset="0"/>
        <a:buChar char="•"/>
        <a:defRPr sz="3600" b="0" kern="1200">
          <a:solidFill>
            <a:srgbClr val="65666A"/>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3200" kern="1200">
          <a:solidFill>
            <a:srgbClr val="65666A"/>
          </a:solidFill>
          <a:latin typeface="+mn-lt"/>
          <a:ea typeface="+mn-ea"/>
          <a:cs typeface="+mn-cs"/>
        </a:defRPr>
      </a:lvl2pPr>
      <a:lvl3pPr marL="685800" indent="-182880" algn="l" defTabSz="914400" rtl="0" eaLnBrk="1" latinLnBrk="0" hangingPunct="1">
        <a:spcBef>
          <a:spcPct val="20000"/>
        </a:spcBef>
        <a:buClr>
          <a:schemeClr val="tx2"/>
        </a:buClr>
        <a:buFont typeface="Arial" pitchFamily="34" charset="0"/>
        <a:buChar char="•"/>
        <a:defRPr sz="2800" kern="1200">
          <a:solidFill>
            <a:srgbClr val="65666A"/>
          </a:solidFill>
          <a:latin typeface="+mn-lt"/>
          <a:ea typeface="+mn-ea"/>
          <a:cs typeface="+mn-cs"/>
        </a:defRPr>
      </a:lvl3pPr>
      <a:lvl4pPr marL="914400" indent="-228600" algn="l" defTabSz="914400" rtl="0" eaLnBrk="1" latinLnBrk="0" hangingPunct="1">
        <a:spcBef>
          <a:spcPct val="20000"/>
        </a:spcBef>
        <a:buClr>
          <a:schemeClr val="tx2"/>
        </a:buClr>
        <a:buFont typeface="Arial" pitchFamily="34" charset="0"/>
        <a:buChar char="•"/>
        <a:defRPr sz="1800" kern="1200">
          <a:solidFill>
            <a:srgbClr val="65666A"/>
          </a:solidFill>
          <a:latin typeface="+mn-lt"/>
          <a:ea typeface="+mn-ea"/>
          <a:cs typeface="+mn-cs"/>
        </a:defRPr>
      </a:lvl4pPr>
      <a:lvl5pPr marL="1143000" indent="-228600" algn="l" defTabSz="914400" rtl="0" eaLnBrk="1" latinLnBrk="0" hangingPunct="1">
        <a:spcBef>
          <a:spcPct val="20000"/>
        </a:spcBef>
        <a:buClr>
          <a:schemeClr val="tx2"/>
        </a:buClr>
        <a:buFont typeface="Arial" pitchFamily="34" charset="0"/>
        <a:buChar char="•"/>
        <a:defRPr sz="1800" kern="1200" baseline="0">
          <a:solidFill>
            <a:srgbClr val="65666A"/>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reepngimg.com/png/64770-computer-email-icons-free-hd-image"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mailto:OPERAFFRInquiries@od.nih.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297" y="1060067"/>
            <a:ext cx="8122986" cy="3782281"/>
          </a:xfrm>
        </p:spPr>
        <p:txBody>
          <a:bodyPr/>
          <a:lstStyle/>
          <a:p>
            <a:pPr algn="ctr"/>
            <a:br>
              <a:rPr lang="en-US" cap="none" dirty="0"/>
            </a:br>
            <a:r>
              <a:rPr lang="en-US" cap="none" dirty="0"/>
              <a:t>A Walk-Through of the </a:t>
            </a:r>
            <a:br>
              <a:rPr lang="en-US" cap="none" dirty="0"/>
            </a:br>
            <a:r>
              <a:rPr lang="en-US" cap="none" dirty="0"/>
              <a:t>Federal Financial Report</a:t>
            </a:r>
            <a:br>
              <a:rPr lang="en-US" sz="4800" cap="none" dirty="0"/>
            </a:br>
            <a:r>
              <a:rPr lang="en-US" sz="4800" cap="none" dirty="0"/>
              <a:t>(FFR)</a:t>
            </a:r>
            <a:endParaRPr lang="en-US" cap="none" dirty="0"/>
          </a:p>
        </p:txBody>
      </p:sp>
    </p:spTree>
    <p:extLst>
      <p:ext uri="{BB962C8B-B14F-4D97-AF65-F5344CB8AC3E}">
        <p14:creationId xmlns:p14="http://schemas.microsoft.com/office/powerpoint/2010/main" val="239187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B4C1C7-5432-4992-8449-FB68FB614D0A}"/>
              </a:ext>
              <a:ext uri="{C183D7F6-B498-43B3-948B-1728B52AA6E4}">
                <adec:decorative xmlns:adec="http://schemas.microsoft.com/office/drawing/2017/decorative" val="1"/>
              </a:ext>
            </a:extLst>
          </p:cNvPr>
          <p:cNvSpPr/>
          <p:nvPr/>
        </p:nvSpPr>
        <p:spPr>
          <a:xfrm>
            <a:off x="-12394" y="0"/>
            <a:ext cx="12216788" cy="6897862"/>
          </a:xfrm>
          <a:prstGeom prst="rect">
            <a:avLst/>
          </a:prstGeom>
          <a:solidFill>
            <a:srgbClr val="A3C7E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4D1CA2DA-F7F0-4EDB-BDFE-3617BFD0FFC6}"/>
              </a:ext>
            </a:extLst>
          </p:cNvPr>
          <p:cNvSpPr>
            <a:spLocks noGrp="1"/>
          </p:cNvSpPr>
          <p:nvPr>
            <p:ph type="title"/>
          </p:nvPr>
        </p:nvSpPr>
        <p:spPr>
          <a:xfrm>
            <a:off x="603403" y="381002"/>
            <a:ext cx="10919533" cy="692018"/>
          </a:xfrm>
          <a:solidFill>
            <a:schemeClr val="bg1"/>
          </a:solidFill>
          <a:ln w="19050">
            <a:solidFill>
              <a:srgbClr val="20558A"/>
            </a:solidFill>
          </a:ln>
        </p:spPr>
        <p:txBody>
          <a:bodyPr/>
          <a:lstStyle/>
          <a:p>
            <a:pPr algn="ctr"/>
            <a:r>
              <a:rPr lang="en-US"/>
              <a:t>Federal Financial Reports: Boxes #11 d-e-f </a:t>
            </a:r>
          </a:p>
        </p:txBody>
      </p:sp>
      <p:sp>
        <p:nvSpPr>
          <p:cNvPr id="4" name="Slide Number Placeholder 3">
            <a:extLst>
              <a:ext uri="{FF2B5EF4-FFF2-40B4-BE49-F238E27FC236}">
                <a16:creationId xmlns:a16="http://schemas.microsoft.com/office/drawing/2014/main" id="{9A64B9F9-928E-4B4F-AD79-E1FA2BDEB698}"/>
              </a:ext>
            </a:extLst>
          </p:cNvPr>
          <p:cNvSpPr>
            <a:spLocks noGrp="1"/>
          </p:cNvSpPr>
          <p:nvPr>
            <p:ph type="sldNum" sz="quarter" idx="12"/>
          </p:nvPr>
        </p:nvSpPr>
        <p:spPr/>
        <p:txBody>
          <a:bodyPr/>
          <a:lstStyle/>
          <a:p>
            <a:fld id="{F38DF745-7D3F-47F4-83A3-874385CFAA69}" type="slidenum">
              <a:rPr lang="en-US" smtClean="0"/>
              <a:pPr/>
              <a:t>10</a:t>
            </a:fld>
            <a:endParaRPr lang="en-US"/>
          </a:p>
        </p:txBody>
      </p:sp>
      <p:pic>
        <p:nvPicPr>
          <p:cNvPr id="8" name="Picture 7" descr="Box 11 d-e-f&#10;Text provided in the Notes section of PPT">
            <a:extLst>
              <a:ext uri="{FF2B5EF4-FFF2-40B4-BE49-F238E27FC236}">
                <a16:creationId xmlns:a16="http://schemas.microsoft.com/office/drawing/2014/main" id="{BF011C2E-CD03-4449-86C2-6D048F18297E}"/>
              </a:ext>
            </a:extLst>
          </p:cNvPr>
          <p:cNvPicPr>
            <a:picLocks noChangeAspect="1"/>
          </p:cNvPicPr>
          <p:nvPr/>
        </p:nvPicPr>
        <p:blipFill rotWithShape="1">
          <a:blip r:embed="rId3"/>
          <a:srcRect l="1002"/>
          <a:stretch/>
        </p:blipFill>
        <p:spPr>
          <a:xfrm>
            <a:off x="121298" y="1266015"/>
            <a:ext cx="11988925" cy="1726510"/>
          </a:xfrm>
          <a:prstGeom prst="rect">
            <a:avLst/>
          </a:prstGeom>
        </p:spPr>
      </p:pic>
      <p:sp>
        <p:nvSpPr>
          <p:cNvPr id="16" name="TextBox 15">
            <a:extLst>
              <a:ext uri="{FF2B5EF4-FFF2-40B4-BE49-F238E27FC236}">
                <a16:creationId xmlns:a16="http://schemas.microsoft.com/office/drawing/2014/main" id="{DCEA57A0-2DDB-4E0E-B555-7DF6FCC83359}"/>
              </a:ext>
            </a:extLst>
          </p:cNvPr>
          <p:cNvSpPr txBox="1"/>
          <p:nvPr/>
        </p:nvSpPr>
        <p:spPr>
          <a:xfrm>
            <a:off x="389395" y="3224197"/>
            <a:ext cx="5982222" cy="923330"/>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11d. </a:t>
            </a:r>
            <a:r>
              <a:rPr lang="en-US" b="1"/>
              <a:t>Use Modified Total Direct Costs (MTDC): </a:t>
            </a:r>
          </a:p>
          <a:p>
            <a:pPr lvl="1"/>
            <a:r>
              <a:rPr lang="en-US" b="1"/>
              <a:t>Direct costs less equipment, tuition and subaward agreements in excess of $25,000</a:t>
            </a:r>
          </a:p>
        </p:txBody>
      </p:sp>
      <p:sp>
        <p:nvSpPr>
          <p:cNvPr id="17" name="TextBox 16">
            <a:extLst>
              <a:ext uri="{FF2B5EF4-FFF2-40B4-BE49-F238E27FC236}">
                <a16:creationId xmlns:a16="http://schemas.microsoft.com/office/drawing/2014/main" id="{3B91E933-7F7F-49D8-92F3-7C5454DA4773}"/>
              </a:ext>
            </a:extLst>
          </p:cNvPr>
          <p:cNvSpPr txBox="1"/>
          <p:nvPr/>
        </p:nvSpPr>
        <p:spPr>
          <a:xfrm>
            <a:off x="3524062" y="4319278"/>
            <a:ext cx="4537644" cy="369332"/>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11e. </a:t>
            </a:r>
            <a:r>
              <a:rPr lang="en-US" b="1"/>
              <a:t>Calculated by system </a:t>
            </a:r>
            <a:r>
              <a:rPr lang="en-US" b="1">
                <a:solidFill>
                  <a:srgbClr val="00823B"/>
                </a:solidFill>
              </a:rPr>
              <a:t>11b. x 11d.</a:t>
            </a:r>
            <a:endParaRPr lang="en-US">
              <a:solidFill>
                <a:srgbClr val="00823B"/>
              </a:solidFill>
            </a:endParaRPr>
          </a:p>
        </p:txBody>
      </p:sp>
      <p:sp>
        <p:nvSpPr>
          <p:cNvPr id="18" name="TextBox 17">
            <a:extLst>
              <a:ext uri="{FF2B5EF4-FFF2-40B4-BE49-F238E27FC236}">
                <a16:creationId xmlns:a16="http://schemas.microsoft.com/office/drawing/2014/main" id="{85843D41-6207-41EF-9B6C-BFDFA6B59270}"/>
              </a:ext>
            </a:extLst>
          </p:cNvPr>
          <p:cNvSpPr txBox="1"/>
          <p:nvPr/>
        </p:nvSpPr>
        <p:spPr>
          <a:xfrm>
            <a:off x="5792884" y="4860362"/>
            <a:ext cx="5982222" cy="1200329"/>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11f: </a:t>
            </a:r>
            <a:r>
              <a:rPr lang="en-US" b="1"/>
              <a:t>Amount of costs charged to the federal portion of the award should equal </a:t>
            </a:r>
            <a:r>
              <a:rPr lang="en-US" b="1">
                <a:solidFill>
                  <a:srgbClr val="00823B"/>
                </a:solidFill>
              </a:rPr>
              <a:t>11e. </a:t>
            </a:r>
            <a:r>
              <a:rPr lang="en-US" b="1"/>
              <a:t>unless the award requires cost sharing - VERY rare for NIH awards, especially foreign awards.</a:t>
            </a:r>
            <a:endParaRPr lang="en-US"/>
          </a:p>
        </p:txBody>
      </p:sp>
    </p:spTree>
    <p:extLst>
      <p:ext uri="{BB962C8B-B14F-4D97-AF65-F5344CB8AC3E}">
        <p14:creationId xmlns:p14="http://schemas.microsoft.com/office/powerpoint/2010/main" val="422911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4DFF7-DBE5-4023-9B8B-FCBCFA2164DC}"/>
              </a:ext>
            </a:extLst>
          </p:cNvPr>
          <p:cNvSpPr>
            <a:spLocks noGrp="1"/>
          </p:cNvSpPr>
          <p:nvPr>
            <p:ph type="title"/>
          </p:nvPr>
        </p:nvSpPr>
        <p:spPr>
          <a:xfrm>
            <a:off x="656679" y="558283"/>
            <a:ext cx="10919533" cy="1371600"/>
          </a:xfrm>
        </p:spPr>
        <p:txBody>
          <a:bodyPr/>
          <a:lstStyle/>
          <a:p>
            <a:r>
              <a:rPr lang="en-US"/>
              <a:t>FFR Inquiries</a:t>
            </a:r>
          </a:p>
        </p:txBody>
      </p:sp>
      <p:sp>
        <p:nvSpPr>
          <p:cNvPr id="4" name="Slide Number Placeholder 3">
            <a:extLst>
              <a:ext uri="{FF2B5EF4-FFF2-40B4-BE49-F238E27FC236}">
                <a16:creationId xmlns:a16="http://schemas.microsoft.com/office/drawing/2014/main" id="{56C70756-84AF-4306-9FF1-E2BF165792AA}"/>
              </a:ext>
            </a:extLst>
          </p:cNvPr>
          <p:cNvSpPr>
            <a:spLocks noGrp="1"/>
          </p:cNvSpPr>
          <p:nvPr>
            <p:ph type="sldNum" sz="quarter" idx="12"/>
          </p:nvPr>
        </p:nvSpPr>
        <p:spPr/>
        <p:txBody>
          <a:bodyPr/>
          <a:lstStyle/>
          <a:p>
            <a:fld id="{F38DF745-7D3F-47F4-83A3-874385CFAA69}" type="slidenum">
              <a:rPr lang="en-US" smtClean="0"/>
              <a:pPr/>
              <a:t>11</a:t>
            </a:fld>
            <a:endParaRPr lang="en-US"/>
          </a:p>
        </p:txBody>
      </p:sp>
      <p:pic>
        <p:nvPicPr>
          <p:cNvPr id="6" name="Picture 5" descr="Email icon">
            <a:extLst>
              <a:ext uri="{FF2B5EF4-FFF2-40B4-BE49-F238E27FC236}">
                <a16:creationId xmlns:a16="http://schemas.microsoft.com/office/drawing/2014/main" id="{8B1454E1-F529-4AE5-AA69-17AAF158B066}"/>
              </a:ext>
            </a:extLst>
          </p:cNvPr>
          <p:cNvPicPr>
            <a:picLocks noChangeAspect="1"/>
          </p:cNvPicPr>
          <p:nvPr/>
        </p:nvPicPr>
        <p:blipFill>
          <a:blip r:embed="rId2">
            <a:duotone>
              <a:prstClr val="black"/>
              <a:schemeClr val="accent1">
                <a:lumMod val="60000"/>
                <a:lumOff val="40000"/>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2105" y="2771192"/>
            <a:ext cx="1315616" cy="1315616"/>
          </a:xfrm>
          <a:prstGeom prst="rect">
            <a:avLst/>
          </a:prstGeom>
        </p:spPr>
      </p:pic>
      <p:sp>
        <p:nvSpPr>
          <p:cNvPr id="3" name="Content Placeholder 2">
            <a:extLst>
              <a:ext uri="{FF2B5EF4-FFF2-40B4-BE49-F238E27FC236}">
                <a16:creationId xmlns:a16="http://schemas.microsoft.com/office/drawing/2014/main" id="{5C01683A-6368-43F1-B337-CF6496DD7499}"/>
              </a:ext>
            </a:extLst>
          </p:cNvPr>
          <p:cNvSpPr>
            <a:spLocks noGrp="1"/>
          </p:cNvSpPr>
          <p:nvPr>
            <p:ph idx="1"/>
          </p:nvPr>
        </p:nvSpPr>
        <p:spPr>
          <a:xfrm>
            <a:off x="2074506" y="2581795"/>
            <a:ext cx="6686940" cy="4373563"/>
          </a:xfrm>
        </p:spPr>
        <p:txBody>
          <a:bodyPr/>
          <a:lstStyle/>
          <a:p>
            <a:pPr marL="0" indent="0">
              <a:buNone/>
            </a:pPr>
            <a:r>
              <a:rPr lang="en-US"/>
              <a:t>All FFR-related inquiries may be directed to the following e-mail: </a:t>
            </a:r>
            <a:r>
              <a:rPr lang="en-US">
                <a:solidFill>
                  <a:srgbClr val="20558A"/>
                </a:solidFill>
                <a:hlinkClick r:id="rId4">
                  <a:extLst>
                    <a:ext uri="{A12FA001-AC4F-418D-AE19-62706E023703}">
                      <ahyp:hlinkClr xmlns:ahyp="http://schemas.microsoft.com/office/drawing/2018/hyperlinkcolor" val="tx"/>
                    </a:ext>
                  </a:extLst>
                </a:hlinkClick>
              </a:rPr>
              <a:t>OPERAFFRInquiries@od.nih.gov</a:t>
            </a:r>
            <a:endParaRPr lang="en-US">
              <a:solidFill>
                <a:srgbClr val="20558A"/>
              </a:solidFill>
            </a:endParaRPr>
          </a:p>
        </p:txBody>
      </p:sp>
    </p:spTree>
    <p:extLst>
      <p:ext uri="{BB962C8B-B14F-4D97-AF65-F5344CB8AC3E}">
        <p14:creationId xmlns:p14="http://schemas.microsoft.com/office/powerpoint/2010/main" val="153366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F5EF7-57A3-4B25-A2E7-4BED0EAB6E99}"/>
              </a:ext>
            </a:extLst>
          </p:cNvPr>
          <p:cNvSpPr>
            <a:spLocks noGrp="1"/>
          </p:cNvSpPr>
          <p:nvPr>
            <p:ph type="title"/>
          </p:nvPr>
        </p:nvSpPr>
        <p:spPr>
          <a:xfrm>
            <a:off x="656679" y="410114"/>
            <a:ext cx="10919533" cy="1371600"/>
          </a:xfrm>
        </p:spPr>
        <p:txBody>
          <a:bodyPr/>
          <a:lstStyle/>
          <a:p>
            <a:r>
              <a:rPr lang="en-US"/>
              <a:t>NIH PRESENTERS</a:t>
            </a:r>
          </a:p>
        </p:txBody>
      </p:sp>
      <p:sp>
        <p:nvSpPr>
          <p:cNvPr id="3" name="Text Placeholder 2">
            <a:extLst>
              <a:ext uri="{FF2B5EF4-FFF2-40B4-BE49-F238E27FC236}">
                <a16:creationId xmlns:a16="http://schemas.microsoft.com/office/drawing/2014/main" id="{955C70B1-6BD9-47A0-98D9-DAC52FEC0DE4}"/>
              </a:ext>
            </a:extLst>
          </p:cNvPr>
          <p:cNvSpPr>
            <a:spLocks noGrp="1"/>
          </p:cNvSpPr>
          <p:nvPr>
            <p:ph type="body" idx="1"/>
          </p:nvPr>
        </p:nvSpPr>
        <p:spPr>
          <a:xfrm>
            <a:off x="725050" y="1509901"/>
            <a:ext cx="2027829" cy="523413"/>
          </a:xfrm>
        </p:spPr>
        <p:txBody>
          <a:bodyPr/>
          <a:lstStyle/>
          <a:p>
            <a:r>
              <a:rPr lang="en-US" sz="1800" b="1">
                <a:solidFill>
                  <a:srgbClr val="0070C0"/>
                </a:solidFill>
              </a:rPr>
              <a:t>Moderator</a:t>
            </a:r>
          </a:p>
        </p:txBody>
      </p:sp>
      <p:pic>
        <p:nvPicPr>
          <p:cNvPr id="14" name="Content Placeholder 13" descr="Kasima Garst Photo">
            <a:extLst>
              <a:ext uri="{FF2B5EF4-FFF2-40B4-BE49-F238E27FC236}">
                <a16:creationId xmlns:a16="http://schemas.microsoft.com/office/drawing/2014/main" id="{FDB3648D-81F7-4021-980E-116474DC23B1}"/>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t="11151" r="-2413" b="14887"/>
          <a:stretch/>
        </p:blipFill>
        <p:spPr>
          <a:xfrm>
            <a:off x="466097" y="2117571"/>
            <a:ext cx="2273380" cy="2467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9C3ED029-E88E-49C0-9080-3F413C71FF48}"/>
              </a:ext>
            </a:extLst>
          </p:cNvPr>
          <p:cNvSpPr txBox="1"/>
          <p:nvPr/>
        </p:nvSpPr>
        <p:spPr>
          <a:xfrm>
            <a:off x="299623" y="4669288"/>
            <a:ext cx="2606327" cy="861774"/>
          </a:xfrm>
          <a:prstGeom prst="rect">
            <a:avLst/>
          </a:prstGeom>
          <a:noFill/>
        </p:spPr>
        <p:txBody>
          <a:bodyPr wrap="square" rtlCol="0">
            <a:spAutoFit/>
          </a:bodyPr>
          <a:lstStyle/>
          <a:p>
            <a:pPr algn="ctr"/>
            <a:r>
              <a:rPr lang="en-US" sz="1400" b="1"/>
              <a:t>KASIMA GARST, M.F.S.</a:t>
            </a:r>
          </a:p>
          <a:p>
            <a:pPr algn="l" rtl="0" fontAlgn="base"/>
            <a:r>
              <a:rPr lang="en-US" sz="1200" b="0" i="0">
                <a:effectLst/>
                <a:latin typeface="Calibri" panose="020F0502020204030204" pitchFamily="34" charset="0"/>
                <a:cs typeface="Calibri" panose="020F0502020204030204" pitchFamily="34" charset="0"/>
              </a:rPr>
              <a:t>Systems Policy Analyst</a:t>
            </a:r>
            <a:r>
              <a:rPr lang="en-US" sz="1200" b="1" i="0">
                <a:effectLst/>
                <a:latin typeface="Calibri" panose="020F0502020204030204" pitchFamily="34" charset="0"/>
                <a:cs typeface="Calibri" panose="020F0502020204030204" pitchFamily="34" charset="0"/>
              </a:rPr>
              <a:t>                          </a:t>
            </a:r>
            <a:r>
              <a:rPr lang="en-US" sz="1200" b="0" i="0">
                <a:effectLst/>
                <a:latin typeface="Calibri" panose="020F0502020204030204" pitchFamily="34" charset="0"/>
                <a:cs typeface="Calibri" panose="020F0502020204030204" pitchFamily="34" charset="0"/>
              </a:rPr>
              <a:t>  </a:t>
            </a:r>
          </a:p>
          <a:p>
            <a:pPr algn="l" rtl="0" fontAlgn="base"/>
            <a:r>
              <a:rPr lang="en-US" sz="1200" b="0" i="0">
                <a:effectLst/>
                <a:latin typeface="Calibri" panose="020F0502020204030204" pitchFamily="34" charset="0"/>
                <a:cs typeface="Calibri" panose="020F0502020204030204" pitchFamily="34" charset="0"/>
              </a:rPr>
              <a:t>Office of Policy for Extramural Research Administration (OPERA), NIH </a:t>
            </a:r>
          </a:p>
        </p:txBody>
      </p:sp>
      <p:sp>
        <p:nvSpPr>
          <p:cNvPr id="15" name="Text Placeholder 2">
            <a:extLst>
              <a:ext uri="{FF2B5EF4-FFF2-40B4-BE49-F238E27FC236}">
                <a16:creationId xmlns:a16="http://schemas.microsoft.com/office/drawing/2014/main" id="{A872DD4F-9BD6-4D38-AD3A-72B2F84CC8A8}"/>
              </a:ext>
            </a:extLst>
          </p:cNvPr>
          <p:cNvSpPr txBox="1">
            <a:spLocks/>
          </p:cNvSpPr>
          <p:nvPr/>
        </p:nvSpPr>
        <p:spPr>
          <a:xfrm>
            <a:off x="3678032" y="1483895"/>
            <a:ext cx="2027829" cy="523413"/>
          </a:xfrm>
          <a:prstGeom prst="rect">
            <a:avLst/>
          </a:prstGeom>
        </p:spPr>
        <p:txBody>
          <a:bodyPr vert="horz" lIns="91440" tIns="45720" rIns="91440" bIns="45720" rtlCol="0" anchor="b">
            <a:noAutofit/>
          </a:bodyPr>
          <a:lstStyle>
            <a:lvl1pPr marL="0" indent="0" algn="l" defTabSz="914400" rtl="0" eaLnBrk="1" latinLnBrk="0" hangingPunct="1">
              <a:spcBef>
                <a:spcPct val="20000"/>
              </a:spcBef>
              <a:spcAft>
                <a:spcPts val="600"/>
              </a:spcAft>
              <a:buFont typeface="Arial" pitchFamily="34" charset="0"/>
              <a:buNone/>
              <a:defRPr sz="2000" b="0" kern="1200" cap="all" spc="100" baseline="0">
                <a:solidFill>
                  <a:srgbClr val="65666A"/>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2000" b="1" kern="1200">
                <a:solidFill>
                  <a:srgbClr val="65666A"/>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800" b="1" kern="1200">
                <a:solidFill>
                  <a:srgbClr val="65666A"/>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600" b="1" kern="1200">
                <a:solidFill>
                  <a:srgbClr val="65666A"/>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600" b="1" kern="1200" baseline="0">
                <a:solidFill>
                  <a:srgbClr val="65666A"/>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9pPr>
          </a:lstStyle>
          <a:p>
            <a:r>
              <a:rPr lang="en-US" sz="1800" b="1">
                <a:solidFill>
                  <a:srgbClr val="0070C0"/>
                </a:solidFill>
              </a:rPr>
              <a:t>PRESENTER</a:t>
            </a:r>
          </a:p>
        </p:txBody>
      </p:sp>
      <p:pic>
        <p:nvPicPr>
          <p:cNvPr id="12" name="Content Placeholder 11" descr="Emily Linde Photo">
            <a:extLst>
              <a:ext uri="{FF2B5EF4-FFF2-40B4-BE49-F238E27FC236}">
                <a16:creationId xmlns:a16="http://schemas.microsoft.com/office/drawing/2014/main" id="{BE98BA3A-C0A5-46EB-9286-F1FF0760E86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379856" y="2105907"/>
            <a:ext cx="2273381" cy="2490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0F48001D-8BEC-4D80-B97E-ADAE9639F083}"/>
              </a:ext>
            </a:extLst>
          </p:cNvPr>
          <p:cNvSpPr txBox="1"/>
          <p:nvPr/>
        </p:nvSpPr>
        <p:spPr>
          <a:xfrm>
            <a:off x="3292058" y="4673304"/>
            <a:ext cx="2606327" cy="861774"/>
          </a:xfrm>
          <a:prstGeom prst="rect">
            <a:avLst/>
          </a:prstGeom>
          <a:noFill/>
        </p:spPr>
        <p:txBody>
          <a:bodyPr wrap="square" rtlCol="0">
            <a:spAutoFit/>
          </a:bodyPr>
          <a:lstStyle/>
          <a:p>
            <a:pPr algn="ctr"/>
            <a:r>
              <a:rPr lang="en-US" sz="1400" b="1"/>
              <a:t>EMILY LINDE</a:t>
            </a:r>
          </a:p>
          <a:p>
            <a:r>
              <a:rPr lang="en-US" sz="1200">
                <a:latin typeface="Calibri" panose="020F0502020204030204" pitchFamily="34" charset="0"/>
                <a:cs typeface="Calibri" panose="020F0502020204030204" pitchFamily="34" charset="0"/>
              </a:rPr>
              <a:t>Director, Grants Management Program</a:t>
            </a:r>
          </a:p>
          <a:p>
            <a:r>
              <a:rPr lang="en-US" sz="1200">
                <a:latin typeface="Calibri" panose="020F0502020204030204" pitchFamily="34" charset="0"/>
                <a:cs typeface="Calibri" panose="020F0502020204030204" pitchFamily="34" charset="0"/>
              </a:rPr>
              <a:t>National Institute of Allergy and Infectious Diseases (NIAID), NIH</a:t>
            </a:r>
            <a:endParaRPr lang="en-US" sz="1200">
              <a:effectLst/>
              <a:latin typeface="Calibri" panose="020F0502020204030204" pitchFamily="34" charset="0"/>
              <a:ea typeface="Calibri" panose="020F0502020204030204" pitchFamily="34" charset="0"/>
              <a:cs typeface="Calibri" panose="020F0502020204030204" pitchFamily="34" charset="0"/>
            </a:endParaRPr>
          </a:p>
        </p:txBody>
      </p:sp>
      <p:sp>
        <p:nvSpPr>
          <p:cNvPr id="18" name="Text Placeholder 2">
            <a:extLst>
              <a:ext uri="{FF2B5EF4-FFF2-40B4-BE49-F238E27FC236}">
                <a16:creationId xmlns:a16="http://schemas.microsoft.com/office/drawing/2014/main" id="{09521F32-59EA-4DA5-AF4D-22CC31D63E00}"/>
              </a:ext>
            </a:extLst>
          </p:cNvPr>
          <p:cNvSpPr txBox="1">
            <a:spLocks/>
          </p:cNvSpPr>
          <p:nvPr/>
        </p:nvSpPr>
        <p:spPr>
          <a:xfrm>
            <a:off x="6708865" y="1489685"/>
            <a:ext cx="2027829" cy="523413"/>
          </a:xfrm>
          <a:prstGeom prst="rect">
            <a:avLst/>
          </a:prstGeom>
        </p:spPr>
        <p:txBody>
          <a:bodyPr vert="horz" lIns="91440" tIns="45720" rIns="91440" bIns="45720" rtlCol="0" anchor="b">
            <a:noAutofit/>
          </a:bodyPr>
          <a:lstStyle>
            <a:lvl1pPr marL="0" indent="0" algn="l" defTabSz="914400" rtl="0" eaLnBrk="1" latinLnBrk="0" hangingPunct="1">
              <a:spcBef>
                <a:spcPct val="20000"/>
              </a:spcBef>
              <a:spcAft>
                <a:spcPts val="600"/>
              </a:spcAft>
              <a:buFont typeface="Arial" pitchFamily="34" charset="0"/>
              <a:buNone/>
              <a:defRPr sz="2000" b="0" kern="1200" cap="all" spc="100" baseline="0">
                <a:solidFill>
                  <a:srgbClr val="65666A"/>
                </a:solidFill>
                <a:latin typeface="+mj-lt"/>
                <a:ea typeface="+mn-ea"/>
                <a:cs typeface="+mn-cs"/>
              </a:defRPr>
            </a:lvl1pPr>
            <a:lvl2pPr marL="457200" indent="0" algn="l" defTabSz="914400" rtl="0" eaLnBrk="1" latinLnBrk="0" hangingPunct="1">
              <a:spcBef>
                <a:spcPct val="20000"/>
              </a:spcBef>
              <a:buClr>
                <a:schemeClr val="tx2"/>
              </a:buClr>
              <a:buFont typeface="Arial" pitchFamily="34" charset="0"/>
              <a:buNone/>
              <a:defRPr sz="2000" b="1" kern="1200">
                <a:solidFill>
                  <a:srgbClr val="65666A"/>
                </a:solidFill>
                <a:latin typeface="+mn-lt"/>
                <a:ea typeface="+mn-ea"/>
                <a:cs typeface="+mn-cs"/>
              </a:defRPr>
            </a:lvl2pPr>
            <a:lvl3pPr marL="914400" indent="0" algn="l" defTabSz="914400" rtl="0" eaLnBrk="1" latinLnBrk="0" hangingPunct="1">
              <a:spcBef>
                <a:spcPct val="20000"/>
              </a:spcBef>
              <a:buClr>
                <a:schemeClr val="tx2"/>
              </a:buClr>
              <a:buFont typeface="Arial" pitchFamily="34" charset="0"/>
              <a:buNone/>
              <a:defRPr sz="1800" b="1" kern="1200">
                <a:solidFill>
                  <a:srgbClr val="65666A"/>
                </a:solidFill>
                <a:latin typeface="+mn-lt"/>
                <a:ea typeface="+mn-ea"/>
                <a:cs typeface="+mn-cs"/>
              </a:defRPr>
            </a:lvl3pPr>
            <a:lvl4pPr marL="1371600" indent="0" algn="l" defTabSz="914400" rtl="0" eaLnBrk="1" latinLnBrk="0" hangingPunct="1">
              <a:spcBef>
                <a:spcPct val="20000"/>
              </a:spcBef>
              <a:buClr>
                <a:schemeClr val="tx2"/>
              </a:buClr>
              <a:buFont typeface="Arial" pitchFamily="34" charset="0"/>
              <a:buNone/>
              <a:defRPr sz="1600" b="1" kern="1200">
                <a:solidFill>
                  <a:srgbClr val="65666A"/>
                </a:solidFill>
                <a:latin typeface="+mn-lt"/>
                <a:ea typeface="+mn-ea"/>
                <a:cs typeface="+mn-cs"/>
              </a:defRPr>
            </a:lvl4pPr>
            <a:lvl5pPr marL="1828800" indent="0" algn="l" defTabSz="914400" rtl="0" eaLnBrk="1" latinLnBrk="0" hangingPunct="1">
              <a:spcBef>
                <a:spcPct val="20000"/>
              </a:spcBef>
              <a:buClr>
                <a:schemeClr val="tx2"/>
              </a:buClr>
              <a:buFont typeface="Arial" pitchFamily="34" charset="0"/>
              <a:buNone/>
              <a:defRPr sz="1600" b="1" kern="1200" baseline="0">
                <a:solidFill>
                  <a:srgbClr val="65666A"/>
                </a:solidFill>
                <a:latin typeface="+mn-lt"/>
                <a:ea typeface="+mn-ea"/>
                <a:cs typeface="+mn-cs"/>
              </a:defRPr>
            </a:lvl5pPr>
            <a:lvl6pPr marL="22860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Clr>
                <a:schemeClr val="tx2"/>
              </a:buClr>
              <a:buFont typeface="Arial" pitchFamily="34" charset="0"/>
              <a:buNone/>
              <a:defRPr sz="1600" b="1" kern="1200">
                <a:solidFill>
                  <a:schemeClr val="tx1"/>
                </a:solidFill>
                <a:latin typeface="+mn-lt"/>
                <a:ea typeface="+mn-ea"/>
                <a:cs typeface="+mn-cs"/>
              </a:defRPr>
            </a:lvl9pPr>
          </a:lstStyle>
          <a:p>
            <a:r>
              <a:rPr lang="en-US" sz="1800" b="1">
                <a:solidFill>
                  <a:srgbClr val="0070C0"/>
                </a:solidFill>
              </a:rPr>
              <a:t>PRESENTER</a:t>
            </a:r>
          </a:p>
        </p:txBody>
      </p:sp>
      <p:pic>
        <p:nvPicPr>
          <p:cNvPr id="21" name="Picture 20" descr="Alan Whatley Photo">
            <a:extLst>
              <a:ext uri="{FF2B5EF4-FFF2-40B4-BE49-F238E27FC236}">
                <a16:creationId xmlns:a16="http://schemas.microsoft.com/office/drawing/2014/main" id="{68231A92-E894-46FE-90D2-8D06C27D3251}"/>
              </a:ext>
            </a:extLst>
          </p:cNvPr>
          <p:cNvPicPr>
            <a:picLocks noChangeAspect="1"/>
          </p:cNvPicPr>
          <p:nvPr/>
        </p:nvPicPr>
        <p:blipFill rotWithShape="1">
          <a:blip r:embed="rId4">
            <a:extLst>
              <a:ext uri="{28A0092B-C50C-407E-A947-70E740481C1C}">
                <a14:useLocalDpi xmlns:a14="http://schemas.microsoft.com/office/drawing/2010/main" val="0"/>
              </a:ext>
            </a:extLst>
          </a:blip>
          <a:srcRect r="8514"/>
          <a:stretch/>
        </p:blipFill>
        <p:spPr>
          <a:xfrm>
            <a:off x="6293616" y="2121028"/>
            <a:ext cx="2269925" cy="2506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C07F91E4-F7AF-48EF-90A0-009F421B3F41}"/>
              </a:ext>
            </a:extLst>
          </p:cNvPr>
          <p:cNvSpPr txBox="1"/>
          <p:nvPr/>
        </p:nvSpPr>
        <p:spPr>
          <a:xfrm>
            <a:off x="6200310" y="4673304"/>
            <a:ext cx="2606327" cy="861774"/>
          </a:xfrm>
          <a:prstGeom prst="rect">
            <a:avLst/>
          </a:prstGeom>
          <a:noFill/>
        </p:spPr>
        <p:txBody>
          <a:bodyPr wrap="square" rtlCol="0">
            <a:spAutoFit/>
          </a:bodyPr>
          <a:lstStyle/>
          <a:p>
            <a:pPr algn="ctr"/>
            <a:r>
              <a:rPr lang="en-US" sz="1400" b="1"/>
              <a:t>ALAN WHATLEY</a:t>
            </a:r>
          </a:p>
          <a:p>
            <a:r>
              <a:rPr lang="en-US" sz="1200">
                <a:latin typeface="Calibri" panose="020F0502020204030204" pitchFamily="34" charset="0"/>
                <a:cs typeface="Calibri" panose="020F0502020204030204" pitchFamily="34" charset="0"/>
              </a:rPr>
              <a:t>Lead Financial Advisor</a:t>
            </a:r>
          </a:p>
          <a:p>
            <a:pPr algn="l" rtl="0" fontAlgn="base"/>
            <a:r>
              <a:rPr lang="en-US" sz="1200" b="0" i="0">
                <a:effectLst/>
                <a:latin typeface="Calibri" panose="020F0502020204030204" pitchFamily="34" charset="0"/>
                <a:cs typeface="Calibri" panose="020F0502020204030204" pitchFamily="34" charset="0"/>
              </a:rPr>
              <a:t>Office of Policy for Extramural Research Administration (OPERA), NIH </a:t>
            </a:r>
          </a:p>
        </p:txBody>
      </p:sp>
      <p:sp>
        <p:nvSpPr>
          <p:cNvPr id="7" name="Slide Number Placeholder 6">
            <a:extLst>
              <a:ext uri="{FF2B5EF4-FFF2-40B4-BE49-F238E27FC236}">
                <a16:creationId xmlns:a16="http://schemas.microsoft.com/office/drawing/2014/main" id="{1C55BA61-03B8-4980-A628-14AE41104D19}"/>
              </a:ext>
            </a:extLst>
          </p:cNvPr>
          <p:cNvSpPr>
            <a:spLocks noGrp="1"/>
          </p:cNvSpPr>
          <p:nvPr>
            <p:ph type="sldNum" sz="quarter" idx="12"/>
          </p:nvPr>
        </p:nvSpPr>
        <p:spPr/>
        <p:txBody>
          <a:bodyPr/>
          <a:lstStyle/>
          <a:p>
            <a:fld id="{F38DF745-7D3F-47F4-83A3-874385CFAA69}" type="slidenum">
              <a:rPr lang="en-US" smtClean="0"/>
              <a:pPr/>
              <a:t>2</a:t>
            </a:fld>
            <a:endParaRPr lang="en-US"/>
          </a:p>
        </p:txBody>
      </p:sp>
    </p:spTree>
    <p:extLst>
      <p:ext uri="{BB962C8B-B14F-4D97-AF65-F5344CB8AC3E}">
        <p14:creationId xmlns:p14="http://schemas.microsoft.com/office/powerpoint/2010/main" val="120172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A2DA-F7F0-4EDB-BDFE-3617BFD0FFC6}"/>
              </a:ext>
            </a:extLst>
          </p:cNvPr>
          <p:cNvSpPr>
            <a:spLocks noGrp="1"/>
          </p:cNvSpPr>
          <p:nvPr>
            <p:ph type="title"/>
          </p:nvPr>
        </p:nvSpPr>
        <p:spPr>
          <a:xfrm>
            <a:off x="408433" y="651450"/>
            <a:ext cx="10919533" cy="1371600"/>
          </a:xfrm>
        </p:spPr>
        <p:txBody>
          <a:bodyPr/>
          <a:lstStyle/>
          <a:p>
            <a:r>
              <a:rPr lang="en-US"/>
              <a:t>Federal Financial Reports</a:t>
            </a:r>
          </a:p>
        </p:txBody>
      </p:sp>
      <p:sp>
        <p:nvSpPr>
          <p:cNvPr id="3" name="Content Placeholder 2">
            <a:extLst>
              <a:ext uri="{FF2B5EF4-FFF2-40B4-BE49-F238E27FC236}">
                <a16:creationId xmlns:a16="http://schemas.microsoft.com/office/drawing/2014/main" id="{484C4405-6F53-4F1D-A6B3-AC2801BDB899}"/>
              </a:ext>
            </a:extLst>
          </p:cNvPr>
          <p:cNvSpPr>
            <a:spLocks noGrp="1"/>
          </p:cNvSpPr>
          <p:nvPr>
            <p:ph idx="1"/>
          </p:nvPr>
        </p:nvSpPr>
        <p:spPr>
          <a:xfrm>
            <a:off x="367004" y="1584650"/>
            <a:ext cx="11002392" cy="4373563"/>
          </a:xfrm>
        </p:spPr>
        <p:txBody>
          <a:bodyPr>
            <a:normAutofit/>
          </a:bodyPr>
          <a:lstStyle/>
          <a:p>
            <a:r>
              <a:rPr lang="en-US" sz="2200"/>
              <a:t>A Federal Financial Report (FFR/SF-425) is a statement of expenditures reported against funds awarded to a recipient.</a:t>
            </a:r>
          </a:p>
          <a:p>
            <a:r>
              <a:rPr lang="en-US" sz="2200"/>
              <a:t>In short, recipients are awarded funds and they are required to report the expenditure activity to the awarding institute either annually or at the end of the project period depending upon whether the grant is under the Streamlined Non-competing Award Process (SNAP).</a:t>
            </a:r>
          </a:p>
          <a:p>
            <a:r>
              <a:rPr lang="en-US" sz="2200"/>
              <a:t>If a grant is under SNAP, an FFR is not due until the end of the project period.  If a grant is not under SNAP, an FFR is due annually, after each individual budget period.</a:t>
            </a:r>
          </a:p>
          <a:p>
            <a:r>
              <a:rPr lang="en-US" sz="2200"/>
              <a:t>FFRs are submitted electronically in the Payment Management System (PMS)</a:t>
            </a:r>
          </a:p>
          <a:p>
            <a:r>
              <a:rPr lang="en-US" sz="2200"/>
              <a:t>https://pmsapp.psc.gov/</a:t>
            </a:r>
          </a:p>
          <a:p>
            <a:endParaRPr lang="en-US"/>
          </a:p>
          <a:p>
            <a:endParaRPr lang="en-US"/>
          </a:p>
          <a:p>
            <a:endParaRPr lang="en-US"/>
          </a:p>
        </p:txBody>
      </p:sp>
      <p:sp>
        <p:nvSpPr>
          <p:cNvPr id="4" name="Slide Number Placeholder 3">
            <a:extLst>
              <a:ext uri="{FF2B5EF4-FFF2-40B4-BE49-F238E27FC236}">
                <a16:creationId xmlns:a16="http://schemas.microsoft.com/office/drawing/2014/main" id="{9A64B9F9-928E-4B4F-AD79-E1FA2BDEB698}"/>
              </a:ext>
            </a:extLst>
          </p:cNvPr>
          <p:cNvSpPr>
            <a:spLocks noGrp="1"/>
          </p:cNvSpPr>
          <p:nvPr>
            <p:ph type="sldNum" sz="quarter" idx="12"/>
          </p:nvPr>
        </p:nvSpPr>
        <p:spPr/>
        <p:txBody>
          <a:bodyPr/>
          <a:lstStyle/>
          <a:p>
            <a:fld id="{F38DF745-7D3F-47F4-83A3-874385CFAA69}" type="slidenum">
              <a:rPr lang="en-US" smtClean="0"/>
              <a:pPr/>
              <a:t>3</a:t>
            </a:fld>
            <a:endParaRPr lang="en-US"/>
          </a:p>
        </p:txBody>
      </p:sp>
    </p:spTree>
    <p:extLst>
      <p:ext uri="{BB962C8B-B14F-4D97-AF65-F5344CB8AC3E}">
        <p14:creationId xmlns:p14="http://schemas.microsoft.com/office/powerpoint/2010/main" val="334125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B4C1C7-5432-4992-8449-FB68FB614D0A}"/>
              </a:ext>
              <a:ext uri="{C183D7F6-B498-43B3-948B-1728B52AA6E4}">
                <adec:decorative xmlns:adec="http://schemas.microsoft.com/office/drawing/2017/decorative" val="1"/>
              </a:ext>
            </a:extLst>
          </p:cNvPr>
          <p:cNvSpPr/>
          <p:nvPr/>
        </p:nvSpPr>
        <p:spPr>
          <a:xfrm>
            <a:off x="14796" y="0"/>
            <a:ext cx="12216788" cy="6897862"/>
          </a:xfrm>
          <a:prstGeom prst="rect">
            <a:avLst/>
          </a:prstGeom>
          <a:solidFill>
            <a:srgbClr val="A3C7E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4D1CA2DA-F7F0-4EDB-BDFE-3617BFD0FFC6}"/>
              </a:ext>
            </a:extLst>
          </p:cNvPr>
          <p:cNvSpPr>
            <a:spLocks noGrp="1"/>
          </p:cNvSpPr>
          <p:nvPr>
            <p:ph type="title"/>
          </p:nvPr>
        </p:nvSpPr>
        <p:spPr>
          <a:xfrm>
            <a:off x="603403" y="381002"/>
            <a:ext cx="10919533" cy="692018"/>
          </a:xfrm>
          <a:solidFill>
            <a:schemeClr val="bg1"/>
          </a:solidFill>
          <a:ln w="19050">
            <a:solidFill>
              <a:srgbClr val="20558A"/>
            </a:solidFill>
          </a:ln>
        </p:spPr>
        <p:txBody>
          <a:bodyPr/>
          <a:lstStyle/>
          <a:p>
            <a:pPr algn="ctr"/>
            <a:r>
              <a:rPr lang="en-US"/>
              <a:t>Federal Financial Reports: Boxes #1-9 </a:t>
            </a:r>
          </a:p>
        </p:txBody>
      </p:sp>
      <p:sp>
        <p:nvSpPr>
          <p:cNvPr id="4" name="Slide Number Placeholder 3">
            <a:extLst>
              <a:ext uri="{FF2B5EF4-FFF2-40B4-BE49-F238E27FC236}">
                <a16:creationId xmlns:a16="http://schemas.microsoft.com/office/drawing/2014/main" id="{9A64B9F9-928E-4B4F-AD79-E1FA2BDEB698}"/>
              </a:ext>
            </a:extLst>
          </p:cNvPr>
          <p:cNvSpPr>
            <a:spLocks noGrp="1"/>
          </p:cNvSpPr>
          <p:nvPr>
            <p:ph type="sldNum" sz="quarter" idx="12"/>
          </p:nvPr>
        </p:nvSpPr>
        <p:spPr/>
        <p:txBody>
          <a:bodyPr/>
          <a:lstStyle/>
          <a:p>
            <a:fld id="{F38DF745-7D3F-47F4-83A3-874385CFAA69}" type="slidenum">
              <a:rPr lang="en-US" smtClean="0"/>
              <a:pPr/>
              <a:t>4</a:t>
            </a:fld>
            <a:endParaRPr lang="en-US"/>
          </a:p>
        </p:txBody>
      </p:sp>
      <p:sp>
        <p:nvSpPr>
          <p:cNvPr id="6" name="Content Placeholder 5">
            <a:extLst>
              <a:ext uri="{FF2B5EF4-FFF2-40B4-BE49-F238E27FC236}">
                <a16:creationId xmlns:a16="http://schemas.microsoft.com/office/drawing/2014/main" id="{4CC5564D-066B-4A6E-AB13-EDFB816C5DB1}"/>
              </a:ext>
            </a:extLst>
          </p:cNvPr>
          <p:cNvSpPr>
            <a:spLocks noGrp="1"/>
          </p:cNvSpPr>
          <p:nvPr>
            <p:ph idx="1"/>
          </p:nvPr>
        </p:nvSpPr>
        <p:spPr/>
        <p:txBody>
          <a:bodyPr/>
          <a:lstStyle/>
          <a:p>
            <a:endParaRPr lang="en-US"/>
          </a:p>
        </p:txBody>
      </p:sp>
      <p:pic>
        <p:nvPicPr>
          <p:cNvPr id="10" name="Picture 9" descr="Image of Federal Financial Report Boxes 1-9&#10;Notes Section includes box titles">
            <a:extLst>
              <a:ext uri="{FF2B5EF4-FFF2-40B4-BE49-F238E27FC236}">
                <a16:creationId xmlns:a16="http://schemas.microsoft.com/office/drawing/2014/main" id="{BA007290-5759-4365-81C1-BC9156572F57}"/>
              </a:ext>
            </a:extLst>
          </p:cNvPr>
          <p:cNvPicPr>
            <a:picLocks noChangeAspect="1"/>
          </p:cNvPicPr>
          <p:nvPr/>
        </p:nvPicPr>
        <p:blipFill rotWithShape="1">
          <a:blip r:embed="rId3"/>
          <a:srcRect l="1892" t="608" r="2067" b="-608"/>
          <a:stretch/>
        </p:blipFill>
        <p:spPr>
          <a:xfrm>
            <a:off x="41232" y="1399869"/>
            <a:ext cx="12190352" cy="4671549"/>
          </a:xfrm>
          <a:prstGeom prst="rect">
            <a:avLst/>
          </a:prstGeom>
        </p:spPr>
      </p:pic>
    </p:spTree>
    <p:extLst>
      <p:ext uri="{BB962C8B-B14F-4D97-AF65-F5344CB8AC3E}">
        <p14:creationId xmlns:p14="http://schemas.microsoft.com/office/powerpoint/2010/main" val="59162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B4C1C7-5432-4992-8449-FB68FB614D0A}"/>
              </a:ext>
              <a:ext uri="{C183D7F6-B498-43B3-948B-1728B52AA6E4}">
                <adec:decorative xmlns:adec="http://schemas.microsoft.com/office/drawing/2017/decorative" val="1"/>
              </a:ext>
            </a:extLst>
          </p:cNvPr>
          <p:cNvSpPr/>
          <p:nvPr/>
        </p:nvSpPr>
        <p:spPr>
          <a:xfrm>
            <a:off x="14796" y="0"/>
            <a:ext cx="12216788" cy="6897862"/>
          </a:xfrm>
          <a:prstGeom prst="rect">
            <a:avLst/>
          </a:prstGeom>
          <a:solidFill>
            <a:srgbClr val="A3C7E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4D1CA2DA-F7F0-4EDB-BDFE-3617BFD0FFC6}"/>
              </a:ext>
            </a:extLst>
          </p:cNvPr>
          <p:cNvSpPr>
            <a:spLocks noGrp="1"/>
          </p:cNvSpPr>
          <p:nvPr>
            <p:ph type="title"/>
          </p:nvPr>
        </p:nvSpPr>
        <p:spPr>
          <a:xfrm>
            <a:off x="603403" y="381002"/>
            <a:ext cx="10919533" cy="692018"/>
          </a:xfrm>
          <a:solidFill>
            <a:schemeClr val="bg1"/>
          </a:solidFill>
          <a:ln w="19050">
            <a:solidFill>
              <a:srgbClr val="20558A"/>
            </a:solidFill>
          </a:ln>
        </p:spPr>
        <p:txBody>
          <a:bodyPr/>
          <a:lstStyle/>
          <a:p>
            <a:pPr algn="ctr"/>
            <a:r>
              <a:rPr lang="en-US"/>
              <a:t>Federal Financial Reports: Boxes #10 a-b-c </a:t>
            </a:r>
          </a:p>
        </p:txBody>
      </p:sp>
      <p:sp>
        <p:nvSpPr>
          <p:cNvPr id="4" name="Slide Number Placeholder 3">
            <a:extLst>
              <a:ext uri="{FF2B5EF4-FFF2-40B4-BE49-F238E27FC236}">
                <a16:creationId xmlns:a16="http://schemas.microsoft.com/office/drawing/2014/main" id="{9A64B9F9-928E-4B4F-AD79-E1FA2BDEB698}"/>
              </a:ext>
            </a:extLst>
          </p:cNvPr>
          <p:cNvSpPr>
            <a:spLocks noGrp="1"/>
          </p:cNvSpPr>
          <p:nvPr>
            <p:ph type="sldNum" sz="quarter" idx="12"/>
          </p:nvPr>
        </p:nvSpPr>
        <p:spPr/>
        <p:txBody>
          <a:bodyPr/>
          <a:lstStyle/>
          <a:p>
            <a:fld id="{F38DF745-7D3F-47F4-83A3-874385CFAA69}" type="slidenum">
              <a:rPr lang="en-US" smtClean="0"/>
              <a:pPr/>
              <a:t>5</a:t>
            </a:fld>
            <a:endParaRPr lang="en-US"/>
          </a:p>
        </p:txBody>
      </p:sp>
      <p:pic>
        <p:nvPicPr>
          <p:cNvPr id="8" name="Picture 7" descr="Box 10 a-b-c&#10;Text provided in the Notes section of PPT">
            <a:extLst>
              <a:ext uri="{FF2B5EF4-FFF2-40B4-BE49-F238E27FC236}">
                <a16:creationId xmlns:a16="http://schemas.microsoft.com/office/drawing/2014/main" id="{0199864D-DA9B-4600-B943-86170F2115AD}"/>
              </a:ext>
            </a:extLst>
          </p:cNvPr>
          <p:cNvPicPr>
            <a:picLocks noChangeAspect="1"/>
          </p:cNvPicPr>
          <p:nvPr/>
        </p:nvPicPr>
        <p:blipFill rotWithShape="1">
          <a:blip r:embed="rId3"/>
          <a:srcRect l="3247" t="28480" r="2034"/>
          <a:stretch/>
        </p:blipFill>
        <p:spPr>
          <a:xfrm>
            <a:off x="102637" y="1454023"/>
            <a:ext cx="12053318" cy="1657436"/>
          </a:xfrm>
          <a:prstGeom prst="rect">
            <a:avLst/>
          </a:prstGeom>
        </p:spPr>
      </p:pic>
      <p:sp>
        <p:nvSpPr>
          <p:cNvPr id="9" name="TextBox 8">
            <a:extLst>
              <a:ext uri="{FF2B5EF4-FFF2-40B4-BE49-F238E27FC236}">
                <a16:creationId xmlns:a16="http://schemas.microsoft.com/office/drawing/2014/main" id="{D8CBA5DD-6BA2-4A39-A559-521D6B1C4A67}"/>
              </a:ext>
            </a:extLst>
          </p:cNvPr>
          <p:cNvSpPr txBox="1"/>
          <p:nvPr/>
        </p:nvSpPr>
        <p:spPr>
          <a:xfrm>
            <a:off x="253098" y="3520151"/>
            <a:ext cx="3286628" cy="923330"/>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10a.</a:t>
            </a:r>
            <a:r>
              <a:rPr lang="en-US" b="1">
                <a:solidFill>
                  <a:srgbClr val="00B050"/>
                </a:solidFill>
              </a:rPr>
              <a:t> </a:t>
            </a:r>
            <a:r>
              <a:rPr lang="en-US" b="1"/>
              <a:t>Prepopulated based on amount drawn from PMS for that subaccount/document</a:t>
            </a:r>
          </a:p>
        </p:txBody>
      </p:sp>
      <p:sp>
        <p:nvSpPr>
          <p:cNvPr id="11" name="TextBox 10">
            <a:extLst>
              <a:ext uri="{FF2B5EF4-FFF2-40B4-BE49-F238E27FC236}">
                <a16:creationId xmlns:a16="http://schemas.microsoft.com/office/drawing/2014/main" id="{9B09215B-2217-4FD3-82B9-8B5838E43F00}"/>
              </a:ext>
            </a:extLst>
          </p:cNvPr>
          <p:cNvSpPr txBox="1"/>
          <p:nvPr/>
        </p:nvSpPr>
        <p:spPr>
          <a:xfrm>
            <a:off x="3880813" y="4103817"/>
            <a:ext cx="4004841" cy="923330"/>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10b. </a:t>
            </a:r>
            <a:r>
              <a:rPr lang="en-US" b="1"/>
              <a:t>Recipient enters amount paid out (versus amounts drawn)</a:t>
            </a:r>
          </a:p>
          <a:p>
            <a:r>
              <a:rPr lang="en-US" b="1"/>
              <a:t>For Final FFR must agree with </a:t>
            </a:r>
            <a:r>
              <a:rPr lang="en-US" b="1">
                <a:solidFill>
                  <a:srgbClr val="00823B"/>
                </a:solidFill>
              </a:rPr>
              <a:t>10a.</a:t>
            </a:r>
          </a:p>
        </p:txBody>
      </p:sp>
      <p:sp>
        <p:nvSpPr>
          <p:cNvPr id="12" name="TextBox 11">
            <a:extLst>
              <a:ext uri="{FF2B5EF4-FFF2-40B4-BE49-F238E27FC236}">
                <a16:creationId xmlns:a16="http://schemas.microsoft.com/office/drawing/2014/main" id="{C03C85E9-CEF4-4D73-B144-57B67673790C}"/>
              </a:ext>
            </a:extLst>
          </p:cNvPr>
          <p:cNvSpPr txBox="1"/>
          <p:nvPr/>
        </p:nvSpPr>
        <p:spPr>
          <a:xfrm>
            <a:off x="8262905" y="4676095"/>
            <a:ext cx="3591428" cy="923330"/>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10c. </a:t>
            </a:r>
            <a:r>
              <a:rPr lang="en-US" b="1"/>
              <a:t>Prepopulated/calculated by system </a:t>
            </a:r>
            <a:r>
              <a:rPr lang="en-US" b="1">
                <a:solidFill>
                  <a:srgbClr val="00823B"/>
                </a:solidFill>
              </a:rPr>
              <a:t>10a. – 10b.</a:t>
            </a:r>
          </a:p>
          <a:p>
            <a:r>
              <a:rPr lang="en-US" b="1"/>
              <a:t>For Final FFR must be $0</a:t>
            </a:r>
            <a:endParaRPr lang="en-US" b="1">
              <a:solidFill>
                <a:srgbClr val="00B050"/>
              </a:solidFill>
            </a:endParaRPr>
          </a:p>
        </p:txBody>
      </p:sp>
    </p:spTree>
    <p:extLst>
      <p:ext uri="{BB962C8B-B14F-4D97-AF65-F5344CB8AC3E}">
        <p14:creationId xmlns:p14="http://schemas.microsoft.com/office/powerpoint/2010/main" val="27923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B4C1C7-5432-4992-8449-FB68FB614D0A}"/>
              </a:ext>
              <a:ext uri="{C183D7F6-B498-43B3-948B-1728B52AA6E4}">
                <adec:decorative xmlns:adec="http://schemas.microsoft.com/office/drawing/2017/decorative" val="1"/>
              </a:ext>
            </a:extLst>
          </p:cNvPr>
          <p:cNvSpPr/>
          <p:nvPr/>
        </p:nvSpPr>
        <p:spPr>
          <a:xfrm>
            <a:off x="-12394" y="0"/>
            <a:ext cx="12216788" cy="6897862"/>
          </a:xfrm>
          <a:prstGeom prst="rect">
            <a:avLst/>
          </a:prstGeom>
          <a:solidFill>
            <a:srgbClr val="A3C7E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4D1CA2DA-F7F0-4EDB-BDFE-3617BFD0FFC6}"/>
              </a:ext>
            </a:extLst>
          </p:cNvPr>
          <p:cNvSpPr>
            <a:spLocks noGrp="1"/>
          </p:cNvSpPr>
          <p:nvPr>
            <p:ph type="title"/>
          </p:nvPr>
        </p:nvSpPr>
        <p:spPr>
          <a:xfrm>
            <a:off x="603403" y="381002"/>
            <a:ext cx="10919533" cy="692018"/>
          </a:xfrm>
          <a:solidFill>
            <a:schemeClr val="bg1"/>
          </a:solidFill>
          <a:ln w="19050">
            <a:solidFill>
              <a:srgbClr val="20558A"/>
            </a:solidFill>
          </a:ln>
        </p:spPr>
        <p:txBody>
          <a:bodyPr/>
          <a:lstStyle/>
          <a:p>
            <a:pPr algn="ctr"/>
            <a:r>
              <a:rPr lang="en-US"/>
              <a:t>Federal Financial Reports: Boxes #10 d-e-f </a:t>
            </a:r>
          </a:p>
        </p:txBody>
      </p:sp>
      <p:sp>
        <p:nvSpPr>
          <p:cNvPr id="4" name="Slide Number Placeholder 3">
            <a:extLst>
              <a:ext uri="{FF2B5EF4-FFF2-40B4-BE49-F238E27FC236}">
                <a16:creationId xmlns:a16="http://schemas.microsoft.com/office/drawing/2014/main" id="{9A64B9F9-928E-4B4F-AD79-E1FA2BDEB698}"/>
              </a:ext>
            </a:extLst>
          </p:cNvPr>
          <p:cNvSpPr>
            <a:spLocks noGrp="1"/>
          </p:cNvSpPr>
          <p:nvPr>
            <p:ph type="sldNum" sz="quarter" idx="12"/>
          </p:nvPr>
        </p:nvSpPr>
        <p:spPr/>
        <p:txBody>
          <a:bodyPr/>
          <a:lstStyle/>
          <a:p>
            <a:fld id="{F38DF745-7D3F-47F4-83A3-874385CFAA69}" type="slidenum">
              <a:rPr lang="en-US" smtClean="0"/>
              <a:pPr/>
              <a:t>6</a:t>
            </a:fld>
            <a:endParaRPr lang="en-US"/>
          </a:p>
        </p:txBody>
      </p:sp>
      <p:pic>
        <p:nvPicPr>
          <p:cNvPr id="9" name="Picture 8" descr="Box 10 d-e-f&#10;Text provided in the Notes section of PPT">
            <a:extLst>
              <a:ext uri="{FF2B5EF4-FFF2-40B4-BE49-F238E27FC236}">
                <a16:creationId xmlns:a16="http://schemas.microsoft.com/office/drawing/2014/main" id="{D7A7022D-C540-4CF2-8F25-C91F5C6948A0}"/>
              </a:ext>
            </a:extLst>
          </p:cNvPr>
          <p:cNvPicPr>
            <a:picLocks noChangeAspect="1"/>
          </p:cNvPicPr>
          <p:nvPr/>
        </p:nvPicPr>
        <p:blipFill rotWithShape="1">
          <a:blip r:embed="rId3"/>
          <a:srcRect l="1819" b="4194"/>
          <a:stretch/>
        </p:blipFill>
        <p:spPr>
          <a:xfrm>
            <a:off x="80621" y="1378938"/>
            <a:ext cx="12085137" cy="1829896"/>
          </a:xfrm>
          <a:prstGeom prst="rect">
            <a:avLst/>
          </a:prstGeom>
        </p:spPr>
      </p:pic>
      <p:sp>
        <p:nvSpPr>
          <p:cNvPr id="10" name="TextBox 9">
            <a:extLst>
              <a:ext uri="{FF2B5EF4-FFF2-40B4-BE49-F238E27FC236}">
                <a16:creationId xmlns:a16="http://schemas.microsoft.com/office/drawing/2014/main" id="{012C511A-E7CB-447C-94C4-1DDDD54399DD}"/>
              </a:ext>
            </a:extLst>
          </p:cNvPr>
          <p:cNvSpPr txBox="1"/>
          <p:nvPr/>
        </p:nvSpPr>
        <p:spPr>
          <a:xfrm>
            <a:off x="350484" y="3514752"/>
            <a:ext cx="4746809" cy="646331"/>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10d: </a:t>
            </a:r>
            <a:r>
              <a:rPr lang="en-US" b="1"/>
              <a:t>Amount of funds recipient  allowed to spend as indicated by Notice of Award</a:t>
            </a:r>
            <a:endParaRPr lang="en-US"/>
          </a:p>
        </p:txBody>
      </p:sp>
      <p:sp>
        <p:nvSpPr>
          <p:cNvPr id="11" name="TextBox 10">
            <a:extLst>
              <a:ext uri="{FF2B5EF4-FFF2-40B4-BE49-F238E27FC236}">
                <a16:creationId xmlns:a16="http://schemas.microsoft.com/office/drawing/2014/main" id="{78A24881-DFA4-407A-96D2-3B15A5937AC2}"/>
              </a:ext>
            </a:extLst>
          </p:cNvPr>
          <p:cNvSpPr txBox="1"/>
          <p:nvPr/>
        </p:nvSpPr>
        <p:spPr>
          <a:xfrm>
            <a:off x="3125755" y="4311435"/>
            <a:ext cx="5501576" cy="923330"/>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10e: </a:t>
            </a:r>
            <a:r>
              <a:rPr lang="en-US" b="1"/>
              <a:t>Cumulative Federal dollars spent as of reporting period end date (i.e., budget period end date or project period end date)</a:t>
            </a:r>
            <a:endParaRPr lang="en-US"/>
          </a:p>
        </p:txBody>
      </p:sp>
      <p:sp>
        <p:nvSpPr>
          <p:cNvPr id="12" name="TextBox 11">
            <a:extLst>
              <a:ext uri="{FF2B5EF4-FFF2-40B4-BE49-F238E27FC236}">
                <a16:creationId xmlns:a16="http://schemas.microsoft.com/office/drawing/2014/main" id="{BA669CE5-99DC-44F6-99AC-FD4590A97FBB}"/>
              </a:ext>
            </a:extLst>
          </p:cNvPr>
          <p:cNvSpPr txBox="1"/>
          <p:nvPr/>
        </p:nvSpPr>
        <p:spPr>
          <a:xfrm>
            <a:off x="6372808" y="5382224"/>
            <a:ext cx="5685650" cy="923330"/>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10f: </a:t>
            </a:r>
            <a:r>
              <a:rPr lang="en-US" b="1"/>
              <a:t>Funds that have been obligated but not yet paid out…for example subcontract costs performed but not yet invoiced</a:t>
            </a:r>
            <a:endParaRPr lang="en-US"/>
          </a:p>
        </p:txBody>
      </p:sp>
    </p:spTree>
    <p:extLst>
      <p:ext uri="{BB962C8B-B14F-4D97-AF65-F5344CB8AC3E}">
        <p14:creationId xmlns:p14="http://schemas.microsoft.com/office/powerpoint/2010/main" val="388141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B4C1C7-5432-4992-8449-FB68FB614D0A}"/>
              </a:ext>
              <a:ext uri="{C183D7F6-B498-43B3-948B-1728B52AA6E4}">
                <adec:decorative xmlns:adec="http://schemas.microsoft.com/office/drawing/2017/decorative" val="1"/>
              </a:ext>
            </a:extLst>
          </p:cNvPr>
          <p:cNvSpPr/>
          <p:nvPr/>
        </p:nvSpPr>
        <p:spPr>
          <a:xfrm>
            <a:off x="-12394" y="0"/>
            <a:ext cx="12216788" cy="6897862"/>
          </a:xfrm>
          <a:prstGeom prst="rect">
            <a:avLst/>
          </a:prstGeom>
          <a:solidFill>
            <a:srgbClr val="A3C7E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4D1CA2DA-F7F0-4EDB-BDFE-3617BFD0FFC6}"/>
              </a:ext>
            </a:extLst>
          </p:cNvPr>
          <p:cNvSpPr>
            <a:spLocks noGrp="1"/>
          </p:cNvSpPr>
          <p:nvPr>
            <p:ph type="title"/>
          </p:nvPr>
        </p:nvSpPr>
        <p:spPr>
          <a:xfrm>
            <a:off x="603403" y="381002"/>
            <a:ext cx="10919533" cy="692018"/>
          </a:xfrm>
          <a:solidFill>
            <a:schemeClr val="bg1"/>
          </a:solidFill>
          <a:ln w="19050">
            <a:solidFill>
              <a:srgbClr val="20558A"/>
            </a:solidFill>
          </a:ln>
        </p:spPr>
        <p:txBody>
          <a:bodyPr/>
          <a:lstStyle/>
          <a:p>
            <a:pPr algn="ctr"/>
            <a:r>
              <a:rPr lang="en-US"/>
              <a:t>Federal Financial Reports: Boxes #10 g-h </a:t>
            </a:r>
          </a:p>
        </p:txBody>
      </p:sp>
      <p:sp>
        <p:nvSpPr>
          <p:cNvPr id="4" name="Slide Number Placeholder 3">
            <a:extLst>
              <a:ext uri="{FF2B5EF4-FFF2-40B4-BE49-F238E27FC236}">
                <a16:creationId xmlns:a16="http://schemas.microsoft.com/office/drawing/2014/main" id="{9A64B9F9-928E-4B4F-AD79-E1FA2BDEB698}"/>
              </a:ext>
            </a:extLst>
          </p:cNvPr>
          <p:cNvSpPr>
            <a:spLocks noGrp="1"/>
          </p:cNvSpPr>
          <p:nvPr>
            <p:ph type="sldNum" sz="quarter" idx="12"/>
          </p:nvPr>
        </p:nvSpPr>
        <p:spPr/>
        <p:txBody>
          <a:bodyPr/>
          <a:lstStyle/>
          <a:p>
            <a:fld id="{F38DF745-7D3F-47F4-83A3-874385CFAA69}" type="slidenum">
              <a:rPr lang="en-US" smtClean="0"/>
              <a:pPr/>
              <a:t>7</a:t>
            </a:fld>
            <a:endParaRPr lang="en-US"/>
          </a:p>
        </p:txBody>
      </p:sp>
      <p:pic>
        <p:nvPicPr>
          <p:cNvPr id="9" name="Picture 8" descr="Box 10 g-h&#10;Text provided in the Notes section of PPT">
            <a:extLst>
              <a:ext uri="{FF2B5EF4-FFF2-40B4-BE49-F238E27FC236}">
                <a16:creationId xmlns:a16="http://schemas.microsoft.com/office/drawing/2014/main" id="{D7A7022D-C540-4CF2-8F25-C91F5C6948A0}"/>
              </a:ext>
            </a:extLst>
          </p:cNvPr>
          <p:cNvPicPr>
            <a:picLocks noChangeAspect="1"/>
          </p:cNvPicPr>
          <p:nvPr/>
        </p:nvPicPr>
        <p:blipFill rotWithShape="1">
          <a:blip r:embed="rId3"/>
          <a:srcRect l="1819" b="4194"/>
          <a:stretch/>
        </p:blipFill>
        <p:spPr>
          <a:xfrm>
            <a:off x="53431" y="1396611"/>
            <a:ext cx="12085137" cy="1829896"/>
          </a:xfrm>
          <a:prstGeom prst="rect">
            <a:avLst/>
          </a:prstGeom>
        </p:spPr>
      </p:pic>
      <p:sp>
        <p:nvSpPr>
          <p:cNvPr id="13" name="TextBox 12">
            <a:extLst>
              <a:ext uri="{FF2B5EF4-FFF2-40B4-BE49-F238E27FC236}">
                <a16:creationId xmlns:a16="http://schemas.microsoft.com/office/drawing/2014/main" id="{76D3BCCB-91FA-41DA-A624-13CB6041E762}"/>
              </a:ext>
            </a:extLst>
          </p:cNvPr>
          <p:cNvSpPr txBox="1"/>
          <p:nvPr/>
        </p:nvSpPr>
        <p:spPr>
          <a:xfrm>
            <a:off x="1839620" y="3738882"/>
            <a:ext cx="4746809" cy="369332"/>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10g. </a:t>
            </a:r>
            <a:r>
              <a:rPr lang="en-US" b="1"/>
              <a:t>Calculated by system</a:t>
            </a:r>
            <a:r>
              <a:rPr lang="en-US" b="1">
                <a:solidFill>
                  <a:srgbClr val="00823B"/>
                </a:solidFill>
              </a:rPr>
              <a:t> 10e. + 10f.</a:t>
            </a:r>
            <a:endParaRPr lang="en-US">
              <a:solidFill>
                <a:srgbClr val="00823B"/>
              </a:solidFill>
            </a:endParaRPr>
          </a:p>
        </p:txBody>
      </p:sp>
      <p:sp>
        <p:nvSpPr>
          <p:cNvPr id="14" name="TextBox 13">
            <a:extLst>
              <a:ext uri="{FF2B5EF4-FFF2-40B4-BE49-F238E27FC236}">
                <a16:creationId xmlns:a16="http://schemas.microsoft.com/office/drawing/2014/main" id="{8BC448D4-14F0-482D-8F4D-305BC2D8F9E9}"/>
              </a:ext>
            </a:extLst>
          </p:cNvPr>
          <p:cNvSpPr txBox="1"/>
          <p:nvPr/>
        </p:nvSpPr>
        <p:spPr>
          <a:xfrm>
            <a:off x="5564221" y="4620589"/>
            <a:ext cx="4634138" cy="369332"/>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10h. </a:t>
            </a:r>
            <a:r>
              <a:rPr lang="en-US" b="1"/>
              <a:t>Calculated by system </a:t>
            </a:r>
            <a:r>
              <a:rPr lang="en-US" b="1">
                <a:solidFill>
                  <a:srgbClr val="00823B"/>
                </a:solidFill>
              </a:rPr>
              <a:t>10d. – 10g.</a:t>
            </a:r>
            <a:endParaRPr lang="en-US">
              <a:solidFill>
                <a:srgbClr val="00823B"/>
              </a:solidFill>
            </a:endParaRPr>
          </a:p>
        </p:txBody>
      </p:sp>
    </p:spTree>
    <p:extLst>
      <p:ext uri="{BB962C8B-B14F-4D97-AF65-F5344CB8AC3E}">
        <p14:creationId xmlns:p14="http://schemas.microsoft.com/office/powerpoint/2010/main" val="398320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B4C1C7-5432-4992-8449-FB68FB614D0A}"/>
              </a:ext>
              <a:ext uri="{C183D7F6-B498-43B3-948B-1728B52AA6E4}">
                <adec:decorative xmlns:adec="http://schemas.microsoft.com/office/drawing/2017/decorative" val="1"/>
              </a:ext>
            </a:extLst>
          </p:cNvPr>
          <p:cNvSpPr/>
          <p:nvPr/>
        </p:nvSpPr>
        <p:spPr>
          <a:xfrm>
            <a:off x="-12394" y="0"/>
            <a:ext cx="12216788" cy="6897862"/>
          </a:xfrm>
          <a:prstGeom prst="rect">
            <a:avLst/>
          </a:prstGeom>
          <a:solidFill>
            <a:srgbClr val="A3C7E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4D1CA2DA-F7F0-4EDB-BDFE-3617BFD0FFC6}"/>
              </a:ext>
            </a:extLst>
          </p:cNvPr>
          <p:cNvSpPr>
            <a:spLocks noGrp="1"/>
          </p:cNvSpPr>
          <p:nvPr>
            <p:ph type="title"/>
          </p:nvPr>
        </p:nvSpPr>
        <p:spPr>
          <a:xfrm>
            <a:off x="603403" y="381002"/>
            <a:ext cx="10919533" cy="692018"/>
          </a:xfrm>
          <a:solidFill>
            <a:schemeClr val="bg1"/>
          </a:solidFill>
          <a:ln w="19050">
            <a:solidFill>
              <a:srgbClr val="20558A"/>
            </a:solidFill>
          </a:ln>
        </p:spPr>
        <p:txBody>
          <a:bodyPr/>
          <a:lstStyle/>
          <a:p>
            <a:pPr algn="ctr"/>
            <a:r>
              <a:rPr lang="en-US"/>
              <a:t>Federal Financial Reports: Boxes #10 i-j-k </a:t>
            </a:r>
          </a:p>
        </p:txBody>
      </p:sp>
      <p:sp>
        <p:nvSpPr>
          <p:cNvPr id="4" name="Slide Number Placeholder 3">
            <a:extLst>
              <a:ext uri="{FF2B5EF4-FFF2-40B4-BE49-F238E27FC236}">
                <a16:creationId xmlns:a16="http://schemas.microsoft.com/office/drawing/2014/main" id="{9A64B9F9-928E-4B4F-AD79-E1FA2BDEB698}"/>
              </a:ext>
            </a:extLst>
          </p:cNvPr>
          <p:cNvSpPr>
            <a:spLocks noGrp="1"/>
          </p:cNvSpPr>
          <p:nvPr>
            <p:ph type="sldNum" sz="quarter" idx="12"/>
          </p:nvPr>
        </p:nvSpPr>
        <p:spPr/>
        <p:txBody>
          <a:bodyPr/>
          <a:lstStyle/>
          <a:p>
            <a:fld id="{F38DF745-7D3F-47F4-83A3-874385CFAA69}" type="slidenum">
              <a:rPr lang="en-US" smtClean="0"/>
              <a:pPr/>
              <a:t>8</a:t>
            </a:fld>
            <a:endParaRPr lang="en-US"/>
          </a:p>
        </p:txBody>
      </p:sp>
      <p:pic>
        <p:nvPicPr>
          <p:cNvPr id="11" name="Picture 10" descr="Box 10 i-j-k&#10;Text provided in the Notes section of PPT">
            <a:extLst>
              <a:ext uri="{FF2B5EF4-FFF2-40B4-BE49-F238E27FC236}">
                <a16:creationId xmlns:a16="http://schemas.microsoft.com/office/drawing/2014/main" id="{DA556A1A-8943-4726-BA2D-FC02DDCE6CBE}"/>
              </a:ext>
            </a:extLst>
          </p:cNvPr>
          <p:cNvPicPr>
            <a:picLocks noChangeAspect="1"/>
          </p:cNvPicPr>
          <p:nvPr/>
        </p:nvPicPr>
        <p:blipFill>
          <a:blip r:embed="rId3"/>
          <a:stretch>
            <a:fillRect/>
          </a:stretch>
        </p:blipFill>
        <p:spPr>
          <a:xfrm>
            <a:off x="104172" y="2175609"/>
            <a:ext cx="11945073" cy="1677007"/>
          </a:xfrm>
          <a:prstGeom prst="rect">
            <a:avLst/>
          </a:prstGeom>
        </p:spPr>
      </p:pic>
      <p:sp>
        <p:nvSpPr>
          <p:cNvPr id="12" name="TextBox 11">
            <a:extLst>
              <a:ext uri="{FF2B5EF4-FFF2-40B4-BE49-F238E27FC236}">
                <a16:creationId xmlns:a16="http://schemas.microsoft.com/office/drawing/2014/main" id="{A63B563A-A6F8-41B0-8C7C-FE383A9E3D55}"/>
              </a:ext>
            </a:extLst>
          </p:cNvPr>
          <p:cNvSpPr txBox="1"/>
          <p:nvPr/>
        </p:nvSpPr>
        <p:spPr>
          <a:xfrm>
            <a:off x="1516284" y="4637898"/>
            <a:ext cx="8669438" cy="369332"/>
          </a:xfrm>
          <a:prstGeom prst="rect">
            <a:avLst/>
          </a:prstGeom>
          <a:solidFill>
            <a:schemeClr val="bg1"/>
          </a:solidFill>
          <a:ln w="19050">
            <a:solidFill>
              <a:schemeClr val="tx1"/>
            </a:solidFill>
          </a:ln>
        </p:spPr>
        <p:txBody>
          <a:bodyPr wrap="square" rtlCol="0">
            <a:spAutoFit/>
          </a:bodyPr>
          <a:lstStyle/>
          <a:p>
            <a:r>
              <a:rPr lang="en-US" b="1">
                <a:solidFill>
                  <a:srgbClr val="FF0000"/>
                </a:solidFill>
              </a:rPr>
              <a:t>For NIH - used only in rare circumstances when NoA requires cost sharing.</a:t>
            </a:r>
          </a:p>
        </p:txBody>
      </p:sp>
    </p:spTree>
    <p:extLst>
      <p:ext uri="{BB962C8B-B14F-4D97-AF65-F5344CB8AC3E}">
        <p14:creationId xmlns:p14="http://schemas.microsoft.com/office/powerpoint/2010/main" val="386394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B4C1C7-5432-4992-8449-FB68FB614D0A}"/>
              </a:ext>
              <a:ext uri="{C183D7F6-B498-43B3-948B-1728B52AA6E4}">
                <adec:decorative xmlns:adec="http://schemas.microsoft.com/office/drawing/2017/decorative" val="1"/>
              </a:ext>
            </a:extLst>
          </p:cNvPr>
          <p:cNvSpPr/>
          <p:nvPr/>
        </p:nvSpPr>
        <p:spPr>
          <a:xfrm>
            <a:off x="-12394" y="0"/>
            <a:ext cx="12216788" cy="6897862"/>
          </a:xfrm>
          <a:prstGeom prst="rect">
            <a:avLst/>
          </a:prstGeom>
          <a:solidFill>
            <a:srgbClr val="A3C7E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 name="Title 1">
            <a:extLst>
              <a:ext uri="{FF2B5EF4-FFF2-40B4-BE49-F238E27FC236}">
                <a16:creationId xmlns:a16="http://schemas.microsoft.com/office/drawing/2014/main" id="{4D1CA2DA-F7F0-4EDB-BDFE-3617BFD0FFC6}"/>
              </a:ext>
            </a:extLst>
          </p:cNvPr>
          <p:cNvSpPr>
            <a:spLocks noGrp="1"/>
          </p:cNvSpPr>
          <p:nvPr>
            <p:ph type="title"/>
          </p:nvPr>
        </p:nvSpPr>
        <p:spPr>
          <a:xfrm>
            <a:off x="603403" y="381002"/>
            <a:ext cx="10919533" cy="692018"/>
          </a:xfrm>
          <a:solidFill>
            <a:schemeClr val="bg1"/>
          </a:solidFill>
          <a:ln w="19050">
            <a:solidFill>
              <a:srgbClr val="20558A"/>
            </a:solidFill>
          </a:ln>
        </p:spPr>
        <p:txBody>
          <a:bodyPr/>
          <a:lstStyle/>
          <a:p>
            <a:pPr algn="ctr"/>
            <a:r>
              <a:rPr lang="en-US"/>
              <a:t>Federal Financial Reports: Boxes #11 a-b-c </a:t>
            </a:r>
          </a:p>
        </p:txBody>
      </p:sp>
      <p:sp>
        <p:nvSpPr>
          <p:cNvPr id="4" name="Slide Number Placeholder 3">
            <a:extLst>
              <a:ext uri="{FF2B5EF4-FFF2-40B4-BE49-F238E27FC236}">
                <a16:creationId xmlns:a16="http://schemas.microsoft.com/office/drawing/2014/main" id="{9A64B9F9-928E-4B4F-AD79-E1FA2BDEB698}"/>
              </a:ext>
            </a:extLst>
          </p:cNvPr>
          <p:cNvSpPr>
            <a:spLocks noGrp="1"/>
          </p:cNvSpPr>
          <p:nvPr>
            <p:ph type="sldNum" sz="quarter" idx="12"/>
          </p:nvPr>
        </p:nvSpPr>
        <p:spPr/>
        <p:txBody>
          <a:bodyPr/>
          <a:lstStyle/>
          <a:p>
            <a:fld id="{F38DF745-7D3F-47F4-83A3-874385CFAA69}" type="slidenum">
              <a:rPr lang="en-US" smtClean="0"/>
              <a:pPr/>
              <a:t>9</a:t>
            </a:fld>
            <a:endParaRPr lang="en-US"/>
          </a:p>
        </p:txBody>
      </p:sp>
      <p:pic>
        <p:nvPicPr>
          <p:cNvPr id="8" name="Picture 7" descr="Box 11 a-b-c&#10;Text provided in the Notes section of PPT">
            <a:extLst>
              <a:ext uri="{FF2B5EF4-FFF2-40B4-BE49-F238E27FC236}">
                <a16:creationId xmlns:a16="http://schemas.microsoft.com/office/drawing/2014/main" id="{BF011C2E-CD03-4449-86C2-6D048F18297E}"/>
              </a:ext>
            </a:extLst>
          </p:cNvPr>
          <p:cNvPicPr>
            <a:picLocks noChangeAspect="1"/>
          </p:cNvPicPr>
          <p:nvPr/>
        </p:nvPicPr>
        <p:blipFill rotWithShape="1">
          <a:blip r:embed="rId3"/>
          <a:srcRect l="1002"/>
          <a:stretch/>
        </p:blipFill>
        <p:spPr>
          <a:xfrm>
            <a:off x="121298" y="1266015"/>
            <a:ext cx="11988925" cy="1726510"/>
          </a:xfrm>
          <a:prstGeom prst="rect">
            <a:avLst/>
          </a:prstGeom>
        </p:spPr>
      </p:pic>
      <p:sp>
        <p:nvSpPr>
          <p:cNvPr id="9" name="TextBox 8">
            <a:extLst>
              <a:ext uri="{FF2B5EF4-FFF2-40B4-BE49-F238E27FC236}">
                <a16:creationId xmlns:a16="http://schemas.microsoft.com/office/drawing/2014/main" id="{A8F10D73-00C0-4CAA-BD08-74514FC96A15}"/>
              </a:ext>
            </a:extLst>
          </p:cNvPr>
          <p:cNvSpPr txBox="1"/>
          <p:nvPr/>
        </p:nvSpPr>
        <p:spPr>
          <a:xfrm>
            <a:off x="389395" y="3224197"/>
            <a:ext cx="6935136" cy="646331"/>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11a. </a:t>
            </a:r>
            <a:r>
              <a:rPr lang="en-US" b="1"/>
              <a:t>Drop down field (predetermined, provisional, fixed, final)</a:t>
            </a:r>
          </a:p>
          <a:p>
            <a:pPr lvl="1"/>
            <a:r>
              <a:rPr lang="en-US" b="1"/>
              <a:t>NIH foreign recipients must be “fixed” </a:t>
            </a:r>
            <a:endParaRPr lang="en-US"/>
          </a:p>
        </p:txBody>
      </p:sp>
      <p:sp>
        <p:nvSpPr>
          <p:cNvPr id="14" name="TextBox 13">
            <a:extLst>
              <a:ext uri="{FF2B5EF4-FFF2-40B4-BE49-F238E27FC236}">
                <a16:creationId xmlns:a16="http://schemas.microsoft.com/office/drawing/2014/main" id="{CB8E2B8E-605A-4D7F-BBCF-0A82BE936EAA}"/>
              </a:ext>
            </a:extLst>
          </p:cNvPr>
          <p:cNvSpPr txBox="1"/>
          <p:nvPr/>
        </p:nvSpPr>
        <p:spPr>
          <a:xfrm>
            <a:off x="2457681" y="4168771"/>
            <a:ext cx="6935136" cy="369332"/>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11b. </a:t>
            </a:r>
            <a:r>
              <a:rPr lang="en-US" b="1"/>
              <a:t>NIH foreign recipients – cannot exceed 8% </a:t>
            </a:r>
            <a:endParaRPr lang="en-US"/>
          </a:p>
        </p:txBody>
      </p:sp>
      <p:sp>
        <p:nvSpPr>
          <p:cNvPr id="13" name="TextBox 12">
            <a:extLst>
              <a:ext uri="{FF2B5EF4-FFF2-40B4-BE49-F238E27FC236}">
                <a16:creationId xmlns:a16="http://schemas.microsoft.com/office/drawing/2014/main" id="{4051A7B6-D8D0-44DD-9426-73B84E6AF87F}"/>
              </a:ext>
            </a:extLst>
          </p:cNvPr>
          <p:cNvSpPr txBox="1"/>
          <p:nvPr/>
        </p:nvSpPr>
        <p:spPr>
          <a:xfrm>
            <a:off x="5374433" y="4791019"/>
            <a:ext cx="6433801" cy="923330"/>
          </a:xfrm>
          <a:prstGeom prst="rect">
            <a:avLst/>
          </a:prstGeom>
          <a:solidFill>
            <a:schemeClr val="bg1"/>
          </a:solidFill>
          <a:ln w="19050">
            <a:solidFill>
              <a:srgbClr val="20558A"/>
            </a:solidFill>
          </a:ln>
        </p:spPr>
        <p:txBody>
          <a:bodyPr wrap="square" rtlCol="0">
            <a:spAutoFit/>
          </a:bodyPr>
          <a:lstStyle/>
          <a:p>
            <a:r>
              <a:rPr lang="en-US" b="1">
                <a:solidFill>
                  <a:srgbClr val="00823B"/>
                </a:solidFill>
              </a:rPr>
              <a:t>11c. </a:t>
            </a:r>
            <a:r>
              <a:rPr lang="en-US" b="1"/>
              <a:t>Reporting period for indirect expenses. The report is cumulative (should cover reporting period for that competitive segment/document number)</a:t>
            </a:r>
            <a:endParaRPr lang="en-US"/>
          </a:p>
        </p:txBody>
      </p:sp>
    </p:spTree>
    <p:extLst>
      <p:ext uri="{BB962C8B-B14F-4D97-AF65-F5344CB8AC3E}">
        <p14:creationId xmlns:p14="http://schemas.microsoft.com/office/powerpoint/2010/main" val="2386214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logoabstract">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Helvetica Heading and Body">
      <a:majorFont>
        <a:latin typeface="Helvetica"/>
        <a:ea typeface=""/>
        <a:cs typeface=""/>
      </a:majorFont>
      <a:minorFont>
        <a:latin typeface="Helvetic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rgbClr val="FFFF00"/>
        </a:solidFill>
        <a:ln>
          <a:noFill/>
        </a:ln>
      </a:spPr>
      <a:bodyPr rtlCol="0" anchor="ctr"/>
      <a:lstStyle>
        <a:defPPr algn="ctr">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4F598D-0B2C-4D1F-88C6-5F166D4850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82D06A-9B23-4EC6-9BB4-CFB4DE4A9249}">
  <ds:schemaRefs>
    <ds:schemaRef ds:uri="http://schemas.microsoft.com/sharepoint/v3/contenttype/forms"/>
  </ds:schemaRefs>
</ds:datastoreItem>
</file>

<file path=customXml/itemProps3.xml><?xml version="1.0" encoding="utf-8"?>
<ds:datastoreItem xmlns:ds="http://schemas.openxmlformats.org/officeDocument/2006/customXml" ds:itemID="{34CC0266-1786-46BC-9892-2B4492DB5488}">
  <ds:schemaRefs>
    <ds:schemaRef ds:uri="http://schemas.microsoft.com/office/2006/documentManagement/types"/>
    <ds:schemaRef ds:uri="http://purl.org/dc/terms/"/>
    <ds:schemaRef ds:uri="http://purl.org/dc/elements/1.1/"/>
    <ds:schemaRef ds:uri="989998f2-a2b7-4b44-82b6-b98408f16ef8"/>
    <ds:schemaRef ds:uri="http://schemas.microsoft.com/office/2006/metadata/properties"/>
    <ds:schemaRef ds:uri="http://schemas.microsoft.com/office/infopath/2007/PartnerControls"/>
    <ds:schemaRef ds:uri="9c26b516-99a2-46e9-9f5e-24cd0ed530a5"/>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988</Words>
  <Application>Microsoft Office PowerPoint</Application>
  <PresentationFormat>Widescreen</PresentationFormat>
  <Paragraphs>121</Paragraphs>
  <Slides>11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vt:lpstr>
      <vt:lpstr>Presentationlogoabstract</vt:lpstr>
      <vt:lpstr> A Walk-Through of the  Federal Financial Report (FFR)</vt:lpstr>
      <vt:lpstr>NIH PRESENTERS</vt:lpstr>
      <vt:lpstr>Federal Financial Reports</vt:lpstr>
      <vt:lpstr>Federal Financial Reports: Boxes #1-9 </vt:lpstr>
      <vt:lpstr>Federal Financial Reports: Boxes #10 a-b-c </vt:lpstr>
      <vt:lpstr>Federal Financial Reports: Boxes #10 d-e-f </vt:lpstr>
      <vt:lpstr>Federal Financial Reports: Boxes #10 g-h </vt:lpstr>
      <vt:lpstr>Federal Financial Reports: Boxes #10 i-j-k </vt:lpstr>
      <vt:lpstr>Federal Financial Reports: Boxes #11 a-b-c </vt:lpstr>
      <vt:lpstr>Federal Financial Reports: Boxes #11 d-e-f </vt:lpstr>
      <vt:lpstr>FFR Inquiries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Guide Office</dc:title>
  <dc:creator>Ruiz, Jose (NIH/OD) [E]</dc:creator>
  <cp:lastModifiedBy>Lewis, Nohelia (NIH/OD) [C]</cp:lastModifiedBy>
  <cp:revision>2</cp:revision>
  <dcterms:created xsi:type="dcterms:W3CDTF">2021-04-05T21:31:51Z</dcterms:created>
  <dcterms:modified xsi:type="dcterms:W3CDTF">2022-11-08T15:50:17Z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MediaServiceImageTags">
    <vt:lpwstr/>
  </property>
</Properties>
</file>