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5426" r:id="rId4"/>
    <p:sldMasterId id="2147485582" r:id="rId5"/>
    <p:sldMasterId id="2147485595" r:id="rId6"/>
  </p:sldMasterIdLst>
  <p:notesMasterIdLst>
    <p:notesMasterId r:id="rId34"/>
  </p:notesMasterIdLst>
  <p:handoutMasterIdLst>
    <p:handoutMasterId r:id="rId35"/>
  </p:handoutMasterIdLst>
  <p:sldIdLst>
    <p:sldId id="1305" r:id="rId7"/>
    <p:sldId id="2095" r:id="rId8"/>
    <p:sldId id="1336" r:id="rId9"/>
    <p:sldId id="1326" r:id="rId10"/>
    <p:sldId id="1328" r:id="rId11"/>
    <p:sldId id="306" r:id="rId12"/>
    <p:sldId id="1330" r:id="rId13"/>
    <p:sldId id="1332" r:id="rId14"/>
    <p:sldId id="1271" r:id="rId15"/>
    <p:sldId id="1300" r:id="rId16"/>
    <p:sldId id="1248" r:id="rId17"/>
    <p:sldId id="1333" r:id="rId18"/>
    <p:sldId id="1254" r:id="rId19"/>
    <p:sldId id="1256" r:id="rId20"/>
    <p:sldId id="1257" r:id="rId21"/>
    <p:sldId id="1261" r:id="rId22"/>
    <p:sldId id="1262" r:id="rId23"/>
    <p:sldId id="1263" r:id="rId24"/>
    <p:sldId id="1277" r:id="rId25"/>
    <p:sldId id="1312" r:id="rId26"/>
    <p:sldId id="472" r:id="rId27"/>
    <p:sldId id="1275" r:id="rId28"/>
    <p:sldId id="1294" r:id="rId29"/>
    <p:sldId id="1265" r:id="rId30"/>
    <p:sldId id="1289" r:id="rId31"/>
    <p:sldId id="1334" r:id="rId32"/>
    <p:sldId id="1335" r:id="rId33"/>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7"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a:srgbClr val="66CCFF"/>
    <a:srgbClr val="CCECFF"/>
    <a:srgbClr val="66FFFF"/>
    <a:srgbClr val="66FF66"/>
    <a:srgbClr val="66FF33"/>
    <a:srgbClr val="0033CC"/>
    <a:srgbClr val="008000"/>
    <a:srgbClr val="5F5F5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074FF0-CA9E-4510-B7A4-E9BB856FDB4B}" v="2250" dt="2023-01-29T11:42:28.0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1" autoAdjust="0"/>
    <p:restoredTop sz="86449" autoAdjust="0"/>
  </p:normalViewPr>
  <p:slideViewPr>
    <p:cSldViewPr snapToGrid="0">
      <p:cViewPr varScale="1">
        <p:scale>
          <a:sx n="75" d="100"/>
          <a:sy n="75" d="100"/>
        </p:scale>
        <p:origin x="110" y="168"/>
      </p:cViewPr>
      <p:guideLst>
        <p:guide orient="horz" pos="2160"/>
        <p:guide pos="3840"/>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100" d="100"/>
        <a:sy n="100" d="100"/>
      </p:scale>
      <p:origin x="0" y="0"/>
    </p:cViewPr>
  </p:sorterViewPr>
  <p:notesViewPr>
    <p:cSldViewPr snapToGrid="0">
      <p:cViewPr>
        <p:scale>
          <a:sx n="1" d="2"/>
          <a:sy n="1" d="2"/>
        </p:scale>
        <p:origin x="0" y="0"/>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D6B6EB-DECD-4FAB-8CB4-524D8269699E}" type="doc">
      <dgm:prSet loTypeId="urn:microsoft.com/office/officeart/2005/8/layout/StepDownProcess" loCatId="process" qsTypeId="urn:microsoft.com/office/officeart/2005/8/quickstyle/simple1" qsCatId="simple" csTypeId="urn:microsoft.com/office/officeart/2005/8/colors/accent0_1" csCatId="mainScheme" phldr="1"/>
      <dgm:spPr/>
      <dgm:t>
        <a:bodyPr/>
        <a:lstStyle/>
        <a:p>
          <a:endParaRPr lang="en-US"/>
        </a:p>
      </dgm:t>
    </dgm:pt>
    <dgm:pt modelId="{9FE8960A-D3B6-4DF7-A8BE-1F8A4657A53E}">
      <dgm:prSet phldrT="[Text]" custT="1"/>
      <dgm:spPr/>
      <dgm:t>
        <a:bodyPr/>
        <a:lstStyle/>
        <a:p>
          <a:r>
            <a:rPr lang="en-US" sz="3000" dirty="0"/>
            <a:t>Receipt and Referral</a:t>
          </a:r>
        </a:p>
      </dgm:t>
      <dgm:extLst>
        <a:ext uri="{E40237B7-FDA0-4F09-8148-C483321AD2D9}">
          <dgm14:cNvPr xmlns:dgm14="http://schemas.microsoft.com/office/drawing/2010/diagram" id="0" name="" descr="Graphic showing three steps in the grants process"/>
        </a:ext>
      </dgm:extLst>
    </dgm:pt>
    <dgm:pt modelId="{532158E3-FBE2-41C9-B985-19F89B3BA70E}" type="parTrans" cxnId="{BE9500CE-BF37-4740-B9A9-2287189D4C93}">
      <dgm:prSet/>
      <dgm:spPr/>
      <dgm:t>
        <a:bodyPr/>
        <a:lstStyle/>
        <a:p>
          <a:endParaRPr lang="en-US"/>
        </a:p>
      </dgm:t>
    </dgm:pt>
    <dgm:pt modelId="{60EAECA0-2825-4010-AA8C-B2B9065D778A}" type="sibTrans" cxnId="{BE9500CE-BF37-4740-B9A9-2287189D4C93}">
      <dgm:prSet/>
      <dgm:spPr/>
      <dgm:t>
        <a:bodyPr/>
        <a:lstStyle/>
        <a:p>
          <a:endParaRPr lang="en-US"/>
        </a:p>
      </dgm:t>
    </dgm:pt>
    <dgm:pt modelId="{EB4752D5-22F5-4AFF-923A-4DB660F25821}">
      <dgm:prSet phldrT="[Text]" custT="1"/>
      <dgm:spPr/>
      <dgm:t>
        <a:bodyPr/>
        <a:lstStyle/>
        <a:p>
          <a:r>
            <a:rPr lang="en-US" sz="2800" dirty="0"/>
            <a:t>Located in the Center for Scientific Review (CSR)</a:t>
          </a:r>
        </a:p>
      </dgm:t>
    </dgm:pt>
    <dgm:pt modelId="{534E2A11-1FF5-4D0C-9D4E-876EE4D64F91}" type="parTrans" cxnId="{222438F9-3E47-488E-B9CC-21C3B693DAAE}">
      <dgm:prSet/>
      <dgm:spPr/>
      <dgm:t>
        <a:bodyPr/>
        <a:lstStyle/>
        <a:p>
          <a:endParaRPr lang="en-US"/>
        </a:p>
      </dgm:t>
    </dgm:pt>
    <dgm:pt modelId="{CF8EB0A5-6460-47A4-92C2-118B4D6FB976}" type="sibTrans" cxnId="{222438F9-3E47-488E-B9CC-21C3B693DAAE}">
      <dgm:prSet/>
      <dgm:spPr/>
      <dgm:t>
        <a:bodyPr/>
        <a:lstStyle/>
        <a:p>
          <a:endParaRPr lang="en-US"/>
        </a:p>
      </dgm:t>
    </dgm:pt>
    <dgm:pt modelId="{0A3E518B-9333-4D93-9537-048DBF470E67}">
      <dgm:prSet phldrT="[Text]" custT="1"/>
      <dgm:spPr>
        <a:solidFill>
          <a:srgbClr val="00CCFF"/>
        </a:solidFill>
        <a:ln w="28575">
          <a:solidFill>
            <a:srgbClr val="00CCFF"/>
          </a:solidFill>
        </a:ln>
      </dgm:spPr>
      <dgm:t>
        <a:bodyPr/>
        <a:lstStyle/>
        <a:p>
          <a:r>
            <a:rPr lang="en-US" sz="3200"/>
            <a:t>Two </a:t>
          </a:r>
          <a:r>
            <a:rPr lang="en-US" sz="3000"/>
            <a:t>levels</a:t>
          </a:r>
          <a:r>
            <a:rPr lang="en-US" sz="3200"/>
            <a:t> of peer review</a:t>
          </a:r>
        </a:p>
      </dgm:t>
    </dgm:pt>
    <dgm:pt modelId="{63E31534-1FCB-4C0F-BA86-C59042C3D4CC}" type="parTrans" cxnId="{1B81FEBF-1603-4445-AF63-C52D38453111}">
      <dgm:prSet/>
      <dgm:spPr/>
      <dgm:t>
        <a:bodyPr/>
        <a:lstStyle/>
        <a:p>
          <a:endParaRPr lang="en-US"/>
        </a:p>
      </dgm:t>
    </dgm:pt>
    <dgm:pt modelId="{FBAE9791-ABFB-4EEF-91AA-27CB89968538}" type="sibTrans" cxnId="{1B81FEBF-1603-4445-AF63-C52D38453111}">
      <dgm:prSet/>
      <dgm:spPr/>
      <dgm:t>
        <a:bodyPr/>
        <a:lstStyle/>
        <a:p>
          <a:endParaRPr lang="en-US"/>
        </a:p>
      </dgm:t>
    </dgm:pt>
    <dgm:pt modelId="{92DA3B48-7B5E-4317-A370-C8D7B0B93B5B}">
      <dgm:prSet phldrT="[Text]" custT="1"/>
      <dgm:spPr/>
      <dgm:t>
        <a:bodyPr/>
        <a:lstStyle/>
        <a:p>
          <a:r>
            <a:rPr lang="en-US" sz="2800"/>
            <a:t>Scientific Review Group (initial)</a:t>
          </a:r>
        </a:p>
      </dgm:t>
    </dgm:pt>
    <dgm:pt modelId="{76754A41-D66F-4475-9078-5FBC8FFE98BF}" type="parTrans" cxnId="{FCADAAB4-CF95-4BF6-99E5-6864C80BA5CB}">
      <dgm:prSet/>
      <dgm:spPr/>
      <dgm:t>
        <a:bodyPr/>
        <a:lstStyle/>
        <a:p>
          <a:endParaRPr lang="en-US"/>
        </a:p>
      </dgm:t>
    </dgm:pt>
    <dgm:pt modelId="{47845562-BBA9-49CE-A836-353E36F54D47}" type="sibTrans" cxnId="{FCADAAB4-CF95-4BF6-99E5-6864C80BA5CB}">
      <dgm:prSet/>
      <dgm:spPr/>
      <dgm:t>
        <a:bodyPr/>
        <a:lstStyle/>
        <a:p>
          <a:endParaRPr lang="en-US"/>
        </a:p>
      </dgm:t>
    </dgm:pt>
    <dgm:pt modelId="{0032E137-B33C-44CD-B37F-BB5A1978628A}">
      <dgm:prSet phldrT="[Text]" custT="1"/>
      <dgm:spPr/>
      <dgm:t>
        <a:bodyPr/>
        <a:lstStyle/>
        <a:p>
          <a:r>
            <a:rPr lang="en-US" sz="3000"/>
            <a:t>Funding decisions</a:t>
          </a:r>
        </a:p>
      </dgm:t>
    </dgm:pt>
    <dgm:pt modelId="{16855C33-47A9-4F52-8D6D-5626F1EF74BA}" type="parTrans" cxnId="{4E166401-2761-4171-A636-F89B813BF478}">
      <dgm:prSet/>
      <dgm:spPr/>
      <dgm:t>
        <a:bodyPr/>
        <a:lstStyle/>
        <a:p>
          <a:endParaRPr lang="en-US"/>
        </a:p>
      </dgm:t>
    </dgm:pt>
    <dgm:pt modelId="{393558BB-5783-4933-8C6D-DF8983F32367}" type="sibTrans" cxnId="{4E166401-2761-4171-A636-F89B813BF478}">
      <dgm:prSet/>
      <dgm:spPr/>
      <dgm:t>
        <a:bodyPr/>
        <a:lstStyle/>
        <a:p>
          <a:endParaRPr lang="en-US"/>
        </a:p>
      </dgm:t>
    </dgm:pt>
    <dgm:pt modelId="{ADC0BBB3-B53A-4B86-9DCF-D274B1D563CB}">
      <dgm:prSet phldrT="[Text]" custT="1"/>
      <dgm:spPr/>
      <dgm:t>
        <a:bodyPr/>
        <a:lstStyle/>
        <a:p>
          <a:r>
            <a:rPr lang="en-US" sz="2800"/>
            <a:t>NIH Institute or Center Director</a:t>
          </a:r>
        </a:p>
      </dgm:t>
    </dgm:pt>
    <dgm:pt modelId="{B8B52BF4-61A1-4CCF-9E2A-CB69043FADC2}" type="parTrans" cxnId="{16F79B2B-FE44-402E-86E5-3DC1C3C5B60B}">
      <dgm:prSet/>
      <dgm:spPr/>
      <dgm:t>
        <a:bodyPr/>
        <a:lstStyle/>
        <a:p>
          <a:endParaRPr lang="en-US"/>
        </a:p>
      </dgm:t>
    </dgm:pt>
    <dgm:pt modelId="{87F680D6-905E-46EF-9462-763F50ED16A2}" type="sibTrans" cxnId="{16F79B2B-FE44-402E-86E5-3DC1C3C5B60B}">
      <dgm:prSet/>
      <dgm:spPr/>
      <dgm:t>
        <a:bodyPr/>
        <a:lstStyle/>
        <a:p>
          <a:endParaRPr lang="en-US"/>
        </a:p>
      </dgm:t>
    </dgm:pt>
    <dgm:pt modelId="{81E18AE0-3817-4457-9C5B-5042E5E089AD}">
      <dgm:prSet phldrT="[Text]" custT="1"/>
      <dgm:spPr/>
      <dgm:t>
        <a:bodyPr/>
        <a:lstStyle/>
        <a:p>
          <a:r>
            <a:rPr lang="en-US" sz="2800"/>
            <a:t>National Advisory Council</a:t>
          </a:r>
        </a:p>
      </dgm:t>
    </dgm:pt>
    <dgm:pt modelId="{B86A26B1-6916-47DB-876C-D1C0781B715C}" type="parTrans" cxnId="{A3F8C3C6-60D5-4095-8108-7C62BD4A70E3}">
      <dgm:prSet/>
      <dgm:spPr/>
      <dgm:t>
        <a:bodyPr/>
        <a:lstStyle/>
        <a:p>
          <a:endParaRPr lang="en-US"/>
        </a:p>
      </dgm:t>
    </dgm:pt>
    <dgm:pt modelId="{15DABA93-EF18-4B09-9D73-763D9E070CBE}" type="sibTrans" cxnId="{A3F8C3C6-60D5-4095-8108-7C62BD4A70E3}">
      <dgm:prSet/>
      <dgm:spPr/>
      <dgm:t>
        <a:bodyPr/>
        <a:lstStyle/>
        <a:p>
          <a:endParaRPr lang="en-US"/>
        </a:p>
      </dgm:t>
    </dgm:pt>
    <dgm:pt modelId="{FA2574BE-EFEC-4C32-80C9-1E2B74FA8D48}" type="pres">
      <dgm:prSet presAssocID="{0AD6B6EB-DECD-4FAB-8CB4-524D8269699E}" presName="rootnode" presStyleCnt="0">
        <dgm:presLayoutVars>
          <dgm:chMax/>
          <dgm:chPref/>
          <dgm:dir/>
          <dgm:animLvl val="lvl"/>
        </dgm:presLayoutVars>
      </dgm:prSet>
      <dgm:spPr/>
    </dgm:pt>
    <dgm:pt modelId="{4DCD5418-29E8-4E53-A43F-C15DCB7803CB}" type="pres">
      <dgm:prSet presAssocID="{9FE8960A-D3B6-4DF7-A8BE-1F8A4657A53E}" presName="composite" presStyleCnt="0"/>
      <dgm:spPr/>
    </dgm:pt>
    <dgm:pt modelId="{8E002644-903D-478A-9FAE-76F17325FA44}" type="pres">
      <dgm:prSet presAssocID="{9FE8960A-D3B6-4DF7-A8BE-1F8A4657A53E}" presName="bentUpArrow1" presStyleLbl="alignImgPlace1" presStyleIdx="0" presStyleCnt="2" custLinFactNeighborX="-5359" custLinFactNeighborY="8711"/>
      <dgm:spPr>
        <a:ln w="19050">
          <a:noFill/>
        </a:ln>
      </dgm:spPr>
    </dgm:pt>
    <dgm:pt modelId="{75ACF354-82E8-4011-8EDE-91579751C76D}" type="pres">
      <dgm:prSet presAssocID="{9FE8960A-D3B6-4DF7-A8BE-1F8A4657A53E}" presName="ParentText" presStyleLbl="node1" presStyleIdx="0" presStyleCnt="3" custScaleX="121190" custLinFactNeighborX="-29749" custLinFactNeighborY="-175">
        <dgm:presLayoutVars>
          <dgm:chMax val="1"/>
          <dgm:chPref val="1"/>
          <dgm:bulletEnabled val="1"/>
        </dgm:presLayoutVars>
      </dgm:prSet>
      <dgm:spPr/>
    </dgm:pt>
    <dgm:pt modelId="{8F435A46-8D55-40CF-8075-0DA0F9EED929}" type="pres">
      <dgm:prSet presAssocID="{9FE8960A-D3B6-4DF7-A8BE-1F8A4657A53E}" presName="ChildText" presStyleLbl="revTx" presStyleIdx="0" presStyleCnt="3" custScaleX="497233" custLinFactX="77969" custLinFactNeighborX="100000" custLinFactNeighborY="-7899">
        <dgm:presLayoutVars>
          <dgm:chMax val="0"/>
          <dgm:chPref val="0"/>
          <dgm:bulletEnabled val="1"/>
        </dgm:presLayoutVars>
      </dgm:prSet>
      <dgm:spPr/>
    </dgm:pt>
    <dgm:pt modelId="{D7F84CFB-D888-4974-9738-02A911BB1F7B}" type="pres">
      <dgm:prSet presAssocID="{60EAECA0-2825-4010-AA8C-B2B9065D778A}" presName="sibTrans" presStyleCnt="0"/>
      <dgm:spPr/>
    </dgm:pt>
    <dgm:pt modelId="{2949DA1C-49DD-436B-AA51-530FFAE0397E}" type="pres">
      <dgm:prSet presAssocID="{0A3E518B-9333-4D93-9537-048DBF470E67}" presName="composite" presStyleCnt="0"/>
      <dgm:spPr/>
    </dgm:pt>
    <dgm:pt modelId="{B6199338-8303-4C4F-BD6D-EA420504C991}" type="pres">
      <dgm:prSet presAssocID="{0A3E518B-9333-4D93-9537-048DBF470E67}" presName="bentUpArrow1" presStyleLbl="alignImgPlace1" presStyleIdx="1" presStyleCnt="2" custLinFactNeighborX="-9590" custLinFactNeighborY="5937"/>
      <dgm:spPr>
        <a:ln w="19050">
          <a:noFill/>
        </a:ln>
      </dgm:spPr>
    </dgm:pt>
    <dgm:pt modelId="{4FAF7E38-64C0-44FF-A1EB-19CDABED491E}" type="pres">
      <dgm:prSet presAssocID="{0A3E518B-9333-4D93-9537-048DBF470E67}" presName="ParentText" presStyleLbl="node1" presStyleIdx="1" presStyleCnt="3" custScaleX="155384" custLinFactNeighborX="-48201" custLinFactNeighborY="-4989">
        <dgm:presLayoutVars>
          <dgm:chMax val="1"/>
          <dgm:chPref val="1"/>
          <dgm:bulletEnabled val="1"/>
        </dgm:presLayoutVars>
      </dgm:prSet>
      <dgm:spPr/>
    </dgm:pt>
    <dgm:pt modelId="{5958B410-4107-44BB-82A8-FA388D5554C9}" type="pres">
      <dgm:prSet presAssocID="{0A3E518B-9333-4D93-9537-048DBF470E67}" presName="ChildText" presStyleLbl="revTx" presStyleIdx="1" presStyleCnt="3" custScaleX="404174" custScaleY="114623" custLinFactX="22174" custLinFactNeighborX="100000" custLinFactNeighborY="-10662">
        <dgm:presLayoutVars>
          <dgm:chMax val="0"/>
          <dgm:chPref val="0"/>
          <dgm:bulletEnabled val="1"/>
        </dgm:presLayoutVars>
      </dgm:prSet>
      <dgm:spPr/>
    </dgm:pt>
    <dgm:pt modelId="{CD285F0A-4DFB-4028-93B9-FF0B9CC83C11}" type="pres">
      <dgm:prSet presAssocID="{FBAE9791-ABFB-4EEF-91AA-27CB89968538}" presName="sibTrans" presStyleCnt="0"/>
      <dgm:spPr/>
    </dgm:pt>
    <dgm:pt modelId="{8510C293-3B85-4FA8-A4AB-B855306AFCEE}" type="pres">
      <dgm:prSet presAssocID="{0032E137-B33C-44CD-B37F-BB5A1978628A}" presName="composite" presStyleCnt="0"/>
      <dgm:spPr/>
    </dgm:pt>
    <dgm:pt modelId="{F0E6833B-B0A4-4681-8447-F7080D5634CC}" type="pres">
      <dgm:prSet presAssocID="{0032E137-B33C-44CD-B37F-BB5A1978628A}" presName="ParentText" presStyleLbl="node1" presStyleIdx="2" presStyleCnt="3" custScaleX="106203" custLinFactNeighborX="-67826" custLinFactNeighborY="-7344">
        <dgm:presLayoutVars>
          <dgm:chMax val="1"/>
          <dgm:chPref val="1"/>
          <dgm:bulletEnabled val="1"/>
        </dgm:presLayoutVars>
      </dgm:prSet>
      <dgm:spPr/>
    </dgm:pt>
    <dgm:pt modelId="{CA75631F-0B88-42C0-BED8-9A3760E55C58}" type="pres">
      <dgm:prSet presAssocID="{0032E137-B33C-44CD-B37F-BB5A1978628A}" presName="FinalChildText" presStyleLbl="revTx" presStyleIdx="2" presStyleCnt="3" custScaleX="242713" custLinFactNeighborX="-13247" custLinFactNeighborY="-13724">
        <dgm:presLayoutVars>
          <dgm:chMax val="0"/>
          <dgm:chPref val="0"/>
          <dgm:bulletEnabled val="1"/>
        </dgm:presLayoutVars>
      </dgm:prSet>
      <dgm:spPr/>
    </dgm:pt>
  </dgm:ptLst>
  <dgm:cxnLst>
    <dgm:cxn modelId="{4E166401-2761-4171-A636-F89B813BF478}" srcId="{0AD6B6EB-DECD-4FAB-8CB4-524D8269699E}" destId="{0032E137-B33C-44CD-B37F-BB5A1978628A}" srcOrd="2" destOrd="0" parTransId="{16855C33-47A9-4F52-8D6D-5626F1EF74BA}" sibTransId="{393558BB-5783-4933-8C6D-DF8983F32367}"/>
    <dgm:cxn modelId="{16F79B2B-FE44-402E-86E5-3DC1C3C5B60B}" srcId="{0032E137-B33C-44CD-B37F-BB5A1978628A}" destId="{ADC0BBB3-B53A-4B86-9DCF-D274B1D563CB}" srcOrd="0" destOrd="0" parTransId="{B8B52BF4-61A1-4CCF-9E2A-CB69043FADC2}" sibTransId="{87F680D6-905E-46EF-9462-763F50ED16A2}"/>
    <dgm:cxn modelId="{FA620263-5E0F-407C-AA7D-BF3BA172ED9A}" type="presOf" srcId="{81E18AE0-3817-4457-9C5B-5042E5E089AD}" destId="{5958B410-4107-44BB-82A8-FA388D5554C9}" srcOrd="0" destOrd="1" presId="urn:microsoft.com/office/officeart/2005/8/layout/StepDownProcess"/>
    <dgm:cxn modelId="{AD947248-7DAA-41D6-9803-E852AC50F010}" type="presOf" srcId="{ADC0BBB3-B53A-4B86-9DCF-D274B1D563CB}" destId="{CA75631F-0B88-42C0-BED8-9A3760E55C58}" srcOrd="0" destOrd="0" presId="urn:microsoft.com/office/officeart/2005/8/layout/StepDownProcess"/>
    <dgm:cxn modelId="{AA74D548-B145-4159-8A7E-17EF35B4F02C}" type="presOf" srcId="{92DA3B48-7B5E-4317-A370-C8D7B0B93B5B}" destId="{5958B410-4107-44BB-82A8-FA388D5554C9}" srcOrd="0" destOrd="0" presId="urn:microsoft.com/office/officeart/2005/8/layout/StepDownProcess"/>
    <dgm:cxn modelId="{547DC473-3A29-4BB4-8D0F-FE27C11FA4CB}" type="presOf" srcId="{0AD6B6EB-DECD-4FAB-8CB4-524D8269699E}" destId="{FA2574BE-EFEC-4C32-80C9-1E2B74FA8D48}" srcOrd="0" destOrd="0" presId="urn:microsoft.com/office/officeart/2005/8/layout/StepDownProcess"/>
    <dgm:cxn modelId="{A55EC68B-7FBF-45FD-98BD-81CBA7D7CAEB}" type="presOf" srcId="{EB4752D5-22F5-4AFF-923A-4DB660F25821}" destId="{8F435A46-8D55-40CF-8075-0DA0F9EED929}" srcOrd="0" destOrd="0" presId="urn:microsoft.com/office/officeart/2005/8/layout/StepDownProcess"/>
    <dgm:cxn modelId="{FCADAAB4-CF95-4BF6-99E5-6864C80BA5CB}" srcId="{0A3E518B-9333-4D93-9537-048DBF470E67}" destId="{92DA3B48-7B5E-4317-A370-C8D7B0B93B5B}" srcOrd="0" destOrd="0" parTransId="{76754A41-D66F-4475-9078-5FBC8FFE98BF}" sibTransId="{47845562-BBA9-49CE-A836-353E36F54D47}"/>
    <dgm:cxn modelId="{697FC3BF-DC5C-48BA-AA92-1B88B2249405}" type="presOf" srcId="{0032E137-B33C-44CD-B37F-BB5A1978628A}" destId="{F0E6833B-B0A4-4681-8447-F7080D5634CC}" srcOrd="0" destOrd="0" presId="urn:microsoft.com/office/officeart/2005/8/layout/StepDownProcess"/>
    <dgm:cxn modelId="{1B81FEBF-1603-4445-AF63-C52D38453111}" srcId="{0AD6B6EB-DECD-4FAB-8CB4-524D8269699E}" destId="{0A3E518B-9333-4D93-9537-048DBF470E67}" srcOrd="1" destOrd="0" parTransId="{63E31534-1FCB-4C0F-BA86-C59042C3D4CC}" sibTransId="{FBAE9791-ABFB-4EEF-91AA-27CB89968538}"/>
    <dgm:cxn modelId="{A3F8C3C6-60D5-4095-8108-7C62BD4A70E3}" srcId="{0A3E518B-9333-4D93-9537-048DBF470E67}" destId="{81E18AE0-3817-4457-9C5B-5042E5E089AD}" srcOrd="1" destOrd="0" parTransId="{B86A26B1-6916-47DB-876C-D1C0781B715C}" sibTransId="{15DABA93-EF18-4B09-9D73-763D9E070CBE}"/>
    <dgm:cxn modelId="{BE9500CE-BF37-4740-B9A9-2287189D4C93}" srcId="{0AD6B6EB-DECD-4FAB-8CB4-524D8269699E}" destId="{9FE8960A-D3B6-4DF7-A8BE-1F8A4657A53E}" srcOrd="0" destOrd="0" parTransId="{532158E3-FBE2-41C9-B985-19F89B3BA70E}" sibTransId="{60EAECA0-2825-4010-AA8C-B2B9065D778A}"/>
    <dgm:cxn modelId="{CA1FC6D4-E938-4B71-BC2E-0909EFC4CF1B}" type="presOf" srcId="{0A3E518B-9333-4D93-9537-048DBF470E67}" destId="{4FAF7E38-64C0-44FF-A1EB-19CDABED491E}" srcOrd="0" destOrd="0" presId="urn:microsoft.com/office/officeart/2005/8/layout/StepDownProcess"/>
    <dgm:cxn modelId="{0F4824F4-2DFE-4B29-9925-14EF86BB10ED}" type="presOf" srcId="{9FE8960A-D3B6-4DF7-A8BE-1F8A4657A53E}" destId="{75ACF354-82E8-4011-8EDE-91579751C76D}" srcOrd="0" destOrd="0" presId="urn:microsoft.com/office/officeart/2005/8/layout/StepDownProcess"/>
    <dgm:cxn modelId="{222438F9-3E47-488E-B9CC-21C3B693DAAE}" srcId="{9FE8960A-D3B6-4DF7-A8BE-1F8A4657A53E}" destId="{EB4752D5-22F5-4AFF-923A-4DB660F25821}" srcOrd="0" destOrd="0" parTransId="{534E2A11-1FF5-4D0C-9D4E-876EE4D64F91}" sibTransId="{CF8EB0A5-6460-47A4-92C2-118B4D6FB976}"/>
    <dgm:cxn modelId="{E7EE27D2-A45F-44FE-B23F-0393CCE32EEA}" type="presParOf" srcId="{FA2574BE-EFEC-4C32-80C9-1E2B74FA8D48}" destId="{4DCD5418-29E8-4E53-A43F-C15DCB7803CB}" srcOrd="0" destOrd="0" presId="urn:microsoft.com/office/officeart/2005/8/layout/StepDownProcess"/>
    <dgm:cxn modelId="{E41BF387-BE59-4ABD-9B93-8CEEAFED2653}" type="presParOf" srcId="{4DCD5418-29E8-4E53-A43F-C15DCB7803CB}" destId="{8E002644-903D-478A-9FAE-76F17325FA44}" srcOrd="0" destOrd="0" presId="urn:microsoft.com/office/officeart/2005/8/layout/StepDownProcess"/>
    <dgm:cxn modelId="{6F2850E8-9E29-4E89-8307-128D21CEBD44}" type="presParOf" srcId="{4DCD5418-29E8-4E53-A43F-C15DCB7803CB}" destId="{75ACF354-82E8-4011-8EDE-91579751C76D}" srcOrd="1" destOrd="0" presId="urn:microsoft.com/office/officeart/2005/8/layout/StepDownProcess"/>
    <dgm:cxn modelId="{D81D9D10-EA18-4133-A9EE-861F18BF2E35}" type="presParOf" srcId="{4DCD5418-29E8-4E53-A43F-C15DCB7803CB}" destId="{8F435A46-8D55-40CF-8075-0DA0F9EED929}" srcOrd="2" destOrd="0" presId="urn:microsoft.com/office/officeart/2005/8/layout/StepDownProcess"/>
    <dgm:cxn modelId="{7D360DFC-6B9F-463B-8914-A723327DED0D}" type="presParOf" srcId="{FA2574BE-EFEC-4C32-80C9-1E2B74FA8D48}" destId="{D7F84CFB-D888-4974-9738-02A911BB1F7B}" srcOrd="1" destOrd="0" presId="urn:microsoft.com/office/officeart/2005/8/layout/StepDownProcess"/>
    <dgm:cxn modelId="{541CE7C2-4244-4AD2-AA82-FFAB438AE4B3}" type="presParOf" srcId="{FA2574BE-EFEC-4C32-80C9-1E2B74FA8D48}" destId="{2949DA1C-49DD-436B-AA51-530FFAE0397E}" srcOrd="2" destOrd="0" presId="urn:microsoft.com/office/officeart/2005/8/layout/StepDownProcess"/>
    <dgm:cxn modelId="{647AD73C-FB85-42B5-8BB5-4BECEB7DD168}" type="presParOf" srcId="{2949DA1C-49DD-436B-AA51-530FFAE0397E}" destId="{B6199338-8303-4C4F-BD6D-EA420504C991}" srcOrd="0" destOrd="0" presId="urn:microsoft.com/office/officeart/2005/8/layout/StepDownProcess"/>
    <dgm:cxn modelId="{01AED415-8488-4AA1-873C-0D73CF9B89F9}" type="presParOf" srcId="{2949DA1C-49DD-436B-AA51-530FFAE0397E}" destId="{4FAF7E38-64C0-44FF-A1EB-19CDABED491E}" srcOrd="1" destOrd="0" presId="urn:microsoft.com/office/officeart/2005/8/layout/StepDownProcess"/>
    <dgm:cxn modelId="{4837673F-0C8A-49EC-9BE9-E87AD5DFE632}" type="presParOf" srcId="{2949DA1C-49DD-436B-AA51-530FFAE0397E}" destId="{5958B410-4107-44BB-82A8-FA388D5554C9}" srcOrd="2" destOrd="0" presId="urn:microsoft.com/office/officeart/2005/8/layout/StepDownProcess"/>
    <dgm:cxn modelId="{EC4BAC1E-5FC2-43A2-92F3-9D02B68E733B}" type="presParOf" srcId="{FA2574BE-EFEC-4C32-80C9-1E2B74FA8D48}" destId="{CD285F0A-4DFB-4028-93B9-FF0B9CC83C11}" srcOrd="3" destOrd="0" presId="urn:microsoft.com/office/officeart/2005/8/layout/StepDownProcess"/>
    <dgm:cxn modelId="{C1CC1E8A-9684-422A-BD4E-812509A2346C}" type="presParOf" srcId="{FA2574BE-EFEC-4C32-80C9-1E2B74FA8D48}" destId="{8510C293-3B85-4FA8-A4AB-B855306AFCEE}" srcOrd="4" destOrd="0" presId="urn:microsoft.com/office/officeart/2005/8/layout/StepDownProcess"/>
    <dgm:cxn modelId="{C908E64D-A2AB-4A02-BD88-A1A299BACC22}" type="presParOf" srcId="{8510C293-3B85-4FA8-A4AB-B855306AFCEE}" destId="{F0E6833B-B0A4-4681-8447-F7080D5634CC}" srcOrd="0" destOrd="0" presId="urn:microsoft.com/office/officeart/2005/8/layout/StepDownProcess"/>
    <dgm:cxn modelId="{0A1AA539-F7BC-4031-BB09-DA50CAF6495E}" type="presParOf" srcId="{8510C293-3B85-4FA8-A4AB-B855306AFCEE}" destId="{CA75631F-0B88-42C0-BED8-9A3760E55C58}"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3B16BE-8294-4F3B-B502-6A94E3D3F4D8}" type="doc">
      <dgm:prSet loTypeId="urn:microsoft.com/office/officeart/2005/8/layout/arrow1" loCatId="process" qsTypeId="urn:microsoft.com/office/officeart/2005/8/quickstyle/simple1" qsCatId="simple" csTypeId="urn:microsoft.com/office/officeart/2005/8/colors/accent1_1" csCatId="accent1" phldr="1"/>
      <dgm:spPr/>
      <dgm:t>
        <a:bodyPr/>
        <a:lstStyle/>
        <a:p>
          <a:endParaRPr lang="en-US"/>
        </a:p>
      </dgm:t>
    </dgm:pt>
    <dgm:pt modelId="{E1846116-3B2F-4A2C-8ED3-8B0E36DC2991}">
      <dgm:prSet phldrT="[Text]" custT="1"/>
      <dgm:spPr>
        <a:ln w="19050">
          <a:solidFill>
            <a:srgbClr val="00CCFF"/>
          </a:solidFill>
        </a:ln>
      </dgm:spPr>
      <dgm:t>
        <a:bodyPr/>
        <a:lstStyle/>
        <a:p>
          <a:r>
            <a:rPr lang="en-US" sz="2000"/>
            <a:t>90 – Lowest Impact</a:t>
          </a:r>
        </a:p>
      </dgm:t>
      <dgm:extLst>
        <a:ext uri="{E40237B7-FDA0-4F09-8148-C483321AD2D9}">
          <dgm14:cNvPr xmlns:dgm14="http://schemas.microsoft.com/office/drawing/2010/diagram" id="0" name="" descr="represents highest impact scores" title="Left Arrow"/>
        </a:ext>
      </dgm:extLst>
    </dgm:pt>
    <dgm:pt modelId="{FDF88F46-5047-463F-8E0D-0B5E5068F206}" type="parTrans" cxnId="{AEB7128B-9ED7-40F5-8562-78BEE56B5BA0}">
      <dgm:prSet/>
      <dgm:spPr/>
      <dgm:t>
        <a:bodyPr/>
        <a:lstStyle/>
        <a:p>
          <a:endParaRPr lang="en-US"/>
        </a:p>
      </dgm:t>
    </dgm:pt>
    <dgm:pt modelId="{588C50D1-CD75-4A94-BC6B-A9F44744B351}" type="sibTrans" cxnId="{AEB7128B-9ED7-40F5-8562-78BEE56B5BA0}">
      <dgm:prSet/>
      <dgm:spPr/>
      <dgm:t>
        <a:bodyPr/>
        <a:lstStyle/>
        <a:p>
          <a:endParaRPr lang="en-US"/>
        </a:p>
      </dgm:t>
    </dgm:pt>
    <dgm:pt modelId="{F703CEAB-C056-4077-B5BE-3205D3042F8A}">
      <dgm:prSet phldrT="[Text]" custT="1"/>
      <dgm:spPr>
        <a:ln w="19050">
          <a:solidFill>
            <a:srgbClr val="00CCFF"/>
          </a:solidFill>
        </a:ln>
      </dgm:spPr>
      <dgm:t>
        <a:bodyPr/>
        <a:lstStyle/>
        <a:p>
          <a:r>
            <a:rPr lang="en-US" sz="2000"/>
            <a:t>10 – Highest Impact</a:t>
          </a:r>
          <a:endParaRPr lang="en-US" sz="2000" i="0"/>
        </a:p>
      </dgm:t>
      <dgm:extLst>
        <a:ext uri="{E40237B7-FDA0-4F09-8148-C483321AD2D9}">
          <dgm14:cNvPr xmlns:dgm14="http://schemas.microsoft.com/office/drawing/2010/diagram" id="0" name="" descr="represents  lowest impact scores" title="Right arrow"/>
        </a:ext>
      </dgm:extLst>
    </dgm:pt>
    <dgm:pt modelId="{4F126B1C-C9CC-4A94-BD12-0271D348AD9D}" type="parTrans" cxnId="{67EFAF48-0BE2-421F-8271-20B49A2A71E9}">
      <dgm:prSet/>
      <dgm:spPr/>
      <dgm:t>
        <a:bodyPr/>
        <a:lstStyle/>
        <a:p>
          <a:endParaRPr lang="en-US"/>
        </a:p>
      </dgm:t>
    </dgm:pt>
    <dgm:pt modelId="{3AE29973-1D08-48E6-A439-C2E9E6A991AD}" type="sibTrans" cxnId="{67EFAF48-0BE2-421F-8271-20B49A2A71E9}">
      <dgm:prSet/>
      <dgm:spPr/>
      <dgm:t>
        <a:bodyPr/>
        <a:lstStyle/>
        <a:p>
          <a:endParaRPr lang="en-US"/>
        </a:p>
      </dgm:t>
    </dgm:pt>
    <dgm:pt modelId="{A58DD199-F80F-4485-9847-8A3C76C4DCE3}" type="pres">
      <dgm:prSet presAssocID="{903B16BE-8294-4F3B-B502-6A94E3D3F4D8}" presName="cycle" presStyleCnt="0">
        <dgm:presLayoutVars>
          <dgm:dir/>
          <dgm:resizeHandles val="exact"/>
        </dgm:presLayoutVars>
      </dgm:prSet>
      <dgm:spPr/>
    </dgm:pt>
    <dgm:pt modelId="{14F2A801-5449-4D9D-AA52-8EBF2C273C3E}" type="pres">
      <dgm:prSet presAssocID="{E1846116-3B2F-4A2C-8ED3-8B0E36DC2991}" presName="arrow" presStyleLbl="node1" presStyleIdx="0" presStyleCnt="2" custScaleX="100214" custScaleY="100194" custRadScaleRad="100000">
        <dgm:presLayoutVars>
          <dgm:bulletEnabled val="1"/>
        </dgm:presLayoutVars>
      </dgm:prSet>
      <dgm:spPr/>
    </dgm:pt>
    <dgm:pt modelId="{678F1EC2-DAB8-4ECB-B4D4-E2D21C35D749}" type="pres">
      <dgm:prSet presAssocID="{F703CEAB-C056-4077-B5BE-3205D3042F8A}" presName="arrow" presStyleLbl="node1" presStyleIdx="1" presStyleCnt="2" custScaleX="100214" custScaleY="100094">
        <dgm:presLayoutVars>
          <dgm:bulletEnabled val="1"/>
        </dgm:presLayoutVars>
      </dgm:prSet>
      <dgm:spPr/>
    </dgm:pt>
  </dgm:ptLst>
  <dgm:cxnLst>
    <dgm:cxn modelId="{1CCFE11F-1C4C-4BDF-B502-5DFE295C8B1F}" type="presOf" srcId="{F703CEAB-C056-4077-B5BE-3205D3042F8A}" destId="{678F1EC2-DAB8-4ECB-B4D4-E2D21C35D749}" srcOrd="0" destOrd="0" presId="urn:microsoft.com/office/officeart/2005/8/layout/arrow1"/>
    <dgm:cxn modelId="{025EBB63-B8BD-4806-9400-1DD7097B3FC3}" type="presOf" srcId="{903B16BE-8294-4F3B-B502-6A94E3D3F4D8}" destId="{A58DD199-F80F-4485-9847-8A3C76C4DCE3}" srcOrd="0" destOrd="0" presId="urn:microsoft.com/office/officeart/2005/8/layout/arrow1"/>
    <dgm:cxn modelId="{67EFAF48-0BE2-421F-8271-20B49A2A71E9}" srcId="{903B16BE-8294-4F3B-B502-6A94E3D3F4D8}" destId="{F703CEAB-C056-4077-B5BE-3205D3042F8A}" srcOrd="1" destOrd="0" parTransId="{4F126B1C-C9CC-4A94-BD12-0271D348AD9D}" sibTransId="{3AE29973-1D08-48E6-A439-C2E9E6A991AD}"/>
    <dgm:cxn modelId="{AEB7128B-9ED7-40F5-8562-78BEE56B5BA0}" srcId="{903B16BE-8294-4F3B-B502-6A94E3D3F4D8}" destId="{E1846116-3B2F-4A2C-8ED3-8B0E36DC2991}" srcOrd="0" destOrd="0" parTransId="{FDF88F46-5047-463F-8E0D-0B5E5068F206}" sibTransId="{588C50D1-CD75-4A94-BC6B-A9F44744B351}"/>
    <dgm:cxn modelId="{01FEF4D1-0E0A-440F-9908-08165C066B5D}" type="presOf" srcId="{E1846116-3B2F-4A2C-8ED3-8B0E36DC2991}" destId="{14F2A801-5449-4D9D-AA52-8EBF2C273C3E}" srcOrd="0" destOrd="0" presId="urn:microsoft.com/office/officeart/2005/8/layout/arrow1"/>
    <dgm:cxn modelId="{B21EBE01-C783-4C42-A337-260350BD0F08}" type="presParOf" srcId="{A58DD199-F80F-4485-9847-8A3C76C4DCE3}" destId="{14F2A801-5449-4D9D-AA52-8EBF2C273C3E}" srcOrd="0" destOrd="0" presId="urn:microsoft.com/office/officeart/2005/8/layout/arrow1"/>
    <dgm:cxn modelId="{FDF40429-6A14-4ADF-8B92-E4EF0E7AA414}" type="presParOf" srcId="{A58DD199-F80F-4485-9847-8A3C76C4DCE3}" destId="{678F1EC2-DAB8-4ECB-B4D4-E2D21C35D749}" srcOrd="1" destOrd="0" presId="urn:microsoft.com/office/officeart/2005/8/layout/arrow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3B16BE-8294-4F3B-B502-6A94E3D3F4D8}" type="doc">
      <dgm:prSet loTypeId="urn:microsoft.com/office/officeart/2005/8/layout/arrow1" loCatId="process" qsTypeId="urn:microsoft.com/office/officeart/2005/8/quickstyle/simple1" qsCatId="simple" csTypeId="urn:microsoft.com/office/officeart/2005/8/colors/accent1_2" csCatId="accent1" phldr="1"/>
      <dgm:spPr/>
      <dgm:t>
        <a:bodyPr/>
        <a:lstStyle/>
        <a:p>
          <a:endParaRPr lang="en-US"/>
        </a:p>
      </dgm:t>
    </dgm:pt>
    <dgm:pt modelId="{E1846116-3B2F-4A2C-8ED3-8B0E36DC2991}">
      <dgm:prSet phldrT="[Text]" custT="1"/>
      <dgm:spPr>
        <a:noFill/>
        <a:ln w="19050">
          <a:solidFill>
            <a:srgbClr val="00CCFF"/>
          </a:solidFill>
        </a:ln>
      </dgm:spPr>
      <dgm:t>
        <a:bodyPr/>
        <a:lstStyle/>
        <a:p>
          <a:r>
            <a:rPr lang="en-US" sz="2400">
              <a:solidFill>
                <a:schemeClr val="tx1"/>
              </a:solidFill>
            </a:rPr>
            <a:t>ND  </a:t>
          </a:r>
        </a:p>
      </dgm:t>
      <dgm:extLst>
        <a:ext uri="{E40237B7-FDA0-4F09-8148-C483321AD2D9}">
          <dgm14:cNvPr xmlns:dgm14="http://schemas.microsoft.com/office/drawing/2010/diagram" id="0" name="" descr="represents Discussed applications" title="Left arrow"/>
        </a:ext>
      </dgm:extLst>
    </dgm:pt>
    <dgm:pt modelId="{FDF88F46-5047-463F-8E0D-0B5E5068F206}" type="parTrans" cxnId="{AEB7128B-9ED7-40F5-8562-78BEE56B5BA0}">
      <dgm:prSet/>
      <dgm:spPr/>
      <dgm:t>
        <a:bodyPr/>
        <a:lstStyle/>
        <a:p>
          <a:endParaRPr lang="en-US"/>
        </a:p>
      </dgm:t>
    </dgm:pt>
    <dgm:pt modelId="{588C50D1-CD75-4A94-BC6B-A9F44744B351}" type="sibTrans" cxnId="{AEB7128B-9ED7-40F5-8562-78BEE56B5BA0}">
      <dgm:prSet/>
      <dgm:spPr/>
      <dgm:t>
        <a:bodyPr/>
        <a:lstStyle/>
        <a:p>
          <a:endParaRPr lang="en-US"/>
        </a:p>
      </dgm:t>
    </dgm:pt>
    <dgm:pt modelId="{F703CEAB-C056-4077-B5BE-3205D3042F8A}">
      <dgm:prSet phldrT="[Text]" custT="1"/>
      <dgm:spPr>
        <a:noFill/>
        <a:ln w="19050">
          <a:solidFill>
            <a:srgbClr val="00CCFF"/>
          </a:solidFill>
        </a:ln>
      </dgm:spPr>
      <dgm:t>
        <a:bodyPr/>
        <a:lstStyle/>
        <a:p>
          <a:r>
            <a:rPr lang="en-US" sz="2400">
              <a:solidFill>
                <a:schemeClr val="tx1"/>
              </a:solidFill>
            </a:rPr>
            <a:t>Scored</a:t>
          </a:r>
        </a:p>
      </dgm:t>
      <dgm:extLst>
        <a:ext uri="{E40237B7-FDA0-4F09-8148-C483321AD2D9}">
          <dgm14:cNvPr xmlns:dgm14="http://schemas.microsoft.com/office/drawing/2010/diagram" id="0" name="" descr="represents Not Discussed applications" title="Right arrow"/>
        </a:ext>
      </dgm:extLst>
    </dgm:pt>
    <dgm:pt modelId="{4F126B1C-C9CC-4A94-BD12-0271D348AD9D}" type="parTrans" cxnId="{67EFAF48-0BE2-421F-8271-20B49A2A71E9}">
      <dgm:prSet/>
      <dgm:spPr/>
      <dgm:t>
        <a:bodyPr/>
        <a:lstStyle/>
        <a:p>
          <a:endParaRPr lang="en-US"/>
        </a:p>
      </dgm:t>
    </dgm:pt>
    <dgm:pt modelId="{3AE29973-1D08-48E6-A439-C2E9E6A991AD}" type="sibTrans" cxnId="{67EFAF48-0BE2-421F-8271-20B49A2A71E9}">
      <dgm:prSet/>
      <dgm:spPr/>
      <dgm:t>
        <a:bodyPr/>
        <a:lstStyle/>
        <a:p>
          <a:endParaRPr lang="en-US"/>
        </a:p>
      </dgm:t>
    </dgm:pt>
    <dgm:pt modelId="{A58DD199-F80F-4485-9847-8A3C76C4DCE3}" type="pres">
      <dgm:prSet presAssocID="{903B16BE-8294-4F3B-B502-6A94E3D3F4D8}" presName="cycle" presStyleCnt="0">
        <dgm:presLayoutVars>
          <dgm:dir/>
          <dgm:resizeHandles val="exact"/>
        </dgm:presLayoutVars>
      </dgm:prSet>
      <dgm:spPr/>
    </dgm:pt>
    <dgm:pt modelId="{14F2A801-5449-4D9D-AA52-8EBF2C273C3E}" type="pres">
      <dgm:prSet presAssocID="{E1846116-3B2F-4A2C-8ED3-8B0E36DC2991}" presName="arrow" presStyleLbl="node1" presStyleIdx="0" presStyleCnt="2" custScaleX="124652" custRadScaleRad="99986" custRadScaleInc="19">
        <dgm:presLayoutVars>
          <dgm:bulletEnabled val="1"/>
        </dgm:presLayoutVars>
      </dgm:prSet>
      <dgm:spPr/>
    </dgm:pt>
    <dgm:pt modelId="{678F1EC2-DAB8-4ECB-B4D4-E2D21C35D749}" type="pres">
      <dgm:prSet presAssocID="{F703CEAB-C056-4077-B5BE-3205D3042F8A}" presName="arrow" presStyleLbl="node1" presStyleIdx="1" presStyleCnt="2" custScaleX="124718" custScaleY="113179">
        <dgm:presLayoutVars>
          <dgm:bulletEnabled val="1"/>
        </dgm:presLayoutVars>
      </dgm:prSet>
      <dgm:spPr/>
    </dgm:pt>
  </dgm:ptLst>
  <dgm:cxnLst>
    <dgm:cxn modelId="{2BB7183B-0EE5-4F32-AA07-AFA11856CA4F}" type="presOf" srcId="{F703CEAB-C056-4077-B5BE-3205D3042F8A}" destId="{678F1EC2-DAB8-4ECB-B4D4-E2D21C35D749}" srcOrd="0" destOrd="0" presId="urn:microsoft.com/office/officeart/2005/8/layout/arrow1"/>
    <dgm:cxn modelId="{67EFAF48-0BE2-421F-8271-20B49A2A71E9}" srcId="{903B16BE-8294-4F3B-B502-6A94E3D3F4D8}" destId="{F703CEAB-C056-4077-B5BE-3205D3042F8A}" srcOrd="1" destOrd="0" parTransId="{4F126B1C-C9CC-4A94-BD12-0271D348AD9D}" sibTransId="{3AE29973-1D08-48E6-A439-C2E9E6A991AD}"/>
    <dgm:cxn modelId="{AEB7128B-9ED7-40F5-8562-78BEE56B5BA0}" srcId="{903B16BE-8294-4F3B-B502-6A94E3D3F4D8}" destId="{E1846116-3B2F-4A2C-8ED3-8B0E36DC2991}" srcOrd="0" destOrd="0" parTransId="{FDF88F46-5047-463F-8E0D-0B5E5068F206}" sibTransId="{588C50D1-CD75-4A94-BC6B-A9F44744B351}"/>
    <dgm:cxn modelId="{B5F0A8F1-8FDC-41A3-9BC6-DDB19ACB1745}" type="presOf" srcId="{E1846116-3B2F-4A2C-8ED3-8B0E36DC2991}" destId="{14F2A801-5449-4D9D-AA52-8EBF2C273C3E}" srcOrd="0" destOrd="0" presId="urn:microsoft.com/office/officeart/2005/8/layout/arrow1"/>
    <dgm:cxn modelId="{CADD1EFB-6B40-4D7E-B2CD-87287BEFD622}" type="presOf" srcId="{903B16BE-8294-4F3B-B502-6A94E3D3F4D8}" destId="{A58DD199-F80F-4485-9847-8A3C76C4DCE3}" srcOrd="0" destOrd="0" presId="urn:microsoft.com/office/officeart/2005/8/layout/arrow1"/>
    <dgm:cxn modelId="{8385AA0D-D8BD-4AC8-9A61-DEAC23E61F1D}" type="presParOf" srcId="{A58DD199-F80F-4485-9847-8A3C76C4DCE3}" destId="{14F2A801-5449-4D9D-AA52-8EBF2C273C3E}" srcOrd="0" destOrd="0" presId="urn:microsoft.com/office/officeart/2005/8/layout/arrow1"/>
    <dgm:cxn modelId="{93CF1E7C-D634-40D9-B926-35DDFAC5437E}" type="presParOf" srcId="{A58DD199-F80F-4485-9847-8A3C76C4DCE3}" destId="{678F1EC2-DAB8-4ECB-B4D4-E2D21C35D749}"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002644-903D-478A-9FAE-76F17325FA44}">
      <dsp:nvSpPr>
        <dsp:cNvPr id="0" name=""/>
        <dsp:cNvSpPr/>
      </dsp:nvSpPr>
      <dsp:spPr>
        <a:xfrm rot="5400000">
          <a:off x="1067951" y="1522849"/>
          <a:ext cx="1117202" cy="1271895"/>
        </a:xfrm>
        <a:prstGeom prst="bentUpArrow">
          <a:avLst>
            <a:gd name="adj1" fmla="val 32840"/>
            <a:gd name="adj2" fmla="val 25000"/>
            <a:gd name="adj3" fmla="val 35780"/>
          </a:avLst>
        </a:prstGeom>
        <a:solidFill>
          <a:schemeClr val="dk1">
            <a:tint val="4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75ACF354-82E8-4011-8EDE-91579751C76D}">
      <dsp:nvSpPr>
        <dsp:cNvPr id="0" name=""/>
        <dsp:cNvSpPr/>
      </dsp:nvSpPr>
      <dsp:spPr>
        <a:xfrm>
          <a:off x="81368" y="184785"/>
          <a:ext cx="2279233" cy="1316436"/>
        </a:xfrm>
        <a:prstGeom prst="roundRect">
          <a:avLst>
            <a:gd name="adj" fmla="val 1667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Receipt and Referral</a:t>
          </a:r>
        </a:p>
      </dsp:txBody>
      <dsp:txXfrm>
        <a:off x="145643" y="249060"/>
        <a:ext cx="2150683" cy="1187886"/>
      </dsp:txXfrm>
    </dsp:sp>
    <dsp:sp modelId="{8F435A46-8D55-40CF-8075-0DA0F9EED929}">
      <dsp:nvSpPr>
        <dsp:cNvPr id="0" name=""/>
        <dsp:cNvSpPr/>
      </dsp:nvSpPr>
      <dsp:spPr>
        <a:xfrm>
          <a:off x="2438406" y="228595"/>
          <a:ext cx="6801400" cy="1064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t>Located in the Center for Scientific Review (CSR)</a:t>
          </a:r>
        </a:p>
      </dsp:txBody>
      <dsp:txXfrm>
        <a:off x="2438406" y="228595"/>
        <a:ext cx="6801400" cy="1064002"/>
      </dsp:txXfrm>
    </dsp:sp>
    <dsp:sp modelId="{B6199338-8303-4C4F-BD6D-EA420504C991}">
      <dsp:nvSpPr>
        <dsp:cNvPr id="0" name=""/>
        <dsp:cNvSpPr/>
      </dsp:nvSpPr>
      <dsp:spPr>
        <a:xfrm rot="5400000">
          <a:off x="3963552" y="2970650"/>
          <a:ext cx="1117202" cy="1271895"/>
        </a:xfrm>
        <a:prstGeom prst="bentUpArrow">
          <a:avLst>
            <a:gd name="adj1" fmla="val 32840"/>
            <a:gd name="adj2" fmla="val 25000"/>
            <a:gd name="adj3" fmla="val 35780"/>
          </a:avLst>
        </a:prstGeom>
        <a:solidFill>
          <a:schemeClr val="dk1">
            <a:tint val="4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4FAF7E38-64C0-44FF-A1EB-19CDABED491E}">
      <dsp:nvSpPr>
        <dsp:cNvPr id="0" name=""/>
        <dsp:cNvSpPr/>
      </dsp:nvSpPr>
      <dsp:spPr>
        <a:xfrm>
          <a:off x="2362208" y="1600204"/>
          <a:ext cx="2922323" cy="1316436"/>
        </a:xfrm>
        <a:prstGeom prst="roundRect">
          <a:avLst>
            <a:gd name="adj" fmla="val 16670"/>
          </a:avLst>
        </a:prstGeom>
        <a:solidFill>
          <a:srgbClr val="00CCFF"/>
        </a:solidFill>
        <a:ln w="28575" cap="flat" cmpd="sng" algn="ctr">
          <a:solidFill>
            <a:srgbClr val="00CC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Two </a:t>
          </a:r>
          <a:r>
            <a:rPr lang="en-US" sz="3000" kern="1200"/>
            <a:t>levels</a:t>
          </a:r>
          <a:r>
            <a:rPr lang="en-US" sz="3200" kern="1200"/>
            <a:t> of peer review</a:t>
          </a:r>
        </a:p>
      </dsp:txBody>
      <dsp:txXfrm>
        <a:off x="2426483" y="1664479"/>
        <a:ext cx="2793773" cy="1187886"/>
      </dsp:txXfrm>
    </dsp:sp>
    <dsp:sp modelId="{5958B410-4107-44BB-82A8-FA388D5554C9}">
      <dsp:nvSpPr>
        <dsp:cNvPr id="0" name=""/>
        <dsp:cNvSpPr/>
      </dsp:nvSpPr>
      <dsp:spPr>
        <a:xfrm>
          <a:off x="5261081" y="1600195"/>
          <a:ext cx="5528493" cy="1219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285750" lvl="1" indent="-285750" algn="l" defTabSz="1244600">
            <a:lnSpc>
              <a:spcPct val="90000"/>
            </a:lnSpc>
            <a:spcBef>
              <a:spcPct val="0"/>
            </a:spcBef>
            <a:spcAft>
              <a:spcPct val="15000"/>
            </a:spcAft>
            <a:buChar char="•"/>
          </a:pPr>
          <a:r>
            <a:rPr lang="en-US" sz="2800" kern="1200"/>
            <a:t>Scientific Review Group (initial)</a:t>
          </a:r>
        </a:p>
        <a:p>
          <a:pPr marL="285750" lvl="1" indent="-285750" algn="l" defTabSz="1244600">
            <a:lnSpc>
              <a:spcPct val="90000"/>
            </a:lnSpc>
            <a:spcBef>
              <a:spcPct val="0"/>
            </a:spcBef>
            <a:spcAft>
              <a:spcPct val="15000"/>
            </a:spcAft>
            <a:buChar char="•"/>
          </a:pPr>
          <a:r>
            <a:rPr lang="en-US" sz="2800" kern="1200"/>
            <a:t>National Advisory Council</a:t>
          </a:r>
        </a:p>
      </dsp:txBody>
      <dsp:txXfrm>
        <a:off x="5261081" y="1600195"/>
        <a:ext cx="5528493" cy="1219591"/>
      </dsp:txXfrm>
    </dsp:sp>
    <dsp:sp modelId="{F0E6833B-B0A4-4681-8447-F7080D5634CC}">
      <dsp:nvSpPr>
        <dsp:cNvPr id="0" name=""/>
        <dsp:cNvSpPr/>
      </dsp:nvSpPr>
      <dsp:spPr>
        <a:xfrm>
          <a:off x="5257791" y="3047995"/>
          <a:ext cx="1997371" cy="1316436"/>
        </a:xfrm>
        <a:prstGeom prst="roundRect">
          <a:avLst>
            <a:gd name="adj" fmla="val 1667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Funding decisions</a:t>
          </a:r>
        </a:p>
      </dsp:txBody>
      <dsp:txXfrm>
        <a:off x="5322066" y="3112270"/>
        <a:ext cx="1868821" cy="1187886"/>
      </dsp:txXfrm>
    </dsp:sp>
    <dsp:sp modelId="{CA75631F-0B88-42C0-BED8-9A3760E55C58}">
      <dsp:nvSpPr>
        <dsp:cNvPr id="0" name=""/>
        <dsp:cNvSpPr/>
      </dsp:nvSpPr>
      <dsp:spPr>
        <a:xfrm>
          <a:off x="7315194" y="3124202"/>
          <a:ext cx="3319949" cy="1064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285750" lvl="1" indent="-285750" algn="l" defTabSz="1244600">
            <a:lnSpc>
              <a:spcPct val="90000"/>
            </a:lnSpc>
            <a:spcBef>
              <a:spcPct val="0"/>
            </a:spcBef>
            <a:spcAft>
              <a:spcPct val="15000"/>
            </a:spcAft>
            <a:buChar char="•"/>
          </a:pPr>
          <a:r>
            <a:rPr lang="en-US" sz="2800" kern="1200"/>
            <a:t>NIH Institute or Center Director</a:t>
          </a:r>
        </a:p>
      </dsp:txBody>
      <dsp:txXfrm>
        <a:off x="7315194" y="3124202"/>
        <a:ext cx="3319949" cy="1064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F2A801-5449-4D9D-AA52-8EBF2C273C3E}">
      <dsp:nvSpPr>
        <dsp:cNvPr id="0" name=""/>
        <dsp:cNvSpPr/>
      </dsp:nvSpPr>
      <dsp:spPr>
        <a:xfrm rot="16200000">
          <a:off x="-1711" y="111997"/>
          <a:ext cx="1745015" cy="1744667"/>
        </a:xfrm>
        <a:prstGeom prst="upArrow">
          <a:avLst>
            <a:gd name="adj1" fmla="val 50000"/>
            <a:gd name="adj2" fmla="val 35000"/>
          </a:avLst>
        </a:prstGeom>
        <a:solidFill>
          <a:schemeClr val="lt1">
            <a:hueOff val="0"/>
            <a:satOff val="0"/>
            <a:lumOff val="0"/>
            <a:alphaOff val="0"/>
          </a:schemeClr>
        </a:solidFill>
        <a:ln w="19050" cap="flat" cmpd="sng" algn="ctr">
          <a:solidFill>
            <a:srgbClr val="00CC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90 – Lowest Impact</a:t>
          </a:r>
        </a:p>
      </dsp:txBody>
      <dsp:txXfrm rot="5400000">
        <a:off x="303781" y="548076"/>
        <a:ext cx="1439350" cy="872507"/>
      </dsp:txXfrm>
    </dsp:sp>
    <dsp:sp modelId="{678F1EC2-DAB8-4ECB-B4D4-E2D21C35D749}">
      <dsp:nvSpPr>
        <dsp:cNvPr id="0" name=""/>
        <dsp:cNvSpPr/>
      </dsp:nvSpPr>
      <dsp:spPr>
        <a:xfrm rot="5400000">
          <a:off x="1914295" y="112868"/>
          <a:ext cx="1745015" cy="1742925"/>
        </a:xfrm>
        <a:prstGeom prst="upArrow">
          <a:avLst>
            <a:gd name="adj1" fmla="val 50000"/>
            <a:gd name="adj2" fmla="val 35000"/>
          </a:avLst>
        </a:prstGeom>
        <a:solidFill>
          <a:schemeClr val="lt1">
            <a:hueOff val="0"/>
            <a:satOff val="0"/>
            <a:lumOff val="0"/>
            <a:alphaOff val="0"/>
          </a:schemeClr>
        </a:solidFill>
        <a:ln w="19050" cap="flat" cmpd="sng" algn="ctr">
          <a:solidFill>
            <a:srgbClr val="00CC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10 – Highest Impact</a:t>
          </a:r>
          <a:endParaRPr lang="en-US" sz="2000" i="0" kern="1200"/>
        </a:p>
      </dsp:txBody>
      <dsp:txXfrm rot="-5400000">
        <a:off x="1915340" y="548077"/>
        <a:ext cx="1437913" cy="8725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F2A801-5449-4D9D-AA52-8EBF2C273C3E}">
      <dsp:nvSpPr>
        <dsp:cNvPr id="0" name=""/>
        <dsp:cNvSpPr/>
      </dsp:nvSpPr>
      <dsp:spPr>
        <a:xfrm rot="16200000">
          <a:off x="-160974" y="147116"/>
          <a:ext cx="1627913" cy="1305966"/>
        </a:xfrm>
        <a:prstGeom prst="upArrow">
          <a:avLst>
            <a:gd name="adj1" fmla="val 50000"/>
            <a:gd name="adj2" fmla="val 35000"/>
          </a:avLst>
        </a:prstGeom>
        <a:noFill/>
        <a:ln w="19050" cap="flat" cmpd="sng" algn="ctr">
          <a:solidFill>
            <a:srgbClr val="00CC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tx1"/>
              </a:solidFill>
            </a:rPr>
            <a:t>ND  </a:t>
          </a:r>
        </a:p>
      </dsp:txBody>
      <dsp:txXfrm rot="5400000">
        <a:off x="228544" y="393120"/>
        <a:ext cx="1077422" cy="813957"/>
      </dsp:txXfrm>
    </dsp:sp>
    <dsp:sp modelId="{678F1EC2-DAB8-4ECB-B4D4-E2D21C35D749}">
      <dsp:nvSpPr>
        <dsp:cNvPr id="0" name=""/>
        <dsp:cNvSpPr/>
      </dsp:nvSpPr>
      <dsp:spPr>
        <a:xfrm rot="5400000">
          <a:off x="1275499" y="61059"/>
          <a:ext cx="1628775" cy="1478080"/>
        </a:xfrm>
        <a:prstGeom prst="upArrow">
          <a:avLst>
            <a:gd name="adj1" fmla="val 50000"/>
            <a:gd name="adj2" fmla="val 35000"/>
          </a:avLst>
        </a:prstGeom>
        <a:noFill/>
        <a:ln w="19050" cap="flat" cmpd="sng" algn="ctr">
          <a:solidFill>
            <a:srgbClr val="00CC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tx1"/>
              </a:solidFill>
            </a:rPr>
            <a:t>Scored</a:t>
          </a:r>
        </a:p>
      </dsp:txBody>
      <dsp:txXfrm rot="-5400000">
        <a:off x="1350847" y="392905"/>
        <a:ext cx="1219416" cy="814387"/>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1" y="0"/>
            <a:ext cx="3038475" cy="465138"/>
          </a:xfrm>
          <a:prstGeom prst="rect">
            <a:avLst/>
          </a:prstGeom>
          <a:noFill/>
          <a:ln w="9525">
            <a:noFill/>
            <a:miter lim="800000"/>
            <a:headEnd/>
            <a:tailEnd/>
          </a:ln>
          <a:effectLst/>
        </p:spPr>
        <p:txBody>
          <a:bodyPr vert="horz" wrap="square" lIns="93162" tIns="46582" rIns="93162" bIns="46582" numCol="1" anchor="t" anchorCtr="0" compatLnSpc="1">
            <a:prstTxWarp prst="textNoShape">
              <a:avLst/>
            </a:prstTxWarp>
          </a:bodyPr>
          <a:lstStyle>
            <a:lvl1pPr defTabSz="931812">
              <a:defRPr sz="1200"/>
            </a:lvl1pPr>
          </a:lstStyle>
          <a:p>
            <a:pPr>
              <a:defRPr/>
            </a:pPr>
            <a:endParaRPr lang="en-US"/>
          </a:p>
        </p:txBody>
      </p:sp>
      <p:sp>
        <p:nvSpPr>
          <p:cNvPr id="18435" name="Rectangle 3"/>
          <p:cNvSpPr>
            <a:spLocks noGrp="1" noChangeArrowheads="1"/>
          </p:cNvSpPr>
          <p:nvPr>
            <p:ph type="dt" sz="quarter" idx="1"/>
          </p:nvPr>
        </p:nvSpPr>
        <p:spPr bwMode="auto">
          <a:xfrm>
            <a:off x="3970339" y="0"/>
            <a:ext cx="3038475" cy="465138"/>
          </a:xfrm>
          <a:prstGeom prst="rect">
            <a:avLst/>
          </a:prstGeom>
          <a:noFill/>
          <a:ln w="9525">
            <a:noFill/>
            <a:miter lim="800000"/>
            <a:headEnd/>
            <a:tailEnd/>
          </a:ln>
          <a:effectLst/>
        </p:spPr>
        <p:txBody>
          <a:bodyPr vert="horz" wrap="square" lIns="93162" tIns="46582" rIns="93162" bIns="46582" numCol="1" anchor="t" anchorCtr="0" compatLnSpc="1">
            <a:prstTxWarp prst="textNoShape">
              <a:avLst/>
            </a:prstTxWarp>
          </a:bodyPr>
          <a:lstStyle>
            <a:lvl1pPr algn="r" defTabSz="931812">
              <a:defRPr sz="1200"/>
            </a:lvl1pPr>
          </a:lstStyle>
          <a:p>
            <a:pPr>
              <a:defRPr/>
            </a:pPr>
            <a:endParaRPr lang="en-US"/>
          </a:p>
        </p:txBody>
      </p:sp>
      <p:sp>
        <p:nvSpPr>
          <p:cNvPr id="18436" name="Rectangle 4"/>
          <p:cNvSpPr>
            <a:spLocks noGrp="1" noChangeArrowheads="1"/>
          </p:cNvSpPr>
          <p:nvPr>
            <p:ph type="ftr" sz="quarter" idx="2"/>
          </p:nvPr>
        </p:nvSpPr>
        <p:spPr bwMode="auto">
          <a:xfrm>
            <a:off x="1" y="8829675"/>
            <a:ext cx="3038475" cy="465138"/>
          </a:xfrm>
          <a:prstGeom prst="rect">
            <a:avLst/>
          </a:prstGeom>
          <a:noFill/>
          <a:ln w="9525">
            <a:noFill/>
            <a:miter lim="800000"/>
            <a:headEnd/>
            <a:tailEnd/>
          </a:ln>
          <a:effectLst/>
        </p:spPr>
        <p:txBody>
          <a:bodyPr vert="horz" wrap="square" lIns="93162" tIns="46582" rIns="93162" bIns="46582" numCol="1" anchor="b" anchorCtr="0" compatLnSpc="1">
            <a:prstTxWarp prst="textNoShape">
              <a:avLst/>
            </a:prstTxWarp>
          </a:bodyPr>
          <a:lstStyle>
            <a:lvl1pPr defTabSz="931812">
              <a:defRPr sz="1200"/>
            </a:lvl1pPr>
          </a:lstStyle>
          <a:p>
            <a:pPr>
              <a:defRPr/>
            </a:pPr>
            <a:endParaRPr lang="en-US"/>
          </a:p>
        </p:txBody>
      </p:sp>
      <p:sp>
        <p:nvSpPr>
          <p:cNvPr id="18437" name="Rectangle 5"/>
          <p:cNvSpPr>
            <a:spLocks noGrp="1" noChangeArrowheads="1"/>
          </p:cNvSpPr>
          <p:nvPr>
            <p:ph type="sldNum" sz="quarter" idx="3"/>
          </p:nvPr>
        </p:nvSpPr>
        <p:spPr bwMode="auto">
          <a:xfrm>
            <a:off x="3970339" y="8829675"/>
            <a:ext cx="3038475" cy="465138"/>
          </a:xfrm>
          <a:prstGeom prst="rect">
            <a:avLst/>
          </a:prstGeom>
          <a:noFill/>
          <a:ln w="9525">
            <a:noFill/>
            <a:miter lim="800000"/>
            <a:headEnd/>
            <a:tailEnd/>
          </a:ln>
          <a:effectLst/>
        </p:spPr>
        <p:txBody>
          <a:bodyPr vert="horz" wrap="square" lIns="93162" tIns="46582" rIns="93162" bIns="46582" numCol="1" anchor="b" anchorCtr="0" compatLnSpc="1">
            <a:prstTxWarp prst="textNoShape">
              <a:avLst/>
            </a:prstTxWarp>
          </a:bodyPr>
          <a:lstStyle>
            <a:lvl1pPr algn="r" defTabSz="931812">
              <a:defRPr sz="1200"/>
            </a:lvl1pPr>
          </a:lstStyle>
          <a:p>
            <a:pPr>
              <a:defRPr/>
            </a:pPr>
            <a:fld id="{4FFFEF2C-A1AB-4CBC-8C6D-D06F75FB72E5}" type="slidenum">
              <a:rPr lang="en-US"/>
              <a:pPr>
                <a:defRPr/>
              </a:pPr>
              <a:t>‹#›</a:t>
            </a:fld>
            <a:endParaRPr lang="en-US"/>
          </a:p>
        </p:txBody>
      </p:sp>
    </p:spTree>
    <p:extLst>
      <p:ext uri="{BB962C8B-B14F-4D97-AF65-F5344CB8AC3E}">
        <p14:creationId xmlns:p14="http://schemas.microsoft.com/office/powerpoint/2010/main" val="1210253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3038475" cy="465138"/>
          </a:xfrm>
          <a:prstGeom prst="rect">
            <a:avLst/>
          </a:prstGeom>
          <a:noFill/>
          <a:ln w="9525">
            <a:noFill/>
            <a:miter lim="800000"/>
            <a:headEnd/>
            <a:tailEnd/>
          </a:ln>
          <a:effectLst/>
        </p:spPr>
        <p:txBody>
          <a:bodyPr vert="horz" wrap="square" lIns="93162" tIns="46582" rIns="93162" bIns="46582" numCol="1" anchor="t" anchorCtr="0" compatLnSpc="1">
            <a:prstTxWarp prst="textNoShape">
              <a:avLst/>
            </a:prstTxWarp>
          </a:bodyPr>
          <a:lstStyle>
            <a:lvl1pPr defTabSz="931812">
              <a:defRPr sz="1200"/>
            </a:lvl1pPr>
          </a:lstStyle>
          <a:p>
            <a:pPr>
              <a:defRPr/>
            </a:pPr>
            <a:endParaRPr lang="en-US"/>
          </a:p>
        </p:txBody>
      </p:sp>
      <p:sp>
        <p:nvSpPr>
          <p:cNvPr id="4099" name="Rectangle 3"/>
          <p:cNvSpPr>
            <a:spLocks noGrp="1" noChangeArrowheads="1"/>
          </p:cNvSpPr>
          <p:nvPr>
            <p:ph type="dt" idx="1"/>
          </p:nvPr>
        </p:nvSpPr>
        <p:spPr bwMode="auto">
          <a:xfrm>
            <a:off x="3970339" y="0"/>
            <a:ext cx="3038475" cy="465138"/>
          </a:xfrm>
          <a:prstGeom prst="rect">
            <a:avLst/>
          </a:prstGeom>
          <a:noFill/>
          <a:ln w="9525">
            <a:noFill/>
            <a:miter lim="800000"/>
            <a:headEnd/>
            <a:tailEnd/>
          </a:ln>
          <a:effectLst/>
        </p:spPr>
        <p:txBody>
          <a:bodyPr vert="horz" wrap="square" lIns="93162" tIns="46582" rIns="93162" bIns="46582" numCol="1" anchor="t" anchorCtr="0" compatLnSpc="1">
            <a:prstTxWarp prst="textNoShape">
              <a:avLst/>
            </a:prstTxWarp>
          </a:bodyPr>
          <a:lstStyle>
            <a:lvl1pPr algn="r" defTabSz="931812">
              <a:defRPr sz="1200"/>
            </a:lvl1pPr>
          </a:lstStyle>
          <a:p>
            <a:pPr>
              <a:defRPr/>
            </a:pPr>
            <a:endParaRPr lang="en-US"/>
          </a:p>
        </p:txBody>
      </p:sp>
      <p:sp>
        <p:nvSpPr>
          <p:cNvPr id="88068"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1676" y="4416426"/>
            <a:ext cx="5607050" cy="4183063"/>
          </a:xfrm>
          <a:prstGeom prst="rect">
            <a:avLst/>
          </a:prstGeom>
          <a:noFill/>
          <a:ln w="9525">
            <a:noFill/>
            <a:miter lim="800000"/>
            <a:headEnd/>
            <a:tailEnd/>
          </a:ln>
          <a:effectLst/>
        </p:spPr>
        <p:txBody>
          <a:bodyPr vert="horz" wrap="square" lIns="93162" tIns="46582" rIns="93162" bIns="4658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1" y="8829675"/>
            <a:ext cx="3038475" cy="465138"/>
          </a:xfrm>
          <a:prstGeom prst="rect">
            <a:avLst/>
          </a:prstGeom>
          <a:noFill/>
          <a:ln w="9525">
            <a:noFill/>
            <a:miter lim="800000"/>
            <a:headEnd/>
            <a:tailEnd/>
          </a:ln>
          <a:effectLst/>
        </p:spPr>
        <p:txBody>
          <a:bodyPr vert="horz" wrap="square" lIns="93162" tIns="46582" rIns="93162" bIns="46582" numCol="1" anchor="b" anchorCtr="0" compatLnSpc="1">
            <a:prstTxWarp prst="textNoShape">
              <a:avLst/>
            </a:prstTxWarp>
          </a:bodyPr>
          <a:lstStyle>
            <a:lvl1pPr defTabSz="931812">
              <a:defRPr sz="1200"/>
            </a:lvl1pPr>
          </a:lstStyle>
          <a:p>
            <a:pPr>
              <a:defRPr/>
            </a:pPr>
            <a:endParaRPr lang="en-US"/>
          </a:p>
        </p:txBody>
      </p:sp>
      <p:sp>
        <p:nvSpPr>
          <p:cNvPr id="4103" name="Rectangle 7"/>
          <p:cNvSpPr>
            <a:spLocks noGrp="1" noChangeArrowheads="1"/>
          </p:cNvSpPr>
          <p:nvPr>
            <p:ph type="sldNum" sz="quarter" idx="5"/>
          </p:nvPr>
        </p:nvSpPr>
        <p:spPr bwMode="auto">
          <a:xfrm>
            <a:off x="3970339" y="8829675"/>
            <a:ext cx="3038475" cy="465138"/>
          </a:xfrm>
          <a:prstGeom prst="rect">
            <a:avLst/>
          </a:prstGeom>
          <a:noFill/>
          <a:ln w="9525">
            <a:noFill/>
            <a:miter lim="800000"/>
            <a:headEnd/>
            <a:tailEnd/>
          </a:ln>
          <a:effectLst/>
        </p:spPr>
        <p:txBody>
          <a:bodyPr vert="horz" wrap="square" lIns="93162" tIns="46582" rIns="93162" bIns="46582" numCol="1" anchor="b" anchorCtr="0" compatLnSpc="1">
            <a:prstTxWarp prst="textNoShape">
              <a:avLst/>
            </a:prstTxWarp>
          </a:bodyPr>
          <a:lstStyle>
            <a:lvl1pPr algn="r" defTabSz="931812">
              <a:defRPr sz="1200"/>
            </a:lvl1pPr>
          </a:lstStyle>
          <a:p>
            <a:pPr>
              <a:defRPr/>
            </a:pPr>
            <a:fld id="{6DB84531-532E-4955-9D8E-510EA9476B6B}" type="slidenum">
              <a:rPr lang="en-US"/>
              <a:pPr>
                <a:defRPr/>
              </a:pPr>
              <a:t>‹#›</a:t>
            </a:fld>
            <a:endParaRPr lang="en-US"/>
          </a:p>
        </p:txBody>
      </p:sp>
    </p:spTree>
    <p:extLst>
      <p:ext uri="{BB962C8B-B14F-4D97-AF65-F5344CB8AC3E}">
        <p14:creationId xmlns:p14="http://schemas.microsoft.com/office/powerpoint/2010/main" val="35813574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grants.nih.gov/grants/guide/listserv.htm"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grants.nih.gov/grants/peer_review_process.htm"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grants.nih.gov/grants/guide/index.html" TargetMode="External"/><Relationship Id="rId5" Type="http://schemas.openxmlformats.org/officeDocument/2006/relationships/hyperlink" Target="http://public.csr.nih.gov/Pages/default.aspx" TargetMode="External"/><Relationship Id="rId4" Type="http://schemas.openxmlformats.org/officeDocument/2006/relationships/hyperlink" Target="http://grants.nih.gov/grants/peer/peer.htm"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6AEFEB-137D-41A1-8EDA-A4ADF5A11E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9304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t>Amy</a:t>
            </a:r>
          </a:p>
        </p:txBody>
      </p:sp>
      <p:sp>
        <p:nvSpPr>
          <p:cNvPr id="4" name="Slide Number Placeholder 3"/>
          <p:cNvSpPr>
            <a:spLocks noGrp="1"/>
          </p:cNvSpPr>
          <p:nvPr>
            <p:ph type="sldNum" sz="quarter" idx="10"/>
          </p:nvPr>
        </p:nvSpPr>
        <p:spPr/>
        <p:txBody>
          <a:bodyPr/>
          <a:lstStyle/>
          <a:p>
            <a:pPr>
              <a:defRPr/>
            </a:pPr>
            <a:fld id="{6DB84531-532E-4955-9D8E-510EA9476B6B}" type="slidenum">
              <a:rPr lang="en-US" smtClean="0"/>
              <a:pPr>
                <a:defRPr/>
              </a:pPr>
              <a:t>8</a:t>
            </a:fld>
            <a:endParaRPr lang="en-US"/>
          </a:p>
        </p:txBody>
      </p:sp>
    </p:spTree>
    <p:extLst>
      <p:ext uri="{BB962C8B-B14F-4D97-AF65-F5344CB8AC3E}">
        <p14:creationId xmlns:p14="http://schemas.microsoft.com/office/powerpoint/2010/main" val="2787590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Guide Table of Contents: </a:t>
            </a:r>
            <a:r>
              <a:rPr lang="en-US" dirty="0">
                <a:hlinkClick r:id="rId3"/>
              </a:rPr>
              <a:t>https://grants.nih.gov/grants/guide/listserv.htm</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6DB84531-532E-4955-9D8E-510EA9476B6B}" type="slidenum">
              <a:rPr lang="en-US" smtClean="0"/>
              <a:pPr>
                <a:defRPr/>
              </a:pPr>
              <a:t>23</a:t>
            </a:fld>
            <a:endParaRPr lang="en-US"/>
          </a:p>
        </p:txBody>
      </p:sp>
    </p:spTree>
    <p:extLst>
      <p:ext uri="{BB962C8B-B14F-4D97-AF65-F5344CB8AC3E}">
        <p14:creationId xmlns:p14="http://schemas.microsoft.com/office/powerpoint/2010/main" val="3214483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93776" indent="-274320">
              <a:spcBef>
                <a:spcPts val="300"/>
              </a:spcBef>
              <a:spcAft>
                <a:spcPts val="300"/>
              </a:spcAft>
              <a:buFont typeface="Arial" panose="020B0604020202020204" pitchFamily="34" charset="0"/>
              <a:buChar char="•"/>
            </a:pPr>
            <a:r>
              <a:rPr lang="en-US" sz="1200" dirty="0">
                <a:latin typeface="+mn-lt"/>
              </a:rPr>
              <a:t>Office of Extramural Research Peer Review Process</a:t>
            </a:r>
          </a:p>
          <a:p>
            <a:pPr marL="493776" indent="-274320">
              <a:spcBef>
                <a:spcPts val="300"/>
              </a:spcBef>
              <a:spcAft>
                <a:spcPts val="300"/>
              </a:spcAft>
            </a:pPr>
            <a:r>
              <a:rPr lang="en-US" sz="1200" dirty="0">
                <a:latin typeface="+mn-lt"/>
              </a:rPr>
              <a:t>    </a:t>
            </a:r>
            <a:r>
              <a:rPr lang="en-US" sz="1200" dirty="0">
                <a:latin typeface="+mn-lt"/>
                <a:hlinkClick r:id="rId3" tooltip="Peer Review Site"/>
              </a:rPr>
              <a:t>http://grants.nih.gov/grants/peer_review_process.htm</a:t>
            </a:r>
            <a:endParaRPr lang="en-US" sz="1200" dirty="0">
              <a:latin typeface="+mn-lt"/>
            </a:endParaRPr>
          </a:p>
          <a:p>
            <a:pPr marL="493776" indent="-274320">
              <a:spcBef>
                <a:spcPts val="300"/>
              </a:spcBef>
              <a:spcAft>
                <a:spcPts val="300"/>
              </a:spcAft>
              <a:buFont typeface="Arial" panose="020B0604020202020204" pitchFamily="34" charset="0"/>
              <a:buChar char="•"/>
            </a:pPr>
            <a:r>
              <a:rPr lang="en-US" sz="1200" dirty="0">
                <a:latin typeface="+mn-lt"/>
              </a:rPr>
              <a:t>Peer Review Policies &amp; Practices</a:t>
            </a:r>
          </a:p>
          <a:p>
            <a:pPr marL="493776" indent="-274320">
              <a:spcBef>
                <a:spcPts val="300"/>
              </a:spcBef>
              <a:spcAft>
                <a:spcPts val="300"/>
              </a:spcAft>
            </a:pPr>
            <a:r>
              <a:rPr lang="en-US" sz="1200" dirty="0">
                <a:latin typeface="+mn-lt"/>
              </a:rPr>
              <a:t>     </a:t>
            </a:r>
            <a:r>
              <a:rPr lang="en-US" sz="1200" dirty="0">
                <a:latin typeface="+mn-lt"/>
                <a:hlinkClick r:id="rId4" tooltip="Link for NIH Peer Review Process"/>
              </a:rPr>
              <a:t>http://grants.nih.gov/grants/peer/peer.htm</a:t>
            </a:r>
            <a:endParaRPr lang="en-US" sz="1200" dirty="0">
              <a:latin typeface="+mn-lt"/>
            </a:endParaRPr>
          </a:p>
          <a:p>
            <a:pPr marL="493776" indent="-274320">
              <a:spcBef>
                <a:spcPts val="300"/>
              </a:spcBef>
              <a:spcAft>
                <a:spcPts val="300"/>
              </a:spcAft>
              <a:buFont typeface="Arial" panose="020B0604020202020204" pitchFamily="34" charset="0"/>
              <a:buChar char="•"/>
            </a:pPr>
            <a:r>
              <a:rPr lang="en-US" sz="1200" dirty="0">
                <a:latin typeface="+mn-lt"/>
              </a:rPr>
              <a:t>Center for Scientific Review</a:t>
            </a:r>
          </a:p>
          <a:p>
            <a:pPr marL="493776" indent="-274320">
              <a:spcBef>
                <a:spcPts val="300"/>
              </a:spcBef>
              <a:spcAft>
                <a:spcPts val="300"/>
              </a:spcAft>
            </a:pPr>
            <a:r>
              <a:rPr lang="en-US" sz="1200" dirty="0">
                <a:latin typeface="+mn-lt"/>
              </a:rPr>
              <a:t>     </a:t>
            </a:r>
            <a:r>
              <a:rPr lang="en-US" sz="1200" dirty="0">
                <a:latin typeface="+mn-lt"/>
                <a:hlinkClick r:id="rId5" tooltip="Link for NIH Center for Scientific Review"/>
              </a:rPr>
              <a:t>http://public.csr.nih.gov/Pages/default.aspx</a:t>
            </a:r>
            <a:endParaRPr lang="en-US" sz="1200" dirty="0">
              <a:latin typeface="+mn-lt"/>
            </a:endParaRPr>
          </a:p>
          <a:p>
            <a:pPr marL="493776" indent="-274320">
              <a:spcBef>
                <a:spcPts val="300"/>
              </a:spcBef>
              <a:spcAft>
                <a:spcPts val="300"/>
              </a:spcAft>
              <a:buFont typeface="Arial" panose="020B0604020202020204" pitchFamily="34" charset="0"/>
              <a:buChar char="•"/>
            </a:pPr>
            <a:r>
              <a:rPr lang="en-US" sz="1200" dirty="0">
                <a:latin typeface="+mn-lt"/>
              </a:rPr>
              <a:t>NIH Guide to Grants and Contracts</a:t>
            </a:r>
          </a:p>
          <a:p>
            <a:pPr marL="493776" indent="-274320">
              <a:spcBef>
                <a:spcPts val="300"/>
              </a:spcBef>
              <a:spcAft>
                <a:spcPts val="300"/>
              </a:spcAft>
            </a:pPr>
            <a:r>
              <a:rPr lang="en-US" sz="1200" dirty="0">
                <a:latin typeface="+mn-lt"/>
              </a:rPr>
              <a:t>	  </a:t>
            </a:r>
            <a:r>
              <a:rPr lang="en-US" sz="1200" dirty="0">
                <a:latin typeface="+mn-lt"/>
                <a:hlinkClick r:id="rId6" tooltip="NIH Guide for Grants and Contracts"/>
              </a:rPr>
              <a:t>http://grants.nih.gov/grants/guide/index.html</a:t>
            </a:r>
            <a:endParaRPr lang="en-US" sz="1200" dirty="0">
              <a:latin typeface="+mn-lt"/>
            </a:endParaRPr>
          </a:p>
          <a:p>
            <a:endParaRPr lang="en-US" dirty="0"/>
          </a:p>
        </p:txBody>
      </p:sp>
      <p:sp>
        <p:nvSpPr>
          <p:cNvPr id="4" name="Slide Number Placeholder 3"/>
          <p:cNvSpPr>
            <a:spLocks noGrp="1"/>
          </p:cNvSpPr>
          <p:nvPr>
            <p:ph type="sldNum" sz="quarter" idx="5"/>
          </p:nvPr>
        </p:nvSpPr>
        <p:spPr/>
        <p:txBody>
          <a:bodyPr/>
          <a:lstStyle/>
          <a:p>
            <a:pPr>
              <a:defRPr/>
            </a:pPr>
            <a:fld id="{6DB84531-532E-4955-9D8E-510EA9476B6B}" type="slidenum">
              <a:rPr lang="en-US" smtClean="0"/>
              <a:pPr>
                <a:defRPr/>
              </a:pPr>
              <a:t>24</a:t>
            </a:fld>
            <a:endParaRPr lang="en-US"/>
          </a:p>
        </p:txBody>
      </p:sp>
    </p:spTree>
    <p:extLst>
      <p:ext uri="{BB962C8B-B14F-4D97-AF65-F5344CB8AC3E}">
        <p14:creationId xmlns:p14="http://schemas.microsoft.com/office/powerpoint/2010/main" val="2030754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p>
        </p:txBody>
      </p:sp>
      <p:sp>
        <p:nvSpPr>
          <p:cNvPr id="4" name="Slide Number Placeholder 3"/>
          <p:cNvSpPr>
            <a:spLocks noGrp="1"/>
          </p:cNvSpPr>
          <p:nvPr>
            <p:ph type="sldNum" sz="quarter" idx="5"/>
          </p:nvPr>
        </p:nvSpPr>
        <p:spPr/>
        <p:txBody>
          <a:bodyPr/>
          <a:lstStyle/>
          <a:p>
            <a:pPr>
              <a:defRPr/>
            </a:pPr>
            <a:fld id="{6DB84531-532E-4955-9D8E-510EA9476B6B}" type="slidenum">
              <a:rPr lang="en-US" smtClean="0"/>
              <a:pPr>
                <a:defRPr/>
              </a:pPr>
              <a:t>25</a:t>
            </a:fld>
            <a:endParaRPr lang="en-US"/>
          </a:p>
        </p:txBody>
      </p:sp>
    </p:spTree>
    <p:extLst>
      <p:ext uri="{BB962C8B-B14F-4D97-AF65-F5344CB8AC3E}">
        <p14:creationId xmlns:p14="http://schemas.microsoft.com/office/powerpoint/2010/main" val="1291833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3.xml"/><Relationship Id="rId1" Type="http://schemas.openxmlformats.org/officeDocument/2006/relationships/tags" Target="../tags/tag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3.xml"/><Relationship Id="rId1" Type="http://schemas.openxmlformats.org/officeDocument/2006/relationships/tags" Target="../tags/tag2.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3.xml"/><Relationship Id="rId1" Type="http://schemas.openxmlformats.org/officeDocument/2006/relationships/tags" Target="../tags/tag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2D830D10-542A-447B-87CA-BD3ADA618F6A}" type="slidenum">
              <a:rPr lang="en-US" smtClean="0"/>
              <a:pPr>
                <a:defRPr/>
              </a:pPr>
              <a:t>‹#›</a:t>
            </a:fld>
            <a:endParaRPr lang="en-US"/>
          </a:p>
        </p:txBody>
      </p:sp>
    </p:spTree>
    <p:extLst>
      <p:ext uri="{BB962C8B-B14F-4D97-AF65-F5344CB8AC3E}">
        <p14:creationId xmlns:p14="http://schemas.microsoft.com/office/powerpoint/2010/main" val="1520046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28F09152-4AE8-43EA-B2CC-655DE9FC6C96}" type="slidenum">
              <a:rPr lang="en-US" smtClean="0"/>
              <a:pPr>
                <a:defRPr/>
              </a:pPr>
              <a:t>‹#›</a:t>
            </a:fld>
            <a:endParaRPr lang="en-US"/>
          </a:p>
        </p:txBody>
      </p:sp>
    </p:spTree>
    <p:extLst>
      <p:ext uri="{BB962C8B-B14F-4D97-AF65-F5344CB8AC3E}">
        <p14:creationId xmlns:p14="http://schemas.microsoft.com/office/powerpoint/2010/main" val="3327674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5400" y="228600"/>
            <a:ext cx="27686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1026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28F09152-4AE8-43EA-B2CC-655DE9FC6C96}" type="slidenum">
              <a:rPr lang="en-US" smtClean="0"/>
              <a:pPr>
                <a:defRPr/>
              </a:pPr>
              <a:t>‹#›</a:t>
            </a:fld>
            <a:endParaRPr lang="en-US"/>
          </a:p>
        </p:txBody>
      </p:sp>
    </p:spTree>
    <p:extLst>
      <p:ext uri="{BB962C8B-B14F-4D97-AF65-F5344CB8AC3E}">
        <p14:creationId xmlns:p14="http://schemas.microsoft.com/office/powerpoint/2010/main" val="83370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12192000" cy="838200"/>
          </a:xfrm>
        </p:spPr>
        <p:txBody>
          <a:bodyPr>
            <a:normAutofit/>
          </a:bodyPr>
          <a:lstStyle>
            <a:lvl1pPr>
              <a:defRPr sz="3600"/>
            </a:lvl1p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r>
              <a:rPr lang="en-US"/>
              <a:t>DESIGN SAMPLE DEC 1</a:t>
            </a:r>
          </a:p>
        </p:txBody>
      </p:sp>
      <p:sp>
        <p:nvSpPr>
          <p:cNvPr id="5" name="Slide Number Placeholder 22"/>
          <p:cNvSpPr>
            <a:spLocks noGrp="1"/>
          </p:cNvSpPr>
          <p:nvPr>
            <p:ph type="sldNum" sz="quarter" idx="12"/>
          </p:nvPr>
        </p:nvSpPr>
        <p:spPr/>
        <p:txBody>
          <a:bodyPr/>
          <a:lstStyle>
            <a:lvl1pPr>
              <a:defRPr>
                <a:solidFill>
                  <a:schemeClr val="tx1"/>
                </a:solidFill>
              </a:defRPr>
            </a:lvl1pPr>
          </a:lstStyle>
          <a:p>
            <a:pPr>
              <a:defRPr/>
            </a:pPr>
            <a:fld id="{371CDBCC-57D6-4AF4-91B3-EB8BA5111C2A}" type="slidenum">
              <a:rPr lang="en-US"/>
              <a:pPr>
                <a:defRPr/>
              </a:pPr>
              <a:t>‹#›</a:t>
            </a:fld>
            <a:endParaRPr lang="en-US"/>
          </a:p>
        </p:txBody>
      </p:sp>
    </p:spTree>
    <p:extLst>
      <p:ext uri="{BB962C8B-B14F-4D97-AF65-F5344CB8AC3E}">
        <p14:creationId xmlns:p14="http://schemas.microsoft.com/office/powerpoint/2010/main" val="10433448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8" name="Rectangle 7"/>
          <p:cNvSpPr/>
          <p:nvPr userDrawn="1"/>
        </p:nvSpPr>
        <p:spPr>
          <a:xfrm>
            <a:off x="0" y="2514600"/>
            <a:ext cx="12192000" cy="198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0" y="3048000"/>
            <a:ext cx="12192000" cy="1295400"/>
          </a:xfrm>
        </p:spPr>
        <p:txBody>
          <a:bodyPr anchor="b">
            <a:noAutofit/>
          </a:bodyPr>
          <a:lstStyle>
            <a:lvl1pPr algn="ctr">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a:t>Click to edit Master title style</a:t>
            </a:r>
            <a:br>
              <a:rPr lang="en-US"/>
            </a:br>
            <a:endParaRPr lang="en-US"/>
          </a:p>
        </p:txBody>
      </p:sp>
      <p:sp>
        <p:nvSpPr>
          <p:cNvPr id="3" name="Text Placeholder 2"/>
          <p:cNvSpPr>
            <a:spLocks noGrp="1"/>
          </p:cNvSpPr>
          <p:nvPr>
            <p:ph type="body" idx="1"/>
          </p:nvPr>
        </p:nvSpPr>
        <p:spPr>
          <a:xfrm>
            <a:off x="203200" y="5257800"/>
            <a:ext cx="103632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pic>
        <p:nvPicPr>
          <p:cNvPr id="7" name="Picture 6" descr="People and Place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400" y="-152400"/>
            <a:ext cx="12192000" cy="2811203"/>
          </a:xfrm>
          <a:prstGeom prst="rect">
            <a:avLst/>
          </a:prstGeom>
        </p:spPr>
      </p:pic>
      <p:sp>
        <p:nvSpPr>
          <p:cNvPr id="11" name="Text Placeholder 10"/>
          <p:cNvSpPr>
            <a:spLocks noGrp="1"/>
          </p:cNvSpPr>
          <p:nvPr>
            <p:ph type="body" sz="quarter" idx="10" hasCustomPrompt="1"/>
          </p:nvPr>
        </p:nvSpPr>
        <p:spPr>
          <a:xfrm>
            <a:off x="0" y="4648200"/>
            <a:ext cx="12166600" cy="457200"/>
          </a:xfrm>
        </p:spPr>
        <p:txBody>
          <a:bodyPr/>
          <a:lstStyle>
            <a:lvl1pPr marL="109537" indent="0" algn="ctr">
              <a:buNone/>
              <a:defRPr sz="2000">
                <a:solidFill>
                  <a:srgbClr val="008000"/>
                </a:solidFill>
              </a:defRPr>
            </a:lvl1pPr>
          </a:lstStyle>
          <a:p>
            <a:pPr lvl="0"/>
            <a:r>
              <a:rPr lang="en-US"/>
              <a:t>Date</a:t>
            </a:r>
          </a:p>
        </p:txBody>
      </p:sp>
    </p:spTree>
    <p:extLst>
      <p:ext uri="{BB962C8B-B14F-4D97-AF65-F5344CB8AC3E}">
        <p14:creationId xmlns:p14="http://schemas.microsoft.com/office/powerpoint/2010/main" val="31202309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2D830D10-542A-447B-87CA-BD3ADA618F6A}" type="slidenum">
              <a:rPr lang="en-US" smtClean="0"/>
              <a:pPr>
                <a:defRPr/>
              </a:pPr>
              <a:t>‹#›</a:t>
            </a:fld>
            <a:endParaRPr lang="en-US"/>
          </a:p>
        </p:txBody>
      </p:sp>
    </p:spTree>
    <p:extLst>
      <p:ext uri="{BB962C8B-B14F-4D97-AF65-F5344CB8AC3E}">
        <p14:creationId xmlns:p14="http://schemas.microsoft.com/office/powerpoint/2010/main" val="2491026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161627A0-52BE-49C3-90CB-787EE860760A}" type="slidenum">
              <a:rPr lang="en-US" smtClean="0"/>
              <a:pPr>
                <a:defRPr/>
              </a:pPr>
              <a:t>‹#›</a:t>
            </a:fld>
            <a:endParaRPr lang="en-US"/>
          </a:p>
        </p:txBody>
      </p:sp>
    </p:spTree>
    <p:extLst>
      <p:ext uri="{BB962C8B-B14F-4D97-AF65-F5344CB8AC3E}">
        <p14:creationId xmlns:p14="http://schemas.microsoft.com/office/powerpoint/2010/main" val="2581004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b="1"/>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52C44F9A-9CE8-4653-A3D7-6121B0D6C7B6}" type="slidenum">
              <a:rPr lang="en-US" smtClean="0"/>
              <a:pPr>
                <a:defRPr/>
              </a:pPr>
              <a:t>‹#›</a:t>
            </a:fld>
            <a:endParaRPr lang="en-US"/>
          </a:p>
        </p:txBody>
      </p:sp>
    </p:spTree>
    <p:extLst>
      <p:ext uri="{BB962C8B-B14F-4D97-AF65-F5344CB8AC3E}">
        <p14:creationId xmlns:p14="http://schemas.microsoft.com/office/powerpoint/2010/main" val="17486144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smtClean="0"/>
              <a:t>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CB1515FC-D72B-4CAF-A499-034D60B6BD18}" type="slidenum">
              <a:rPr lang="en-US" smtClean="0"/>
              <a:pPr>
                <a:defRPr/>
              </a:pPr>
              <a:t>‹#›</a:t>
            </a:fld>
            <a:endParaRPr lang="en-US"/>
          </a:p>
        </p:txBody>
      </p:sp>
    </p:spTree>
    <p:extLst>
      <p:ext uri="{BB962C8B-B14F-4D97-AF65-F5344CB8AC3E}">
        <p14:creationId xmlns:p14="http://schemas.microsoft.com/office/powerpoint/2010/main" val="28212536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smtClean="0"/>
              <a:t>1/30/2023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defRPr/>
            </a:pPr>
            <a:fld id="{28F09152-4AE8-43EA-B2CC-655DE9FC6C96}" type="slidenum">
              <a:rPr lang="en-US" smtClean="0"/>
              <a:pPr>
                <a:defRPr/>
              </a:pPr>
              <a:t>‹#›</a:t>
            </a:fld>
            <a:endParaRPr lang="en-US"/>
          </a:p>
        </p:txBody>
      </p:sp>
    </p:spTree>
    <p:extLst>
      <p:ext uri="{BB962C8B-B14F-4D97-AF65-F5344CB8AC3E}">
        <p14:creationId xmlns:p14="http://schemas.microsoft.com/office/powerpoint/2010/main" val="15096605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smtClean="0"/>
              <a:t>1/30/2023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F39E8EE1-BCC5-4FFC-9D02-CA3B48317ABE}" type="slidenum">
              <a:rPr lang="en-US" smtClean="0"/>
              <a:pPr>
                <a:defRPr/>
              </a:pPr>
              <a:t>‹#›</a:t>
            </a:fld>
            <a:endParaRPr lang="en-US"/>
          </a:p>
        </p:txBody>
      </p:sp>
    </p:spTree>
    <p:extLst>
      <p:ext uri="{BB962C8B-B14F-4D97-AF65-F5344CB8AC3E}">
        <p14:creationId xmlns:p14="http://schemas.microsoft.com/office/powerpoint/2010/main" val="4050793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161627A0-52BE-49C3-90CB-787EE860760A}" type="slidenum">
              <a:rPr lang="en-US" smtClean="0"/>
              <a:pPr>
                <a:defRPr/>
              </a:pPr>
              <a:t>‹#›</a:t>
            </a:fld>
            <a:endParaRPr lang="en-US"/>
          </a:p>
        </p:txBody>
      </p:sp>
    </p:spTree>
    <p:extLst>
      <p:ext uri="{BB962C8B-B14F-4D97-AF65-F5344CB8AC3E}">
        <p14:creationId xmlns:p14="http://schemas.microsoft.com/office/powerpoint/2010/main" val="19351700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F7B76949-AF80-435D-9E97-14B6AAF2E0ED}" type="slidenum">
              <a:rPr lang="en-US" smtClean="0"/>
              <a:pPr>
                <a:defRPr/>
              </a:pPr>
              <a:t>‹#›</a:t>
            </a:fld>
            <a:endParaRPr lang="en-US"/>
          </a:p>
        </p:txBody>
      </p:sp>
    </p:spTree>
    <p:extLst>
      <p:ext uri="{BB962C8B-B14F-4D97-AF65-F5344CB8AC3E}">
        <p14:creationId xmlns:p14="http://schemas.microsoft.com/office/powerpoint/2010/main" val="8605731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28F09152-4AE8-43EA-B2CC-655DE9FC6C96}" type="slidenum">
              <a:rPr lang="en-US" smtClean="0"/>
              <a:pPr>
                <a:defRPr/>
              </a:pPr>
              <a:t>‹#›</a:t>
            </a:fld>
            <a:endParaRPr lang="en-US"/>
          </a:p>
        </p:txBody>
      </p:sp>
    </p:spTree>
    <p:extLst>
      <p:ext uri="{BB962C8B-B14F-4D97-AF65-F5344CB8AC3E}">
        <p14:creationId xmlns:p14="http://schemas.microsoft.com/office/powerpoint/2010/main" val="30975433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28F09152-4AE8-43EA-B2CC-655DE9FC6C96}" type="slidenum">
              <a:rPr lang="en-US" smtClean="0"/>
              <a:pPr>
                <a:defRPr/>
              </a:pPr>
              <a:t>‹#›</a:t>
            </a:fld>
            <a:endParaRPr lang="en-US"/>
          </a:p>
        </p:txBody>
      </p:sp>
    </p:spTree>
    <p:extLst>
      <p:ext uri="{BB962C8B-B14F-4D97-AF65-F5344CB8AC3E}">
        <p14:creationId xmlns:p14="http://schemas.microsoft.com/office/powerpoint/2010/main" val="30152694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28F09152-4AE8-43EA-B2CC-655DE9FC6C96}" type="slidenum">
              <a:rPr lang="en-US" smtClean="0"/>
              <a:pPr>
                <a:defRPr/>
              </a:pPr>
              <a:t>‹#›</a:t>
            </a:fld>
            <a:endParaRPr lang="en-US"/>
          </a:p>
        </p:txBody>
      </p:sp>
    </p:spTree>
    <p:extLst>
      <p:ext uri="{BB962C8B-B14F-4D97-AF65-F5344CB8AC3E}">
        <p14:creationId xmlns:p14="http://schemas.microsoft.com/office/powerpoint/2010/main" val="40710561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28F09152-4AE8-43EA-B2CC-655DE9FC6C96}" type="slidenum">
              <a:rPr lang="en-US" smtClean="0"/>
              <a:pPr>
                <a:defRPr/>
              </a:pPr>
              <a:t>‹#›</a:t>
            </a:fld>
            <a:endParaRPr lang="en-US"/>
          </a:p>
        </p:txBody>
      </p:sp>
    </p:spTree>
    <p:extLst>
      <p:ext uri="{BB962C8B-B14F-4D97-AF65-F5344CB8AC3E}">
        <p14:creationId xmlns:p14="http://schemas.microsoft.com/office/powerpoint/2010/main" val="29294005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12192000" cy="838200"/>
          </a:xfrm>
        </p:spPr>
        <p:txBody>
          <a:bodyPr>
            <a:normAutofit/>
          </a:bodyPr>
          <a:lstStyle>
            <a:lvl1pPr>
              <a:defRPr sz="3600" b="1"/>
            </a:lvl1pPr>
          </a:lstStyle>
          <a:p>
            <a:r>
              <a:rPr lang="en-US" dirty="0"/>
              <a:t>Click to edit Master title style</a:t>
            </a:r>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r>
              <a:rPr lang="en-US"/>
              <a:t>DESIGN SAMPLE DEC 1</a:t>
            </a:r>
          </a:p>
        </p:txBody>
      </p:sp>
      <p:sp>
        <p:nvSpPr>
          <p:cNvPr id="5" name="Slide Number Placeholder 22"/>
          <p:cNvSpPr>
            <a:spLocks noGrp="1"/>
          </p:cNvSpPr>
          <p:nvPr>
            <p:ph type="sldNum" sz="quarter" idx="12"/>
          </p:nvPr>
        </p:nvSpPr>
        <p:spPr/>
        <p:txBody>
          <a:bodyPr/>
          <a:lstStyle>
            <a:lvl1pPr>
              <a:defRPr>
                <a:solidFill>
                  <a:schemeClr val="tx1"/>
                </a:solidFill>
              </a:defRPr>
            </a:lvl1pPr>
          </a:lstStyle>
          <a:p>
            <a:pPr>
              <a:defRPr/>
            </a:pPr>
            <a:fld id="{371CDBCC-57D6-4AF4-91B3-EB8BA5111C2A}" type="slidenum">
              <a:rPr lang="en-US"/>
              <a:pPr>
                <a:defRPr/>
              </a:pPr>
              <a:t>‹#›</a:t>
            </a:fld>
            <a:endParaRPr lang="en-US"/>
          </a:p>
        </p:txBody>
      </p:sp>
    </p:spTree>
    <p:extLst>
      <p:ext uri="{BB962C8B-B14F-4D97-AF65-F5344CB8AC3E}">
        <p14:creationId xmlns:p14="http://schemas.microsoft.com/office/powerpoint/2010/main" val="31480651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E992B-C285-4C41-9E03-4B62C0081E3E}"/>
              </a:ext>
            </a:extLst>
          </p:cNvPr>
          <p:cNvSpPr>
            <a:spLocks noGrp="1"/>
          </p:cNvSpPr>
          <p:nvPr>
            <p:ph type="ctrTitle"/>
          </p:nvPr>
        </p:nvSpPr>
        <p:spPr>
          <a:xfrm>
            <a:off x="1038971" y="1853680"/>
            <a:ext cx="10114058" cy="1830453"/>
          </a:xfrm>
        </p:spPr>
        <p:txBody>
          <a:bodyPr anchor="b">
            <a:noAutofit/>
          </a:bodyPr>
          <a:lstStyle>
            <a:lvl1pPr algn="ctr">
              <a:defRPr sz="6000" b="1">
                <a:solidFill>
                  <a:schemeClr val="accent6"/>
                </a:solidFill>
                <a:latin typeface="+mn-lt"/>
              </a:defRPr>
            </a:lvl1pPr>
          </a:lstStyle>
          <a:p>
            <a:r>
              <a:rPr lang="en-US"/>
              <a:t>Click to edit Master title style</a:t>
            </a:r>
          </a:p>
        </p:txBody>
      </p:sp>
      <p:sp>
        <p:nvSpPr>
          <p:cNvPr id="3" name="Subtitle 2">
            <a:extLst>
              <a:ext uri="{FF2B5EF4-FFF2-40B4-BE49-F238E27FC236}">
                <a16:creationId xmlns:a16="http://schemas.microsoft.com/office/drawing/2014/main" id="{BBE954B2-72F5-454F-90AB-EF70B9400CD1}"/>
              </a:ext>
            </a:extLst>
          </p:cNvPr>
          <p:cNvSpPr>
            <a:spLocks noGrp="1"/>
          </p:cNvSpPr>
          <p:nvPr>
            <p:ph type="subTitle" idx="1"/>
          </p:nvPr>
        </p:nvSpPr>
        <p:spPr>
          <a:xfrm>
            <a:off x="1038971" y="3825973"/>
            <a:ext cx="10114058" cy="1655762"/>
          </a:xfrm>
        </p:spPr>
        <p:txBody>
          <a:bodyPr/>
          <a:lstStyle>
            <a:lvl1pPr marL="0" indent="0" algn="ctr">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DD7B4A5-B4BA-4B1F-917E-C242B34C2DC4}"/>
              </a:ext>
            </a:extLst>
          </p:cNvPr>
          <p:cNvSpPr>
            <a:spLocks noGrp="1"/>
          </p:cNvSpPr>
          <p:nvPr>
            <p:ph type="dt" sz="half" idx="10"/>
          </p:nvPr>
        </p:nvSpPr>
        <p:spPr/>
        <p:txBody>
          <a:bodyPr/>
          <a:lstStyle/>
          <a:p>
            <a:fld id="{B2FCFEE6-D5CA-49FA-B4E7-B721CE941418}" type="datetimeFigureOut">
              <a:rPr lang="en-US" smtClean="0"/>
              <a:t>1/30/2023</a:t>
            </a:fld>
            <a:endParaRPr lang="en-US"/>
          </a:p>
        </p:txBody>
      </p:sp>
      <p:sp>
        <p:nvSpPr>
          <p:cNvPr id="5" name="Footer Placeholder 4">
            <a:extLst>
              <a:ext uri="{FF2B5EF4-FFF2-40B4-BE49-F238E27FC236}">
                <a16:creationId xmlns:a16="http://schemas.microsoft.com/office/drawing/2014/main" id="{A7EDAF78-F3AC-4301-AEE3-61AC99BFF3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BDA4F9-8DCB-4FDB-AD03-661B12DD9C7B}"/>
              </a:ext>
            </a:extLst>
          </p:cNvPr>
          <p:cNvSpPr>
            <a:spLocks noGrp="1"/>
          </p:cNvSpPr>
          <p:nvPr>
            <p:ph type="sldNum" sz="quarter" idx="12"/>
          </p:nvPr>
        </p:nvSpPr>
        <p:spPr/>
        <p:txBody>
          <a:bodyPr/>
          <a:lstStyle/>
          <a:p>
            <a:fld id="{29B265A9-FC78-43A3-8AB4-BFB1BBE89465}" type="slidenum">
              <a:rPr lang="en-US" smtClean="0"/>
              <a:t>‹#›</a:t>
            </a:fld>
            <a:endParaRPr lang="en-US"/>
          </a:p>
        </p:txBody>
      </p:sp>
      <p:pic>
        <p:nvPicPr>
          <p:cNvPr id="15" name="Picture 14">
            <a:extLst>
              <a:ext uri="{FF2B5EF4-FFF2-40B4-BE49-F238E27FC236}">
                <a16:creationId xmlns:a16="http://schemas.microsoft.com/office/drawing/2014/main" id="{09682177-DEA6-4CC1-91B7-4D1A9C2C16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14187" y="688952"/>
            <a:ext cx="3763627" cy="580226"/>
          </a:xfrm>
          <a:prstGeom prst="rect">
            <a:avLst/>
          </a:prstGeom>
          <a:ln w="76200">
            <a:noFill/>
          </a:ln>
        </p:spPr>
      </p:pic>
      <p:sp>
        <p:nvSpPr>
          <p:cNvPr id="16" name="Rectangle 15">
            <a:extLst>
              <a:ext uri="{FF2B5EF4-FFF2-40B4-BE49-F238E27FC236}">
                <a16:creationId xmlns:a16="http://schemas.microsoft.com/office/drawing/2014/main" id="{DD9E23EF-3602-42EA-8439-C3640B2E8CBA}"/>
              </a:ext>
            </a:extLst>
          </p:cNvPr>
          <p:cNvSpPr/>
          <p:nvPr userDrawn="1"/>
        </p:nvSpPr>
        <p:spPr>
          <a:xfrm rot="5400000" flipH="1">
            <a:off x="6048292" y="-6064194"/>
            <a:ext cx="119270" cy="1224765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6168216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E992B-C285-4C41-9E03-4B62C0081E3E}"/>
              </a:ext>
            </a:extLst>
          </p:cNvPr>
          <p:cNvSpPr>
            <a:spLocks noGrp="1"/>
          </p:cNvSpPr>
          <p:nvPr>
            <p:ph type="ctrTitle"/>
          </p:nvPr>
        </p:nvSpPr>
        <p:spPr>
          <a:xfrm>
            <a:off x="1038971" y="1853680"/>
            <a:ext cx="10114058" cy="1830453"/>
          </a:xfrm>
        </p:spPr>
        <p:txBody>
          <a:bodyPr anchor="b">
            <a:noAutofit/>
          </a:bodyPr>
          <a:lstStyle>
            <a:lvl1pPr algn="ctr">
              <a:defRPr sz="6000" b="1">
                <a:solidFill>
                  <a:schemeClr val="accent6"/>
                </a:solidFill>
                <a:latin typeface="+mn-lt"/>
              </a:defRPr>
            </a:lvl1pPr>
          </a:lstStyle>
          <a:p>
            <a:r>
              <a:rPr lang="en-US"/>
              <a:t>Click to edit Master title style</a:t>
            </a:r>
          </a:p>
        </p:txBody>
      </p:sp>
      <p:sp>
        <p:nvSpPr>
          <p:cNvPr id="3" name="Subtitle 2">
            <a:extLst>
              <a:ext uri="{FF2B5EF4-FFF2-40B4-BE49-F238E27FC236}">
                <a16:creationId xmlns:a16="http://schemas.microsoft.com/office/drawing/2014/main" id="{BBE954B2-72F5-454F-90AB-EF70B9400CD1}"/>
              </a:ext>
            </a:extLst>
          </p:cNvPr>
          <p:cNvSpPr>
            <a:spLocks noGrp="1"/>
          </p:cNvSpPr>
          <p:nvPr>
            <p:ph type="subTitle" idx="1"/>
          </p:nvPr>
        </p:nvSpPr>
        <p:spPr>
          <a:xfrm>
            <a:off x="1038971" y="3825973"/>
            <a:ext cx="10114058" cy="1655762"/>
          </a:xfrm>
        </p:spPr>
        <p:txBody>
          <a:bodyPr/>
          <a:lstStyle>
            <a:lvl1pPr marL="0" indent="0" algn="ctr">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DD7B4A5-B4BA-4B1F-917E-C242B34C2DC4}"/>
              </a:ext>
            </a:extLst>
          </p:cNvPr>
          <p:cNvSpPr>
            <a:spLocks noGrp="1"/>
          </p:cNvSpPr>
          <p:nvPr>
            <p:ph type="dt" sz="half" idx="10"/>
          </p:nvPr>
        </p:nvSpPr>
        <p:spPr/>
        <p:txBody>
          <a:bodyPr/>
          <a:lstStyle/>
          <a:p>
            <a:fld id="{B2FCFEE6-D5CA-49FA-B4E7-B721CE941418}" type="datetimeFigureOut">
              <a:rPr lang="en-US" smtClean="0"/>
              <a:t>1/30/2023</a:t>
            </a:fld>
            <a:endParaRPr lang="en-US"/>
          </a:p>
        </p:txBody>
      </p:sp>
      <p:sp>
        <p:nvSpPr>
          <p:cNvPr id="5" name="Footer Placeholder 4">
            <a:extLst>
              <a:ext uri="{FF2B5EF4-FFF2-40B4-BE49-F238E27FC236}">
                <a16:creationId xmlns:a16="http://schemas.microsoft.com/office/drawing/2014/main" id="{A7EDAF78-F3AC-4301-AEE3-61AC99BFF3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BDA4F9-8DCB-4FDB-AD03-661B12DD9C7B}"/>
              </a:ext>
            </a:extLst>
          </p:cNvPr>
          <p:cNvSpPr>
            <a:spLocks noGrp="1"/>
          </p:cNvSpPr>
          <p:nvPr>
            <p:ph type="sldNum" sz="quarter" idx="12"/>
          </p:nvPr>
        </p:nvSpPr>
        <p:spPr/>
        <p:txBody>
          <a:bodyPr/>
          <a:lstStyle/>
          <a:p>
            <a:fld id="{29B265A9-FC78-43A3-8AB4-BFB1BBE89465}" type="slidenum">
              <a:rPr lang="en-US" smtClean="0"/>
              <a:t>‹#›</a:t>
            </a:fld>
            <a:endParaRPr lang="en-US"/>
          </a:p>
        </p:txBody>
      </p:sp>
      <p:pic>
        <p:nvPicPr>
          <p:cNvPr id="15" name="Picture 14">
            <a:extLst>
              <a:ext uri="{FF2B5EF4-FFF2-40B4-BE49-F238E27FC236}">
                <a16:creationId xmlns:a16="http://schemas.microsoft.com/office/drawing/2014/main" id="{09682177-DEA6-4CC1-91B7-4D1A9C2C16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5760" y="6066237"/>
            <a:ext cx="3763627" cy="580226"/>
          </a:xfrm>
          <a:prstGeom prst="rect">
            <a:avLst/>
          </a:prstGeom>
          <a:ln w="76200">
            <a:noFill/>
          </a:ln>
        </p:spPr>
      </p:pic>
      <p:sp>
        <p:nvSpPr>
          <p:cNvPr id="16" name="Rectangle 15">
            <a:extLst>
              <a:ext uri="{FF2B5EF4-FFF2-40B4-BE49-F238E27FC236}">
                <a16:creationId xmlns:a16="http://schemas.microsoft.com/office/drawing/2014/main" id="{DD9E23EF-3602-42EA-8439-C3640B2E8CBA}"/>
              </a:ext>
            </a:extLst>
          </p:cNvPr>
          <p:cNvSpPr/>
          <p:nvPr userDrawn="1"/>
        </p:nvSpPr>
        <p:spPr>
          <a:xfrm rot="5400000" flipH="1">
            <a:off x="6048292" y="-6064194"/>
            <a:ext cx="119270" cy="1224765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2704857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E992B-C285-4C41-9E03-4B62C0081E3E}"/>
              </a:ext>
            </a:extLst>
          </p:cNvPr>
          <p:cNvSpPr>
            <a:spLocks noGrp="1"/>
          </p:cNvSpPr>
          <p:nvPr>
            <p:ph type="ctrTitle"/>
          </p:nvPr>
        </p:nvSpPr>
        <p:spPr>
          <a:xfrm>
            <a:off x="1038971" y="1853680"/>
            <a:ext cx="10114058" cy="1830453"/>
          </a:xfrm>
        </p:spPr>
        <p:txBody>
          <a:bodyPr anchor="b">
            <a:noAutofit/>
          </a:bodyPr>
          <a:lstStyle>
            <a:lvl1pPr algn="ctr">
              <a:defRPr sz="6000" b="1">
                <a:solidFill>
                  <a:schemeClr val="accent6"/>
                </a:solidFill>
                <a:latin typeface="+mn-lt"/>
              </a:defRPr>
            </a:lvl1pPr>
          </a:lstStyle>
          <a:p>
            <a:r>
              <a:rPr lang="en-US"/>
              <a:t>Click to edit Master title style</a:t>
            </a:r>
          </a:p>
        </p:txBody>
      </p:sp>
      <p:sp>
        <p:nvSpPr>
          <p:cNvPr id="3" name="Subtitle 2">
            <a:extLst>
              <a:ext uri="{FF2B5EF4-FFF2-40B4-BE49-F238E27FC236}">
                <a16:creationId xmlns:a16="http://schemas.microsoft.com/office/drawing/2014/main" id="{BBE954B2-72F5-454F-90AB-EF70B9400CD1}"/>
              </a:ext>
            </a:extLst>
          </p:cNvPr>
          <p:cNvSpPr>
            <a:spLocks noGrp="1"/>
          </p:cNvSpPr>
          <p:nvPr>
            <p:ph type="subTitle" idx="1"/>
          </p:nvPr>
        </p:nvSpPr>
        <p:spPr>
          <a:xfrm>
            <a:off x="1038971" y="3825973"/>
            <a:ext cx="10114058" cy="1655762"/>
          </a:xfrm>
        </p:spPr>
        <p:txBody>
          <a:bodyPr/>
          <a:lstStyle>
            <a:lvl1pPr marL="0" indent="0" algn="ctr">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DD7B4A5-B4BA-4B1F-917E-C242B34C2DC4}"/>
              </a:ext>
            </a:extLst>
          </p:cNvPr>
          <p:cNvSpPr>
            <a:spLocks noGrp="1"/>
          </p:cNvSpPr>
          <p:nvPr>
            <p:ph type="dt" sz="half" idx="10"/>
          </p:nvPr>
        </p:nvSpPr>
        <p:spPr/>
        <p:txBody>
          <a:bodyPr/>
          <a:lstStyle/>
          <a:p>
            <a:fld id="{B2FCFEE6-D5CA-49FA-B4E7-B721CE941418}" type="datetimeFigureOut">
              <a:rPr lang="en-US" smtClean="0"/>
              <a:t>1/30/2023</a:t>
            </a:fld>
            <a:endParaRPr lang="en-US"/>
          </a:p>
        </p:txBody>
      </p:sp>
      <p:sp>
        <p:nvSpPr>
          <p:cNvPr id="5" name="Footer Placeholder 4">
            <a:extLst>
              <a:ext uri="{FF2B5EF4-FFF2-40B4-BE49-F238E27FC236}">
                <a16:creationId xmlns:a16="http://schemas.microsoft.com/office/drawing/2014/main" id="{A7EDAF78-F3AC-4301-AEE3-61AC99BFF3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BDA4F9-8DCB-4FDB-AD03-661B12DD9C7B}"/>
              </a:ext>
            </a:extLst>
          </p:cNvPr>
          <p:cNvSpPr>
            <a:spLocks noGrp="1"/>
          </p:cNvSpPr>
          <p:nvPr>
            <p:ph type="sldNum" sz="quarter" idx="12"/>
          </p:nvPr>
        </p:nvSpPr>
        <p:spPr/>
        <p:txBody>
          <a:bodyPr/>
          <a:lstStyle/>
          <a:p>
            <a:fld id="{29B265A9-FC78-43A3-8AB4-BFB1BBE89465}" type="slidenum">
              <a:rPr lang="en-US" smtClean="0"/>
              <a:t>‹#›</a:t>
            </a:fld>
            <a:endParaRPr lang="en-US"/>
          </a:p>
        </p:txBody>
      </p:sp>
      <p:sp>
        <p:nvSpPr>
          <p:cNvPr id="16" name="Rectangle 15">
            <a:extLst>
              <a:ext uri="{FF2B5EF4-FFF2-40B4-BE49-F238E27FC236}">
                <a16:creationId xmlns:a16="http://schemas.microsoft.com/office/drawing/2014/main" id="{DD9E23EF-3602-42EA-8439-C3640B2E8CBA}"/>
              </a:ext>
            </a:extLst>
          </p:cNvPr>
          <p:cNvSpPr/>
          <p:nvPr userDrawn="1"/>
        </p:nvSpPr>
        <p:spPr>
          <a:xfrm rot="5400000" flipH="1">
            <a:off x="6048292" y="-6064194"/>
            <a:ext cx="119270" cy="1224765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753363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22C6C-B9F2-4054-A063-D7951589B4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095CD4-29E3-40F9-9F26-683A43B632C0}"/>
              </a:ext>
            </a:extLst>
          </p:cNvPr>
          <p:cNvSpPr>
            <a:spLocks noGrp="1"/>
          </p:cNvSpPr>
          <p:nvPr>
            <p:ph idx="1"/>
          </p:nvPr>
        </p:nvSpPr>
        <p:spPr>
          <a:xfrm>
            <a:off x="838200" y="1825625"/>
            <a:ext cx="10515600" cy="41378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4D0B8682-79B2-4D95-A726-3E52A99370FE}"/>
              </a:ext>
            </a:extLst>
          </p:cNvPr>
          <p:cNvSpPr/>
          <p:nvPr userDrawn="1"/>
        </p:nvSpPr>
        <p:spPr>
          <a:xfrm rot="5400000" flipV="1">
            <a:off x="-84042" y="962890"/>
            <a:ext cx="1395167" cy="6043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6693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52C44F9A-9CE8-4653-A3D7-6121B0D6C7B6}" type="slidenum">
              <a:rPr lang="en-US"/>
              <a:pPr>
                <a:defRPr/>
              </a:pPr>
              <a:t>‹#›</a:t>
            </a:fld>
            <a:endParaRPr lang="en-US"/>
          </a:p>
        </p:txBody>
      </p:sp>
    </p:spTree>
    <p:extLst>
      <p:ext uri="{BB962C8B-B14F-4D97-AF65-F5344CB8AC3E}">
        <p14:creationId xmlns:p14="http://schemas.microsoft.com/office/powerpoint/2010/main" val="3474713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261E7-3BB4-47E5-899F-95508ED89A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9622AE-7E52-435B-B087-F2157CF47946}"/>
              </a:ext>
            </a:extLst>
          </p:cNvPr>
          <p:cNvSpPr>
            <a:spLocks noGrp="1"/>
          </p:cNvSpPr>
          <p:nvPr>
            <p:ph sz="half" idx="1"/>
          </p:nvPr>
        </p:nvSpPr>
        <p:spPr>
          <a:xfrm>
            <a:off x="838200" y="1825625"/>
            <a:ext cx="5181600" cy="41747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5DE05B-86E9-4086-B251-BC0F05FA5008}"/>
              </a:ext>
            </a:extLst>
          </p:cNvPr>
          <p:cNvSpPr>
            <a:spLocks noGrp="1"/>
          </p:cNvSpPr>
          <p:nvPr>
            <p:ph sz="half" idx="2"/>
          </p:nvPr>
        </p:nvSpPr>
        <p:spPr>
          <a:xfrm>
            <a:off x="6172200" y="1825625"/>
            <a:ext cx="5181600" cy="41747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BFA0F8-FC41-4BED-BA42-19A81813DA26}"/>
              </a:ext>
            </a:extLst>
          </p:cNvPr>
          <p:cNvSpPr>
            <a:spLocks noGrp="1"/>
          </p:cNvSpPr>
          <p:nvPr>
            <p:ph type="dt" sz="half" idx="10"/>
          </p:nvPr>
        </p:nvSpPr>
        <p:spPr/>
        <p:txBody>
          <a:bodyPr/>
          <a:lstStyle/>
          <a:p>
            <a:fld id="{B2FCFEE6-D5CA-49FA-B4E7-B721CE941418}" type="datetimeFigureOut">
              <a:rPr lang="en-US" smtClean="0"/>
              <a:t>1/30/2023</a:t>
            </a:fld>
            <a:endParaRPr lang="en-US"/>
          </a:p>
        </p:txBody>
      </p:sp>
      <p:sp>
        <p:nvSpPr>
          <p:cNvPr id="6" name="Footer Placeholder 5">
            <a:extLst>
              <a:ext uri="{FF2B5EF4-FFF2-40B4-BE49-F238E27FC236}">
                <a16:creationId xmlns:a16="http://schemas.microsoft.com/office/drawing/2014/main" id="{F9B63058-F6E3-4250-AD2F-801E277B5D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4BFBBA-D6F9-48A3-ABFB-B53597786619}"/>
              </a:ext>
            </a:extLst>
          </p:cNvPr>
          <p:cNvSpPr>
            <a:spLocks noGrp="1"/>
          </p:cNvSpPr>
          <p:nvPr>
            <p:ph type="sldNum" sz="quarter" idx="12"/>
          </p:nvPr>
        </p:nvSpPr>
        <p:spPr/>
        <p:txBody>
          <a:bodyPr/>
          <a:lstStyle/>
          <a:p>
            <a:fld id="{29B265A9-FC78-43A3-8AB4-BFB1BBE89465}" type="slidenum">
              <a:rPr lang="en-US" smtClean="0"/>
              <a:t>‹#›</a:t>
            </a:fld>
            <a:endParaRPr lang="en-US"/>
          </a:p>
        </p:txBody>
      </p:sp>
      <p:sp>
        <p:nvSpPr>
          <p:cNvPr id="11" name="Rectangle 10">
            <a:extLst>
              <a:ext uri="{FF2B5EF4-FFF2-40B4-BE49-F238E27FC236}">
                <a16:creationId xmlns:a16="http://schemas.microsoft.com/office/drawing/2014/main" id="{FC26DC41-B1B6-45FF-AA15-EE95A405D35D}"/>
              </a:ext>
            </a:extLst>
          </p:cNvPr>
          <p:cNvSpPr/>
          <p:nvPr userDrawn="1"/>
        </p:nvSpPr>
        <p:spPr>
          <a:xfrm rot="5400000" flipV="1">
            <a:off x="-84042" y="962890"/>
            <a:ext cx="1395167" cy="6043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6976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22C6C-B9F2-4054-A063-D7951589B4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095CD4-29E3-40F9-9F26-683A43B632C0}"/>
              </a:ext>
            </a:extLst>
          </p:cNvPr>
          <p:cNvSpPr>
            <a:spLocks noGrp="1"/>
          </p:cNvSpPr>
          <p:nvPr>
            <p:ph idx="1"/>
          </p:nvPr>
        </p:nvSpPr>
        <p:spPr>
          <a:xfrm>
            <a:off x="838200" y="1825625"/>
            <a:ext cx="10515600" cy="41378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4D0B8682-79B2-4D95-A726-3E52A99370FE}"/>
              </a:ext>
            </a:extLst>
          </p:cNvPr>
          <p:cNvSpPr/>
          <p:nvPr userDrawn="1"/>
        </p:nvSpPr>
        <p:spPr>
          <a:xfrm rot="5400000" flipV="1">
            <a:off x="-84042" y="962890"/>
            <a:ext cx="1395167" cy="6043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789F8BC-EB1D-49D5-A945-E2BA2A76C13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19323" y="6194107"/>
            <a:ext cx="2752332" cy="424318"/>
          </a:xfrm>
          <a:prstGeom prst="rect">
            <a:avLst/>
          </a:prstGeom>
          <a:ln w="127000">
            <a:solidFill>
              <a:schemeClr val="bg1"/>
            </a:solidFill>
          </a:ln>
        </p:spPr>
      </p:pic>
    </p:spTree>
    <p:extLst>
      <p:ext uri="{BB962C8B-B14F-4D97-AF65-F5344CB8AC3E}">
        <p14:creationId xmlns:p14="http://schemas.microsoft.com/office/powerpoint/2010/main" val="10163403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261E7-3BB4-47E5-899F-95508ED89A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9622AE-7E52-435B-B087-F2157CF47946}"/>
              </a:ext>
            </a:extLst>
          </p:cNvPr>
          <p:cNvSpPr>
            <a:spLocks noGrp="1"/>
          </p:cNvSpPr>
          <p:nvPr>
            <p:ph sz="half" idx="1"/>
          </p:nvPr>
        </p:nvSpPr>
        <p:spPr>
          <a:xfrm>
            <a:off x="838200" y="1825625"/>
            <a:ext cx="5181600" cy="41747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5DE05B-86E9-4086-B251-BC0F05FA5008}"/>
              </a:ext>
            </a:extLst>
          </p:cNvPr>
          <p:cNvSpPr>
            <a:spLocks noGrp="1"/>
          </p:cNvSpPr>
          <p:nvPr>
            <p:ph sz="half" idx="2"/>
          </p:nvPr>
        </p:nvSpPr>
        <p:spPr>
          <a:xfrm>
            <a:off x="6172200" y="1825625"/>
            <a:ext cx="5181600" cy="41747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BFA0F8-FC41-4BED-BA42-19A81813DA26}"/>
              </a:ext>
            </a:extLst>
          </p:cNvPr>
          <p:cNvSpPr>
            <a:spLocks noGrp="1"/>
          </p:cNvSpPr>
          <p:nvPr>
            <p:ph type="dt" sz="half" idx="10"/>
          </p:nvPr>
        </p:nvSpPr>
        <p:spPr/>
        <p:txBody>
          <a:bodyPr/>
          <a:lstStyle/>
          <a:p>
            <a:fld id="{B2FCFEE6-D5CA-49FA-B4E7-B721CE941418}" type="datetimeFigureOut">
              <a:rPr lang="en-US" smtClean="0"/>
              <a:t>1/30/2023</a:t>
            </a:fld>
            <a:endParaRPr lang="en-US"/>
          </a:p>
        </p:txBody>
      </p:sp>
      <p:sp>
        <p:nvSpPr>
          <p:cNvPr id="6" name="Footer Placeholder 5">
            <a:extLst>
              <a:ext uri="{FF2B5EF4-FFF2-40B4-BE49-F238E27FC236}">
                <a16:creationId xmlns:a16="http://schemas.microsoft.com/office/drawing/2014/main" id="{F9B63058-F6E3-4250-AD2F-801E277B5D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4BFBBA-D6F9-48A3-ABFB-B53597786619}"/>
              </a:ext>
            </a:extLst>
          </p:cNvPr>
          <p:cNvSpPr>
            <a:spLocks noGrp="1"/>
          </p:cNvSpPr>
          <p:nvPr>
            <p:ph type="sldNum" sz="quarter" idx="12"/>
          </p:nvPr>
        </p:nvSpPr>
        <p:spPr/>
        <p:txBody>
          <a:bodyPr/>
          <a:lstStyle/>
          <a:p>
            <a:fld id="{29B265A9-FC78-43A3-8AB4-BFB1BBE89465}" type="slidenum">
              <a:rPr lang="en-US" smtClean="0"/>
              <a:t>‹#›</a:t>
            </a:fld>
            <a:endParaRPr lang="en-US"/>
          </a:p>
        </p:txBody>
      </p:sp>
      <p:sp>
        <p:nvSpPr>
          <p:cNvPr id="11" name="Rectangle 10">
            <a:extLst>
              <a:ext uri="{FF2B5EF4-FFF2-40B4-BE49-F238E27FC236}">
                <a16:creationId xmlns:a16="http://schemas.microsoft.com/office/drawing/2014/main" id="{FC26DC41-B1B6-45FF-AA15-EE95A405D35D}"/>
              </a:ext>
            </a:extLst>
          </p:cNvPr>
          <p:cNvSpPr/>
          <p:nvPr userDrawn="1"/>
        </p:nvSpPr>
        <p:spPr>
          <a:xfrm rot="5400000" flipV="1">
            <a:off x="-84042" y="962890"/>
            <a:ext cx="1395167" cy="6043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13600ECC-A1F6-4636-83B0-ECA83845B1E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19323" y="6194107"/>
            <a:ext cx="2752332" cy="424318"/>
          </a:xfrm>
          <a:prstGeom prst="rect">
            <a:avLst/>
          </a:prstGeom>
          <a:ln w="127000">
            <a:solidFill>
              <a:schemeClr val="bg1"/>
            </a:solidFill>
          </a:ln>
        </p:spPr>
      </p:pic>
    </p:spTree>
    <p:extLst>
      <p:ext uri="{BB962C8B-B14F-4D97-AF65-F5344CB8AC3E}">
        <p14:creationId xmlns:p14="http://schemas.microsoft.com/office/powerpoint/2010/main" val="6864203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E992B-C285-4C41-9E03-4B62C0081E3E}"/>
              </a:ext>
            </a:extLst>
          </p:cNvPr>
          <p:cNvSpPr>
            <a:spLocks noGrp="1"/>
          </p:cNvSpPr>
          <p:nvPr>
            <p:ph type="ctrTitle"/>
          </p:nvPr>
        </p:nvSpPr>
        <p:spPr>
          <a:xfrm>
            <a:off x="1050898" y="1482281"/>
            <a:ext cx="10114058" cy="837566"/>
          </a:xfrm>
        </p:spPr>
        <p:txBody>
          <a:bodyPr anchor="b">
            <a:normAutofit/>
          </a:bodyPr>
          <a:lstStyle>
            <a:lvl1pPr algn="ctr">
              <a:defRPr sz="6000" b="0">
                <a:solidFill>
                  <a:schemeClr val="tx1">
                    <a:lumMod val="95000"/>
                    <a:lumOff val="5000"/>
                  </a:schemeClr>
                </a:solidFill>
                <a:latin typeface="+mj-lt"/>
              </a:defRPr>
            </a:lvl1pPr>
          </a:lstStyle>
          <a:p>
            <a:endParaRPr lang="en-US"/>
          </a:p>
        </p:txBody>
      </p:sp>
      <p:sp>
        <p:nvSpPr>
          <p:cNvPr id="4" name="Date Placeholder 3">
            <a:extLst>
              <a:ext uri="{FF2B5EF4-FFF2-40B4-BE49-F238E27FC236}">
                <a16:creationId xmlns:a16="http://schemas.microsoft.com/office/drawing/2014/main" id="{3DD7B4A5-B4BA-4B1F-917E-C242B34C2DC4}"/>
              </a:ext>
            </a:extLst>
          </p:cNvPr>
          <p:cNvSpPr>
            <a:spLocks noGrp="1"/>
          </p:cNvSpPr>
          <p:nvPr>
            <p:ph type="dt" sz="half" idx="10"/>
          </p:nvPr>
        </p:nvSpPr>
        <p:spPr/>
        <p:txBody>
          <a:bodyPr/>
          <a:lstStyle/>
          <a:p>
            <a:fld id="{B2FCFEE6-D5CA-49FA-B4E7-B721CE941418}" type="datetimeFigureOut">
              <a:rPr lang="en-US" smtClean="0"/>
              <a:t>1/30/2023</a:t>
            </a:fld>
            <a:endParaRPr lang="en-US"/>
          </a:p>
        </p:txBody>
      </p:sp>
      <p:sp>
        <p:nvSpPr>
          <p:cNvPr id="5" name="Footer Placeholder 4">
            <a:extLst>
              <a:ext uri="{FF2B5EF4-FFF2-40B4-BE49-F238E27FC236}">
                <a16:creationId xmlns:a16="http://schemas.microsoft.com/office/drawing/2014/main" id="{A7EDAF78-F3AC-4301-AEE3-61AC99BFF3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BDA4F9-8DCB-4FDB-AD03-661B12DD9C7B}"/>
              </a:ext>
            </a:extLst>
          </p:cNvPr>
          <p:cNvSpPr>
            <a:spLocks noGrp="1"/>
          </p:cNvSpPr>
          <p:nvPr>
            <p:ph type="sldNum" sz="quarter" idx="12"/>
          </p:nvPr>
        </p:nvSpPr>
        <p:spPr/>
        <p:txBody>
          <a:bodyPr/>
          <a:lstStyle/>
          <a:p>
            <a:fld id="{29B265A9-FC78-43A3-8AB4-BFB1BBE89465}" type="slidenum">
              <a:rPr lang="en-US" smtClean="0"/>
              <a:t>‹#›</a:t>
            </a:fld>
            <a:endParaRPr lang="en-US"/>
          </a:p>
        </p:txBody>
      </p:sp>
      <p:pic>
        <p:nvPicPr>
          <p:cNvPr id="10" name="Picture 9">
            <a:extLst>
              <a:ext uri="{FF2B5EF4-FFF2-40B4-BE49-F238E27FC236}">
                <a16:creationId xmlns:a16="http://schemas.microsoft.com/office/drawing/2014/main" id="{EA70F524-B236-4B33-B68E-D96504BB31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26113" y="556919"/>
            <a:ext cx="3763627" cy="580226"/>
          </a:xfrm>
          <a:prstGeom prst="rect">
            <a:avLst/>
          </a:prstGeom>
          <a:ln w="76200">
            <a:noFill/>
          </a:ln>
        </p:spPr>
      </p:pic>
      <p:sp>
        <p:nvSpPr>
          <p:cNvPr id="8" name="Rectangle 7">
            <a:extLst>
              <a:ext uri="{FF2B5EF4-FFF2-40B4-BE49-F238E27FC236}">
                <a16:creationId xmlns:a16="http://schemas.microsoft.com/office/drawing/2014/main" id="{E15F7503-7CBA-43FA-9627-51D6C40B25D2}"/>
              </a:ext>
            </a:extLst>
          </p:cNvPr>
          <p:cNvSpPr/>
          <p:nvPr userDrawn="1"/>
        </p:nvSpPr>
        <p:spPr>
          <a:xfrm rot="5400000" flipH="1">
            <a:off x="6048292" y="-6064194"/>
            <a:ext cx="119270" cy="1224765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F56DAD94-69BF-4DEE-BA54-7A81CC8DC9ED}"/>
              </a:ext>
            </a:extLst>
          </p:cNvPr>
          <p:cNvCxnSpPr/>
          <p:nvPr userDrawn="1"/>
        </p:nvCxnSpPr>
        <p:spPr>
          <a:xfrm>
            <a:off x="838200" y="2366278"/>
            <a:ext cx="10515601"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8"/>
          <p:cNvSpPr>
            <a:spLocks noGrp="1"/>
          </p:cNvSpPr>
          <p:nvPr>
            <p:ph sz="quarter" idx="13"/>
          </p:nvPr>
        </p:nvSpPr>
        <p:spPr>
          <a:xfrm>
            <a:off x="1467642" y="2948350"/>
            <a:ext cx="9256713" cy="32083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14124946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Content Slide">
    <p:bg>
      <p:bgPr>
        <a:gradFill rotWithShape="0">
          <a:gsLst>
            <a:gs pos="0">
              <a:schemeClr val="bg1"/>
            </a:gs>
            <a:gs pos="100000">
              <a:schemeClr val="bg1"/>
            </a:gs>
          </a:gsLst>
          <a:lin ang="4440000"/>
        </a:gra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5FAAE57-725D-479E-A884-59E7CC90990A}"/>
              </a:ext>
            </a:extLst>
          </p:cNvPr>
          <p:cNvSpPr>
            <a:spLocks noGrp="1"/>
          </p:cNvSpPr>
          <p:nvPr>
            <p:ph type="body" sz="quarter" idx="10"/>
          </p:nvPr>
        </p:nvSpPr>
        <p:spPr>
          <a:xfrm>
            <a:off x="292100" y="1419225"/>
            <a:ext cx="11498263" cy="4752975"/>
          </a:xfrm>
          <a:prstGeom prst="rect">
            <a:avLst/>
          </a:prstGeom>
        </p:spPr>
        <p:txBody>
          <a:bodyPr/>
          <a:lstStyle>
            <a:lvl1pPr marL="225425" indent="-225425">
              <a:buClrTx/>
              <a:buFont typeface="Arial" panose="020B0604020202020204" pitchFamily="34" charset="0"/>
              <a:buChar char="•"/>
              <a:defRPr sz="2800"/>
            </a:lvl1pPr>
            <a:lvl2pPr marL="568325" indent="-228600">
              <a:buClrTx/>
              <a:buFont typeface="Arial" panose="020B0604020202020204" pitchFamily="34" charset="0"/>
              <a:buChar char="•"/>
              <a:defRPr sz="2400"/>
            </a:lvl2pPr>
            <a:lvl3pPr marL="912813" indent="-163513">
              <a:buClrTx/>
              <a:buFont typeface="Arial" panose="020B0604020202020204" pitchFamily="34" charset="0"/>
              <a:buChar char="•"/>
              <a:defRPr sz="2000"/>
            </a:lvl3pPr>
            <a:lvl4pPr marL="1079500" indent="0">
              <a:buClrTx/>
              <a:buFont typeface="Arial" panose="020B0604020202020204" pitchFamily="34" charset="0"/>
              <a:buNone/>
              <a:defRPr/>
            </a:lvl4pPr>
            <a:lvl5pPr marL="1547813" indent="-176213">
              <a:buClrTx/>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p:txBody>
      </p:sp>
      <p:sp>
        <p:nvSpPr>
          <p:cNvPr id="10" name="Title Placeholder 1"/>
          <p:cNvSpPr>
            <a:spLocks noGrp="1"/>
          </p:cNvSpPr>
          <p:nvPr>
            <p:ph type="title"/>
          </p:nvPr>
        </p:nvSpPr>
        <p:spPr bwMode="auto">
          <a:xfrm>
            <a:off x="290909" y="290512"/>
            <a:ext cx="11499454" cy="7418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3200"/>
            </a:lvl1pPr>
          </a:lstStyle>
          <a:p>
            <a:pPr lvl="0"/>
            <a:r>
              <a:rPr lang="en-US"/>
              <a:t>Click to edit Master title style</a:t>
            </a:r>
          </a:p>
        </p:txBody>
      </p:sp>
      <p:sp>
        <p:nvSpPr>
          <p:cNvPr id="5" name="Rectangle 4">
            <a:extLst>
              <a:ext uri="{FF2B5EF4-FFF2-40B4-BE49-F238E27FC236}">
                <a16:creationId xmlns:a16="http://schemas.microsoft.com/office/drawing/2014/main" id="{0FCA9AA3-CDB9-4BB0-B7B8-AABE65F53F92}"/>
              </a:ext>
            </a:extLst>
          </p:cNvPr>
          <p:cNvSpPr/>
          <p:nvPr userDrawn="1"/>
        </p:nvSpPr>
        <p:spPr>
          <a:xfrm rot="5400000" flipH="1">
            <a:off x="5972559" y="-4648762"/>
            <a:ext cx="137160" cy="114994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b="0" i="0" spc="30" baseline="0" err="1">
              <a:solidFill>
                <a:schemeClr val="tx1"/>
              </a:solidFill>
              <a:ea typeface="Neue Haas Grotesk Display Std 55 Roman" charset="0"/>
              <a:cs typeface="Neue Haas Grotesk Display Std 55 Roman" charset="0"/>
            </a:endParaRPr>
          </a:p>
        </p:txBody>
      </p:sp>
      <p:pic>
        <p:nvPicPr>
          <p:cNvPr id="9" name="Picture 8" descr="Image result for nimh nih logo png">
            <a:extLst>
              <a:ext uri="{FF2B5EF4-FFF2-40B4-BE49-F238E27FC236}">
                <a16:creationId xmlns:a16="http://schemas.microsoft.com/office/drawing/2014/main" id="{7AD256C2-E780-4BC8-A9BB-84C8A469077E}"/>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692543" y="6335775"/>
            <a:ext cx="1314493" cy="347472"/>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1">
            <a:extLst>
              <a:ext uri="{FF2B5EF4-FFF2-40B4-BE49-F238E27FC236}">
                <a16:creationId xmlns:a16="http://schemas.microsoft.com/office/drawing/2014/main" id="{5A3D58C5-51AF-43AD-B05C-4BEBFACBC6EF}"/>
              </a:ext>
            </a:extLst>
          </p:cNvPr>
          <p:cNvSpPr>
            <a:spLocks noGrp="1"/>
          </p:cNvSpPr>
          <p:nvPr>
            <p:ph type="sldNum" sz="quarter" idx="4"/>
          </p:nvPr>
        </p:nvSpPr>
        <p:spPr>
          <a:xfrm>
            <a:off x="191024" y="6402455"/>
            <a:ext cx="405456" cy="214112"/>
          </a:xfrm>
          <a:prstGeom prst="rect">
            <a:avLst/>
          </a:prstGeom>
        </p:spPr>
        <p:txBody>
          <a:bodyPr vert="horz" lIns="91440" tIns="45720" rIns="91440" bIns="45720" rtlCol="0" anchor="ctr"/>
          <a:lstStyle>
            <a:lvl1pPr algn="ctr">
              <a:defRPr sz="1100">
                <a:solidFill>
                  <a:schemeClr val="tx1"/>
                </a:solidFill>
                <a:latin typeface="+mj-lt"/>
              </a:defRPr>
            </a:lvl1pPr>
          </a:lstStyle>
          <a:p>
            <a:fld id="{14DA8466-51B6-440F-8995-3D5918D9CE24}" type="slidenum">
              <a:rPr lang="en-US" smtClean="0"/>
              <a:pPr/>
              <a:t>‹#›</a:t>
            </a:fld>
            <a:endParaRPr lang="en-US"/>
          </a:p>
        </p:txBody>
      </p:sp>
    </p:spTree>
    <p:extLst>
      <p:ext uri="{BB962C8B-B14F-4D97-AF65-F5344CB8AC3E}">
        <p14:creationId xmlns:p14="http://schemas.microsoft.com/office/powerpoint/2010/main" val="30692573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Internal w/o Rul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0E672CBA-1F15-4F34-9466-2A2663F0CC35}" type="slidenum">
              <a:rPr lang="en-US" smtClean="0"/>
              <a:pPr/>
              <a:t>‹#›</a:t>
            </a:fld>
            <a:endParaRPr lang="en-US"/>
          </a:p>
        </p:txBody>
      </p:sp>
      <p:sp>
        <p:nvSpPr>
          <p:cNvPr id="5" name="Title 1"/>
          <p:cNvSpPr>
            <a:spLocks noGrp="1"/>
          </p:cNvSpPr>
          <p:nvPr>
            <p:ph type="title"/>
          </p:nvPr>
        </p:nvSpPr>
        <p:spPr>
          <a:xfrm>
            <a:off x="609600" y="274639"/>
            <a:ext cx="11074400" cy="642867"/>
          </a:xfrm>
          <a:prstGeom prst="rect">
            <a:avLst/>
          </a:prstGeom>
        </p:spPr>
        <p:txBody>
          <a:bodyPr/>
          <a:lstStyle>
            <a:lvl1pPr algn="l">
              <a:defRPr sz="3600" b="1">
                <a:solidFill>
                  <a:srgbClr val="4963AE"/>
                </a:solidFill>
                <a:latin typeface="Arial" pitchFamily="34" charset="0"/>
                <a:cs typeface="Arial" pitchFamily="34" charset="0"/>
              </a:defRPr>
            </a:lvl1pPr>
          </a:lstStyle>
          <a:p>
            <a:r>
              <a:rPr lang="en-US"/>
              <a:t>Click to edit Master title style</a:t>
            </a:r>
          </a:p>
        </p:txBody>
      </p:sp>
      <p:sp>
        <p:nvSpPr>
          <p:cNvPr id="7" name="Content Placeholder 6"/>
          <p:cNvSpPr>
            <a:spLocks noGrp="1"/>
          </p:cNvSpPr>
          <p:nvPr>
            <p:ph sz="quarter" idx="12"/>
          </p:nvPr>
        </p:nvSpPr>
        <p:spPr>
          <a:xfrm>
            <a:off x="609600" y="976313"/>
            <a:ext cx="11074400" cy="5029200"/>
          </a:xfrm>
          <a:prstGeom prst="rect">
            <a:avLst/>
          </a:prstGeom>
        </p:spPr>
        <p:txBody>
          <a:bodyPr/>
          <a:lstStyle>
            <a:lvl1pPr>
              <a:lnSpc>
                <a:spcPct val="125000"/>
              </a:lnSpc>
              <a:spcBef>
                <a:spcPts val="0"/>
              </a:spcBef>
              <a:spcAft>
                <a:spcPts val="1000"/>
              </a:spcAft>
              <a:buClr>
                <a:srgbClr val="4963AE"/>
              </a:buClr>
              <a:buSzPct val="135000"/>
              <a:defRPr sz="2400">
                <a:latin typeface="Arial" pitchFamily="34" charset="0"/>
                <a:cs typeface="Arial" pitchFamily="34" charset="0"/>
              </a:defRPr>
            </a:lvl1pPr>
            <a:lvl2pPr marL="742950" indent="-285750">
              <a:lnSpc>
                <a:spcPct val="125000"/>
              </a:lnSpc>
              <a:spcBef>
                <a:spcPts val="0"/>
              </a:spcBef>
              <a:spcAft>
                <a:spcPts val="1000"/>
              </a:spcAft>
              <a:buClr>
                <a:srgbClr val="4963AE"/>
              </a:buClr>
              <a:buSzPct val="135000"/>
              <a:buFont typeface="Courier New" pitchFamily="49" charset="0"/>
              <a:buChar char="o"/>
              <a:defRPr sz="1600">
                <a:latin typeface="Arial" pitchFamily="34" charset="0"/>
                <a:cs typeface="Arial" pitchFamily="34" charset="0"/>
              </a:defRPr>
            </a:lvl2pPr>
            <a:lvl3pPr>
              <a:lnSpc>
                <a:spcPct val="125000"/>
              </a:lnSpc>
              <a:spcBef>
                <a:spcPts val="0"/>
              </a:spcBef>
              <a:spcAft>
                <a:spcPts val="1000"/>
              </a:spcAft>
              <a:buClr>
                <a:srgbClr val="4963AE"/>
              </a:buClr>
              <a:buSzPct val="135000"/>
              <a:defRPr sz="1600">
                <a:latin typeface="Arial" pitchFamily="34" charset="0"/>
                <a:cs typeface="Arial" pitchFamily="34" charset="0"/>
              </a:defRPr>
            </a:lvl3pPr>
            <a:lvl4pPr>
              <a:lnSpc>
                <a:spcPct val="125000"/>
              </a:lnSpc>
              <a:spcBef>
                <a:spcPts val="0"/>
              </a:spcBef>
              <a:spcAft>
                <a:spcPts val="1000"/>
              </a:spcAft>
              <a:buClr>
                <a:srgbClr val="4963AE"/>
              </a:buClr>
              <a:buSzPct val="135000"/>
              <a:defRPr sz="1600">
                <a:latin typeface="Arial" pitchFamily="34" charset="0"/>
                <a:cs typeface="Arial" pitchFamily="34" charset="0"/>
              </a:defRPr>
            </a:lvl4pPr>
            <a:lvl5pPr>
              <a:lnSpc>
                <a:spcPct val="125000"/>
              </a:lnSpc>
              <a:spcBef>
                <a:spcPts val="0"/>
              </a:spcBef>
              <a:spcAft>
                <a:spcPts val="1000"/>
              </a:spcAft>
              <a:buClr>
                <a:srgbClr val="4963AE"/>
              </a:buClr>
              <a:buSzPct val="135000"/>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2"/>
          <p:cNvSpPr>
            <a:spLocks noGrp="1"/>
          </p:cNvSpPr>
          <p:nvPr>
            <p:ph type="ftr" sz="quarter" idx="3"/>
          </p:nvPr>
        </p:nvSpPr>
        <p:spPr>
          <a:xfrm>
            <a:off x="1134387" y="6356351"/>
            <a:ext cx="6892013" cy="365125"/>
          </a:xfrm>
          <a:prstGeom prst="rect">
            <a:avLst/>
          </a:prstGeom>
        </p:spPr>
        <p:txBody>
          <a:bodyPr vert="horz" lIns="91440" tIns="45720" rIns="91440" bIns="45720" rtlCol="0" anchor="ctr"/>
          <a:lstStyle>
            <a:lvl1pPr algn="l">
              <a:defRPr sz="1200">
                <a:solidFill>
                  <a:schemeClr val="bg1"/>
                </a:solidFill>
                <a:latin typeface="Arial" pitchFamily="34" charset="0"/>
                <a:cs typeface="Arial" pitchFamily="34" charset="0"/>
              </a:defRPr>
            </a:lvl1pPr>
          </a:lstStyle>
          <a:p>
            <a:endParaRPr lang="en-US"/>
          </a:p>
        </p:txBody>
      </p:sp>
    </p:spTree>
    <p:extLst>
      <p:ext uri="{BB962C8B-B14F-4D97-AF65-F5344CB8AC3E}">
        <p14:creationId xmlns:p14="http://schemas.microsoft.com/office/powerpoint/2010/main" val="2019701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143000"/>
            <a:ext cx="538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143000"/>
            <a:ext cx="538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CB1515FC-D72B-4CAF-A499-034D60B6BD18}" type="slidenum">
              <a:rPr lang="en-US" smtClean="0"/>
              <a:pPr>
                <a:defRPr/>
              </a:pPr>
              <a:t>‹#›</a:t>
            </a:fld>
            <a:endParaRPr lang="en-US"/>
          </a:p>
        </p:txBody>
      </p:sp>
    </p:spTree>
    <p:extLst>
      <p:ext uri="{BB962C8B-B14F-4D97-AF65-F5344CB8AC3E}">
        <p14:creationId xmlns:p14="http://schemas.microsoft.com/office/powerpoint/2010/main" val="3890551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28F09152-4AE8-43EA-B2CC-655DE9FC6C96}" type="slidenum">
              <a:rPr lang="en-US" smtClean="0"/>
              <a:pPr>
                <a:defRPr/>
              </a:pPr>
              <a:t>‹#›</a:t>
            </a:fld>
            <a:endParaRPr lang="en-US"/>
          </a:p>
        </p:txBody>
      </p:sp>
    </p:spTree>
    <p:extLst>
      <p:ext uri="{BB962C8B-B14F-4D97-AF65-F5344CB8AC3E}">
        <p14:creationId xmlns:p14="http://schemas.microsoft.com/office/powerpoint/2010/main" val="3171655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F39E8EE1-BCC5-4FFC-9D02-CA3B48317ABE}" type="slidenum">
              <a:rPr lang="en-US" smtClean="0"/>
              <a:pPr>
                <a:defRPr/>
              </a:pPr>
              <a:t>‹#›</a:t>
            </a:fld>
            <a:endParaRPr lang="en-US"/>
          </a:p>
        </p:txBody>
      </p:sp>
    </p:spTree>
    <p:extLst>
      <p:ext uri="{BB962C8B-B14F-4D97-AF65-F5344CB8AC3E}">
        <p14:creationId xmlns:p14="http://schemas.microsoft.com/office/powerpoint/2010/main" val="3067097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7B76949-AF80-435D-9E97-14B6AAF2E0ED}" type="slidenum">
              <a:rPr lang="en-US" smtClean="0"/>
              <a:pPr>
                <a:defRPr/>
              </a:pPr>
              <a:t>‹#›</a:t>
            </a:fld>
            <a:endParaRPr lang="en-US"/>
          </a:p>
        </p:txBody>
      </p:sp>
    </p:spTree>
    <p:extLst>
      <p:ext uri="{BB962C8B-B14F-4D97-AF65-F5344CB8AC3E}">
        <p14:creationId xmlns:p14="http://schemas.microsoft.com/office/powerpoint/2010/main" val="3129795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8F09152-4AE8-43EA-B2CC-655DE9FC6C96}" type="slidenum">
              <a:rPr lang="en-US" smtClean="0"/>
              <a:pPr>
                <a:defRPr/>
              </a:pPr>
              <a:t>‹#›</a:t>
            </a:fld>
            <a:endParaRPr lang="en-US"/>
          </a:p>
        </p:txBody>
      </p:sp>
    </p:spTree>
    <p:extLst>
      <p:ext uri="{BB962C8B-B14F-4D97-AF65-F5344CB8AC3E}">
        <p14:creationId xmlns:p14="http://schemas.microsoft.com/office/powerpoint/2010/main" val="3355094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8F09152-4AE8-43EA-B2CC-655DE9FC6C96}" type="slidenum">
              <a:rPr lang="en-US" smtClean="0"/>
              <a:pPr>
                <a:defRPr/>
              </a:pPr>
              <a:t>‹#›</a:t>
            </a:fld>
            <a:endParaRPr lang="en-US"/>
          </a:p>
        </p:txBody>
      </p:sp>
    </p:spTree>
    <p:extLst>
      <p:ext uri="{BB962C8B-B14F-4D97-AF65-F5344CB8AC3E}">
        <p14:creationId xmlns:p14="http://schemas.microsoft.com/office/powerpoint/2010/main" val="2720938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emf"/><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theme" Target="../theme/theme3.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pic>
        <p:nvPicPr>
          <p:cNvPr id="2050" name="Picture 7" descr="top_headers"/>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06400" y="127001"/>
            <a:ext cx="11413067"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1524000" y="228601"/>
            <a:ext cx="101600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New investigator</a:t>
            </a:r>
          </a:p>
        </p:txBody>
      </p:sp>
      <p:sp>
        <p:nvSpPr>
          <p:cNvPr id="2052" name="Rectangle 3"/>
          <p:cNvSpPr>
            <a:spLocks noGrp="1" noChangeArrowheads="1"/>
          </p:cNvSpPr>
          <p:nvPr>
            <p:ph type="body" idx="1"/>
          </p:nvPr>
        </p:nvSpPr>
        <p:spPr bwMode="auto">
          <a:xfrm>
            <a:off x="609600" y="11430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10363200" y="6553201"/>
            <a:ext cx="1828800" cy="155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smtClean="0">
                <a:solidFill>
                  <a:schemeClr val="bg1"/>
                </a:solidFill>
              </a:defRPr>
            </a:lvl1pPr>
          </a:lstStyle>
          <a:p>
            <a:pPr>
              <a:defRPr/>
            </a:pPr>
            <a:fld id="{28F09152-4AE8-43EA-B2CC-655DE9FC6C96}" type="slidenum">
              <a:rPr lang="en-US" smtClean="0"/>
              <a:pPr>
                <a:defRPr/>
              </a:pPr>
              <a:t>‹#›</a:t>
            </a:fld>
            <a:endParaRPr lang="en-US"/>
          </a:p>
        </p:txBody>
      </p:sp>
      <p:sp>
        <p:nvSpPr>
          <p:cNvPr id="9" name="Rectangle 8"/>
          <p:cNvSpPr/>
          <p:nvPr userDrawn="1"/>
        </p:nvSpPr>
        <p:spPr>
          <a:xfrm>
            <a:off x="135467" y="101601"/>
            <a:ext cx="11921067" cy="6662057"/>
          </a:xfrm>
          <a:prstGeom prst="rect">
            <a:avLst/>
          </a:prstGeom>
          <a:noFill/>
          <a:ln>
            <a:gradFill flip="none" rotWithShape="1">
              <a:gsLst>
                <a:gs pos="0">
                  <a:srgbClr val="03D4A8"/>
                </a:gs>
                <a:gs pos="25000">
                  <a:srgbClr val="21D6E0"/>
                </a:gs>
                <a:gs pos="75000">
                  <a:srgbClr val="0087E6"/>
                </a:gs>
                <a:gs pos="100000">
                  <a:srgbClr val="005CBF"/>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pic>
        <p:nvPicPr>
          <p:cNvPr id="3" name="Picture 2" descr="NIH_OER_Master_Logo_2Color.eps"/>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508000" y="6172200"/>
            <a:ext cx="2201333" cy="281740"/>
          </a:xfrm>
          <a:prstGeom prst="rect">
            <a:avLst/>
          </a:prstGeom>
        </p:spPr>
      </p:pic>
    </p:spTree>
  </p:cSld>
  <p:clrMap bg1="lt1" tx1="dk1" bg2="lt2" tx2="dk2" accent1="accent1" accent2="accent2" accent3="accent3" accent4="accent4" accent5="accent5" accent6="accent6" hlink="hlink" folHlink="folHlink"/>
  <p:sldLayoutIdLst>
    <p:sldLayoutId id="2147485427" r:id="rId1"/>
    <p:sldLayoutId id="2147485428" r:id="rId2"/>
    <p:sldLayoutId id="2147485429" r:id="rId3"/>
    <p:sldLayoutId id="2147485430" r:id="rId4"/>
    <p:sldLayoutId id="2147485431" r:id="rId5"/>
    <p:sldLayoutId id="2147485432" r:id="rId6"/>
    <p:sldLayoutId id="2147485433" r:id="rId7"/>
    <p:sldLayoutId id="2147485434" r:id="rId8"/>
    <p:sldLayoutId id="2147485435" r:id="rId9"/>
    <p:sldLayoutId id="2147485436" r:id="rId10"/>
    <p:sldLayoutId id="2147485437" r:id="rId11"/>
    <p:sldLayoutId id="2147485451" r:id="rId12"/>
    <p:sldLayoutId id="2147485450" r:id="rId13"/>
  </p:sldLayoutIdLst>
  <p:hf hdr="0" ftr="0" dt="0"/>
  <p:txStyles>
    <p:titleStyle>
      <a:lvl1pPr algn="r" rtl="0" eaLnBrk="1" fontAlgn="base" hangingPunct="1">
        <a:spcBef>
          <a:spcPct val="0"/>
        </a:spcBef>
        <a:spcAft>
          <a:spcPct val="0"/>
        </a:spcAft>
        <a:defRPr sz="2400" b="1">
          <a:solidFill>
            <a:schemeClr val="bg1"/>
          </a:solidFill>
          <a:latin typeface="+mj-lt"/>
          <a:ea typeface="+mj-ea"/>
          <a:cs typeface="+mj-cs"/>
        </a:defRPr>
      </a:lvl1pPr>
      <a:lvl2pPr algn="r" rtl="0" eaLnBrk="1" fontAlgn="base" hangingPunct="1">
        <a:spcBef>
          <a:spcPct val="0"/>
        </a:spcBef>
        <a:spcAft>
          <a:spcPct val="0"/>
        </a:spcAft>
        <a:defRPr sz="2400" b="1">
          <a:solidFill>
            <a:schemeClr val="bg1"/>
          </a:solidFill>
          <a:latin typeface="Arial" charset="0"/>
          <a:cs typeface="Arial" charset="0"/>
        </a:defRPr>
      </a:lvl2pPr>
      <a:lvl3pPr algn="r" rtl="0" eaLnBrk="1" fontAlgn="base" hangingPunct="1">
        <a:spcBef>
          <a:spcPct val="0"/>
        </a:spcBef>
        <a:spcAft>
          <a:spcPct val="0"/>
        </a:spcAft>
        <a:defRPr sz="2400" b="1">
          <a:solidFill>
            <a:schemeClr val="bg1"/>
          </a:solidFill>
          <a:latin typeface="Arial" charset="0"/>
          <a:cs typeface="Arial" charset="0"/>
        </a:defRPr>
      </a:lvl3pPr>
      <a:lvl4pPr algn="r" rtl="0" eaLnBrk="1" fontAlgn="base" hangingPunct="1">
        <a:spcBef>
          <a:spcPct val="0"/>
        </a:spcBef>
        <a:spcAft>
          <a:spcPct val="0"/>
        </a:spcAft>
        <a:defRPr sz="2400" b="1">
          <a:solidFill>
            <a:schemeClr val="bg1"/>
          </a:solidFill>
          <a:latin typeface="Arial" charset="0"/>
          <a:cs typeface="Arial" charset="0"/>
        </a:defRPr>
      </a:lvl4pPr>
      <a:lvl5pPr algn="r" rtl="0" eaLnBrk="1" fontAlgn="base" hangingPunct="1">
        <a:spcBef>
          <a:spcPct val="0"/>
        </a:spcBef>
        <a:spcAft>
          <a:spcPct val="0"/>
        </a:spcAft>
        <a:defRPr sz="2400" b="1">
          <a:solidFill>
            <a:schemeClr val="bg1"/>
          </a:solidFill>
          <a:latin typeface="Arial" charset="0"/>
          <a:cs typeface="Arial" charset="0"/>
        </a:defRPr>
      </a:lvl5pPr>
      <a:lvl6pPr marL="457200" algn="r" rtl="0" eaLnBrk="1" fontAlgn="base" hangingPunct="1">
        <a:spcBef>
          <a:spcPct val="0"/>
        </a:spcBef>
        <a:spcAft>
          <a:spcPct val="0"/>
        </a:spcAft>
        <a:defRPr sz="2400" b="1">
          <a:solidFill>
            <a:schemeClr val="bg1"/>
          </a:solidFill>
          <a:latin typeface="Arial" charset="0"/>
          <a:cs typeface="Arial" charset="0"/>
        </a:defRPr>
      </a:lvl6pPr>
      <a:lvl7pPr marL="914400" algn="r" rtl="0" eaLnBrk="1" fontAlgn="base" hangingPunct="1">
        <a:spcBef>
          <a:spcPct val="0"/>
        </a:spcBef>
        <a:spcAft>
          <a:spcPct val="0"/>
        </a:spcAft>
        <a:defRPr sz="2400" b="1">
          <a:solidFill>
            <a:schemeClr val="bg1"/>
          </a:solidFill>
          <a:latin typeface="Arial" charset="0"/>
          <a:cs typeface="Arial" charset="0"/>
        </a:defRPr>
      </a:lvl7pPr>
      <a:lvl8pPr marL="1371600" algn="r" rtl="0" eaLnBrk="1" fontAlgn="base" hangingPunct="1">
        <a:spcBef>
          <a:spcPct val="0"/>
        </a:spcBef>
        <a:spcAft>
          <a:spcPct val="0"/>
        </a:spcAft>
        <a:defRPr sz="2400" b="1">
          <a:solidFill>
            <a:schemeClr val="bg1"/>
          </a:solidFill>
          <a:latin typeface="Arial" charset="0"/>
          <a:cs typeface="Arial" charset="0"/>
        </a:defRPr>
      </a:lvl8pPr>
      <a:lvl9pPr marL="1828800" algn="r" rtl="0" eaLnBrk="1" fontAlgn="base" hangingPunct="1">
        <a:spcBef>
          <a:spcPct val="0"/>
        </a:spcBef>
        <a:spcAft>
          <a:spcPct val="0"/>
        </a:spcAft>
        <a:defRPr sz="2400" b="1">
          <a:solidFill>
            <a:schemeClr val="bg1"/>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rgbClr val="003366"/>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1/30/2023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8F09152-4AE8-43EA-B2CC-655DE9FC6C96}" type="slidenum">
              <a:rPr lang="en-US" smtClean="0"/>
              <a:pPr>
                <a:defRPr/>
              </a:pPr>
              <a:t>‹#›</a:t>
            </a:fld>
            <a:endParaRPr lang="en-US"/>
          </a:p>
        </p:txBody>
      </p:sp>
    </p:spTree>
    <p:extLst>
      <p:ext uri="{BB962C8B-B14F-4D97-AF65-F5344CB8AC3E}">
        <p14:creationId xmlns:p14="http://schemas.microsoft.com/office/powerpoint/2010/main" val="777605597"/>
      </p:ext>
    </p:extLst>
  </p:cSld>
  <p:clrMap bg1="lt1" tx1="dk1" bg2="lt2" tx2="dk2" accent1="accent1" accent2="accent2" accent3="accent3" accent4="accent4" accent5="accent5" accent6="accent6" hlink="hlink" folHlink="folHlink"/>
  <p:sldLayoutIdLst>
    <p:sldLayoutId id="2147485583" r:id="rId1"/>
    <p:sldLayoutId id="2147485584" r:id="rId2"/>
    <p:sldLayoutId id="2147485585" r:id="rId3"/>
    <p:sldLayoutId id="2147485586" r:id="rId4"/>
    <p:sldLayoutId id="2147485587" r:id="rId5"/>
    <p:sldLayoutId id="2147485588" r:id="rId6"/>
    <p:sldLayoutId id="2147485589" r:id="rId7"/>
    <p:sldLayoutId id="2147485590" r:id="rId8"/>
    <p:sldLayoutId id="2147485591" r:id="rId9"/>
    <p:sldLayoutId id="2147485592" r:id="rId10"/>
    <p:sldLayoutId id="2147485593" r:id="rId11"/>
    <p:sldLayoutId id="2147485594"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27741C-C5E1-417F-BC73-E70788C8A2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C208F6-FC7D-4812-91D1-757A744455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74C9D4-482C-4A91-81C7-042165CD45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FCFEE6-D5CA-49FA-B4E7-B721CE941418}" type="datetimeFigureOut">
              <a:rPr lang="en-US" smtClean="0"/>
              <a:t>1/30/2023</a:t>
            </a:fld>
            <a:endParaRPr lang="en-US"/>
          </a:p>
        </p:txBody>
      </p:sp>
      <p:sp>
        <p:nvSpPr>
          <p:cNvPr id="5" name="Footer Placeholder 4">
            <a:extLst>
              <a:ext uri="{FF2B5EF4-FFF2-40B4-BE49-F238E27FC236}">
                <a16:creationId xmlns:a16="http://schemas.microsoft.com/office/drawing/2014/main" id="{FDF809C2-7843-4B79-9AB2-0B68E5B9A1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D5A542E-0E53-4D2B-9ED0-5F76D54DA8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B265A9-FC78-43A3-8AB4-BFB1BBE89465}" type="slidenum">
              <a:rPr lang="en-US" smtClean="0"/>
              <a:t>‹#›</a:t>
            </a:fld>
            <a:endParaRPr lang="en-US"/>
          </a:p>
        </p:txBody>
      </p:sp>
    </p:spTree>
    <p:extLst>
      <p:ext uri="{BB962C8B-B14F-4D97-AF65-F5344CB8AC3E}">
        <p14:creationId xmlns:p14="http://schemas.microsoft.com/office/powerpoint/2010/main" val="2658398919"/>
      </p:ext>
    </p:extLst>
  </p:cSld>
  <p:clrMap bg1="lt1" tx1="dk1" bg2="lt2" tx2="dk2" accent1="accent1" accent2="accent2" accent3="accent3" accent4="accent4" accent5="accent5" accent6="accent6" hlink="hlink" folHlink="folHlink"/>
  <p:sldLayoutIdLst>
    <p:sldLayoutId id="2147485596" r:id="rId1"/>
    <p:sldLayoutId id="2147485597" r:id="rId2"/>
    <p:sldLayoutId id="2147485598" r:id="rId3"/>
    <p:sldLayoutId id="2147485599" r:id="rId4"/>
    <p:sldLayoutId id="2147485600" r:id="rId5"/>
    <p:sldLayoutId id="2147485601" r:id="rId6"/>
    <p:sldLayoutId id="2147485602" r:id="rId7"/>
    <p:sldLayoutId id="2147485603" r:id="rId8"/>
    <p:sldLayoutId id="2147485604" r:id="rId9"/>
    <p:sldLayoutId id="2147485605"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5.xml"/><Relationship Id="rId5" Type="http://schemas.openxmlformats.org/officeDocument/2006/relationships/image" Target="../media/image11.jpeg"/><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public.era.nih.gov/commons" TargetMode="Externa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hyperlink" Target="https://grants.nih.gov/grants/guide/notice-files/not-od-11-064.html" TargetMode="External"/><Relationship Id="rId2" Type="http://schemas.openxmlformats.org/officeDocument/2006/relationships/hyperlink" Target="http://grants.nih.gov/grants/guide/notice-files/NOT-OD-11-064.html" TargetMode="External"/><Relationship Id="rId1" Type="http://schemas.openxmlformats.org/officeDocument/2006/relationships/slideLayout" Target="../slideLayouts/slideLayout15.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hyperlink" Target="mailto:Megan.Columbus@nih.gov" TargetMode="External"/><Relationship Id="rId7" Type="http://schemas.openxmlformats.org/officeDocument/2006/relationships/hyperlink" Target="mailto:Dharmendar.Rathore@nih.gov" TargetMode="External"/><Relationship Id="rId2" Type="http://schemas.openxmlformats.org/officeDocument/2006/relationships/notesSlide" Target="../notesSlides/notesSlide1.xml"/><Relationship Id="rId1" Type="http://schemas.openxmlformats.org/officeDocument/2006/relationships/slideLayout" Target="../slideLayouts/slideLayout29.xml"/><Relationship Id="rId6" Type="http://schemas.openxmlformats.org/officeDocument/2006/relationships/image" Target="../media/image13.jpg"/><Relationship Id="rId11" Type="http://schemas.openxmlformats.org/officeDocument/2006/relationships/image" Target="../media/image15.jpg"/><Relationship Id="rId5" Type="http://schemas.openxmlformats.org/officeDocument/2006/relationships/hyperlink" Target="mailto:Manana.Sukhareva@nih.gov" TargetMode="External"/><Relationship Id="rId10" Type="http://schemas.openxmlformats.org/officeDocument/2006/relationships/hyperlink" Target="mailto:Brian.Hoshaw@nih.gov" TargetMode="External"/><Relationship Id="rId4" Type="http://schemas.openxmlformats.org/officeDocument/2006/relationships/image" Target="../media/image12.jpeg"/><Relationship Id="rId9" Type="http://schemas.openxmlformats.org/officeDocument/2006/relationships/hyperlink" Target="mailto:ReviewPolicyOfficer@mail.nih.gov"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grants.nih.gov/grants/PeerReview22713webv2.pdf" TargetMode="External"/><Relationship Id="rId2" Type="http://schemas.openxmlformats.org/officeDocument/2006/relationships/hyperlink" Target="https://grants.nih.gov/grants/guide/notice-files/NOT-OD-22-044.html" TargetMode="External"/><Relationship Id="rId1" Type="http://schemas.openxmlformats.org/officeDocument/2006/relationships/slideLayout" Target="../slideLayouts/slideLayout15.xm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hyperlink" Target="https://grants.nih.gov/grants/guide/listserv.htm" TargetMode="External"/><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hyperlink" Target="http://grants.nih.gov/grants/peer_review_process.htm"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hyperlink" Target="http://grants.nih.gov/grants/guide/index.html" TargetMode="External"/><Relationship Id="rId5" Type="http://schemas.openxmlformats.org/officeDocument/2006/relationships/hyperlink" Target="http://public.csr.nih.gov/Pages/default.aspx" TargetMode="External"/><Relationship Id="rId4" Type="http://schemas.openxmlformats.org/officeDocument/2006/relationships/hyperlink" Target="http://grants.nih.gov/grants/peer/peer.htm"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mailto:ReviewPolicyOfficer@mail.nih.gov" TargetMode="Externa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5.xml"/><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207EC-9226-4A69-8A31-5B377C4ACC91}"/>
              </a:ext>
            </a:extLst>
          </p:cNvPr>
          <p:cNvSpPr>
            <a:spLocks noGrp="1"/>
          </p:cNvSpPr>
          <p:nvPr>
            <p:ph type="title"/>
          </p:nvPr>
        </p:nvSpPr>
        <p:spPr>
          <a:xfrm>
            <a:off x="1493108" y="1925612"/>
            <a:ext cx="7440827" cy="1325563"/>
          </a:xfrm>
        </p:spPr>
        <p:txBody>
          <a:bodyPr>
            <a:normAutofit/>
          </a:bodyPr>
          <a:lstStyle/>
          <a:p>
            <a:r>
              <a:rPr lang="en-US" b="1" dirty="0">
                <a:latin typeface="+mn-lt"/>
              </a:rPr>
              <a:t>Let’s Look at NIH Peer Review</a:t>
            </a:r>
          </a:p>
        </p:txBody>
      </p:sp>
      <p:sp>
        <p:nvSpPr>
          <p:cNvPr id="7" name="Content Placeholder 6">
            <a:extLst>
              <a:ext uri="{FF2B5EF4-FFF2-40B4-BE49-F238E27FC236}">
                <a16:creationId xmlns:a16="http://schemas.microsoft.com/office/drawing/2014/main" id="{285E020B-8D86-E757-AF90-46DE86298CC9}"/>
              </a:ext>
            </a:extLst>
          </p:cNvPr>
          <p:cNvSpPr>
            <a:spLocks noGrp="1"/>
          </p:cNvSpPr>
          <p:nvPr>
            <p:ph idx="1"/>
          </p:nvPr>
        </p:nvSpPr>
        <p:spPr>
          <a:xfrm>
            <a:off x="-259492" y="3240563"/>
            <a:ext cx="10515600" cy="4351338"/>
          </a:xfrm>
        </p:spPr>
        <p:txBody>
          <a:bodyPr>
            <a:normAutofit/>
          </a:bodyPr>
          <a:lstStyle/>
          <a:p>
            <a:pPr marL="0" indent="0" algn="ctr">
              <a:buNone/>
            </a:pPr>
            <a:r>
              <a:rPr lang="en-US" sz="3200" dirty="0"/>
              <a:t>NIH Grants Conference</a:t>
            </a:r>
          </a:p>
          <a:p>
            <a:pPr marL="0" indent="0" algn="ctr">
              <a:buNone/>
            </a:pPr>
            <a:r>
              <a:rPr lang="en-US" sz="3200" dirty="0"/>
              <a:t>February 2, 2023</a:t>
            </a:r>
          </a:p>
        </p:txBody>
      </p:sp>
      <p:sp>
        <p:nvSpPr>
          <p:cNvPr id="3" name="Slide Number Placeholder 2">
            <a:extLst>
              <a:ext uri="{FF2B5EF4-FFF2-40B4-BE49-F238E27FC236}">
                <a16:creationId xmlns:a16="http://schemas.microsoft.com/office/drawing/2014/main" id="{088DC540-5594-4831-B302-28BD9A49D5BF}"/>
              </a:ext>
            </a:extLst>
          </p:cNvPr>
          <p:cNvSpPr>
            <a:spLocks noGrp="1"/>
          </p:cNvSpPr>
          <p:nvPr>
            <p:ph type="sldNum" sz="quarter" idx="12"/>
          </p:nvPr>
        </p:nvSpPr>
        <p:spPr/>
        <p:txBody>
          <a:bodyPr/>
          <a:lstStyle/>
          <a:p>
            <a:pPr>
              <a:defRPr/>
            </a:pPr>
            <a:fld id="{371CDBCC-57D6-4AF4-91B3-EB8BA5111C2A}" type="slidenum">
              <a:rPr lang="en-US" smtClean="0"/>
              <a:pPr>
                <a:defRPr/>
              </a:pPr>
              <a:t>1</a:t>
            </a:fld>
            <a:endParaRPr lang="en-US"/>
          </a:p>
        </p:txBody>
      </p:sp>
      <p:pic>
        <p:nvPicPr>
          <p:cNvPr id="12" name="Picture 11">
            <a:extLst>
              <a:ext uri="{FF2B5EF4-FFF2-40B4-BE49-F238E27FC236}">
                <a16:creationId xmlns:a16="http://schemas.microsoft.com/office/drawing/2014/main" id="{38C86377-82D5-4705-B7C3-6721B0AE060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3558" y="1701267"/>
            <a:ext cx="1905448" cy="1503336"/>
          </a:xfrm>
          <a:prstGeom prst="rect">
            <a:avLst/>
          </a:prstGeom>
        </p:spPr>
      </p:pic>
      <p:pic>
        <p:nvPicPr>
          <p:cNvPr id="16" name="Picture 15">
            <a:extLst>
              <a:ext uri="{FF2B5EF4-FFF2-40B4-BE49-F238E27FC236}">
                <a16:creationId xmlns:a16="http://schemas.microsoft.com/office/drawing/2014/main" id="{2202C769-D839-4733-B3F1-A51EC11617B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5270" y="4867992"/>
            <a:ext cx="1917792" cy="1394604"/>
          </a:xfrm>
          <a:prstGeom prst="rect">
            <a:avLst/>
          </a:prstGeom>
        </p:spPr>
      </p:pic>
      <p:pic>
        <p:nvPicPr>
          <p:cNvPr id="24" name="Picture 23">
            <a:extLst>
              <a:ext uri="{FF2B5EF4-FFF2-40B4-BE49-F238E27FC236}">
                <a16:creationId xmlns:a16="http://schemas.microsoft.com/office/drawing/2014/main" id="{B0D6440C-5C5F-4EF6-8E6D-5424592F3CB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75270" y="293707"/>
            <a:ext cx="1917792" cy="1371600"/>
          </a:xfrm>
          <a:prstGeom prst="rect">
            <a:avLst/>
          </a:prstGeom>
        </p:spPr>
      </p:pic>
      <p:pic>
        <p:nvPicPr>
          <p:cNvPr id="1028" name="Picture 4">
            <a:extLst>
              <a:ext uri="{FF2B5EF4-FFF2-40B4-BE49-F238E27FC236}">
                <a16:creationId xmlns:a16="http://schemas.microsoft.com/office/drawing/2014/main" id="{D87ED10C-6A3E-432A-B2A5-44FB39F4DD18}"/>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73416" y="3231816"/>
            <a:ext cx="1914010" cy="1594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2249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a:t>At the Review Meeting</a:t>
            </a:r>
          </a:p>
        </p:txBody>
      </p:sp>
      <p:sp>
        <p:nvSpPr>
          <p:cNvPr id="4" name="Content Placeholder 3">
            <a:extLst>
              <a:ext uri="{FF2B5EF4-FFF2-40B4-BE49-F238E27FC236}">
                <a16:creationId xmlns:a16="http://schemas.microsoft.com/office/drawing/2014/main" id="{8F497C94-7803-64D4-1020-030C86E0E0B9}"/>
              </a:ext>
            </a:extLst>
          </p:cNvPr>
          <p:cNvSpPr>
            <a:spLocks noGrp="1"/>
          </p:cNvSpPr>
          <p:nvPr>
            <p:ph idx="1"/>
          </p:nvPr>
        </p:nvSpPr>
        <p:spPr>
          <a:xfrm>
            <a:off x="838200" y="1573348"/>
            <a:ext cx="10515600" cy="4351338"/>
          </a:xfrm>
        </p:spPr>
        <p:txBody>
          <a:bodyPr>
            <a:normAutofit fontScale="92500" lnSpcReduction="10000"/>
          </a:bodyPr>
          <a:lstStyle/>
          <a:p>
            <a:pPr marL="307975" lvl="2" indent="-274320">
              <a:spcBef>
                <a:spcPts val="300"/>
              </a:spcBef>
              <a:spcAft>
                <a:spcPts val="300"/>
              </a:spcAft>
              <a:buClr>
                <a:schemeClr val="tx1"/>
              </a:buClr>
              <a:buSzPct val="88000"/>
              <a:buFont typeface="Arial" charset="0"/>
              <a:buChar char="•"/>
            </a:pPr>
            <a:r>
              <a:rPr lang="en-US" sz="3000" dirty="0">
                <a:latin typeface="+mn-lt"/>
              </a:rPr>
              <a:t>For each application:</a:t>
            </a:r>
          </a:p>
          <a:p>
            <a:pPr marL="685800" lvl="3" indent="-274320">
              <a:spcBef>
                <a:spcPts val="300"/>
              </a:spcBef>
              <a:spcAft>
                <a:spcPts val="300"/>
              </a:spcAft>
              <a:buClr>
                <a:schemeClr val="tx1"/>
              </a:buClr>
              <a:buSzPct val="88000"/>
              <a:buFont typeface="Wingdings" panose="05000000000000000000" pitchFamily="2" charset="2"/>
              <a:buChar char="§"/>
            </a:pPr>
            <a:r>
              <a:rPr lang="en-US" sz="3000" dirty="0">
                <a:latin typeface="+mn-lt"/>
              </a:rPr>
              <a:t>Members with conflicts leave the room</a:t>
            </a:r>
          </a:p>
          <a:p>
            <a:pPr marL="685800" lvl="3" indent="-274320">
              <a:spcBef>
                <a:spcPts val="300"/>
              </a:spcBef>
              <a:spcAft>
                <a:spcPts val="300"/>
              </a:spcAft>
              <a:buClr>
                <a:schemeClr val="tx1"/>
              </a:buClr>
              <a:buSzPct val="88000"/>
              <a:buFont typeface="Wingdings" panose="05000000000000000000" pitchFamily="2" charset="2"/>
              <a:buChar char="§"/>
            </a:pPr>
            <a:r>
              <a:rPr lang="en-US" sz="3000" dirty="0">
                <a:latin typeface="+mn-lt"/>
              </a:rPr>
              <a:t>Assigned reviewers present strengths, weaknesses</a:t>
            </a:r>
          </a:p>
          <a:p>
            <a:pPr marL="685800" lvl="2" indent="-274320">
              <a:spcBef>
                <a:spcPts val="300"/>
              </a:spcBef>
              <a:spcAft>
                <a:spcPts val="300"/>
              </a:spcAft>
              <a:buClr>
                <a:schemeClr val="tx1"/>
              </a:buClr>
              <a:buSzPct val="88000"/>
              <a:buFont typeface="Wingdings" panose="05000000000000000000" pitchFamily="2" charset="2"/>
              <a:buChar char="§"/>
            </a:pPr>
            <a:r>
              <a:rPr lang="en-US" sz="3000" dirty="0">
                <a:latin typeface="+mn-lt"/>
              </a:rPr>
              <a:t>Eligible members join the discussion; Chair summarizes</a:t>
            </a:r>
          </a:p>
          <a:p>
            <a:pPr marL="685800" lvl="2" indent="-274320">
              <a:spcBef>
                <a:spcPts val="300"/>
              </a:spcBef>
              <a:spcAft>
                <a:spcPts val="300"/>
              </a:spcAft>
              <a:buClr>
                <a:schemeClr val="tx1"/>
              </a:buClr>
              <a:buSzPct val="88000"/>
              <a:buFont typeface="Wingdings" panose="05000000000000000000" pitchFamily="2" charset="2"/>
              <a:buChar char="§"/>
            </a:pPr>
            <a:r>
              <a:rPr lang="en-US" sz="3000" dirty="0">
                <a:latin typeface="+mn-lt"/>
              </a:rPr>
              <a:t>Assigned reviewers provide final scores </a:t>
            </a:r>
          </a:p>
          <a:p>
            <a:pPr marL="685800" lvl="2" indent="-274320">
              <a:spcBef>
                <a:spcPts val="300"/>
              </a:spcBef>
              <a:spcAft>
                <a:spcPts val="300"/>
              </a:spcAft>
              <a:buClr>
                <a:schemeClr val="tx1"/>
              </a:buClr>
              <a:buSzPct val="88000"/>
              <a:buFont typeface="Wingdings" panose="05000000000000000000" pitchFamily="2" charset="2"/>
              <a:buChar char="§"/>
            </a:pPr>
            <a:r>
              <a:rPr lang="en-US" sz="3000" dirty="0">
                <a:latin typeface="+mn-lt"/>
              </a:rPr>
              <a:t>All members provide final scores privately</a:t>
            </a:r>
          </a:p>
          <a:p>
            <a:pPr marL="685800" lvl="2" indent="-274320">
              <a:spcBef>
                <a:spcPts val="300"/>
              </a:spcBef>
              <a:spcAft>
                <a:spcPts val="300"/>
              </a:spcAft>
              <a:buClr>
                <a:schemeClr val="tx1"/>
              </a:buClr>
              <a:buSzPct val="88000"/>
              <a:buFont typeface="Wingdings" panose="05000000000000000000" pitchFamily="2" charset="2"/>
              <a:buChar char="§"/>
            </a:pPr>
            <a:r>
              <a:rPr lang="en-US" sz="3000" dirty="0">
                <a:latin typeface="+mn-lt"/>
              </a:rPr>
              <a:t>Non-scoreable issues discussed</a:t>
            </a:r>
          </a:p>
          <a:p>
            <a:pPr marL="228600" lvl="1" indent="-274320">
              <a:spcBef>
                <a:spcPts val="300"/>
              </a:spcBef>
              <a:spcAft>
                <a:spcPts val="300"/>
              </a:spcAft>
              <a:buClr>
                <a:schemeClr val="tx1"/>
              </a:buClr>
              <a:buSzPct val="88000"/>
              <a:buFont typeface="Wingdings" panose="05000000000000000000" pitchFamily="2" charset="2"/>
              <a:buChar char="§"/>
            </a:pPr>
            <a:endParaRPr lang="en-US" sz="3000" dirty="0">
              <a:latin typeface="+mn-lt"/>
            </a:endParaRPr>
          </a:p>
          <a:p>
            <a:pPr marL="228600" lvl="1" indent="-274320">
              <a:spcBef>
                <a:spcPts val="300"/>
              </a:spcBef>
              <a:spcAft>
                <a:spcPts val="300"/>
              </a:spcAft>
              <a:buClr>
                <a:schemeClr val="tx1"/>
              </a:buClr>
              <a:buSzPct val="88000"/>
              <a:buFont typeface="Wingdings" panose="05000000000000000000" pitchFamily="2" charset="2"/>
              <a:buChar char="§"/>
            </a:pPr>
            <a:r>
              <a:rPr lang="en-US" sz="3000" dirty="0">
                <a:latin typeface="+mn-lt"/>
              </a:rPr>
              <a:t>See the </a:t>
            </a:r>
            <a:r>
              <a:rPr lang="en-US" sz="3000" kern="1200" dirty="0">
                <a:solidFill>
                  <a:srgbClr val="000000"/>
                </a:solidFill>
                <a:effectLst/>
                <a:latin typeface="+mn-lt"/>
                <a:ea typeface="Calibri" panose="020F0502020204030204" pitchFamily="34" charset="0"/>
                <a:cs typeface="Calibri" panose="020F0502020204030204" pitchFamily="34" charset="0"/>
              </a:rPr>
              <a:t>NIH Peer Review: “Live” Mock Study Section today</a:t>
            </a:r>
          </a:p>
          <a:p>
            <a:pPr marL="685800" lvl="2" indent="-274320">
              <a:spcBef>
                <a:spcPts val="300"/>
              </a:spcBef>
              <a:spcAft>
                <a:spcPts val="300"/>
              </a:spcAft>
              <a:buClr>
                <a:schemeClr val="tx1"/>
              </a:buClr>
              <a:buSzPct val="88000"/>
              <a:buFont typeface="Wingdings" panose="05000000000000000000" pitchFamily="2" charset="2"/>
              <a:buChar char="§"/>
            </a:pPr>
            <a:r>
              <a:rPr lang="en-US" sz="3000" u="sng" dirty="0">
                <a:solidFill>
                  <a:srgbClr val="000000"/>
                </a:solidFill>
                <a:latin typeface="+mn-lt"/>
                <a:ea typeface="Calibri" panose="020F0502020204030204" pitchFamily="34" charset="0"/>
                <a:cs typeface="Calibri" panose="020F0502020204030204" pitchFamily="34" charset="0"/>
              </a:rPr>
              <a:t>4:00PM</a:t>
            </a:r>
            <a:r>
              <a:rPr lang="en-US" sz="3000" u="sng" kern="1200" dirty="0">
                <a:solidFill>
                  <a:srgbClr val="000000"/>
                </a:solidFill>
                <a:effectLst/>
                <a:latin typeface="+mn-lt"/>
                <a:ea typeface="Calibri" panose="020F0502020204030204" pitchFamily="34" charset="0"/>
                <a:cs typeface="Calibri" panose="020F0502020204030204" pitchFamily="34" charset="0"/>
              </a:rPr>
              <a:t>  today!</a:t>
            </a:r>
            <a:endParaRPr lang="en-US" sz="3000" u="sng" dirty="0">
              <a:effectLst/>
              <a:latin typeface="+mn-lt"/>
              <a:ea typeface="Calibri" panose="020F0502020204030204" pitchFamily="34" charset="0"/>
              <a:cs typeface="Times New Roman" panose="02020603050405020304" pitchFamily="18" charset="0"/>
            </a:endParaRPr>
          </a:p>
          <a:p>
            <a:endParaRPr lang="en-US" dirty="0"/>
          </a:p>
        </p:txBody>
      </p:sp>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10</a:t>
            </a:fld>
            <a:endParaRPr lang="en-US"/>
          </a:p>
        </p:txBody>
      </p:sp>
      <p:pic>
        <p:nvPicPr>
          <p:cNvPr id="6" name="Picture 5" descr="At the Review Meeting&#10;&#10;ClipArt showing individuals meeting in a circle.">
            <a:extLst>
              <a:ext uri="{FF2B5EF4-FFF2-40B4-BE49-F238E27FC236}">
                <a16:creationId xmlns:a16="http://schemas.microsoft.com/office/drawing/2014/main" id="{DFC73C15-60F8-48CB-AF14-37099C360F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01200" y="1554298"/>
            <a:ext cx="1993569" cy="1874702"/>
          </a:xfrm>
          <a:prstGeom prst="rect">
            <a:avLst/>
          </a:prstGeom>
        </p:spPr>
      </p:pic>
    </p:spTree>
    <p:extLst>
      <p:ext uri="{BB962C8B-B14F-4D97-AF65-F5344CB8AC3E}">
        <p14:creationId xmlns:p14="http://schemas.microsoft.com/office/powerpoint/2010/main" val="4286969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a:t>Review Criteria: Overall Impact</a:t>
            </a:r>
          </a:p>
        </p:txBody>
      </p:sp>
      <p:sp>
        <p:nvSpPr>
          <p:cNvPr id="6" name="Content Placeholder 5">
            <a:extLst>
              <a:ext uri="{FF2B5EF4-FFF2-40B4-BE49-F238E27FC236}">
                <a16:creationId xmlns:a16="http://schemas.microsoft.com/office/drawing/2014/main" id="{6F9D0536-998B-C07A-4277-C9A43065E1A1}"/>
              </a:ext>
            </a:extLst>
          </p:cNvPr>
          <p:cNvSpPr>
            <a:spLocks noGrp="1"/>
          </p:cNvSpPr>
          <p:nvPr>
            <p:ph idx="1"/>
          </p:nvPr>
        </p:nvSpPr>
        <p:spPr>
          <a:xfrm>
            <a:off x="548967" y="1663022"/>
            <a:ext cx="10515600" cy="1491658"/>
          </a:xfrm>
        </p:spPr>
        <p:txBody>
          <a:bodyPr/>
          <a:lstStyle/>
          <a:p>
            <a:pPr marL="493776" indent="-274320">
              <a:spcBef>
                <a:spcPts val="300"/>
              </a:spcBef>
              <a:spcAft>
                <a:spcPts val="300"/>
              </a:spcAft>
              <a:buFont typeface="Arial" panose="020B0604020202020204" pitchFamily="34" charset="0"/>
              <a:buChar char="•"/>
            </a:pPr>
            <a:r>
              <a:rPr lang="en-US" sz="3200" dirty="0">
                <a:latin typeface="+mn-lt"/>
              </a:rPr>
              <a:t>Overall consideration for </a:t>
            </a:r>
            <a:r>
              <a:rPr lang="en-US" sz="3200" i="1" dirty="0">
                <a:latin typeface="+mn-lt"/>
              </a:rPr>
              <a:t>all</a:t>
            </a:r>
            <a:r>
              <a:rPr lang="en-US" sz="3200" dirty="0">
                <a:latin typeface="+mn-lt"/>
              </a:rPr>
              <a:t> NIH applications</a:t>
            </a:r>
          </a:p>
          <a:p>
            <a:pPr marL="493776" indent="-274320">
              <a:spcBef>
                <a:spcPts val="300"/>
              </a:spcBef>
              <a:spcAft>
                <a:spcPts val="300"/>
              </a:spcAft>
              <a:buFont typeface="Arial" panose="020B0604020202020204" pitchFamily="34" charset="0"/>
              <a:buChar char="•"/>
            </a:pPr>
            <a:r>
              <a:rPr lang="en-US" sz="3200" dirty="0">
                <a:latin typeface="+mn-lt"/>
              </a:rPr>
              <a:t>Defined differently for different types of applications</a:t>
            </a:r>
          </a:p>
          <a:p>
            <a:endParaRPr lang="en-US" dirty="0"/>
          </a:p>
        </p:txBody>
      </p:sp>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11</a:t>
            </a:fld>
            <a:endParaRPr lang="en-US"/>
          </a:p>
        </p:txBody>
      </p:sp>
      <p:sp>
        <p:nvSpPr>
          <p:cNvPr id="5" name="TextBox 4">
            <a:extLst>
              <a:ext uri="{FF2B5EF4-FFF2-40B4-BE49-F238E27FC236}">
                <a16:creationId xmlns:a16="http://schemas.microsoft.com/office/drawing/2014/main" id="{F268B524-DF92-4538-8E23-8197A18B85AD}"/>
              </a:ext>
            </a:extLst>
          </p:cNvPr>
          <p:cNvSpPr txBox="1"/>
          <p:nvPr/>
        </p:nvSpPr>
        <p:spPr>
          <a:xfrm>
            <a:off x="884083" y="3514769"/>
            <a:ext cx="9845367" cy="2292935"/>
          </a:xfrm>
          <a:prstGeom prst="rect">
            <a:avLst/>
          </a:prstGeom>
          <a:noFill/>
          <a:ln w="28575">
            <a:noFill/>
          </a:ln>
        </p:spPr>
        <p:txBody>
          <a:bodyPr wrap="square" rtlCol="0">
            <a:spAutoFit/>
          </a:bodyPr>
          <a:lstStyle/>
          <a:p>
            <a:pPr marL="219456" lvl="2" algn="ctr">
              <a:spcBef>
                <a:spcPts val="300"/>
              </a:spcBef>
              <a:spcAft>
                <a:spcPts val="300"/>
              </a:spcAft>
            </a:pPr>
            <a:r>
              <a:rPr lang="en-US" sz="3200" dirty="0">
                <a:latin typeface="+mn-lt"/>
              </a:rPr>
              <a:t>For research grant applications (R01, etc.): </a:t>
            </a:r>
          </a:p>
          <a:p>
            <a:pPr marL="219456" lvl="2" algn="ctr">
              <a:spcBef>
                <a:spcPts val="300"/>
              </a:spcBef>
              <a:spcAft>
                <a:spcPts val="300"/>
              </a:spcAft>
            </a:pPr>
            <a:r>
              <a:rPr lang="en-US" sz="3200" i="1" dirty="0">
                <a:latin typeface="+mn-lt"/>
              </a:rPr>
              <a:t>Likelihood for the project to exert a sustained, </a:t>
            </a:r>
          </a:p>
          <a:p>
            <a:pPr marL="219456" lvl="2" algn="ctr">
              <a:spcBef>
                <a:spcPts val="300"/>
              </a:spcBef>
              <a:spcAft>
                <a:spcPts val="300"/>
              </a:spcAft>
            </a:pPr>
            <a:r>
              <a:rPr lang="en-US" sz="3200" i="1" dirty="0">
                <a:latin typeface="+mn-lt"/>
              </a:rPr>
              <a:t>powerful influence on the research </a:t>
            </a:r>
          </a:p>
          <a:p>
            <a:pPr marL="219456" lvl="3" algn="ctr">
              <a:spcBef>
                <a:spcPts val="300"/>
              </a:spcBef>
              <a:spcAft>
                <a:spcPts val="300"/>
              </a:spcAft>
            </a:pPr>
            <a:r>
              <a:rPr lang="en-US" sz="3200" i="1" dirty="0">
                <a:latin typeface="+mn-lt"/>
              </a:rPr>
              <a:t>field(s) involved</a:t>
            </a:r>
          </a:p>
        </p:txBody>
      </p:sp>
      <p:pic>
        <p:nvPicPr>
          <p:cNvPr id="1028" name="Picture 4">
            <a:extLst>
              <a:ext uri="{FF2B5EF4-FFF2-40B4-BE49-F238E27FC236}">
                <a16:creationId xmlns:a16="http://schemas.microsoft.com/office/drawing/2014/main" id="{8155909F-51F7-4720-97A7-9633E9460226}"/>
              </a:ex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20200" y="4603581"/>
            <a:ext cx="1844367" cy="1844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84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6AA6E-AADE-4AAA-804C-CD1E84C57B4C}"/>
              </a:ext>
            </a:extLst>
          </p:cNvPr>
          <p:cNvSpPr>
            <a:spLocks noGrp="1"/>
          </p:cNvSpPr>
          <p:nvPr>
            <p:ph type="title"/>
          </p:nvPr>
        </p:nvSpPr>
        <p:spPr/>
        <p:txBody>
          <a:bodyPr>
            <a:normAutofit/>
          </a:bodyPr>
          <a:lstStyle/>
          <a:p>
            <a:r>
              <a:rPr lang="en-US" sz="4000"/>
              <a:t>Review Criteria</a:t>
            </a:r>
          </a:p>
        </p:txBody>
      </p:sp>
      <p:sp>
        <p:nvSpPr>
          <p:cNvPr id="4" name="Content Placeholder 3">
            <a:extLst>
              <a:ext uri="{FF2B5EF4-FFF2-40B4-BE49-F238E27FC236}">
                <a16:creationId xmlns:a16="http://schemas.microsoft.com/office/drawing/2014/main" id="{DB8D14FC-9C6D-4821-6A20-C4E4034D2C6B}"/>
              </a:ext>
            </a:extLst>
          </p:cNvPr>
          <p:cNvSpPr>
            <a:spLocks noGrp="1"/>
          </p:cNvSpPr>
          <p:nvPr>
            <p:ph idx="1"/>
          </p:nvPr>
        </p:nvSpPr>
        <p:spPr>
          <a:xfrm>
            <a:off x="705953" y="1452245"/>
            <a:ext cx="10515600" cy="1664335"/>
          </a:xfrm>
        </p:spPr>
        <p:txBody>
          <a:bodyPr/>
          <a:lstStyle/>
          <a:p>
            <a:pPr marL="493776" indent="-274320">
              <a:spcBef>
                <a:spcPts val="300"/>
              </a:spcBef>
              <a:spcAft>
                <a:spcPts val="300"/>
              </a:spcAft>
              <a:buFont typeface="Arial" panose="020B0604020202020204" pitchFamily="34" charset="0"/>
              <a:buChar char="•"/>
            </a:pPr>
            <a:r>
              <a:rPr lang="en-US" sz="2800" dirty="0">
                <a:latin typeface="Calibri" panose="020F0502020204030204" pitchFamily="34" charset="0"/>
                <a:cs typeface="Calibri" panose="020F0502020204030204" pitchFamily="34" charset="0"/>
              </a:rPr>
              <a:t>Check </a:t>
            </a:r>
            <a:r>
              <a:rPr lang="en-US" sz="2800" u="sng" dirty="0">
                <a:latin typeface="Calibri" panose="020F0502020204030204" pitchFamily="34" charset="0"/>
                <a:cs typeface="Calibri" panose="020F0502020204030204" pitchFamily="34" charset="0"/>
              </a:rPr>
              <a:t>Section V </a:t>
            </a:r>
            <a:r>
              <a:rPr lang="en-US" sz="2800" dirty="0">
                <a:latin typeface="Calibri" panose="020F0502020204030204" pitchFamily="34" charset="0"/>
                <a:cs typeface="Calibri" panose="020F0502020204030204" pitchFamily="34" charset="0"/>
              </a:rPr>
              <a:t>of your Funding Opportunity Announcement</a:t>
            </a:r>
          </a:p>
          <a:p>
            <a:pPr marL="493776" indent="-274320">
              <a:spcBef>
                <a:spcPts val="300"/>
              </a:spcBef>
              <a:spcAft>
                <a:spcPts val="300"/>
              </a:spcAft>
              <a:buFont typeface="Arial" panose="020B0604020202020204" pitchFamily="34" charset="0"/>
              <a:buChar char="•"/>
            </a:pPr>
            <a:r>
              <a:rPr lang="en-US" sz="2800" dirty="0">
                <a:latin typeface="Calibri" panose="020F0502020204030204" pitchFamily="34" charset="0"/>
                <a:cs typeface="Calibri" panose="020F0502020204030204" pitchFamily="34" charset="0"/>
              </a:rPr>
              <a:t>Differ according to funding activity (research, training, etc.)</a:t>
            </a:r>
          </a:p>
          <a:p>
            <a:pPr marL="493776" indent="-274320">
              <a:spcBef>
                <a:spcPts val="300"/>
              </a:spcBef>
              <a:spcAft>
                <a:spcPts val="300"/>
              </a:spcAft>
              <a:buFont typeface="Arial" panose="020B0604020202020204" pitchFamily="34" charset="0"/>
              <a:buChar char="•"/>
            </a:pPr>
            <a:r>
              <a:rPr lang="en-US" sz="2800" dirty="0">
                <a:latin typeface="Calibri" panose="020F0502020204030204" pitchFamily="34" charset="0"/>
                <a:cs typeface="Calibri" panose="020F0502020204030204" pitchFamily="34" charset="0"/>
              </a:rPr>
              <a:t>Three general categories for all applications*:</a:t>
            </a:r>
            <a:r>
              <a:rPr lang="en-US" dirty="0"/>
              <a:t> </a:t>
            </a:r>
          </a:p>
          <a:p>
            <a:endParaRPr lang="en-US" dirty="0"/>
          </a:p>
        </p:txBody>
      </p:sp>
      <p:sp>
        <p:nvSpPr>
          <p:cNvPr id="3" name="Slide Number Placeholder 2">
            <a:extLst>
              <a:ext uri="{FF2B5EF4-FFF2-40B4-BE49-F238E27FC236}">
                <a16:creationId xmlns:a16="http://schemas.microsoft.com/office/drawing/2014/main" id="{330A8686-8288-4C55-AA0F-9B9EEEB16478}"/>
              </a:ext>
            </a:extLst>
          </p:cNvPr>
          <p:cNvSpPr>
            <a:spLocks noGrp="1"/>
          </p:cNvSpPr>
          <p:nvPr>
            <p:ph type="sldNum" sz="quarter" idx="12"/>
          </p:nvPr>
        </p:nvSpPr>
        <p:spPr/>
        <p:txBody>
          <a:bodyPr/>
          <a:lstStyle/>
          <a:p>
            <a:pPr>
              <a:defRPr/>
            </a:pPr>
            <a:fld id="{371CDBCC-57D6-4AF4-91B3-EB8BA5111C2A}" type="slidenum">
              <a:rPr lang="en-US" smtClean="0"/>
              <a:pPr>
                <a:defRPr/>
              </a:pPr>
              <a:t>12</a:t>
            </a:fld>
            <a:endParaRPr lang="en-US" dirty="0"/>
          </a:p>
        </p:txBody>
      </p:sp>
      <p:graphicFrame>
        <p:nvGraphicFramePr>
          <p:cNvPr id="6" name="Table 6" descr="Review Criteria&#10;&#10;Table listing categories of review criteria and their status in the scoring system.">
            <a:extLst>
              <a:ext uri="{FF2B5EF4-FFF2-40B4-BE49-F238E27FC236}">
                <a16:creationId xmlns:a16="http://schemas.microsoft.com/office/drawing/2014/main" id="{69B16E0E-EC6C-4C23-BBD3-D2C90B9621A3}"/>
              </a:ext>
            </a:extLst>
          </p:cNvPr>
          <p:cNvGraphicFramePr>
            <a:graphicFrameLocks noGrp="1"/>
          </p:cNvGraphicFramePr>
          <p:nvPr>
            <p:extLst>
              <p:ext uri="{D42A27DB-BD31-4B8C-83A1-F6EECF244321}">
                <p14:modId xmlns:p14="http://schemas.microsoft.com/office/powerpoint/2010/main" val="2603038530"/>
              </p:ext>
            </p:extLst>
          </p:nvPr>
        </p:nvGraphicFramePr>
        <p:xfrm>
          <a:off x="838200" y="3300606"/>
          <a:ext cx="10363201" cy="2194560"/>
        </p:xfrm>
        <a:graphic>
          <a:graphicData uri="http://schemas.openxmlformats.org/drawingml/2006/table">
            <a:tbl>
              <a:tblPr firstRow="1" bandRow="1">
                <a:tableStyleId>{5940675A-B579-460E-94D1-54222C63F5DA}</a:tableStyleId>
              </a:tblPr>
              <a:tblGrid>
                <a:gridCol w="3657600">
                  <a:extLst>
                    <a:ext uri="{9D8B030D-6E8A-4147-A177-3AD203B41FA5}">
                      <a16:colId xmlns:a16="http://schemas.microsoft.com/office/drawing/2014/main" val="1595250437"/>
                    </a:ext>
                  </a:extLst>
                </a:gridCol>
                <a:gridCol w="2596056">
                  <a:extLst>
                    <a:ext uri="{9D8B030D-6E8A-4147-A177-3AD203B41FA5}">
                      <a16:colId xmlns:a16="http://schemas.microsoft.com/office/drawing/2014/main" val="3335118146"/>
                    </a:ext>
                  </a:extLst>
                </a:gridCol>
                <a:gridCol w="4109545">
                  <a:extLst>
                    <a:ext uri="{9D8B030D-6E8A-4147-A177-3AD203B41FA5}">
                      <a16:colId xmlns:a16="http://schemas.microsoft.com/office/drawing/2014/main" val="1859871757"/>
                    </a:ext>
                  </a:extLst>
                </a:gridCol>
              </a:tblGrid>
              <a:tr h="370840">
                <a:tc>
                  <a:txBody>
                    <a:bodyPr/>
                    <a:lstStyle/>
                    <a:p>
                      <a:r>
                        <a:rPr lang="en-US" sz="2400" b="1">
                          <a:solidFill>
                            <a:schemeClr val="tx1"/>
                          </a:solidFill>
                        </a:rPr>
                        <a:t>Category</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1">
                          <a:solidFill>
                            <a:schemeClr val="tx1"/>
                          </a:solidFill>
                        </a:rPr>
                        <a:t>Criterion Scores?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1">
                          <a:solidFill>
                            <a:schemeClr val="tx1"/>
                          </a:solidFill>
                        </a:rPr>
                        <a:t>Affect Overall Impact Score?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79193847"/>
                  </a:ext>
                </a:extLst>
              </a:tr>
              <a:tr h="370840">
                <a:tc>
                  <a:txBody>
                    <a:bodyPr/>
                    <a:lstStyle/>
                    <a:p>
                      <a:r>
                        <a:rPr lang="en-US" sz="2400">
                          <a:solidFill>
                            <a:schemeClr val="tx1"/>
                          </a:solidFill>
                        </a:rPr>
                        <a:t>“Scored” Review Criteria</a:t>
                      </a:r>
                    </a:p>
                  </a:txBody>
                  <a:tcPr>
                    <a:lnT w="12700" cap="flat" cmpd="sng" algn="ctr">
                      <a:solidFill>
                        <a:schemeClr val="tx1"/>
                      </a:solidFill>
                      <a:prstDash val="solid"/>
                      <a:round/>
                      <a:headEnd type="none" w="med" len="med"/>
                      <a:tailEnd type="none" w="med" len="med"/>
                    </a:lnT>
                  </a:tcPr>
                </a:tc>
                <a:tc>
                  <a:txBody>
                    <a:bodyPr/>
                    <a:lstStyle/>
                    <a:p>
                      <a:r>
                        <a:rPr lang="en-US" sz="2400">
                          <a:solidFill>
                            <a:schemeClr val="tx1"/>
                          </a:solidFill>
                          <a:highlight>
                            <a:srgbClr val="00CCFF"/>
                          </a:highlight>
                        </a:rPr>
                        <a:t>Yes</a:t>
                      </a:r>
                    </a:p>
                  </a:txBody>
                  <a:tcPr>
                    <a:lnT w="12700" cap="flat" cmpd="sng" algn="ctr">
                      <a:solidFill>
                        <a:schemeClr val="tx1"/>
                      </a:solidFill>
                      <a:prstDash val="solid"/>
                      <a:round/>
                      <a:headEnd type="none" w="med" len="med"/>
                      <a:tailEnd type="none" w="med" len="med"/>
                    </a:lnT>
                  </a:tcPr>
                </a:tc>
                <a:tc>
                  <a:txBody>
                    <a:bodyPr/>
                    <a:lstStyle/>
                    <a:p>
                      <a:r>
                        <a:rPr lang="en-US" sz="2400">
                          <a:solidFill>
                            <a:schemeClr val="tx1"/>
                          </a:solidFill>
                          <a:highlight>
                            <a:srgbClr val="00CCFF"/>
                          </a:highlight>
                        </a:rPr>
                        <a:t>Yes</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96519256"/>
                  </a:ext>
                </a:extLst>
              </a:tr>
              <a:tr h="370840">
                <a:tc>
                  <a:txBody>
                    <a:bodyPr/>
                    <a:lstStyle/>
                    <a:p>
                      <a:r>
                        <a:rPr lang="en-US" sz="2400">
                          <a:solidFill>
                            <a:schemeClr val="tx1"/>
                          </a:solidFill>
                        </a:rPr>
                        <a:t>Additional Review Criteria</a:t>
                      </a:r>
                    </a:p>
                  </a:txBody>
                  <a:tcPr/>
                </a:tc>
                <a:tc>
                  <a:txBody>
                    <a:bodyPr/>
                    <a:lstStyle/>
                    <a:p>
                      <a:r>
                        <a:rPr lang="en-US" sz="2400">
                          <a:solidFill>
                            <a:schemeClr val="tx1"/>
                          </a:solidFill>
                        </a:rPr>
                        <a:t>No</a:t>
                      </a:r>
                    </a:p>
                  </a:txBody>
                  <a:tcPr/>
                </a:tc>
                <a:tc>
                  <a:txBody>
                    <a:bodyPr/>
                    <a:lstStyle/>
                    <a:p>
                      <a:r>
                        <a:rPr lang="en-US" sz="2400">
                          <a:solidFill>
                            <a:schemeClr val="tx1"/>
                          </a:solidFill>
                          <a:highlight>
                            <a:srgbClr val="00CCFF"/>
                          </a:highlight>
                        </a:rPr>
                        <a:t>Yes</a:t>
                      </a:r>
                    </a:p>
                  </a:txBody>
                  <a:tcPr/>
                </a:tc>
                <a:extLst>
                  <a:ext uri="{0D108BD9-81ED-4DB2-BD59-A6C34878D82A}">
                    <a16:rowId xmlns:a16="http://schemas.microsoft.com/office/drawing/2014/main" val="2954140007"/>
                  </a:ext>
                </a:extLst>
              </a:tr>
              <a:tr h="228826">
                <a:tc>
                  <a:txBody>
                    <a:bodyPr/>
                    <a:lstStyle/>
                    <a:p>
                      <a:r>
                        <a:rPr lang="en-US" sz="2400">
                          <a:solidFill>
                            <a:schemeClr val="tx1"/>
                          </a:solidFill>
                        </a:rPr>
                        <a:t>Additional Review Considerations</a:t>
                      </a:r>
                    </a:p>
                  </a:txBody>
                  <a:tcPr/>
                </a:tc>
                <a:tc>
                  <a:txBody>
                    <a:bodyPr/>
                    <a:lstStyle/>
                    <a:p>
                      <a:r>
                        <a:rPr lang="en-US" sz="2400">
                          <a:solidFill>
                            <a:schemeClr val="tx1"/>
                          </a:solidFill>
                        </a:rPr>
                        <a:t>No</a:t>
                      </a:r>
                    </a:p>
                  </a:txBody>
                  <a:tcPr/>
                </a:tc>
                <a:tc>
                  <a:txBody>
                    <a:bodyPr/>
                    <a:lstStyle/>
                    <a:p>
                      <a:r>
                        <a:rPr lang="en-US" sz="2400">
                          <a:solidFill>
                            <a:schemeClr val="tx1"/>
                          </a:solidFill>
                        </a:rPr>
                        <a:t>No</a:t>
                      </a:r>
                    </a:p>
                  </a:txBody>
                  <a:tcPr/>
                </a:tc>
                <a:extLst>
                  <a:ext uri="{0D108BD9-81ED-4DB2-BD59-A6C34878D82A}">
                    <a16:rowId xmlns:a16="http://schemas.microsoft.com/office/drawing/2014/main" val="2013277898"/>
                  </a:ext>
                </a:extLst>
              </a:tr>
            </a:tbl>
          </a:graphicData>
        </a:graphic>
      </p:graphicFrame>
      <p:sp>
        <p:nvSpPr>
          <p:cNvPr id="7" name="TextBox 6">
            <a:extLst>
              <a:ext uri="{FF2B5EF4-FFF2-40B4-BE49-F238E27FC236}">
                <a16:creationId xmlns:a16="http://schemas.microsoft.com/office/drawing/2014/main" id="{C7EFB13C-B413-4365-993C-A5EE85448654}"/>
              </a:ext>
            </a:extLst>
          </p:cNvPr>
          <p:cNvSpPr txBox="1"/>
          <p:nvPr/>
        </p:nvSpPr>
        <p:spPr>
          <a:xfrm>
            <a:off x="3767703" y="5867400"/>
            <a:ext cx="4392100" cy="400110"/>
          </a:xfrm>
          <a:prstGeom prst="rect">
            <a:avLst/>
          </a:prstGeom>
          <a:noFill/>
        </p:spPr>
        <p:txBody>
          <a:bodyPr wrap="none" rtlCol="0">
            <a:spAutoFit/>
          </a:bodyPr>
          <a:lstStyle/>
          <a:p>
            <a:r>
              <a:rPr lang="en-US" sz="2000">
                <a:latin typeface="+mn-lt"/>
              </a:rPr>
              <a:t>*See the Appendix slides for more detail</a:t>
            </a:r>
          </a:p>
        </p:txBody>
      </p:sp>
    </p:spTree>
    <p:extLst>
      <p:ext uri="{BB962C8B-B14F-4D97-AF65-F5344CB8AC3E}">
        <p14:creationId xmlns:p14="http://schemas.microsoft.com/office/powerpoint/2010/main" val="3174889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a:t>Final Impact Scores</a:t>
            </a:r>
          </a:p>
        </p:txBody>
      </p:sp>
      <p:sp>
        <p:nvSpPr>
          <p:cNvPr id="6" name="Content Placeholder 5">
            <a:extLst>
              <a:ext uri="{FF2B5EF4-FFF2-40B4-BE49-F238E27FC236}">
                <a16:creationId xmlns:a16="http://schemas.microsoft.com/office/drawing/2014/main" id="{FF5F8B54-F0D2-A331-4160-042774CD888E}"/>
              </a:ext>
            </a:extLst>
          </p:cNvPr>
          <p:cNvSpPr>
            <a:spLocks noGrp="1"/>
          </p:cNvSpPr>
          <p:nvPr>
            <p:ph idx="1"/>
          </p:nvPr>
        </p:nvSpPr>
        <p:spPr/>
        <p:txBody>
          <a:bodyPr/>
          <a:lstStyle/>
          <a:p>
            <a:pPr marL="365760" indent="274320">
              <a:spcBef>
                <a:spcPts val="300"/>
              </a:spcBef>
              <a:spcAft>
                <a:spcPts val="300"/>
              </a:spcAft>
              <a:buFont typeface="Arial" panose="020B0604020202020204" pitchFamily="34" charset="0"/>
              <a:buChar char="•"/>
            </a:pPr>
            <a:r>
              <a:rPr lang="en-US" sz="3200" dirty="0">
                <a:latin typeface="+mn-lt"/>
              </a:rPr>
              <a:t>Each member (without conflicts) votes after discussion</a:t>
            </a:r>
          </a:p>
          <a:p>
            <a:pPr marL="365760" indent="274320">
              <a:spcBef>
                <a:spcPts val="300"/>
              </a:spcBef>
              <a:spcAft>
                <a:spcPts val="300"/>
              </a:spcAft>
              <a:buFont typeface="Arial" panose="020B0604020202020204" pitchFamily="34" charset="0"/>
              <a:buChar char="•"/>
            </a:pPr>
            <a:r>
              <a:rPr lang="en-US" sz="3200" dirty="0">
                <a:latin typeface="+mn-lt"/>
              </a:rPr>
              <a:t>Final Impact Score</a:t>
            </a:r>
          </a:p>
          <a:p>
            <a:pPr marL="950976" lvl="1" indent="-274320">
              <a:spcBef>
                <a:spcPts val="300"/>
              </a:spcBef>
              <a:spcAft>
                <a:spcPts val="300"/>
              </a:spcAft>
              <a:buFont typeface="Wingdings" panose="05000000000000000000" pitchFamily="2" charset="2"/>
              <a:buChar char="§"/>
            </a:pPr>
            <a:r>
              <a:rPr lang="en-US" sz="2800" dirty="0">
                <a:latin typeface="+mn-lt"/>
              </a:rPr>
              <a:t>Average of all reviewers’ scores, multiplied by 10</a:t>
            </a:r>
          </a:p>
          <a:p>
            <a:pPr marL="950976" lvl="1" indent="-274320">
              <a:spcBef>
                <a:spcPts val="300"/>
              </a:spcBef>
              <a:spcAft>
                <a:spcPts val="300"/>
              </a:spcAft>
              <a:buFont typeface="Wingdings" panose="05000000000000000000" pitchFamily="2" charset="2"/>
              <a:buChar char="§"/>
            </a:pPr>
            <a:r>
              <a:rPr lang="en-US" sz="2800" dirty="0">
                <a:latin typeface="+mn-lt"/>
              </a:rPr>
              <a:t>Range from 10 through 90</a:t>
            </a:r>
          </a:p>
          <a:p>
            <a:pPr marL="365760" indent="274320">
              <a:spcBef>
                <a:spcPts val="300"/>
              </a:spcBef>
              <a:spcAft>
                <a:spcPts val="300"/>
              </a:spcAft>
              <a:buFont typeface="Arial" panose="020B0604020202020204" pitchFamily="34" charset="0"/>
              <a:buChar char="•"/>
            </a:pPr>
            <a:r>
              <a:rPr lang="en-US" sz="3200" dirty="0" err="1">
                <a:latin typeface="+mn-lt"/>
              </a:rPr>
              <a:t>Percentiled</a:t>
            </a:r>
            <a:r>
              <a:rPr lang="en-US" sz="3200" dirty="0">
                <a:latin typeface="+mn-lt"/>
              </a:rPr>
              <a:t> for some activity codes </a:t>
            </a:r>
          </a:p>
          <a:p>
            <a:pPr marL="822960" lvl="1" indent="274320">
              <a:spcBef>
                <a:spcPts val="300"/>
              </a:spcBef>
              <a:spcAft>
                <a:spcPts val="300"/>
              </a:spcAft>
              <a:buFont typeface="Arial" panose="020B0604020202020204" pitchFamily="34" charset="0"/>
              <a:buChar char="•"/>
            </a:pPr>
            <a:r>
              <a:rPr lang="en-US" sz="2800" dirty="0">
                <a:latin typeface="+mn-lt"/>
              </a:rPr>
              <a:t>Most R01s </a:t>
            </a:r>
          </a:p>
          <a:p>
            <a:endParaRPr lang="en-US" dirty="0"/>
          </a:p>
        </p:txBody>
      </p:sp>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13</a:t>
            </a:fld>
            <a:endParaRPr lang="en-US"/>
          </a:p>
        </p:txBody>
      </p:sp>
      <p:graphicFrame>
        <p:nvGraphicFramePr>
          <p:cNvPr id="5" name="Diagram 4" descr="Final Impact Scores&#10;&#10;These arrows represent the endpoints of Final Impact Scores&#10;&#10;The best possible score is 10; the worst possible score is 90;"/>
          <p:cNvGraphicFramePr/>
          <p:nvPr>
            <p:extLst>
              <p:ext uri="{D42A27DB-BD31-4B8C-83A1-F6EECF244321}">
                <p14:modId xmlns:p14="http://schemas.microsoft.com/office/powerpoint/2010/main" val="3302990894"/>
              </p:ext>
            </p:extLst>
          </p:nvPr>
        </p:nvGraphicFramePr>
        <p:xfrm>
          <a:off x="7010400" y="4114800"/>
          <a:ext cx="3657600" cy="1968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7179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a:t>Streamlining Process</a:t>
            </a:r>
          </a:p>
        </p:txBody>
      </p:sp>
      <p:sp>
        <p:nvSpPr>
          <p:cNvPr id="6" name="Content Placeholder 5">
            <a:extLst>
              <a:ext uri="{FF2B5EF4-FFF2-40B4-BE49-F238E27FC236}">
                <a16:creationId xmlns:a16="http://schemas.microsoft.com/office/drawing/2014/main" id="{4D595237-2D07-1040-28B2-AE7CBA3F753C}"/>
              </a:ext>
            </a:extLst>
          </p:cNvPr>
          <p:cNvSpPr>
            <a:spLocks noGrp="1"/>
          </p:cNvSpPr>
          <p:nvPr>
            <p:ph idx="1"/>
          </p:nvPr>
        </p:nvSpPr>
        <p:spPr>
          <a:xfrm>
            <a:off x="838200" y="1674768"/>
            <a:ext cx="10515600" cy="4351338"/>
          </a:xfrm>
        </p:spPr>
        <p:txBody>
          <a:bodyPr>
            <a:normAutofit lnSpcReduction="10000"/>
          </a:bodyPr>
          <a:lstStyle/>
          <a:p>
            <a:pPr marL="342900" indent="-233363">
              <a:spcBef>
                <a:spcPts val="300"/>
              </a:spcBef>
              <a:spcAft>
                <a:spcPts val="300"/>
              </a:spcAft>
              <a:buFont typeface="Arial" panose="020B0604020202020204" pitchFamily="34" charset="0"/>
              <a:buChar char="•"/>
            </a:pPr>
            <a:r>
              <a:rPr lang="en-US" sz="3200" dirty="0">
                <a:latin typeface="+mn-lt"/>
              </a:rPr>
              <a:t>Allows discussion of more meritorious applications</a:t>
            </a:r>
          </a:p>
          <a:p>
            <a:pPr marL="342900" lvl="1" indent="-228600">
              <a:spcBef>
                <a:spcPts val="300"/>
              </a:spcBef>
              <a:spcAft>
                <a:spcPts val="300"/>
              </a:spcAft>
              <a:buFont typeface="Arial" panose="020B0604020202020204" pitchFamily="34" charset="0"/>
              <a:buChar char="•"/>
            </a:pPr>
            <a:r>
              <a:rPr lang="en-US" sz="3200" dirty="0">
                <a:latin typeface="+mn-lt"/>
              </a:rPr>
              <a:t>Less meritorious applications</a:t>
            </a:r>
          </a:p>
          <a:p>
            <a:pPr marL="685800" lvl="2" indent="-342900">
              <a:spcBef>
                <a:spcPts val="300"/>
              </a:spcBef>
              <a:spcAft>
                <a:spcPts val="300"/>
              </a:spcAft>
              <a:buFont typeface="Wingdings" panose="05000000000000000000" pitchFamily="2" charset="2"/>
              <a:buChar char="§"/>
            </a:pPr>
            <a:r>
              <a:rPr lang="en-US" sz="2800" dirty="0">
                <a:latin typeface="+mn-lt"/>
              </a:rPr>
              <a:t>‘Not Discussed’ (ND) at the meeting</a:t>
            </a:r>
          </a:p>
          <a:p>
            <a:pPr marL="685800" lvl="2" indent="-342900">
              <a:spcBef>
                <a:spcPts val="300"/>
              </a:spcBef>
              <a:spcAft>
                <a:spcPts val="300"/>
              </a:spcAft>
              <a:buFont typeface="Wingdings" panose="05000000000000000000" pitchFamily="2" charset="2"/>
              <a:buChar char="§"/>
            </a:pPr>
            <a:r>
              <a:rPr lang="en-US" sz="2800" dirty="0">
                <a:latin typeface="+mn-lt"/>
              </a:rPr>
              <a:t>But </a:t>
            </a:r>
            <a:r>
              <a:rPr lang="en-US" sz="2800" u="sng" dirty="0">
                <a:latin typeface="+mn-lt"/>
              </a:rPr>
              <a:t>at least three reviewers assessed the application</a:t>
            </a:r>
          </a:p>
          <a:p>
            <a:pPr marL="365760" indent="-256032">
              <a:spcBef>
                <a:spcPts val="300"/>
              </a:spcBef>
              <a:spcAft>
                <a:spcPts val="300"/>
              </a:spcAft>
              <a:buFont typeface="Arial" panose="020B0604020202020204" pitchFamily="34" charset="0"/>
              <a:buChar char="•"/>
            </a:pPr>
            <a:r>
              <a:rPr lang="en-US" sz="3200" dirty="0">
                <a:latin typeface="+mn-lt"/>
              </a:rPr>
              <a:t>ND requires full concurrence of the entire study section</a:t>
            </a:r>
          </a:p>
          <a:p>
            <a:pPr marL="365760" indent="-256032">
              <a:spcBef>
                <a:spcPts val="300"/>
              </a:spcBef>
              <a:spcAft>
                <a:spcPts val="300"/>
              </a:spcAft>
              <a:buFont typeface="Arial" panose="020B0604020202020204" pitchFamily="34" charset="0"/>
              <a:buChar char="•"/>
            </a:pPr>
            <a:r>
              <a:rPr lang="en-US" sz="3200" dirty="0">
                <a:latin typeface="+mn-lt"/>
              </a:rPr>
              <a:t>Summary statements contain:</a:t>
            </a:r>
          </a:p>
          <a:p>
            <a:pPr marL="798513" lvl="2" indent="-457200">
              <a:spcBef>
                <a:spcPts val="300"/>
              </a:spcBef>
              <a:spcAft>
                <a:spcPts val="300"/>
              </a:spcAft>
              <a:buFont typeface="Wingdings" panose="05000000000000000000" pitchFamily="2" charset="2"/>
              <a:buChar char="§"/>
            </a:pPr>
            <a:r>
              <a:rPr lang="en-US" sz="2800" dirty="0">
                <a:latin typeface="+mn-lt"/>
              </a:rPr>
              <a:t>Reviewer critiques</a:t>
            </a:r>
          </a:p>
          <a:p>
            <a:pPr marL="798513" lvl="2" indent="-457200">
              <a:spcBef>
                <a:spcPts val="300"/>
              </a:spcBef>
              <a:spcAft>
                <a:spcPts val="300"/>
              </a:spcAft>
              <a:buFont typeface="Wingdings" panose="05000000000000000000" pitchFamily="2" charset="2"/>
              <a:buChar char="§"/>
            </a:pPr>
            <a:r>
              <a:rPr lang="en-US" sz="2800" dirty="0">
                <a:latin typeface="+mn-lt"/>
              </a:rPr>
              <a:t>Criterion scores  </a:t>
            </a:r>
          </a:p>
          <a:p>
            <a:pPr marL="798513" lvl="2" indent="-457200">
              <a:spcBef>
                <a:spcPts val="300"/>
              </a:spcBef>
              <a:spcAft>
                <a:spcPts val="300"/>
              </a:spcAft>
              <a:buFont typeface="Wingdings" panose="05000000000000000000" pitchFamily="2" charset="2"/>
              <a:buChar char="§"/>
            </a:pPr>
            <a:r>
              <a:rPr lang="en-US" sz="2800" dirty="0">
                <a:latin typeface="+mn-lt"/>
              </a:rPr>
              <a:t>No Overall Impact score</a:t>
            </a:r>
            <a:endParaRPr lang="en-US" dirty="0"/>
          </a:p>
        </p:txBody>
      </p:sp>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14</a:t>
            </a:fld>
            <a:endParaRPr lang="en-US"/>
          </a:p>
        </p:txBody>
      </p:sp>
      <p:graphicFrame>
        <p:nvGraphicFramePr>
          <p:cNvPr id="5" name="Diagram 4" descr="Streamlining Process&#10;&#10;Figure representing Discussed versus Not Discussed applications&#10;&#10;Approximately one half of the applications are targeted for discussion within a given meeting; applications with average Overall Impact scores closer to 1 are typically discussed, whereas scores closer to 5 and above are typically not discussed"/>
          <p:cNvGraphicFramePr/>
          <p:nvPr>
            <p:extLst>
              <p:ext uri="{D42A27DB-BD31-4B8C-83A1-F6EECF244321}">
                <p14:modId xmlns:p14="http://schemas.microsoft.com/office/powerpoint/2010/main" val="3838165631"/>
              </p:ext>
            </p:extLst>
          </p:nvPr>
        </p:nvGraphicFramePr>
        <p:xfrm>
          <a:off x="8001000" y="4425906"/>
          <a:ext cx="2743200" cy="160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6234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Outcome of Review</a:t>
            </a:r>
          </a:p>
        </p:txBody>
      </p:sp>
      <p:sp>
        <p:nvSpPr>
          <p:cNvPr id="5" name="Content Placeholder 4">
            <a:extLst>
              <a:ext uri="{FF2B5EF4-FFF2-40B4-BE49-F238E27FC236}">
                <a16:creationId xmlns:a16="http://schemas.microsoft.com/office/drawing/2014/main" id="{461128EB-BBC8-6909-00AD-E3DDCF296D67}"/>
              </a:ext>
            </a:extLst>
          </p:cNvPr>
          <p:cNvSpPr>
            <a:spLocks noGrp="1"/>
          </p:cNvSpPr>
          <p:nvPr>
            <p:ph idx="1"/>
          </p:nvPr>
        </p:nvSpPr>
        <p:spPr>
          <a:xfrm>
            <a:off x="838200" y="1460500"/>
            <a:ext cx="10515600" cy="2573380"/>
          </a:xfrm>
        </p:spPr>
        <p:txBody>
          <a:bodyPr/>
          <a:lstStyle/>
          <a:p>
            <a:pPr marL="493776" indent="-274320">
              <a:spcBef>
                <a:spcPts val="300"/>
              </a:spcBef>
              <a:spcAft>
                <a:spcPts val="300"/>
              </a:spcAft>
              <a:buClr>
                <a:schemeClr val="tx1"/>
              </a:buClr>
            </a:pPr>
            <a:r>
              <a:rPr lang="en-US" sz="3200" dirty="0"/>
              <a:t>Final outcome of review</a:t>
            </a:r>
          </a:p>
          <a:p>
            <a:pPr marL="950976" lvl="3" indent="-274320">
              <a:spcBef>
                <a:spcPts val="300"/>
              </a:spcBef>
              <a:spcAft>
                <a:spcPts val="300"/>
              </a:spcAft>
              <a:buClr>
                <a:schemeClr val="tx1"/>
              </a:buClr>
              <a:buFont typeface="Wingdings" panose="05000000000000000000" pitchFamily="2" charset="2"/>
              <a:buChar char="§"/>
            </a:pPr>
            <a:r>
              <a:rPr lang="en-US" sz="3200" dirty="0"/>
              <a:t>Final Impact Score – released within 3 business days</a:t>
            </a:r>
          </a:p>
          <a:p>
            <a:pPr marL="950976" lvl="3" indent="-274320">
              <a:spcBef>
                <a:spcPts val="300"/>
              </a:spcBef>
              <a:spcAft>
                <a:spcPts val="300"/>
              </a:spcAft>
              <a:buClr>
                <a:schemeClr val="tx1"/>
              </a:buClr>
              <a:buFont typeface="Wingdings" panose="05000000000000000000" pitchFamily="2" charset="2"/>
              <a:buChar char="§"/>
            </a:pPr>
            <a:r>
              <a:rPr lang="en-US" sz="3200" dirty="0"/>
              <a:t>Summary Statement* – released within 4 – 8 weeks</a:t>
            </a:r>
          </a:p>
          <a:p>
            <a:pPr marL="493776" indent="-274320">
              <a:spcBef>
                <a:spcPts val="300"/>
              </a:spcBef>
              <a:spcAft>
                <a:spcPts val="300"/>
              </a:spcAft>
              <a:buClr>
                <a:schemeClr val="tx1"/>
              </a:buClr>
            </a:pPr>
            <a:r>
              <a:rPr lang="en-US" sz="3200" dirty="0"/>
              <a:t>Check the eRA Commons (</a:t>
            </a:r>
            <a:r>
              <a:rPr lang="en-US" sz="3200" dirty="0">
                <a:hlinkClick r:id="rId2" tooltip="eRA Commons"/>
              </a:rPr>
              <a:t>https://public.era.nih.gov/commons</a:t>
            </a:r>
            <a:r>
              <a:rPr lang="en-US" sz="3200" dirty="0"/>
              <a:t>)</a:t>
            </a:r>
          </a:p>
          <a:p>
            <a:endParaRPr lang="en-US" dirty="0"/>
          </a:p>
        </p:txBody>
      </p:sp>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15</a:t>
            </a:fld>
            <a:endParaRPr lang="en-US"/>
          </a:p>
        </p:txBody>
      </p:sp>
      <p:sp>
        <p:nvSpPr>
          <p:cNvPr id="12" name="TextBox 11" descr="*See the Appendix slides for more information&#10;">
            <a:extLst>
              <a:ext uri="{FF2B5EF4-FFF2-40B4-BE49-F238E27FC236}">
                <a16:creationId xmlns:a16="http://schemas.microsoft.com/office/drawing/2014/main" id="{B059FE86-504D-4CBB-9FBE-272663B748C8}"/>
              </a:ext>
            </a:extLst>
          </p:cNvPr>
          <p:cNvSpPr txBox="1"/>
          <p:nvPr/>
        </p:nvSpPr>
        <p:spPr>
          <a:xfrm>
            <a:off x="2066288" y="5355543"/>
            <a:ext cx="5512471" cy="430887"/>
          </a:xfrm>
          <a:prstGeom prst="rect">
            <a:avLst/>
          </a:prstGeom>
          <a:noFill/>
        </p:spPr>
        <p:txBody>
          <a:bodyPr wrap="none" rtlCol="0">
            <a:spAutoFit/>
          </a:bodyPr>
          <a:lstStyle/>
          <a:p>
            <a:r>
              <a:rPr lang="en-US" sz="2200" dirty="0">
                <a:latin typeface="+mn-lt"/>
              </a:rPr>
              <a:t>*See the Appendix slides for more information</a:t>
            </a:r>
          </a:p>
        </p:txBody>
      </p:sp>
      <p:pic>
        <p:nvPicPr>
          <p:cNvPr id="11" name="Picture 10" descr="After the Review Meeting&#10;&#10;ClipArt depicting pages in a document.">
            <a:extLst>
              <a:ext uri="{FF2B5EF4-FFF2-40B4-BE49-F238E27FC236}">
                <a16:creationId xmlns:a16="http://schemas.microsoft.com/office/drawing/2014/main" id="{C70157F0-1A0D-48F1-8CAB-DF2930619F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3429000"/>
            <a:ext cx="2609850" cy="2141987"/>
          </a:xfrm>
          <a:prstGeom prst="rect">
            <a:avLst/>
          </a:prstGeom>
        </p:spPr>
      </p:pic>
    </p:spTree>
    <p:extLst>
      <p:ext uri="{BB962C8B-B14F-4D97-AF65-F5344CB8AC3E}">
        <p14:creationId xmlns:p14="http://schemas.microsoft.com/office/powerpoint/2010/main" val="1061122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After the Review Meeting</a:t>
            </a:r>
          </a:p>
        </p:txBody>
      </p:sp>
      <p:sp>
        <p:nvSpPr>
          <p:cNvPr id="5" name="Content Placeholder 4">
            <a:extLst>
              <a:ext uri="{FF2B5EF4-FFF2-40B4-BE49-F238E27FC236}">
                <a16:creationId xmlns:a16="http://schemas.microsoft.com/office/drawing/2014/main" id="{31A18EB8-C49D-CA1C-5010-6EA26A30939F}"/>
              </a:ext>
            </a:extLst>
          </p:cNvPr>
          <p:cNvSpPr>
            <a:spLocks noGrp="1"/>
          </p:cNvSpPr>
          <p:nvPr>
            <p:ph idx="1"/>
          </p:nvPr>
        </p:nvSpPr>
        <p:spPr/>
        <p:txBody>
          <a:bodyPr/>
          <a:lstStyle/>
          <a:p>
            <a:pPr marL="365760" lvl="1" indent="-274320">
              <a:spcBef>
                <a:spcPts val="300"/>
              </a:spcBef>
              <a:spcAft>
                <a:spcPts val="300"/>
              </a:spcAft>
              <a:buClr>
                <a:schemeClr val="tx1"/>
              </a:buClr>
            </a:pPr>
            <a:r>
              <a:rPr lang="en-US" sz="3200" dirty="0"/>
              <a:t>Your point of contact is your NIH Program Official</a:t>
            </a:r>
          </a:p>
          <a:p>
            <a:pPr marL="342900" lvl="1" indent="-274320">
              <a:spcBef>
                <a:spcPts val="300"/>
              </a:spcBef>
              <a:spcAft>
                <a:spcPts val="300"/>
              </a:spcAft>
              <a:buClr>
                <a:schemeClr val="tx1"/>
              </a:buClr>
            </a:pPr>
            <a:r>
              <a:rPr lang="en-US" sz="3200" dirty="0"/>
              <a:t>You may need to:</a:t>
            </a:r>
          </a:p>
          <a:p>
            <a:pPr marL="798513" lvl="3" indent="-274320">
              <a:spcBef>
                <a:spcPts val="300"/>
              </a:spcBef>
              <a:spcAft>
                <a:spcPts val="300"/>
              </a:spcAft>
              <a:buClr>
                <a:schemeClr val="tx1"/>
              </a:buClr>
              <a:buFont typeface="Wingdings" panose="05000000000000000000" pitchFamily="2" charset="2"/>
              <a:buChar char="§"/>
            </a:pPr>
            <a:r>
              <a:rPr lang="en-US" sz="2800" dirty="0"/>
              <a:t>Submit Just-in-Time (JIT) information </a:t>
            </a:r>
          </a:p>
          <a:p>
            <a:pPr marL="798513" lvl="3" indent="-274320">
              <a:spcBef>
                <a:spcPts val="300"/>
              </a:spcBef>
              <a:spcAft>
                <a:spcPts val="300"/>
              </a:spcAft>
              <a:buClr>
                <a:schemeClr val="tx1"/>
              </a:buClr>
              <a:buFont typeface="Wingdings" panose="05000000000000000000" pitchFamily="2" charset="2"/>
              <a:buChar char="§"/>
            </a:pPr>
            <a:r>
              <a:rPr lang="en-US" sz="2800" dirty="0"/>
              <a:t>Resolve human subject, vertebrate animal, inclusion codes</a:t>
            </a:r>
          </a:p>
          <a:p>
            <a:pPr marL="798513" lvl="2" indent="-274320">
              <a:spcBef>
                <a:spcPts val="300"/>
              </a:spcBef>
              <a:spcAft>
                <a:spcPts val="300"/>
              </a:spcAft>
              <a:buClr>
                <a:schemeClr val="tx1"/>
              </a:buClr>
              <a:buFont typeface="Wingdings" panose="05000000000000000000" pitchFamily="2" charset="2"/>
              <a:buChar char="§"/>
            </a:pPr>
            <a:r>
              <a:rPr lang="en-US" sz="2800" dirty="0"/>
              <a:t>Consider your options:</a:t>
            </a:r>
          </a:p>
          <a:p>
            <a:pPr marL="915987" lvl="5" indent="-274320">
              <a:spcBef>
                <a:spcPts val="300"/>
              </a:spcBef>
              <a:spcAft>
                <a:spcPts val="300"/>
              </a:spcAft>
              <a:buFont typeface="Calibri" panose="020F0502020204030204" pitchFamily="34" charset="0"/>
              <a:buChar char="―"/>
            </a:pPr>
            <a:r>
              <a:rPr lang="en-US" sz="2000" dirty="0"/>
              <a:t> </a:t>
            </a:r>
            <a:r>
              <a:rPr lang="en-US" sz="2400" dirty="0"/>
              <a:t>Submit a new application </a:t>
            </a:r>
          </a:p>
          <a:p>
            <a:pPr marL="915987" lvl="5" indent="-274320">
              <a:spcBef>
                <a:spcPts val="300"/>
              </a:spcBef>
              <a:spcAft>
                <a:spcPts val="300"/>
              </a:spcAft>
              <a:buFont typeface="Calibri" panose="020F0502020204030204" pitchFamily="34" charset="0"/>
              <a:buChar char="―"/>
            </a:pPr>
            <a:r>
              <a:rPr lang="en-US" sz="2400" dirty="0"/>
              <a:t> Revise and resubmit your application</a:t>
            </a:r>
          </a:p>
          <a:p>
            <a:pPr marL="915987" lvl="5" indent="-274320">
              <a:spcBef>
                <a:spcPts val="300"/>
              </a:spcBef>
              <a:spcAft>
                <a:spcPts val="300"/>
              </a:spcAft>
              <a:buFont typeface="Calibri" panose="020F0502020204030204" pitchFamily="34" charset="0"/>
              <a:buChar char="―"/>
            </a:pPr>
            <a:r>
              <a:rPr lang="en-US" sz="2400" dirty="0"/>
              <a:t> Appeal the review outcome (</a:t>
            </a:r>
            <a:r>
              <a:rPr lang="en-US" sz="2400" dirty="0">
                <a:hlinkClick r:id="rId2"/>
              </a:rPr>
              <a:t>NOT-OD-11-064</a:t>
            </a:r>
            <a:r>
              <a:rPr lang="en-US" sz="2400" dirty="0"/>
              <a:t>)</a:t>
            </a:r>
          </a:p>
          <a:p>
            <a:endParaRPr lang="en-US" dirty="0"/>
          </a:p>
        </p:txBody>
      </p:sp>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16</a:t>
            </a:fld>
            <a:endParaRPr lang="en-US"/>
          </a:p>
        </p:txBody>
      </p:sp>
      <p:sp>
        <p:nvSpPr>
          <p:cNvPr id="6" name="TextBox 5">
            <a:extLst>
              <a:ext uri="{FF2B5EF4-FFF2-40B4-BE49-F238E27FC236}">
                <a16:creationId xmlns:a16="http://schemas.microsoft.com/office/drawing/2014/main" id="{6DCECAF9-8B3F-457F-8708-D8AB8C4D7589}"/>
              </a:ext>
            </a:extLst>
          </p:cNvPr>
          <p:cNvSpPr txBox="1"/>
          <p:nvPr/>
        </p:nvSpPr>
        <p:spPr>
          <a:xfrm>
            <a:off x="8268333" y="5800011"/>
            <a:ext cx="3427733" cy="369332"/>
          </a:xfrm>
          <a:prstGeom prst="rect">
            <a:avLst/>
          </a:prstGeom>
          <a:solidFill>
            <a:schemeClr val="tx2">
              <a:lumMod val="20000"/>
              <a:lumOff val="80000"/>
            </a:schemeClr>
          </a:solidFill>
        </p:spPr>
        <p:txBody>
          <a:bodyPr wrap="none" rtlCol="0">
            <a:spAutoFit/>
          </a:bodyPr>
          <a:lstStyle/>
          <a:p>
            <a:r>
              <a:rPr lang="en-US" dirty="0">
                <a:latin typeface="+mn-lt"/>
                <a:hlinkClick r:id="rId3"/>
              </a:rPr>
              <a:t>NIH Guide Notice: NOT-OD-11-064</a:t>
            </a:r>
            <a:endParaRPr lang="en-US" dirty="0">
              <a:latin typeface="+mn-lt"/>
            </a:endParaRPr>
          </a:p>
        </p:txBody>
      </p:sp>
      <p:pic>
        <p:nvPicPr>
          <p:cNvPr id="11" name="Picture 10">
            <a:extLst>
              <a:ext uri="{FF2B5EF4-FFF2-40B4-BE49-F238E27FC236}">
                <a16:creationId xmlns:a16="http://schemas.microsoft.com/office/drawing/2014/main" id="{308A4066-EBC1-4165-96BD-5949A6BA1CEA}"/>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3705" y="4001294"/>
            <a:ext cx="3136990" cy="1568495"/>
          </a:xfrm>
          <a:prstGeom prst="rect">
            <a:avLst/>
          </a:prstGeom>
        </p:spPr>
      </p:pic>
    </p:spTree>
    <p:extLst>
      <p:ext uri="{BB962C8B-B14F-4D97-AF65-F5344CB8AC3E}">
        <p14:creationId xmlns:p14="http://schemas.microsoft.com/office/powerpoint/2010/main" val="4023967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Level 2: NIH National Advisory Councils</a:t>
            </a:r>
            <a:endParaRPr lang="en-US" dirty="0"/>
          </a:p>
        </p:txBody>
      </p:sp>
      <p:sp>
        <p:nvSpPr>
          <p:cNvPr id="5" name="Content Placeholder 4">
            <a:extLst>
              <a:ext uri="{FF2B5EF4-FFF2-40B4-BE49-F238E27FC236}">
                <a16:creationId xmlns:a16="http://schemas.microsoft.com/office/drawing/2014/main" id="{32B20162-6EA8-CE82-6757-EEE475B8DDB2}"/>
              </a:ext>
            </a:extLst>
          </p:cNvPr>
          <p:cNvSpPr>
            <a:spLocks noGrp="1"/>
          </p:cNvSpPr>
          <p:nvPr>
            <p:ph idx="1"/>
          </p:nvPr>
        </p:nvSpPr>
        <p:spPr/>
        <p:txBody>
          <a:bodyPr/>
          <a:lstStyle/>
          <a:p>
            <a:pPr marL="365760" lvl="1" indent="-274320">
              <a:spcBef>
                <a:spcPts val="300"/>
              </a:spcBef>
              <a:spcAft>
                <a:spcPts val="300"/>
              </a:spcAft>
              <a:buClr>
                <a:schemeClr val="tx1"/>
              </a:buClr>
              <a:buFont typeface="Arial" panose="020B0604020202020204" pitchFamily="34" charset="0"/>
              <a:buChar char="•"/>
            </a:pPr>
            <a:r>
              <a:rPr lang="en-US" sz="3200" dirty="0">
                <a:latin typeface="+mn-lt"/>
              </a:rPr>
              <a:t>Broad and diverse membership</a:t>
            </a:r>
          </a:p>
          <a:p>
            <a:pPr marL="798513" lvl="6" indent="-274320">
              <a:spcBef>
                <a:spcPts val="300"/>
              </a:spcBef>
              <a:spcAft>
                <a:spcPts val="300"/>
              </a:spcAft>
              <a:buFont typeface="Wingdings" panose="05000000000000000000" pitchFamily="2" charset="2"/>
              <a:buChar char="§"/>
            </a:pPr>
            <a:r>
              <a:rPr lang="en-US" sz="2800" dirty="0">
                <a:latin typeface="+mn-lt"/>
              </a:rPr>
              <a:t>Basic/research scientists</a:t>
            </a:r>
          </a:p>
          <a:p>
            <a:pPr marL="798513" lvl="6" indent="-274320">
              <a:spcBef>
                <a:spcPts val="300"/>
              </a:spcBef>
              <a:spcAft>
                <a:spcPts val="300"/>
              </a:spcAft>
              <a:buFont typeface="Wingdings" panose="05000000000000000000" pitchFamily="2" charset="2"/>
              <a:buChar char="§"/>
            </a:pPr>
            <a:r>
              <a:rPr lang="en-US" sz="2800" dirty="0">
                <a:latin typeface="+mn-lt"/>
              </a:rPr>
              <a:t>Clinician scientists</a:t>
            </a:r>
          </a:p>
          <a:p>
            <a:pPr marL="798513" lvl="6" indent="-274320">
              <a:spcBef>
                <a:spcPts val="300"/>
              </a:spcBef>
              <a:spcAft>
                <a:spcPts val="300"/>
              </a:spcAft>
              <a:buFont typeface="Wingdings" panose="05000000000000000000" pitchFamily="2" charset="2"/>
              <a:buChar char="§"/>
            </a:pPr>
            <a:r>
              <a:rPr lang="en-US" sz="2800" dirty="0">
                <a:latin typeface="+mn-lt"/>
              </a:rPr>
              <a:t>“Public” members</a:t>
            </a:r>
          </a:p>
          <a:p>
            <a:pPr marL="365760" lvl="1" indent="-274320">
              <a:spcBef>
                <a:spcPts val="300"/>
              </a:spcBef>
              <a:spcAft>
                <a:spcPts val="300"/>
              </a:spcAft>
              <a:buFont typeface="Arial" panose="020B0604020202020204" pitchFamily="34" charset="0"/>
              <a:buChar char="•"/>
            </a:pPr>
            <a:r>
              <a:rPr lang="en-US" sz="3200" dirty="0">
                <a:latin typeface="+mn-lt"/>
              </a:rPr>
              <a:t>Awards cannot be made without Council approval</a:t>
            </a:r>
          </a:p>
          <a:p>
            <a:pPr marL="365760" lvl="1" indent="-274320">
              <a:spcBef>
                <a:spcPts val="300"/>
              </a:spcBef>
              <a:spcAft>
                <a:spcPts val="300"/>
              </a:spcAft>
              <a:buFont typeface="Arial" panose="020B0604020202020204" pitchFamily="34" charset="0"/>
              <a:buChar char="•"/>
            </a:pPr>
            <a:r>
              <a:rPr lang="en-US" sz="3200" dirty="0">
                <a:latin typeface="+mn-lt"/>
              </a:rPr>
              <a:t>Each Council is chaired by the NIH Institute Director, advised by extramural research staff</a:t>
            </a:r>
            <a:endParaRPr lang="en-US" dirty="0"/>
          </a:p>
        </p:txBody>
      </p:sp>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17</a:t>
            </a:fld>
            <a:endParaRPr lang="en-US"/>
          </a:p>
        </p:txBody>
      </p:sp>
      <p:pic>
        <p:nvPicPr>
          <p:cNvPr id="6" name="Picture 5" descr="Level 2: NIH National Advisory Councils&#10;&#10;ClipArt depicting individuals in a circle with comment bubbles.">
            <a:extLst>
              <a:ext uri="{FF2B5EF4-FFF2-40B4-BE49-F238E27FC236}">
                <a16:creationId xmlns:a16="http://schemas.microsoft.com/office/drawing/2014/main" id="{C4CBF18E-94E4-4511-AC89-7A2815F0C6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3989" y="1312289"/>
            <a:ext cx="2000250" cy="2000250"/>
          </a:xfrm>
          <a:prstGeom prst="rect">
            <a:avLst/>
          </a:prstGeom>
        </p:spPr>
      </p:pic>
    </p:spTree>
    <p:extLst>
      <p:ext uri="{BB962C8B-B14F-4D97-AF65-F5344CB8AC3E}">
        <p14:creationId xmlns:p14="http://schemas.microsoft.com/office/powerpoint/2010/main" val="18169902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a:t>NIH National Advisory Councils</a:t>
            </a:r>
          </a:p>
        </p:txBody>
      </p:sp>
      <p:sp>
        <p:nvSpPr>
          <p:cNvPr id="5" name="Content Placeholder 4">
            <a:extLst>
              <a:ext uri="{FF2B5EF4-FFF2-40B4-BE49-F238E27FC236}">
                <a16:creationId xmlns:a16="http://schemas.microsoft.com/office/drawing/2014/main" id="{3BDFB342-07E5-CA86-614D-85F7C6E2FF1F}"/>
              </a:ext>
            </a:extLst>
          </p:cNvPr>
          <p:cNvSpPr>
            <a:spLocks noGrp="1"/>
          </p:cNvSpPr>
          <p:nvPr>
            <p:ph idx="1"/>
          </p:nvPr>
        </p:nvSpPr>
        <p:spPr/>
        <p:txBody>
          <a:bodyPr/>
          <a:lstStyle/>
          <a:p>
            <a:pPr marL="365760" indent="-274320">
              <a:spcBef>
                <a:spcPts val="300"/>
              </a:spcBef>
              <a:spcAft>
                <a:spcPts val="300"/>
              </a:spcAft>
              <a:buClr>
                <a:schemeClr val="tx1"/>
              </a:buClr>
              <a:buFont typeface="Arial" panose="020B0604020202020204" pitchFamily="34" charset="0"/>
              <a:buChar char="•"/>
            </a:pPr>
            <a:r>
              <a:rPr lang="en-US" sz="3200" dirty="0">
                <a:latin typeface="+mn-lt"/>
              </a:rPr>
              <a:t>Advise IC Director about</a:t>
            </a:r>
          </a:p>
          <a:p>
            <a:pPr marL="798513" lvl="3" indent="-274320">
              <a:spcBef>
                <a:spcPts val="300"/>
              </a:spcBef>
              <a:spcAft>
                <a:spcPts val="300"/>
              </a:spcAft>
              <a:buClr>
                <a:schemeClr val="tx1"/>
              </a:buClr>
              <a:buFont typeface="Wingdings" panose="05000000000000000000" pitchFamily="2" charset="2"/>
              <a:buChar char="§"/>
            </a:pPr>
            <a:r>
              <a:rPr lang="en-US" sz="2800" dirty="0">
                <a:latin typeface="+mn-lt"/>
              </a:rPr>
              <a:t>Research priority areas</a:t>
            </a:r>
          </a:p>
          <a:p>
            <a:pPr marL="798513" lvl="3" indent="-274320">
              <a:spcBef>
                <a:spcPts val="300"/>
              </a:spcBef>
              <a:spcAft>
                <a:spcPts val="300"/>
              </a:spcAft>
              <a:buClr>
                <a:schemeClr val="tx1"/>
              </a:buClr>
              <a:buFont typeface="Wingdings" panose="05000000000000000000" pitchFamily="2" charset="2"/>
              <a:buChar char="§"/>
            </a:pPr>
            <a:r>
              <a:rPr lang="en-US" sz="2800" dirty="0">
                <a:latin typeface="+mn-lt"/>
              </a:rPr>
              <a:t>Diverse policy issues</a:t>
            </a:r>
          </a:p>
          <a:p>
            <a:pPr marL="798513" lvl="3" indent="-274320">
              <a:spcBef>
                <a:spcPts val="300"/>
              </a:spcBef>
              <a:spcAft>
                <a:spcPts val="300"/>
              </a:spcAft>
              <a:buClr>
                <a:schemeClr val="tx1"/>
              </a:buClr>
              <a:buFont typeface="Wingdings" panose="05000000000000000000" pitchFamily="2" charset="2"/>
              <a:buChar char="§"/>
            </a:pPr>
            <a:r>
              <a:rPr lang="en-US" sz="2800" dirty="0">
                <a:latin typeface="+mn-lt"/>
              </a:rPr>
              <a:t>Concept clearance for future initiatives</a:t>
            </a:r>
          </a:p>
          <a:p>
            <a:pPr marL="798513" lvl="3" indent="-274320">
              <a:spcBef>
                <a:spcPts val="300"/>
              </a:spcBef>
              <a:spcAft>
                <a:spcPts val="300"/>
              </a:spcAft>
              <a:buClr>
                <a:schemeClr val="tx1"/>
              </a:buClr>
              <a:buFont typeface="Wingdings" panose="05000000000000000000" pitchFamily="2" charset="2"/>
              <a:buChar char="§"/>
            </a:pPr>
            <a:r>
              <a:rPr lang="en-US" sz="2800" dirty="0">
                <a:latin typeface="+mn-lt"/>
              </a:rPr>
              <a:t>Funding priorities</a:t>
            </a:r>
          </a:p>
          <a:p>
            <a:pPr marL="365760" indent="-274320">
              <a:spcBef>
                <a:spcPts val="300"/>
              </a:spcBef>
              <a:spcAft>
                <a:spcPts val="300"/>
              </a:spcAft>
              <a:buClr>
                <a:schemeClr val="tx1"/>
              </a:buClr>
              <a:buFont typeface="Arial" panose="020B0604020202020204" pitchFamily="34" charset="0"/>
              <a:buChar char="•"/>
            </a:pPr>
            <a:r>
              <a:rPr lang="en-US" sz="3200" dirty="0">
                <a:latin typeface="+mn-lt"/>
              </a:rPr>
              <a:t>Recommend applications for funding</a:t>
            </a:r>
          </a:p>
          <a:p>
            <a:pPr marL="365760" indent="-274320">
              <a:spcBef>
                <a:spcPts val="300"/>
              </a:spcBef>
              <a:spcAft>
                <a:spcPts val="300"/>
              </a:spcAft>
              <a:buClr>
                <a:schemeClr val="tx1"/>
              </a:buClr>
              <a:buFont typeface="Arial" panose="020B0604020202020204" pitchFamily="34" charset="0"/>
              <a:buChar char="•"/>
            </a:pPr>
            <a:r>
              <a:rPr lang="en-US" sz="3200" dirty="0">
                <a:latin typeface="+mn-lt"/>
              </a:rPr>
              <a:t>Consider unresolved appeals related to initial peer review</a:t>
            </a:r>
          </a:p>
          <a:p>
            <a:endParaRPr lang="en-US" dirty="0"/>
          </a:p>
        </p:txBody>
      </p:sp>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18</a:t>
            </a:fld>
            <a:endParaRPr lang="en-US"/>
          </a:p>
        </p:txBody>
      </p:sp>
      <p:pic>
        <p:nvPicPr>
          <p:cNvPr id="3076" name="Picture 4" descr="NIH National Advisory Councils&#10;&#10;ClipArt depicting individuals with comment bubbles.">
            <a:extLst>
              <a:ext uri="{FF2B5EF4-FFF2-40B4-BE49-F238E27FC236}">
                <a16:creationId xmlns:a16="http://schemas.microsoft.com/office/drawing/2014/main" id="{4208C37D-0511-4213-A60D-907830D693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3443" y="1446975"/>
            <a:ext cx="2238375" cy="204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4731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a:t>Who Makes Funding Decisions?</a:t>
            </a:r>
          </a:p>
        </p:txBody>
      </p:sp>
      <p:sp>
        <p:nvSpPr>
          <p:cNvPr id="5" name="Content Placeholder 4">
            <a:extLst>
              <a:ext uri="{FF2B5EF4-FFF2-40B4-BE49-F238E27FC236}">
                <a16:creationId xmlns:a16="http://schemas.microsoft.com/office/drawing/2014/main" id="{400F70FA-6185-4A2F-6698-26FC011AA11D}"/>
              </a:ext>
            </a:extLst>
          </p:cNvPr>
          <p:cNvSpPr>
            <a:spLocks noGrp="1"/>
          </p:cNvSpPr>
          <p:nvPr>
            <p:ph idx="1"/>
          </p:nvPr>
        </p:nvSpPr>
        <p:spPr>
          <a:xfrm>
            <a:off x="725078" y="1468339"/>
            <a:ext cx="10515600" cy="4351338"/>
          </a:xfrm>
        </p:spPr>
        <p:txBody>
          <a:bodyPr/>
          <a:lstStyle/>
          <a:p>
            <a:pPr marL="365760" indent="274320">
              <a:spcBef>
                <a:spcPts val="300"/>
              </a:spcBef>
              <a:spcAft>
                <a:spcPts val="300"/>
              </a:spcAft>
              <a:buClr>
                <a:schemeClr val="tx1"/>
              </a:buClr>
              <a:buFont typeface="Arial" panose="020B0604020202020204" pitchFamily="34" charset="0"/>
              <a:buChar char="•"/>
            </a:pPr>
            <a:r>
              <a:rPr lang="en-US" sz="3200" dirty="0">
                <a:latin typeface="+mn-lt"/>
              </a:rPr>
              <a:t>The IC Director makes the final funding decisions</a:t>
            </a:r>
          </a:p>
          <a:p>
            <a:pPr marL="365760" indent="274320">
              <a:spcBef>
                <a:spcPts val="300"/>
              </a:spcBef>
              <a:spcAft>
                <a:spcPts val="300"/>
              </a:spcAft>
              <a:buClr>
                <a:schemeClr val="tx1"/>
              </a:buClr>
              <a:buFont typeface="Arial" panose="020B0604020202020204" pitchFamily="34" charset="0"/>
              <a:buChar char="•"/>
            </a:pPr>
            <a:r>
              <a:rPr lang="en-US" sz="3200" dirty="0">
                <a:latin typeface="+mn-lt"/>
              </a:rPr>
              <a:t>Based on:</a:t>
            </a:r>
          </a:p>
          <a:p>
            <a:pPr marL="1030288" lvl="2" indent="-457200">
              <a:spcBef>
                <a:spcPts val="300"/>
              </a:spcBef>
              <a:spcAft>
                <a:spcPts val="300"/>
              </a:spcAft>
              <a:buClr>
                <a:schemeClr val="tx1"/>
              </a:buClr>
              <a:buFont typeface="Wingdings" panose="05000000000000000000" pitchFamily="2" charset="2"/>
              <a:buChar char="§"/>
            </a:pPr>
            <a:r>
              <a:rPr lang="en-US" sz="2800" dirty="0">
                <a:latin typeface="+mn-lt"/>
              </a:rPr>
              <a:t>Mission of the NIH Institute or Center</a:t>
            </a:r>
          </a:p>
          <a:p>
            <a:pPr marL="1030288" lvl="2" indent="-457200">
              <a:spcBef>
                <a:spcPts val="300"/>
              </a:spcBef>
              <a:spcAft>
                <a:spcPts val="300"/>
              </a:spcAft>
              <a:buClr>
                <a:schemeClr val="tx1"/>
              </a:buClr>
              <a:buFont typeface="Wingdings" panose="05000000000000000000" pitchFamily="2" charset="2"/>
              <a:buChar char="§"/>
            </a:pPr>
            <a:r>
              <a:rPr lang="en-US" sz="2800" dirty="0">
                <a:latin typeface="+mn-lt"/>
              </a:rPr>
              <a:t>Program priorities, Congressional mandates</a:t>
            </a:r>
          </a:p>
          <a:p>
            <a:pPr marL="1030288" lvl="2" indent="-457200">
              <a:spcBef>
                <a:spcPts val="300"/>
              </a:spcBef>
              <a:spcAft>
                <a:spcPts val="300"/>
              </a:spcAft>
              <a:buClr>
                <a:schemeClr val="tx1"/>
              </a:buClr>
              <a:buFont typeface="Wingdings" panose="05000000000000000000" pitchFamily="2" charset="2"/>
              <a:buChar char="§"/>
            </a:pPr>
            <a:r>
              <a:rPr lang="en-US" sz="2800" dirty="0">
                <a:latin typeface="+mn-lt"/>
              </a:rPr>
              <a:t>Outcome (score/percentile) of initial peer review</a:t>
            </a:r>
          </a:p>
          <a:p>
            <a:pPr marL="1030288" lvl="2" indent="-457200">
              <a:spcBef>
                <a:spcPts val="300"/>
              </a:spcBef>
              <a:spcAft>
                <a:spcPts val="300"/>
              </a:spcAft>
              <a:buClr>
                <a:schemeClr val="tx1"/>
              </a:buClr>
              <a:buFont typeface="Wingdings" panose="05000000000000000000" pitchFamily="2" charset="2"/>
              <a:buChar char="§"/>
            </a:pPr>
            <a:r>
              <a:rPr lang="en-US" sz="2800" dirty="0">
                <a:latin typeface="+mn-lt"/>
              </a:rPr>
              <a:t>Additional outside expertise, if needed</a:t>
            </a:r>
          </a:p>
          <a:p>
            <a:pPr marL="1030288" lvl="2" indent="-457200">
              <a:spcBef>
                <a:spcPts val="300"/>
              </a:spcBef>
              <a:spcAft>
                <a:spcPts val="300"/>
              </a:spcAft>
              <a:buClr>
                <a:schemeClr val="tx1"/>
              </a:buClr>
              <a:buFont typeface="Wingdings" panose="05000000000000000000" pitchFamily="2" charset="2"/>
              <a:buChar char="§"/>
            </a:pPr>
            <a:r>
              <a:rPr lang="en-US" sz="2800" dirty="0">
                <a:latin typeface="+mn-lt"/>
              </a:rPr>
              <a:t>Recommendation of IC Program Staff</a:t>
            </a:r>
          </a:p>
          <a:p>
            <a:pPr marL="1030288" lvl="2" indent="-457200">
              <a:spcBef>
                <a:spcPts val="300"/>
              </a:spcBef>
              <a:spcAft>
                <a:spcPts val="300"/>
              </a:spcAft>
              <a:buClr>
                <a:schemeClr val="tx1"/>
              </a:buClr>
              <a:buFont typeface="Wingdings" panose="05000000000000000000" pitchFamily="2" charset="2"/>
              <a:buChar char="§"/>
            </a:pPr>
            <a:r>
              <a:rPr lang="en-US" sz="2800" dirty="0">
                <a:latin typeface="+mn-lt"/>
              </a:rPr>
              <a:t>Recommendation of the IC Advisory Council</a:t>
            </a:r>
          </a:p>
          <a:p>
            <a:pPr marL="1030288" lvl="2" indent="-457200">
              <a:spcBef>
                <a:spcPts val="300"/>
              </a:spcBef>
              <a:spcAft>
                <a:spcPts val="300"/>
              </a:spcAft>
              <a:buClr>
                <a:schemeClr val="tx1"/>
              </a:buClr>
              <a:buFont typeface="Wingdings" panose="05000000000000000000" pitchFamily="2" charset="2"/>
              <a:buChar char="§"/>
            </a:pPr>
            <a:r>
              <a:rPr lang="en-US" sz="2800" dirty="0">
                <a:latin typeface="+mn-lt"/>
              </a:rPr>
              <a:t>Available Funds</a:t>
            </a:r>
          </a:p>
          <a:p>
            <a:endParaRPr lang="en-US" dirty="0"/>
          </a:p>
        </p:txBody>
      </p:sp>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19</a:t>
            </a:fld>
            <a:endParaRPr lang="en-US"/>
          </a:p>
        </p:txBody>
      </p:sp>
      <p:pic>
        <p:nvPicPr>
          <p:cNvPr id="1027" name="Picture 3" descr="Funding Decisions: Institu9te or Center (IC) Director&#10;&#10;Image of confett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53600" y="4191000"/>
            <a:ext cx="16002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0281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3AEEBA-6035-DA47-B9A0-1F0A987CC18B}"/>
              </a:ext>
            </a:extLst>
          </p:cNvPr>
          <p:cNvSpPr>
            <a:spLocks noGrp="1"/>
          </p:cNvSpPr>
          <p:nvPr>
            <p:ph type="title"/>
          </p:nvPr>
        </p:nvSpPr>
        <p:spPr>
          <a:xfrm>
            <a:off x="684436" y="527665"/>
            <a:ext cx="10972800" cy="914757"/>
          </a:xfrm>
        </p:spPr>
        <p:txBody>
          <a:bodyPr>
            <a:normAutofit/>
          </a:bodyPr>
          <a:lstStyle/>
          <a:p>
            <a:r>
              <a:rPr lang="en-US" sz="4800" b="1" dirty="0"/>
              <a:t>Presentation Team</a:t>
            </a:r>
          </a:p>
        </p:txBody>
      </p:sp>
      <p:sp>
        <p:nvSpPr>
          <p:cNvPr id="13" name="TextBox 12">
            <a:extLst>
              <a:ext uri="{FF2B5EF4-FFF2-40B4-BE49-F238E27FC236}">
                <a16:creationId xmlns:a16="http://schemas.microsoft.com/office/drawing/2014/main" id="{621CAAFA-BFF8-CD38-3319-7B7D799E7751}"/>
              </a:ext>
            </a:extLst>
          </p:cNvPr>
          <p:cNvSpPr txBox="1"/>
          <p:nvPr/>
        </p:nvSpPr>
        <p:spPr>
          <a:xfrm>
            <a:off x="669027" y="4309698"/>
            <a:ext cx="10853945" cy="400110"/>
          </a:xfrm>
          <a:prstGeom prst="rect">
            <a:avLst/>
          </a:prstGeom>
          <a:solidFill>
            <a:schemeClr val="accent5">
              <a:lumMod val="75000"/>
            </a:schemeClr>
          </a:solidFill>
        </p:spPr>
        <p:txBody>
          <a:bodyPr wrap="square" rtlCol="0">
            <a:spAutoFit/>
          </a:bodyPr>
          <a:lstStyle/>
          <a:p>
            <a:pPr algn="ctr"/>
            <a:r>
              <a:rPr lang="en-US" sz="2000" b="1" dirty="0">
                <a:solidFill>
                  <a:schemeClr val="bg1"/>
                </a:solidFill>
              </a:rPr>
              <a:t>PANELISTS</a:t>
            </a:r>
          </a:p>
        </p:txBody>
      </p:sp>
      <p:grpSp>
        <p:nvGrpSpPr>
          <p:cNvPr id="30" name="Group 29" descr="MODERATOR:&#10;Megan Columbus&#10;Director, Division of Communication and Outreach&#10;Office of Extramural Research (OER), NIH&#10;Megan.Columbus@nih.gov &#10;">
            <a:extLst>
              <a:ext uri="{FF2B5EF4-FFF2-40B4-BE49-F238E27FC236}">
                <a16:creationId xmlns:a16="http://schemas.microsoft.com/office/drawing/2014/main" id="{2A9EDB43-38DE-8E67-11DD-6A9771C97588}"/>
              </a:ext>
            </a:extLst>
          </p:cNvPr>
          <p:cNvGrpSpPr/>
          <p:nvPr/>
        </p:nvGrpSpPr>
        <p:grpSpPr>
          <a:xfrm>
            <a:off x="669027" y="1755345"/>
            <a:ext cx="5193176" cy="2333863"/>
            <a:chOff x="669027" y="1755345"/>
            <a:chExt cx="5193176" cy="2333863"/>
          </a:xfrm>
        </p:grpSpPr>
        <p:sp>
          <p:nvSpPr>
            <p:cNvPr id="24" name="TextBox 23" descr="&#10;">
              <a:extLst>
                <a:ext uri="{FF2B5EF4-FFF2-40B4-BE49-F238E27FC236}">
                  <a16:creationId xmlns:a16="http://schemas.microsoft.com/office/drawing/2014/main" id="{E5321CE4-9D92-4EDF-B497-FA92C6E74272}"/>
                </a:ext>
              </a:extLst>
            </p:cNvPr>
            <p:cNvSpPr txBox="1"/>
            <p:nvPr/>
          </p:nvSpPr>
          <p:spPr>
            <a:xfrm>
              <a:off x="2117691" y="2418083"/>
              <a:ext cx="3744512" cy="1384995"/>
            </a:xfrm>
            <a:prstGeom prst="rect">
              <a:avLst/>
            </a:prstGeom>
            <a:noFill/>
          </p:spPr>
          <p:txBody>
            <a:bodyPr wrap="square" lIns="91440" tIns="45720" rIns="91440" bIns="45720" rtlCol="0" anchor="t">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Megan Columbus</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sz="1600" dirty="0">
                  <a:solidFill>
                    <a:prstClr val="black"/>
                  </a:solidFill>
                  <a:latin typeface="Calibri" panose="020F0502020204030204"/>
                  <a:cs typeface="+mn-cs"/>
                </a:rPr>
                <a:t>Director,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Division</a:t>
              </a:r>
              <a:r>
                <a:rPr kumimoji="0" lang="en-US" sz="1600" b="0" i="0" u="none" strike="noStrike" kern="1200" cap="none" spc="0" normalizeH="0" noProof="0" dirty="0">
                  <a:ln>
                    <a:noFill/>
                  </a:ln>
                  <a:solidFill>
                    <a:prstClr val="black"/>
                  </a:solidFill>
                  <a:effectLst/>
                  <a:uLnTx/>
                  <a:uFillTx/>
                  <a:latin typeface="Calibri" panose="020F0502020204030204"/>
                  <a:ea typeface="+mn-ea"/>
                  <a:cs typeface="+mn-cs"/>
                </a:rPr>
                <a:t> of Communication and Outreach</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Office of</a:t>
              </a:r>
              <a:r>
                <a:rPr kumimoji="0" lang="en-US" sz="1600" b="0" i="0" u="none" strike="noStrike" kern="1200" cap="none" spc="0" normalizeH="0" noProof="0" dirty="0">
                  <a:ln>
                    <a:noFill/>
                  </a:ln>
                  <a:solidFill>
                    <a:prstClr val="black"/>
                  </a:solidFill>
                  <a:effectLst/>
                  <a:uLnTx/>
                  <a:uFillTx/>
                  <a:latin typeface="Calibri" panose="020F0502020204030204"/>
                  <a:ea typeface="+mn-ea"/>
                  <a:cs typeface="+mn-cs"/>
                </a:rPr>
                <a:t> Extramural Research (OER), NIH</a:t>
              </a:r>
              <a:endParaRPr lang="en-US" dirty="0">
                <a:solidFill>
                  <a:prstClr val="black"/>
                </a:solidFill>
                <a:latin typeface="Calibri" panose="020F0502020204030204"/>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600" b="0" i="0" u="none" strike="noStrike" kern="1200" cap="none" spc="0" normalizeH="0" noProof="0" dirty="0">
                  <a:ln>
                    <a:noFill/>
                  </a:ln>
                  <a:solidFill>
                    <a:prstClr val="black"/>
                  </a:solidFill>
                  <a:effectLst/>
                  <a:uLnTx/>
                  <a:uFillTx/>
                  <a:latin typeface="Calibri" panose="020F0502020204030204"/>
                  <a:ea typeface="+mn-ea"/>
                  <a:cs typeface="+mn-cs"/>
                  <a:hlinkClick r:id="rId3"/>
                </a:rPr>
                <a:t>Megan.Columbus@nih.gov</a:t>
              </a:r>
              <a:r>
                <a:rPr kumimoji="0" lang="en-US" sz="1600" b="0" i="0" u="none" strike="noStrike" kern="1200" cap="none" spc="0" normalizeH="0" noProof="0" dirty="0">
                  <a:ln>
                    <a:noFill/>
                  </a:ln>
                  <a:solidFill>
                    <a:prstClr val="black"/>
                  </a:solidFill>
                  <a:effectLst/>
                  <a:uLnTx/>
                  <a:uFillTx/>
                  <a:latin typeface="Calibri" panose="020F0502020204030204"/>
                  <a:ea typeface="+mn-ea"/>
                  <a:cs typeface="+mn-cs"/>
                </a:rPr>
                <a:t> </a:t>
              </a:r>
            </a:p>
          </p:txBody>
        </p:sp>
        <p:pic>
          <p:nvPicPr>
            <p:cNvPr id="12" name="Picture 11" descr="A picture containing person&#10;&#10;Description automatically generated">
              <a:extLst>
                <a:ext uri="{FF2B5EF4-FFF2-40B4-BE49-F238E27FC236}">
                  <a16:creationId xmlns:a16="http://schemas.microsoft.com/office/drawing/2014/main" id="{D2D3DC9B-1F8E-155C-3816-F5D6209D61C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699" r="7628"/>
            <a:stretch/>
          </p:blipFill>
          <p:spPr>
            <a:xfrm>
              <a:off x="669027" y="2261207"/>
              <a:ext cx="1438129" cy="1828001"/>
            </a:xfrm>
            <a:prstGeom prst="rect">
              <a:avLst/>
            </a:prstGeom>
          </p:spPr>
        </p:pic>
        <p:sp>
          <p:nvSpPr>
            <p:cNvPr id="14" name="TextBox 13">
              <a:extLst>
                <a:ext uri="{FF2B5EF4-FFF2-40B4-BE49-F238E27FC236}">
                  <a16:creationId xmlns:a16="http://schemas.microsoft.com/office/drawing/2014/main" id="{3438B185-0B53-E04E-8E9B-A4FC05F4A031}"/>
                </a:ext>
              </a:extLst>
            </p:cNvPr>
            <p:cNvSpPr txBox="1"/>
            <p:nvPr/>
          </p:nvSpPr>
          <p:spPr>
            <a:xfrm>
              <a:off x="669027" y="1755345"/>
              <a:ext cx="4776471" cy="400110"/>
            </a:xfrm>
            <a:prstGeom prst="rect">
              <a:avLst/>
            </a:prstGeom>
            <a:solidFill>
              <a:schemeClr val="accent5">
                <a:lumMod val="75000"/>
              </a:schemeClr>
            </a:solidFill>
          </p:spPr>
          <p:txBody>
            <a:bodyPr wrap="square" rtlCol="0">
              <a:spAutoFit/>
            </a:bodyPr>
            <a:lstStyle/>
            <a:p>
              <a:pPr algn="ctr"/>
              <a:r>
                <a:rPr lang="en-US" sz="2000" b="1" dirty="0">
                  <a:solidFill>
                    <a:schemeClr val="bg1"/>
                  </a:solidFill>
                </a:rPr>
                <a:t>MODERATOR</a:t>
              </a:r>
            </a:p>
          </p:txBody>
        </p:sp>
      </p:grpSp>
      <p:grpSp>
        <p:nvGrpSpPr>
          <p:cNvPr id="35" name="Group 34" descr="Manana Sukhareva, Ph.D. &#10;Director, Office of Scientific Review&#10;National Institute of Biomedical Imaging and Bioengineering (NIBIB), NIH&#10;Manana.Sukhareva@nih.gov&#10;">
            <a:extLst>
              <a:ext uri="{FF2B5EF4-FFF2-40B4-BE49-F238E27FC236}">
                <a16:creationId xmlns:a16="http://schemas.microsoft.com/office/drawing/2014/main" id="{45E6EA45-61DC-244F-3BF5-758F211C71C9}"/>
              </a:ext>
            </a:extLst>
          </p:cNvPr>
          <p:cNvGrpSpPr/>
          <p:nvPr/>
        </p:nvGrpSpPr>
        <p:grpSpPr>
          <a:xfrm>
            <a:off x="6746504" y="4813561"/>
            <a:ext cx="5188360" cy="1937560"/>
            <a:chOff x="6746504" y="4813561"/>
            <a:chExt cx="5188360" cy="1937560"/>
          </a:xfrm>
        </p:grpSpPr>
        <p:sp>
          <p:nvSpPr>
            <p:cNvPr id="9" name="TextBox 8">
              <a:extLst>
                <a:ext uri="{FF2B5EF4-FFF2-40B4-BE49-F238E27FC236}">
                  <a16:creationId xmlns:a16="http://schemas.microsoft.com/office/drawing/2014/main" id="{43B901A2-06CD-6645-8358-B2661ED2EAC0}"/>
                </a:ext>
              </a:extLst>
            </p:cNvPr>
            <p:cNvSpPr txBox="1"/>
            <p:nvPr/>
          </p:nvSpPr>
          <p:spPr>
            <a:xfrm>
              <a:off x="8288250" y="5119905"/>
              <a:ext cx="3646614" cy="1631216"/>
            </a:xfrm>
            <a:prstGeom prst="rect">
              <a:avLst/>
            </a:prstGeom>
            <a:noFill/>
          </p:spPr>
          <p:txBody>
            <a:bodyPr wrap="square" rtlCol="0">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Manana Sukhareva, Ph.D. </a:t>
              </a:r>
            </a:p>
            <a:p>
              <a:pPr marL="0" marR="0" lvl="0" indent="0" algn="l" defTabSz="914400" rtl="0" eaLnBrk="1" fontAlgn="ctr" latinLnBrk="0" hangingPunct="1">
                <a:lnSpc>
                  <a:spcPct val="100000"/>
                </a:lnSpc>
                <a:spcBef>
                  <a:spcPts val="0"/>
                </a:spcBef>
                <a:spcAft>
                  <a:spcPts val="0"/>
                </a:spcAft>
                <a:buClrTx/>
                <a:buSzTx/>
                <a:buFontTx/>
                <a:buNone/>
                <a:tabLst/>
                <a:defRPr/>
              </a:pPr>
              <a:r>
                <a:rPr lang="en-US" sz="1600" dirty="0">
                  <a:solidFill>
                    <a:prstClr val="black"/>
                  </a:solidFill>
                  <a:latin typeface="Calibri" panose="020F0502020204030204"/>
                  <a:cs typeface="+mn-cs"/>
                </a:rPr>
                <a:t>Director, Office of Scientific Review</a:t>
              </a:r>
            </a:p>
            <a:p>
              <a:pPr lvl="0" fontAlgn="ctr">
                <a:spcBef>
                  <a:spcPts val="0"/>
                </a:spcBef>
                <a:spcAft>
                  <a:spcPts val="0"/>
                </a:spcAft>
              </a:pPr>
              <a:r>
                <a:rPr lang="en-US" sz="1600" dirty="0">
                  <a:latin typeface="+mn-lt"/>
                </a:rPr>
                <a:t>National Institute of Biomedical Imaging and Bioengineering (NIBIB), NIH</a:t>
              </a:r>
              <a:endParaRPr kumimoji="0" lang="en-US" sz="1600" b="0" i="0" u="none" strike="noStrike" kern="1200" cap="none" spc="0" normalizeH="0" baseline="0" noProof="0" dirty="0">
                <a:ln>
                  <a:noFill/>
                </a:ln>
                <a:solidFill>
                  <a:prstClr val="black"/>
                </a:solidFill>
                <a:effectLst/>
                <a:uLnTx/>
                <a:uFillTx/>
                <a:latin typeface="+mn-lt"/>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sz="1600" dirty="0">
                  <a:solidFill>
                    <a:prstClr val="black"/>
                  </a:solidFill>
                  <a:latin typeface="Calibri" panose="020F0502020204030204"/>
                  <a:cs typeface="+mn-cs"/>
                  <a:hlinkClick r:id="rId5"/>
                </a:rPr>
                <a:t>Manana.Sukhareva@nih.gov</a:t>
              </a:r>
              <a:endParaRPr lang="en-US" sz="1600" dirty="0">
                <a:solidFill>
                  <a:prstClr val="black"/>
                </a:solidFill>
                <a:latin typeface="Calibri" panose="020F0502020204030204"/>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3" name="Picture 22" descr="A picture containing person&#10;&#10;Description automatically generated">
              <a:extLst>
                <a:ext uri="{FF2B5EF4-FFF2-40B4-BE49-F238E27FC236}">
                  <a16:creationId xmlns:a16="http://schemas.microsoft.com/office/drawing/2014/main" id="{13E48E91-A57C-DAA8-F838-58F002A953D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46504" y="4813561"/>
              <a:ext cx="1480772" cy="1757262"/>
            </a:xfrm>
            <a:prstGeom prst="rect">
              <a:avLst/>
            </a:prstGeom>
          </p:spPr>
        </p:pic>
      </p:grpSp>
      <p:grpSp>
        <p:nvGrpSpPr>
          <p:cNvPr id="34" name="Group 33" descr="Dharmendar Rathore, Ph.D. &#10;Chief, Scientific Review Branch&#10;National Institute on Drug Abuse (NIDA), NIH&#10;Dharmendar.Rathore@nih.gov&#10;">
            <a:extLst>
              <a:ext uri="{FF2B5EF4-FFF2-40B4-BE49-F238E27FC236}">
                <a16:creationId xmlns:a16="http://schemas.microsoft.com/office/drawing/2014/main" id="{DF62F702-97DB-060A-6CEF-5C8C85F6574A}"/>
              </a:ext>
            </a:extLst>
          </p:cNvPr>
          <p:cNvGrpSpPr/>
          <p:nvPr/>
        </p:nvGrpSpPr>
        <p:grpSpPr>
          <a:xfrm>
            <a:off x="684436" y="4817838"/>
            <a:ext cx="5411564" cy="1698360"/>
            <a:chOff x="684436" y="4817838"/>
            <a:chExt cx="5411564" cy="1698360"/>
          </a:xfrm>
        </p:grpSpPr>
        <p:sp>
          <p:nvSpPr>
            <p:cNvPr id="26" name="TextBox 25">
              <a:extLst>
                <a:ext uri="{FF2B5EF4-FFF2-40B4-BE49-F238E27FC236}">
                  <a16:creationId xmlns:a16="http://schemas.microsoft.com/office/drawing/2014/main" id="{6D843F6A-BCC4-49F5-9BD6-CB187FB16BBB}"/>
                </a:ext>
              </a:extLst>
            </p:cNvPr>
            <p:cNvSpPr txBox="1"/>
            <p:nvPr/>
          </p:nvSpPr>
          <p:spPr>
            <a:xfrm>
              <a:off x="2157297" y="5131203"/>
              <a:ext cx="3938703" cy="1384995"/>
            </a:xfrm>
            <a:prstGeom prst="rect">
              <a:avLst/>
            </a:prstGeom>
            <a:noFill/>
          </p:spPr>
          <p:txBody>
            <a:bodyPr wrap="square" lIns="91440" tIns="45720" rIns="91440" bIns="45720" rtlCol="0" anchor="t">
              <a:spAutoFit/>
            </a:bodyPr>
            <a:lstStyle/>
            <a:p>
              <a:pPr lvl="0" fontAlgn="ctr">
                <a:spcBef>
                  <a:spcPts val="0"/>
                </a:spcBef>
                <a:spcAft>
                  <a:spcPts val="0"/>
                </a:spcAft>
              </a:pPr>
              <a:r>
                <a:rPr lang="en-US" sz="2000" b="1" dirty="0">
                  <a:latin typeface="Calibri" panose="020F0502020204030204" pitchFamily="34" charset="0"/>
                  <a:cs typeface="Calibri" panose="020F0502020204030204" pitchFamily="34" charset="0"/>
                </a:rPr>
                <a:t>Dharmendar Rathore, Ph.D.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a:rPr>
                <a:t>Chief, Scientific Review Branch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a:rPr>
                <a:t>National Institute on Drug Abuse (NIDA), NIH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prstClr val="black"/>
                  </a:solidFill>
                  <a:latin typeface="Calibri"/>
                  <a:ea typeface="Calibri" panose="020F0502020204030204" pitchFamily="34" charset="0"/>
                  <a:cs typeface="Calibri"/>
                  <a:hlinkClick r:id="rId7"/>
                </a:rPr>
                <a:t>Dharmendar.Rathore@nih.gov</a:t>
              </a:r>
              <a:endParaRPr lang="en-US" sz="1600" dirty="0">
                <a:solidFill>
                  <a:prstClr val="black"/>
                </a:solidFill>
                <a:latin typeface="Calibri"/>
                <a:ea typeface="Calibri" panose="020F0502020204030204" pitchFamily="34"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a:endParaRPr>
            </a:p>
          </p:txBody>
        </p:sp>
        <p:pic>
          <p:nvPicPr>
            <p:cNvPr id="27" name="Picture 26" descr="A person with a mustache and glasses&#10;&#10;Description automatically generated with medium confidence">
              <a:extLst>
                <a:ext uri="{FF2B5EF4-FFF2-40B4-BE49-F238E27FC236}">
                  <a16:creationId xmlns:a16="http://schemas.microsoft.com/office/drawing/2014/main" id="{31D3C4B1-5DEE-B6B9-1E26-43DDAE6B21F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9949" r="5373"/>
            <a:stretch/>
          </p:blipFill>
          <p:spPr>
            <a:xfrm>
              <a:off x="684436" y="4817838"/>
              <a:ext cx="1438130" cy="1698360"/>
            </a:xfrm>
            <a:prstGeom prst="rect">
              <a:avLst/>
            </a:prstGeom>
          </p:spPr>
        </p:pic>
      </p:grpSp>
      <p:grpSp>
        <p:nvGrpSpPr>
          <p:cNvPr id="31" name="Group 30" descr="PRESENTER:&#10;Brian Hoshaw, Ph.D.&#10;Acting Peer Review Policy Officer&#10;Office of Extramural Research (OER), NIH&#10;ReviewPolicyOfficer@mail.nih.gov&#10;Brian.Hoshaw@nih.gov &#10;">
            <a:extLst>
              <a:ext uri="{FF2B5EF4-FFF2-40B4-BE49-F238E27FC236}">
                <a16:creationId xmlns:a16="http://schemas.microsoft.com/office/drawing/2014/main" id="{690B8F3F-F684-0F20-B779-00E3284C3795}"/>
              </a:ext>
            </a:extLst>
          </p:cNvPr>
          <p:cNvGrpSpPr/>
          <p:nvPr/>
        </p:nvGrpSpPr>
        <p:grpSpPr>
          <a:xfrm>
            <a:off x="6746504" y="1746169"/>
            <a:ext cx="5767273" cy="2322770"/>
            <a:chOff x="6746504" y="1746169"/>
            <a:chExt cx="5767273" cy="2322770"/>
          </a:xfrm>
        </p:grpSpPr>
        <p:sp>
          <p:nvSpPr>
            <p:cNvPr id="11" name="TextBox 10">
              <a:extLst>
                <a:ext uri="{FF2B5EF4-FFF2-40B4-BE49-F238E27FC236}">
                  <a16:creationId xmlns:a16="http://schemas.microsoft.com/office/drawing/2014/main" id="{BAD73A5E-552E-BE45-ACCD-BA52BA432354}"/>
                </a:ext>
              </a:extLst>
            </p:cNvPr>
            <p:cNvSpPr txBox="1"/>
            <p:nvPr/>
          </p:nvSpPr>
          <p:spPr>
            <a:xfrm>
              <a:off x="8288250" y="2435494"/>
              <a:ext cx="4225527" cy="1384995"/>
            </a:xfrm>
            <a:prstGeom prst="rect">
              <a:avLst/>
            </a:prstGeom>
            <a:noFill/>
          </p:spPr>
          <p:txBody>
            <a:bodyPr wrap="square" lIns="91440" tIns="45720" rIns="91440" bIns="45720" rtlCol="0" anchor="t">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Brian</a:t>
              </a:r>
              <a:r>
                <a:rPr kumimoji="0" lang="en-US" sz="2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2000" b="1" i="0" u="none" strike="noStrike" kern="1200" cap="none" spc="0" normalizeH="0" noProof="0" dirty="0" err="1">
                  <a:ln>
                    <a:noFill/>
                  </a:ln>
                  <a:solidFill>
                    <a:prstClr val="black"/>
                  </a:solidFill>
                  <a:effectLst/>
                  <a:uLnTx/>
                  <a:uFillTx/>
                  <a:latin typeface="Calibri" panose="020F0502020204030204"/>
                  <a:ea typeface="+mn-ea"/>
                  <a:cs typeface="+mn-cs"/>
                </a:rPr>
                <a:t>Hosha</a:t>
              </a:r>
              <a:r>
                <a:rPr lang="en-US" sz="2000" b="1" dirty="0">
                  <a:solidFill>
                    <a:prstClr val="black"/>
                  </a:solidFill>
                  <a:latin typeface="Calibri" panose="020F0502020204030204"/>
                  <a:cs typeface="+mn-cs"/>
                </a:rPr>
                <a:t>w, Ph.D.</a:t>
              </a: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n-lt"/>
                  <a:cs typeface="+mn-cs"/>
                </a:rPr>
                <a:t>Acting Peer Review</a:t>
              </a:r>
              <a:r>
                <a:rPr kumimoji="0" lang="en-US" sz="1600" b="0" i="0" u="none" strike="noStrike" kern="1200" cap="none" spc="0" normalizeH="0" noProof="0" dirty="0">
                  <a:ln>
                    <a:noFill/>
                  </a:ln>
                  <a:solidFill>
                    <a:prstClr val="black"/>
                  </a:solidFill>
                  <a:effectLst/>
                  <a:uLnTx/>
                  <a:uFillTx/>
                  <a:latin typeface="+mn-lt"/>
                  <a:cs typeface="+mn-cs"/>
                </a:rPr>
                <a:t> Policy Officer</a:t>
              </a:r>
            </a:p>
            <a:p>
              <a:pPr marL="0" marR="0" lvl="0" indent="0" algn="l" defTabSz="914400" rtl="0" eaLnBrk="1" fontAlgn="ctr" latinLnBrk="0" hangingPunct="1">
                <a:lnSpc>
                  <a:spcPct val="100000"/>
                </a:lnSpc>
                <a:spcBef>
                  <a:spcPts val="0"/>
                </a:spcBef>
                <a:spcAft>
                  <a:spcPts val="0"/>
                </a:spcAft>
                <a:buClrTx/>
                <a:buSzTx/>
                <a:buFontTx/>
                <a:buNone/>
                <a:tabLst/>
                <a:defRPr/>
              </a:pPr>
              <a:r>
                <a:rPr lang="en-US" sz="1600" dirty="0">
                  <a:solidFill>
                    <a:prstClr val="black"/>
                  </a:solidFill>
                  <a:latin typeface="+mn-lt"/>
                  <a:cs typeface="+mn-cs"/>
                </a:rPr>
                <a:t>Office of Extramural Research (OER), NIH</a:t>
              </a:r>
              <a:endParaRPr kumimoji="0" lang="en-US" sz="1600" b="0" i="0" u="none" strike="noStrike" kern="1200" cap="none" spc="0" normalizeH="0" noProof="0" dirty="0">
                <a:ln>
                  <a:noFill/>
                </a:ln>
                <a:solidFill>
                  <a:prstClr val="black"/>
                </a:solidFill>
                <a:effectLst/>
                <a:uLnTx/>
                <a:uFillTx/>
                <a:latin typeface="+mn-lt"/>
                <a:cs typeface="+mn-cs"/>
              </a:endParaRPr>
            </a:p>
            <a:p>
              <a:pPr fontAlgn="ctr">
                <a:spcBef>
                  <a:spcPts val="0"/>
                </a:spcBef>
                <a:spcAft>
                  <a:spcPts val="0"/>
                </a:spcAft>
              </a:pPr>
              <a:r>
                <a:rPr lang="en-US" sz="1600" dirty="0">
                  <a:latin typeface="+mn-lt"/>
                  <a:hlinkClick r:id="rId9"/>
                </a:rPr>
                <a:t>ReviewPolicyOfficer@mail.nih.gov</a:t>
              </a:r>
              <a:endParaRPr lang="en-US" sz="1600" dirty="0">
                <a:latin typeface="+mn-lt"/>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sz="1600" dirty="0">
                  <a:solidFill>
                    <a:prstClr val="black"/>
                  </a:solidFill>
                  <a:latin typeface="+mn-lt"/>
                  <a:cs typeface="+mn-cs"/>
                  <a:hlinkClick r:id="rId10"/>
                </a:rPr>
                <a:t>Brian.Hoshaw@nih.gov</a:t>
              </a:r>
              <a:r>
                <a:rPr lang="en-US" sz="1600" dirty="0">
                  <a:solidFill>
                    <a:prstClr val="black"/>
                  </a:solidFill>
                  <a:latin typeface="+mn-lt"/>
                  <a:cs typeface="+mn-cs"/>
                </a:rPr>
                <a:t> </a:t>
              </a:r>
              <a:endParaRPr kumimoji="0" lang="en-US" sz="1800" b="0" i="0" u="none" strike="noStrike" kern="1200" cap="none" spc="0" normalizeH="0" baseline="0" noProof="0" dirty="0">
                <a:ln>
                  <a:noFill/>
                </a:ln>
                <a:solidFill>
                  <a:prstClr val="black"/>
                </a:solidFill>
                <a:effectLst/>
                <a:uLnTx/>
                <a:uFillTx/>
                <a:latin typeface="+mn-lt"/>
                <a:cs typeface="+mn-cs"/>
              </a:endParaRPr>
            </a:p>
          </p:txBody>
        </p:sp>
        <p:sp>
          <p:nvSpPr>
            <p:cNvPr id="15" name="TextBox 14">
              <a:extLst>
                <a:ext uri="{FF2B5EF4-FFF2-40B4-BE49-F238E27FC236}">
                  <a16:creationId xmlns:a16="http://schemas.microsoft.com/office/drawing/2014/main" id="{4A34C6E9-6483-679C-3023-C1E36D74C802}"/>
                </a:ext>
              </a:extLst>
            </p:cNvPr>
            <p:cNvSpPr txBox="1"/>
            <p:nvPr/>
          </p:nvSpPr>
          <p:spPr>
            <a:xfrm>
              <a:off x="6746504" y="1746169"/>
              <a:ext cx="4776471" cy="400110"/>
            </a:xfrm>
            <a:prstGeom prst="rect">
              <a:avLst/>
            </a:prstGeom>
            <a:solidFill>
              <a:schemeClr val="accent5">
                <a:lumMod val="75000"/>
              </a:schemeClr>
            </a:solidFill>
          </p:spPr>
          <p:txBody>
            <a:bodyPr wrap="square" rtlCol="0">
              <a:spAutoFit/>
            </a:bodyPr>
            <a:lstStyle/>
            <a:p>
              <a:pPr algn="ctr"/>
              <a:r>
                <a:rPr lang="en-US" sz="2000" b="1" dirty="0">
                  <a:solidFill>
                    <a:schemeClr val="bg1"/>
                  </a:solidFill>
                </a:rPr>
                <a:t>PRESENTER</a:t>
              </a:r>
            </a:p>
          </p:txBody>
        </p:sp>
        <p:pic>
          <p:nvPicPr>
            <p:cNvPr id="29" name="Picture 28" descr="A person smiling for the camera&#10;&#10;Description automatically generated with medium confidence">
              <a:extLst>
                <a:ext uri="{FF2B5EF4-FFF2-40B4-BE49-F238E27FC236}">
                  <a16:creationId xmlns:a16="http://schemas.microsoft.com/office/drawing/2014/main" id="{75F48DB2-6B20-068D-CC91-579D47C330EC}"/>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11642" r="11092"/>
            <a:stretch/>
          </p:blipFill>
          <p:spPr>
            <a:xfrm>
              <a:off x="6789147" y="2207641"/>
              <a:ext cx="1438129" cy="1861298"/>
            </a:xfrm>
            <a:prstGeom prst="rect">
              <a:avLst/>
            </a:prstGeom>
          </p:spPr>
        </p:pic>
      </p:grpSp>
    </p:spTree>
    <p:extLst>
      <p:ext uri="{BB962C8B-B14F-4D97-AF65-F5344CB8AC3E}">
        <p14:creationId xmlns:p14="http://schemas.microsoft.com/office/powerpoint/2010/main" val="42581602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Reminder: Core Values of Peer Review&#10;&#10;The slide shows the eight core values of peer review: confidentiality, integrity, fairness, security, impartiality, expert assessment, efficiency and transparency.">
            <a:extLst>
              <a:ext uri="{FF2B5EF4-FFF2-40B4-BE49-F238E27FC236}">
                <a16:creationId xmlns:a16="http://schemas.microsoft.com/office/drawing/2014/main" id="{13BCB926-AE58-4584-AC13-872B69934378}"/>
              </a:ext>
            </a:extLst>
          </p:cNvPr>
          <p:cNvSpPr>
            <a:spLocks noGrp="1"/>
          </p:cNvSpPr>
          <p:nvPr>
            <p:ph type="title"/>
          </p:nvPr>
        </p:nvSpPr>
        <p:spPr/>
        <p:txBody>
          <a:bodyPr>
            <a:noAutofit/>
          </a:bodyPr>
          <a:lstStyle/>
          <a:p>
            <a:r>
              <a:rPr lang="en-US" sz="4000" dirty="0"/>
              <a:t>What Is Review Integrity?</a:t>
            </a:r>
          </a:p>
        </p:txBody>
      </p:sp>
      <p:sp>
        <p:nvSpPr>
          <p:cNvPr id="4" name="Content Placeholder 3">
            <a:extLst>
              <a:ext uri="{FF2B5EF4-FFF2-40B4-BE49-F238E27FC236}">
                <a16:creationId xmlns:a16="http://schemas.microsoft.com/office/drawing/2014/main" id="{EAE83694-3B81-24D5-6AA0-2D64FD739284}"/>
              </a:ext>
            </a:extLst>
          </p:cNvPr>
          <p:cNvSpPr>
            <a:spLocks noGrp="1"/>
          </p:cNvSpPr>
          <p:nvPr>
            <p:ph idx="1"/>
          </p:nvPr>
        </p:nvSpPr>
        <p:spPr/>
        <p:txBody>
          <a:bodyPr/>
          <a:lstStyle/>
          <a:p>
            <a:pPr marL="493776" indent="-274320">
              <a:spcBef>
                <a:spcPts val="300"/>
              </a:spcBef>
              <a:spcAft>
                <a:spcPts val="300"/>
              </a:spcAft>
            </a:pPr>
            <a:r>
              <a:rPr lang="en-US" sz="3200" dirty="0"/>
              <a:t>Each of us must uphold the integrity of peer review</a:t>
            </a:r>
          </a:p>
          <a:p>
            <a:pPr marL="493776" lvl="1" indent="-274320">
              <a:spcBef>
                <a:spcPts val="300"/>
              </a:spcBef>
              <a:spcAft>
                <a:spcPts val="300"/>
              </a:spcAft>
            </a:pPr>
            <a:endParaRPr lang="en-US" sz="3200" dirty="0"/>
          </a:p>
          <a:p>
            <a:pPr marL="493776" lvl="1" indent="-274320">
              <a:spcBef>
                <a:spcPts val="300"/>
              </a:spcBef>
              <a:spcAft>
                <a:spcPts val="300"/>
              </a:spcAft>
            </a:pPr>
            <a:r>
              <a:rPr lang="en-US" sz="3200" dirty="0"/>
              <a:t>A violation of review integrity (</a:t>
            </a:r>
            <a:r>
              <a:rPr lang="en-US" sz="3200" dirty="0">
                <a:hlinkClick r:id="rId2"/>
              </a:rPr>
              <a:t>NOT-OD-22-044</a:t>
            </a:r>
            <a:r>
              <a:rPr lang="en-US" sz="3200" dirty="0"/>
              <a:t>) may have  serious consequences</a:t>
            </a:r>
          </a:p>
          <a:p>
            <a:endParaRPr lang="en-US" dirty="0"/>
          </a:p>
        </p:txBody>
      </p:sp>
      <p:sp>
        <p:nvSpPr>
          <p:cNvPr id="3" name="Slide Number Placeholder 2">
            <a:extLst>
              <a:ext uri="{FF2B5EF4-FFF2-40B4-BE49-F238E27FC236}">
                <a16:creationId xmlns:a16="http://schemas.microsoft.com/office/drawing/2014/main" id="{E6602C73-7092-41BD-99A1-2D02427F47C6}"/>
              </a:ext>
            </a:extLst>
          </p:cNvPr>
          <p:cNvSpPr>
            <a:spLocks noGrp="1"/>
          </p:cNvSpPr>
          <p:nvPr>
            <p:ph type="sldNum" sz="quarter" idx="12"/>
          </p:nvPr>
        </p:nvSpPr>
        <p:spPr/>
        <p:txBody>
          <a:bodyPr/>
          <a:lstStyle/>
          <a:p>
            <a:pPr>
              <a:defRPr/>
            </a:pPr>
            <a:fld id="{371CDBCC-57D6-4AF4-91B3-EB8BA5111C2A}" type="slidenum">
              <a:rPr lang="en-US" smtClean="0"/>
              <a:pPr>
                <a:defRPr/>
              </a:pPr>
              <a:t>20</a:t>
            </a:fld>
            <a:endParaRPr lang="en-US"/>
          </a:p>
        </p:txBody>
      </p:sp>
      <p:sp>
        <p:nvSpPr>
          <p:cNvPr id="6" name="TextBox 5">
            <a:extLst>
              <a:ext uri="{FF2B5EF4-FFF2-40B4-BE49-F238E27FC236}">
                <a16:creationId xmlns:a16="http://schemas.microsoft.com/office/drawing/2014/main" id="{EBECCC2B-26D6-4F9E-AF3B-337B7B380E4A}"/>
              </a:ext>
            </a:extLst>
          </p:cNvPr>
          <p:cNvSpPr txBox="1"/>
          <p:nvPr/>
        </p:nvSpPr>
        <p:spPr>
          <a:xfrm>
            <a:off x="3500518" y="4863922"/>
            <a:ext cx="4060279" cy="707886"/>
          </a:xfrm>
          <a:prstGeom prst="rect">
            <a:avLst/>
          </a:prstGeom>
          <a:solidFill>
            <a:schemeClr val="bg2">
              <a:lumMod val="90000"/>
            </a:schemeClr>
          </a:solidFill>
        </p:spPr>
        <p:txBody>
          <a:bodyPr wrap="none" rtlCol="0">
            <a:spAutoFit/>
          </a:bodyPr>
          <a:lstStyle/>
          <a:p>
            <a:pPr marL="342900" indent="-342900">
              <a:buFont typeface="Arial" panose="020B0604020202020204" pitchFamily="34" charset="0"/>
              <a:buChar char="•"/>
            </a:pPr>
            <a:r>
              <a:rPr lang="en-US" sz="2000" dirty="0">
                <a:latin typeface="+mn-lt"/>
                <a:hlinkClick r:id="rId3"/>
              </a:rPr>
              <a:t>Core Values</a:t>
            </a:r>
            <a:r>
              <a:rPr lang="en-US" sz="2000" dirty="0">
                <a:latin typeface="+mn-lt"/>
              </a:rPr>
              <a:t> (PDF)</a:t>
            </a:r>
          </a:p>
          <a:p>
            <a:pPr marL="342900" indent="-342900">
              <a:buFont typeface="Arial" panose="020B0604020202020204" pitchFamily="34" charset="0"/>
              <a:buChar char="•"/>
            </a:pPr>
            <a:r>
              <a:rPr lang="en-US" sz="2000" dirty="0">
                <a:latin typeface="+mn-lt"/>
                <a:hlinkClick r:id="rId2"/>
              </a:rPr>
              <a:t>NIH Guide Notice NOT-OD-22-044</a:t>
            </a:r>
            <a:endParaRPr lang="en-US" sz="2000" dirty="0">
              <a:latin typeface="+mn-lt"/>
            </a:endParaRPr>
          </a:p>
        </p:txBody>
      </p:sp>
      <p:pic>
        <p:nvPicPr>
          <p:cNvPr id="2050" name="Picture 2">
            <a:extLst>
              <a:ext uri="{FF2B5EF4-FFF2-40B4-BE49-F238E27FC236}">
                <a16:creationId xmlns:a16="http://schemas.microsoft.com/office/drawing/2014/main" id="{0C7D60A2-0175-4FBD-85FE-D94D9968CC1B}"/>
              </a:ex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30196" y="3660986"/>
            <a:ext cx="2185837" cy="1910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3153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indent="-274320">
              <a:lnSpc>
                <a:spcPct val="100000"/>
              </a:lnSpc>
            </a:pPr>
            <a:r>
              <a:rPr lang="en-US" sz="4000"/>
              <a:t>Managing Conflict of Interest (COI)</a:t>
            </a:r>
          </a:p>
        </p:txBody>
      </p:sp>
      <p:sp>
        <p:nvSpPr>
          <p:cNvPr id="5" name="Content Placeholder 4">
            <a:extLst>
              <a:ext uri="{FF2B5EF4-FFF2-40B4-BE49-F238E27FC236}">
                <a16:creationId xmlns:a16="http://schemas.microsoft.com/office/drawing/2014/main" id="{316A65C2-A7AF-6BCF-9133-EEF0F89617A6}"/>
              </a:ext>
            </a:extLst>
          </p:cNvPr>
          <p:cNvSpPr>
            <a:spLocks noGrp="1"/>
          </p:cNvSpPr>
          <p:nvPr>
            <p:ph idx="1"/>
          </p:nvPr>
        </p:nvSpPr>
        <p:spPr>
          <a:xfrm>
            <a:off x="498835" y="1550422"/>
            <a:ext cx="10515600" cy="1550997"/>
          </a:xfrm>
        </p:spPr>
        <p:txBody>
          <a:bodyPr/>
          <a:lstStyle/>
          <a:p>
            <a:pPr lvl="1" indent="-274320">
              <a:spcBef>
                <a:spcPts val="300"/>
              </a:spcBef>
              <a:spcAft>
                <a:spcPts val="300"/>
              </a:spcAft>
              <a:buClr>
                <a:schemeClr val="tx1"/>
              </a:buClr>
              <a:buFont typeface="Arial" panose="020B0604020202020204" pitchFamily="34" charset="0"/>
              <a:buChar char="•"/>
            </a:pPr>
            <a:r>
              <a:rPr lang="en-US" sz="2800" dirty="0">
                <a:solidFill>
                  <a:schemeClr val="tx1"/>
                </a:solidFill>
                <a:latin typeface="+mn-lt"/>
              </a:rPr>
              <a:t>Each reviewer must sign two Conflict of Interest Certifications</a:t>
            </a:r>
          </a:p>
          <a:p>
            <a:pPr marL="0" lvl="1" indent="0">
              <a:spcBef>
                <a:spcPts val="300"/>
              </a:spcBef>
              <a:spcAft>
                <a:spcPts val="300"/>
              </a:spcAft>
              <a:buClr>
                <a:schemeClr val="tx1"/>
              </a:buClr>
              <a:buNone/>
            </a:pPr>
            <a:r>
              <a:rPr lang="en-US" sz="2800" dirty="0">
                <a:solidFill>
                  <a:schemeClr val="tx1"/>
                </a:solidFill>
                <a:latin typeface="+mn-lt"/>
              </a:rPr>
              <a:t>        (Pre- and Post-Meeting)</a:t>
            </a:r>
          </a:p>
          <a:p>
            <a:pPr lvl="1" indent="-274320">
              <a:spcBef>
                <a:spcPts val="300"/>
              </a:spcBef>
              <a:spcAft>
                <a:spcPts val="300"/>
              </a:spcAft>
              <a:buClr>
                <a:schemeClr val="tx1"/>
              </a:buClr>
              <a:buFont typeface="Arial" panose="020B0604020202020204" pitchFamily="34" charset="0"/>
              <a:buChar char="•"/>
            </a:pPr>
            <a:r>
              <a:rPr lang="en-US" sz="2800" dirty="0">
                <a:latin typeface="+mn-lt"/>
              </a:rPr>
              <a:t>Failure to declare COIs can result in penalties</a:t>
            </a:r>
            <a:endParaRPr lang="en-US" sz="2800" dirty="0">
              <a:solidFill>
                <a:schemeClr val="tx1"/>
              </a:solidFill>
              <a:latin typeface="+mn-lt"/>
            </a:endParaRPr>
          </a:p>
          <a:p>
            <a:endParaRPr lang="en-US" dirty="0"/>
          </a:p>
        </p:txBody>
      </p:sp>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21</a:t>
            </a:fld>
            <a:endParaRPr lang="en-US"/>
          </a:p>
        </p:txBody>
      </p:sp>
      <p:sp>
        <p:nvSpPr>
          <p:cNvPr id="9" name="TextBox 8" descr="CERTIFICATION&#10;&#10;I hereby certify that, to the best of my knowledge and consistent with my understanding of potential consequences, including the prospect of penalties for falsification, concealment, fraud, and other actions as authorized by US Code Title 18 chapter 47 section 1001, I have disclosed all conflicts of interest or the appearance of conflict of interest that I may have with the applications and I fully understand the confidential nature of the review process.">
            <a:extLst>
              <a:ext uri="{FF2B5EF4-FFF2-40B4-BE49-F238E27FC236}">
                <a16:creationId xmlns:a16="http://schemas.microsoft.com/office/drawing/2014/main" id="{63FDA24C-4334-4267-B12E-FF531EB8A8B9}"/>
              </a:ext>
            </a:extLst>
          </p:cNvPr>
          <p:cNvSpPr txBox="1"/>
          <p:nvPr/>
        </p:nvSpPr>
        <p:spPr>
          <a:xfrm>
            <a:off x="876300" y="3200400"/>
            <a:ext cx="10439400" cy="2246769"/>
          </a:xfrm>
          <a:prstGeom prst="rect">
            <a:avLst/>
          </a:prstGeom>
          <a:noFill/>
        </p:spPr>
        <p:txBody>
          <a:bodyPr wrap="square" rtlCol="0">
            <a:spAutoFit/>
          </a:bodyPr>
          <a:lstStyle/>
          <a:p>
            <a:pPr algn="ctr"/>
            <a:r>
              <a:rPr lang="en-US" sz="2000" i="1" dirty="0">
                <a:solidFill>
                  <a:schemeClr val="tx2">
                    <a:lumMod val="75000"/>
                  </a:schemeClr>
                </a:solidFill>
              </a:rPr>
              <a:t>CERTIFICATION</a:t>
            </a:r>
          </a:p>
          <a:p>
            <a:endParaRPr lang="en-US" sz="2000" dirty="0"/>
          </a:p>
          <a:p>
            <a:r>
              <a:rPr lang="en-US" sz="2000" dirty="0"/>
              <a:t>I hereby certify that, to the best of my knowledge and consistent with my understanding of potential consequences, including the prospect of penalties for falsification, concealment, fraud, and other actions as authorized by US Code Title 18 chapter 47 section 1001, I have disclosed all conflicts of interest or the appearance of conflict of interest that I may have with the applications and I fully understand the confidential nature of the review process.</a:t>
            </a:r>
            <a:endParaRPr lang="en-US" dirty="0"/>
          </a:p>
        </p:txBody>
      </p:sp>
    </p:spTree>
    <p:extLst>
      <p:ext uri="{BB962C8B-B14F-4D97-AF65-F5344CB8AC3E}">
        <p14:creationId xmlns:p14="http://schemas.microsoft.com/office/powerpoint/2010/main" val="136976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a:t>Maintaining Confidentiality</a:t>
            </a:r>
          </a:p>
        </p:txBody>
      </p:sp>
      <p:sp>
        <p:nvSpPr>
          <p:cNvPr id="6" name="Content Placeholder 5">
            <a:extLst>
              <a:ext uri="{FF2B5EF4-FFF2-40B4-BE49-F238E27FC236}">
                <a16:creationId xmlns:a16="http://schemas.microsoft.com/office/drawing/2014/main" id="{B2FFAFA6-0BA7-2ADE-70E1-ED58B793A0C3}"/>
              </a:ext>
            </a:extLst>
          </p:cNvPr>
          <p:cNvSpPr>
            <a:spLocks noGrp="1"/>
          </p:cNvSpPr>
          <p:nvPr>
            <p:ph idx="1"/>
          </p:nvPr>
        </p:nvSpPr>
        <p:spPr>
          <a:xfrm>
            <a:off x="734505" y="1571102"/>
            <a:ext cx="10515600" cy="4351338"/>
          </a:xfrm>
        </p:spPr>
        <p:txBody>
          <a:bodyPr/>
          <a:lstStyle/>
          <a:p>
            <a:pPr marL="493776" indent="-274320">
              <a:spcBef>
                <a:spcPts val="300"/>
              </a:spcBef>
              <a:spcAft>
                <a:spcPts val="300"/>
              </a:spcAft>
              <a:buClr>
                <a:schemeClr val="tx1"/>
              </a:buClr>
              <a:buFont typeface="Arial" panose="020B0604020202020204" pitchFamily="34" charset="0"/>
              <a:buChar char="•"/>
            </a:pPr>
            <a:r>
              <a:rPr lang="en-US" sz="2800" dirty="0">
                <a:latin typeface="+mn-lt"/>
              </a:rPr>
              <a:t>All materials, discussions, and documents are confidential (unless in the public domain)</a:t>
            </a:r>
          </a:p>
          <a:p>
            <a:pPr marL="493776" indent="-274320">
              <a:spcBef>
                <a:spcPts val="300"/>
              </a:spcBef>
              <a:spcAft>
                <a:spcPts val="300"/>
              </a:spcAft>
              <a:buClr>
                <a:schemeClr val="tx1"/>
              </a:buClr>
              <a:buFont typeface="Arial" panose="020B0604020202020204" pitchFamily="34" charset="0"/>
              <a:buChar char="•"/>
            </a:pPr>
            <a:r>
              <a:rPr lang="en-US" sz="2800" dirty="0">
                <a:latin typeface="+mn-lt"/>
              </a:rPr>
              <a:t>All questions must be referred to the SRO</a:t>
            </a:r>
          </a:p>
          <a:p>
            <a:pPr marL="493776" indent="-274320">
              <a:spcBef>
                <a:spcPts val="300"/>
              </a:spcBef>
              <a:spcAft>
                <a:spcPts val="300"/>
              </a:spcAft>
              <a:buClr>
                <a:schemeClr val="tx1"/>
              </a:buClr>
              <a:buFont typeface="Arial" panose="020B0604020202020204" pitchFamily="34" charset="0"/>
              <a:buChar char="•"/>
            </a:pPr>
            <a:r>
              <a:rPr lang="en-US" sz="2800" dirty="0">
                <a:latin typeface="+mn-lt"/>
              </a:rPr>
              <a:t>Reviewers must sign a confidentiality agreement before</a:t>
            </a:r>
          </a:p>
          <a:p>
            <a:pPr marL="219456" indent="0">
              <a:spcBef>
                <a:spcPts val="300"/>
              </a:spcBef>
              <a:spcAft>
                <a:spcPts val="300"/>
              </a:spcAft>
              <a:buClr>
                <a:schemeClr val="tx1"/>
              </a:buClr>
              <a:buNone/>
            </a:pPr>
            <a:r>
              <a:rPr lang="en-US" dirty="0"/>
              <a:t>    </a:t>
            </a:r>
            <a:r>
              <a:rPr lang="en-US" sz="2800" dirty="0">
                <a:latin typeface="+mn-lt"/>
              </a:rPr>
              <a:t>gaining access to applications</a:t>
            </a:r>
            <a:endParaRPr lang="en-US" sz="2400" i="1" dirty="0">
              <a:latin typeface="+mn-lt"/>
            </a:endParaRPr>
          </a:p>
          <a:p>
            <a:endParaRPr lang="en-US" dirty="0"/>
          </a:p>
        </p:txBody>
      </p:sp>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22</a:t>
            </a:fld>
            <a:endParaRPr lang="en-US"/>
          </a:p>
        </p:txBody>
      </p:sp>
      <p:grpSp>
        <p:nvGrpSpPr>
          <p:cNvPr id="7" name="Group 6" descr="Reviewers: Do not contact applicants directly!&#10;Applicants: Do not contact reviewers directly!&#10;">
            <a:extLst>
              <a:ext uri="{FF2B5EF4-FFF2-40B4-BE49-F238E27FC236}">
                <a16:creationId xmlns:a16="http://schemas.microsoft.com/office/drawing/2014/main" id="{FF205414-2FEC-3A09-318C-BA61BE32FF22}"/>
              </a:ext>
            </a:extLst>
          </p:cNvPr>
          <p:cNvGrpSpPr/>
          <p:nvPr/>
        </p:nvGrpSpPr>
        <p:grpSpPr>
          <a:xfrm>
            <a:off x="2128157" y="4366197"/>
            <a:ext cx="7668986" cy="1425003"/>
            <a:chOff x="2128157" y="4366197"/>
            <a:chExt cx="7668986" cy="1425003"/>
          </a:xfrm>
        </p:grpSpPr>
        <p:sp>
          <p:nvSpPr>
            <p:cNvPr id="5" name="Rectangle 4">
              <a:extLst>
                <a:ext uri="{C183D7F6-B498-43B3-948B-1728B52AA6E4}">
                  <adec:decorative xmlns:adec="http://schemas.microsoft.com/office/drawing/2017/decorative" val="1"/>
                </a:ext>
              </a:extLst>
            </p:cNvPr>
            <p:cNvSpPr/>
            <p:nvPr/>
          </p:nvSpPr>
          <p:spPr>
            <a:xfrm>
              <a:off x="2481943" y="4366197"/>
              <a:ext cx="7315200" cy="1425003"/>
            </a:xfrm>
            <a:prstGeom prst="rect">
              <a:avLst/>
            </a:prstGeom>
            <a:noFill/>
            <a:ln w="28575">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7A890A1-7A33-4B03-B1AB-F22B329A3369}"/>
                </a:ext>
              </a:extLst>
            </p:cNvPr>
            <p:cNvSpPr txBox="1"/>
            <p:nvPr/>
          </p:nvSpPr>
          <p:spPr>
            <a:xfrm>
              <a:off x="2128157" y="4531429"/>
              <a:ext cx="7581900" cy="1031051"/>
            </a:xfrm>
            <a:prstGeom prst="rect">
              <a:avLst/>
            </a:prstGeom>
            <a:noFill/>
          </p:spPr>
          <p:txBody>
            <a:bodyPr wrap="square">
              <a:spAutoFit/>
            </a:bodyPr>
            <a:lstStyle/>
            <a:p>
              <a:pPr marL="822960" lvl="1" indent="-256032">
                <a:spcBef>
                  <a:spcPts val="300"/>
                </a:spcBef>
                <a:spcAft>
                  <a:spcPts val="300"/>
                </a:spcAft>
                <a:buFont typeface="Arial" panose="020B0604020202020204" pitchFamily="34" charset="0"/>
                <a:buChar char="•"/>
              </a:pPr>
              <a:r>
                <a:rPr lang="en-US" sz="2800" i="1" dirty="0">
                  <a:latin typeface="+mn-lt"/>
                </a:rPr>
                <a:t>Reviewers: Do not contact applicants directly!</a:t>
              </a:r>
            </a:p>
            <a:p>
              <a:pPr marL="822960" lvl="1" indent="-256032">
                <a:spcBef>
                  <a:spcPts val="300"/>
                </a:spcBef>
                <a:spcAft>
                  <a:spcPts val="300"/>
                </a:spcAft>
                <a:buFont typeface="Arial" panose="020B0604020202020204" pitchFamily="34" charset="0"/>
                <a:buChar char="•"/>
              </a:pPr>
              <a:r>
                <a:rPr lang="en-US" sz="2800" i="1" dirty="0">
                  <a:latin typeface="+mn-lt"/>
                </a:rPr>
                <a:t>Applicants: Do not contact reviewers directly!</a:t>
              </a:r>
              <a:endParaRPr lang="en-US" sz="2800" dirty="0"/>
            </a:p>
          </p:txBody>
        </p:sp>
      </p:grpSp>
    </p:spTree>
    <p:extLst>
      <p:ext uri="{BB962C8B-B14F-4D97-AF65-F5344CB8AC3E}">
        <p14:creationId xmlns:p14="http://schemas.microsoft.com/office/powerpoint/2010/main" val="28442914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i="1"/>
              <a:t>Your</a:t>
            </a:r>
            <a:r>
              <a:rPr lang="en-US" sz="4400"/>
              <a:t> Action Items</a:t>
            </a:r>
            <a:endParaRPr lang="en-US" sz="4000"/>
          </a:p>
        </p:txBody>
      </p:sp>
      <p:sp>
        <p:nvSpPr>
          <p:cNvPr id="5" name="Content Placeholder 4">
            <a:extLst>
              <a:ext uri="{FF2B5EF4-FFF2-40B4-BE49-F238E27FC236}">
                <a16:creationId xmlns:a16="http://schemas.microsoft.com/office/drawing/2014/main" id="{0416377B-8639-D831-AD4A-7D34ABD0CAC4}"/>
              </a:ext>
            </a:extLst>
          </p:cNvPr>
          <p:cNvSpPr>
            <a:spLocks noGrp="1"/>
          </p:cNvSpPr>
          <p:nvPr>
            <p:ph idx="1"/>
          </p:nvPr>
        </p:nvSpPr>
        <p:spPr/>
        <p:txBody>
          <a:bodyPr/>
          <a:lstStyle/>
          <a:p>
            <a:pPr marL="493776" indent="-274320">
              <a:spcBef>
                <a:spcPts val="300"/>
              </a:spcBef>
              <a:spcAft>
                <a:spcPts val="300"/>
              </a:spcAft>
              <a:buFont typeface="Arial" panose="020B0604020202020204" pitchFamily="34" charset="0"/>
              <a:buChar char="•"/>
            </a:pPr>
            <a:r>
              <a:rPr lang="en-US" sz="3200" dirty="0">
                <a:latin typeface="Calibri" panose="020F0502020204030204" pitchFamily="34" charset="0"/>
                <a:cs typeface="Calibri" panose="020F0502020204030204" pitchFamily="34" charset="0"/>
              </a:rPr>
              <a:t>Join the NIH </a:t>
            </a:r>
            <a:r>
              <a:rPr lang="en-US" sz="3200" dirty="0">
                <a:latin typeface="Calibri" panose="020F0502020204030204" pitchFamily="34" charset="0"/>
                <a:cs typeface="Calibri" panose="020F0502020204030204" pitchFamily="34" charset="0"/>
                <a:hlinkClick r:id="rId3"/>
              </a:rPr>
              <a:t>Guide Table of Contents </a:t>
            </a:r>
            <a:r>
              <a:rPr lang="en-US" sz="3200" dirty="0">
                <a:latin typeface="Calibri" panose="020F0502020204030204" pitchFamily="34" charset="0"/>
                <a:cs typeface="Calibri" panose="020F0502020204030204" pitchFamily="34" charset="0"/>
              </a:rPr>
              <a:t>(TOC)</a:t>
            </a:r>
          </a:p>
          <a:p>
            <a:pPr marL="950976" lvl="2" indent="-274320">
              <a:spcBef>
                <a:spcPts val="300"/>
              </a:spcBef>
              <a:spcAft>
                <a:spcPts val="300"/>
              </a:spcAft>
              <a:buFont typeface="Wingdings" panose="05000000000000000000" pitchFamily="2" charset="2"/>
              <a:buChar char="§"/>
            </a:pPr>
            <a:r>
              <a:rPr lang="en-US" sz="2800" dirty="0">
                <a:latin typeface="+mn-lt"/>
              </a:rPr>
              <a:t>New Funding Opportunity Announcements</a:t>
            </a:r>
          </a:p>
          <a:p>
            <a:pPr marL="950976" lvl="2" indent="-274320">
              <a:spcBef>
                <a:spcPts val="300"/>
              </a:spcBef>
              <a:spcAft>
                <a:spcPts val="300"/>
              </a:spcAft>
              <a:buFont typeface="Wingdings" panose="05000000000000000000" pitchFamily="2" charset="2"/>
              <a:buChar char="§"/>
            </a:pPr>
            <a:r>
              <a:rPr lang="en-US" sz="2800" dirty="0">
                <a:latin typeface="+mn-lt"/>
              </a:rPr>
              <a:t>Policy Notices</a:t>
            </a:r>
          </a:p>
          <a:p>
            <a:pPr marL="493776" indent="-274320">
              <a:spcBef>
                <a:spcPts val="300"/>
              </a:spcBef>
              <a:spcAft>
                <a:spcPts val="300"/>
              </a:spcAft>
              <a:buFont typeface="Arial" panose="020B0604020202020204" pitchFamily="34" charset="0"/>
              <a:buChar char="•"/>
            </a:pPr>
            <a:r>
              <a:rPr lang="en-US" sz="3200" dirty="0">
                <a:latin typeface="+mn-lt"/>
              </a:rPr>
              <a:t>Read the review criteria in Section V of your FOA before writing your application</a:t>
            </a:r>
          </a:p>
          <a:p>
            <a:pPr marL="493776" indent="-274320">
              <a:spcBef>
                <a:spcPts val="300"/>
              </a:spcBef>
              <a:spcAft>
                <a:spcPts val="300"/>
              </a:spcAft>
              <a:buFont typeface="Arial" panose="020B0604020202020204" pitchFamily="34" charset="0"/>
              <a:buChar char="•"/>
            </a:pPr>
            <a:r>
              <a:rPr lang="en-US" sz="3200" dirty="0">
                <a:latin typeface="+mn-lt"/>
              </a:rPr>
              <a:t>Uphold review integrity</a:t>
            </a:r>
          </a:p>
          <a:p>
            <a:pPr marL="493776" indent="-274320">
              <a:spcBef>
                <a:spcPts val="300"/>
              </a:spcBef>
              <a:spcAft>
                <a:spcPts val="300"/>
              </a:spcAft>
              <a:buFont typeface="Arial" panose="020B0604020202020204" pitchFamily="34" charset="0"/>
              <a:buChar char="•"/>
            </a:pPr>
            <a:r>
              <a:rPr lang="en-US" sz="3200" dirty="0">
                <a:latin typeface="+mn-lt"/>
              </a:rPr>
              <a:t>Stay tuned for the Live Mock Study Section!</a:t>
            </a:r>
            <a:endParaRPr lang="en-US" sz="2800" dirty="0">
              <a:latin typeface="+mn-lt"/>
            </a:endParaRPr>
          </a:p>
          <a:p>
            <a:endParaRPr lang="en-US" dirty="0"/>
          </a:p>
        </p:txBody>
      </p:sp>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23</a:t>
            </a:fld>
            <a:endParaRPr lang="en-US"/>
          </a:p>
        </p:txBody>
      </p:sp>
      <p:pic>
        <p:nvPicPr>
          <p:cNvPr id="1026" name="Picture 2">
            <a:extLst>
              <a:ext uri="{FF2B5EF4-FFF2-40B4-BE49-F238E27FC236}">
                <a16:creationId xmlns:a16="http://schemas.microsoft.com/office/drawing/2014/main" id="{E3B0CFFD-5D77-4090-AD67-CDC159ED7849}"/>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20200" y="3810000"/>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3120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Additional Information</a:t>
            </a:r>
          </a:p>
        </p:txBody>
      </p:sp>
      <p:sp>
        <p:nvSpPr>
          <p:cNvPr id="5" name="Content Placeholder 4">
            <a:extLst>
              <a:ext uri="{FF2B5EF4-FFF2-40B4-BE49-F238E27FC236}">
                <a16:creationId xmlns:a16="http://schemas.microsoft.com/office/drawing/2014/main" id="{F4B2DCF7-882E-5A61-D054-CCB15BCF0DF7}"/>
              </a:ext>
            </a:extLst>
          </p:cNvPr>
          <p:cNvSpPr>
            <a:spLocks noGrp="1"/>
          </p:cNvSpPr>
          <p:nvPr>
            <p:ph idx="1"/>
          </p:nvPr>
        </p:nvSpPr>
        <p:spPr/>
        <p:txBody>
          <a:bodyPr/>
          <a:lstStyle/>
          <a:p>
            <a:pPr marL="493776" indent="-274320">
              <a:lnSpc>
                <a:spcPct val="200000"/>
              </a:lnSpc>
              <a:spcBef>
                <a:spcPts val="300"/>
              </a:spcBef>
              <a:spcAft>
                <a:spcPts val="300"/>
              </a:spcAft>
            </a:pPr>
            <a:r>
              <a:rPr lang="en-US" dirty="0">
                <a:hlinkClick r:id="rId3"/>
              </a:rPr>
              <a:t>Office of Extramural Research Peer Review Process</a:t>
            </a:r>
            <a:endParaRPr lang="en-US" dirty="0"/>
          </a:p>
          <a:p>
            <a:pPr marL="493776" indent="-274320">
              <a:lnSpc>
                <a:spcPct val="200000"/>
              </a:lnSpc>
              <a:spcBef>
                <a:spcPts val="300"/>
              </a:spcBef>
              <a:spcAft>
                <a:spcPts val="300"/>
              </a:spcAft>
            </a:pPr>
            <a:r>
              <a:rPr lang="en-US" dirty="0">
                <a:hlinkClick r:id="rId4"/>
              </a:rPr>
              <a:t>Peer Review Policies &amp; Practices</a:t>
            </a:r>
            <a:endParaRPr lang="en-US" dirty="0"/>
          </a:p>
          <a:p>
            <a:pPr marL="493776" indent="-274320">
              <a:lnSpc>
                <a:spcPct val="200000"/>
              </a:lnSpc>
              <a:spcBef>
                <a:spcPts val="300"/>
              </a:spcBef>
              <a:spcAft>
                <a:spcPts val="300"/>
              </a:spcAft>
            </a:pPr>
            <a:r>
              <a:rPr lang="en-US" dirty="0">
                <a:hlinkClick r:id="rId5"/>
              </a:rPr>
              <a:t>Center for Scientific Review</a:t>
            </a:r>
            <a:endParaRPr lang="en-US" dirty="0"/>
          </a:p>
          <a:p>
            <a:pPr marL="493776" indent="-274320">
              <a:lnSpc>
                <a:spcPct val="200000"/>
              </a:lnSpc>
              <a:spcBef>
                <a:spcPts val="300"/>
              </a:spcBef>
              <a:spcAft>
                <a:spcPts val="300"/>
              </a:spcAft>
            </a:pPr>
            <a:r>
              <a:rPr lang="en-US" dirty="0">
                <a:hlinkClick r:id="rId6"/>
              </a:rPr>
              <a:t>NIH Guide to Grants and Contracts</a:t>
            </a:r>
            <a:endParaRPr lang="en-US" dirty="0"/>
          </a:p>
          <a:p>
            <a:pPr marL="493776" indent="-274320">
              <a:spcBef>
                <a:spcPts val="300"/>
              </a:spcBef>
              <a:spcAft>
                <a:spcPts val="300"/>
              </a:spcAft>
            </a:pPr>
            <a:r>
              <a:rPr lang="en-US" dirty="0"/>
              <a:t>	</a:t>
            </a:r>
            <a:endParaRPr lang="en-US" sz="2400" dirty="0"/>
          </a:p>
          <a:p>
            <a:endParaRPr lang="en-US" dirty="0"/>
          </a:p>
        </p:txBody>
      </p:sp>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24</a:t>
            </a:fld>
            <a:endParaRPr lang="en-US"/>
          </a:p>
        </p:txBody>
      </p:sp>
    </p:spTree>
    <p:extLst>
      <p:ext uri="{BB962C8B-B14F-4D97-AF65-F5344CB8AC3E}">
        <p14:creationId xmlns:p14="http://schemas.microsoft.com/office/powerpoint/2010/main" val="32635742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434" y="127956"/>
            <a:ext cx="8839200" cy="838200"/>
          </a:xfrm>
        </p:spPr>
        <p:txBody>
          <a:bodyPr>
            <a:normAutofit/>
          </a:bodyPr>
          <a:lstStyle/>
          <a:p>
            <a:r>
              <a:rPr lang="en-US" sz="4000" dirty="0"/>
              <a:t>Appendix 1: Types of Review Criteria</a:t>
            </a:r>
          </a:p>
        </p:txBody>
      </p:sp>
      <p:graphicFrame>
        <p:nvGraphicFramePr>
          <p:cNvPr id="5" name="Table 4" descr="table showing types of review categories, criteria, whether it uses criterion scores and its affect on overall impact score"/>
          <p:cNvGraphicFramePr>
            <a:graphicFrameLocks noGrp="1"/>
          </p:cNvGraphicFramePr>
          <p:nvPr>
            <p:extLst>
              <p:ext uri="{D42A27DB-BD31-4B8C-83A1-F6EECF244321}">
                <p14:modId xmlns:p14="http://schemas.microsoft.com/office/powerpoint/2010/main" val="2363157632"/>
              </p:ext>
            </p:extLst>
          </p:nvPr>
        </p:nvGraphicFramePr>
        <p:xfrm>
          <a:off x="914400" y="1043940"/>
          <a:ext cx="10439401" cy="4498286"/>
        </p:xfrm>
        <a:graphic>
          <a:graphicData uri="http://schemas.openxmlformats.org/drawingml/2006/table">
            <a:tbl>
              <a:tblPr firstRow="1" bandRow="1">
                <a:tableStyleId>{5940675A-B579-460E-94D1-54222C63F5DA}</a:tableStyleId>
              </a:tblPr>
              <a:tblGrid>
                <a:gridCol w="1962293">
                  <a:extLst>
                    <a:ext uri="{9D8B030D-6E8A-4147-A177-3AD203B41FA5}">
                      <a16:colId xmlns:a16="http://schemas.microsoft.com/office/drawing/2014/main" val="20000"/>
                    </a:ext>
                  </a:extLst>
                </a:gridCol>
                <a:gridCol w="3218161">
                  <a:extLst>
                    <a:ext uri="{9D8B030D-6E8A-4147-A177-3AD203B41FA5}">
                      <a16:colId xmlns:a16="http://schemas.microsoft.com/office/drawing/2014/main" val="20001"/>
                    </a:ext>
                  </a:extLst>
                </a:gridCol>
                <a:gridCol w="2040785">
                  <a:extLst>
                    <a:ext uri="{9D8B030D-6E8A-4147-A177-3AD203B41FA5}">
                      <a16:colId xmlns:a16="http://schemas.microsoft.com/office/drawing/2014/main" val="20002"/>
                    </a:ext>
                  </a:extLst>
                </a:gridCol>
                <a:gridCol w="3218162">
                  <a:extLst>
                    <a:ext uri="{9D8B030D-6E8A-4147-A177-3AD203B41FA5}">
                      <a16:colId xmlns:a16="http://schemas.microsoft.com/office/drawing/2014/main" val="20003"/>
                    </a:ext>
                  </a:extLst>
                </a:gridCol>
              </a:tblGrid>
              <a:tr h="175260">
                <a:tc>
                  <a:txBody>
                    <a:bodyPr/>
                    <a:lstStyle/>
                    <a:p>
                      <a:r>
                        <a:rPr lang="en-US" sz="2000" b="1" dirty="0"/>
                        <a:t>Category*</a:t>
                      </a:r>
                    </a:p>
                  </a:txBody>
                  <a:tcPr>
                    <a:lnB w="12700" cap="flat" cmpd="sng" algn="ctr">
                      <a:solidFill>
                        <a:schemeClr val="tx1"/>
                      </a:solidFill>
                      <a:prstDash val="solid"/>
                      <a:round/>
                      <a:headEnd type="none" w="med" len="med"/>
                      <a:tailEnd type="none" w="med" len="med"/>
                    </a:lnB>
                    <a:noFill/>
                  </a:tcPr>
                </a:tc>
                <a:tc>
                  <a:txBody>
                    <a:bodyPr/>
                    <a:lstStyle/>
                    <a:p>
                      <a:r>
                        <a:rPr lang="en-US" sz="2000" b="1"/>
                        <a:t>Criteria (Research)</a:t>
                      </a:r>
                    </a:p>
                  </a:txBody>
                  <a:tcPr>
                    <a:lnB w="12700" cap="flat" cmpd="sng" algn="ctr">
                      <a:solidFill>
                        <a:schemeClr val="tx1"/>
                      </a:solidFill>
                      <a:prstDash val="solid"/>
                      <a:round/>
                      <a:headEnd type="none" w="med" len="med"/>
                      <a:tailEnd type="none" w="med" len="med"/>
                    </a:lnB>
                    <a:noFill/>
                  </a:tcPr>
                </a:tc>
                <a:tc>
                  <a:txBody>
                    <a:bodyPr/>
                    <a:lstStyle/>
                    <a:p>
                      <a:r>
                        <a:rPr lang="en-US" sz="2000" b="1"/>
                        <a:t>Criterion Scores?</a:t>
                      </a:r>
                    </a:p>
                  </a:txBody>
                  <a:tcPr>
                    <a:lnB w="12700" cap="flat" cmpd="sng" algn="ctr">
                      <a:solidFill>
                        <a:schemeClr val="tx1"/>
                      </a:solidFill>
                      <a:prstDash val="solid"/>
                      <a:round/>
                      <a:headEnd type="none" w="med" len="med"/>
                      <a:tailEnd type="none" w="med" len="med"/>
                    </a:lnB>
                    <a:noFill/>
                  </a:tcPr>
                </a:tc>
                <a:tc>
                  <a:txBody>
                    <a:bodyPr/>
                    <a:lstStyle/>
                    <a:p>
                      <a:r>
                        <a:rPr lang="en-US" sz="2000" b="1"/>
                        <a:t>Affect Overall Impact Score?</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458149">
                <a:tc>
                  <a:txBody>
                    <a:bodyPr/>
                    <a:lstStyle/>
                    <a:p>
                      <a:r>
                        <a:rPr lang="en-US" sz="2000" dirty="0"/>
                        <a:t>Scored</a:t>
                      </a:r>
                      <a:r>
                        <a:rPr lang="en-US" sz="2000" baseline="0" dirty="0"/>
                        <a:t> </a:t>
                      </a:r>
                    </a:p>
                    <a:p>
                      <a:r>
                        <a:rPr lang="en-US" sz="2000" baseline="0" dirty="0"/>
                        <a:t>Review</a:t>
                      </a:r>
                    </a:p>
                    <a:p>
                      <a:r>
                        <a:rPr lang="en-US" sz="2000" baseline="0" dirty="0"/>
                        <a:t>Criteria</a:t>
                      </a:r>
                      <a:endParaRPr lang="en-US" sz="2000" dirty="0"/>
                    </a:p>
                  </a:txBody>
                  <a:tcPr>
                    <a:lnT w="12700" cap="flat" cmpd="sng" algn="ctr">
                      <a:solidFill>
                        <a:schemeClr val="tx1"/>
                      </a:solidFill>
                      <a:prstDash val="solid"/>
                      <a:round/>
                      <a:headEnd type="none" w="med" len="med"/>
                      <a:tailEnd type="none" w="med" len="med"/>
                    </a:lnT>
                  </a:tcPr>
                </a:tc>
                <a:tc>
                  <a:txBody>
                    <a:bodyPr/>
                    <a:lstStyle/>
                    <a:p>
                      <a:r>
                        <a:rPr lang="en-US" sz="1700" dirty="0"/>
                        <a:t>Significance</a:t>
                      </a:r>
                    </a:p>
                    <a:p>
                      <a:r>
                        <a:rPr lang="en-US" sz="1700" dirty="0"/>
                        <a:t>Investigators</a:t>
                      </a:r>
                    </a:p>
                    <a:p>
                      <a:r>
                        <a:rPr lang="en-US" sz="1700" dirty="0"/>
                        <a:t>Innovation</a:t>
                      </a:r>
                    </a:p>
                    <a:p>
                      <a:r>
                        <a:rPr lang="en-US" sz="1700" dirty="0"/>
                        <a:t>Approach</a:t>
                      </a:r>
                    </a:p>
                    <a:p>
                      <a:r>
                        <a:rPr lang="en-US" sz="1700" dirty="0"/>
                        <a:t>Environment</a:t>
                      </a:r>
                    </a:p>
                  </a:txBody>
                  <a:tcPr>
                    <a:lnT w="12700" cap="flat" cmpd="sng" algn="ctr">
                      <a:solidFill>
                        <a:schemeClr val="tx1"/>
                      </a:solidFill>
                      <a:prstDash val="solid"/>
                      <a:round/>
                      <a:headEnd type="none" w="med" len="med"/>
                      <a:tailEnd type="none" w="med" len="med"/>
                    </a:lnT>
                  </a:tcPr>
                </a:tc>
                <a:tc>
                  <a:txBody>
                    <a:bodyPr/>
                    <a:lstStyle/>
                    <a:p>
                      <a:pPr algn="ctr"/>
                      <a:r>
                        <a:rPr lang="en-US" sz="1700" b="1">
                          <a:solidFill>
                            <a:schemeClr val="tx1"/>
                          </a:solidFill>
                          <a:highlight>
                            <a:srgbClr val="00CCFF"/>
                          </a:highlight>
                        </a:rPr>
                        <a:t>Yes</a:t>
                      </a:r>
                    </a:p>
                  </a:txBody>
                  <a:tcPr>
                    <a:lnT w="12700" cap="flat" cmpd="sng" algn="ctr">
                      <a:solidFill>
                        <a:schemeClr val="tx1"/>
                      </a:solidFill>
                      <a:prstDash val="solid"/>
                      <a:round/>
                      <a:headEnd type="none" w="med" len="med"/>
                      <a:tailEnd type="none" w="med" len="med"/>
                    </a:lnT>
                  </a:tcPr>
                </a:tc>
                <a:tc>
                  <a:txBody>
                    <a:bodyPr/>
                    <a:lstStyle/>
                    <a:p>
                      <a:pPr algn="ctr"/>
                      <a:r>
                        <a:rPr lang="en-US" sz="1700" b="1">
                          <a:solidFill>
                            <a:schemeClr val="tx1"/>
                          </a:solidFill>
                          <a:highlight>
                            <a:srgbClr val="00CCFF"/>
                          </a:highlight>
                        </a:rPr>
                        <a:t>Yes</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1458149">
                <a:tc>
                  <a:txBody>
                    <a:bodyPr/>
                    <a:lstStyle/>
                    <a:p>
                      <a:r>
                        <a:rPr lang="en-US" sz="2000" dirty="0"/>
                        <a:t>Additional Review</a:t>
                      </a:r>
                    </a:p>
                    <a:p>
                      <a:r>
                        <a:rPr lang="en-US" sz="2000" dirty="0"/>
                        <a:t>Criteria</a:t>
                      </a:r>
                    </a:p>
                  </a:txBody>
                  <a:tcPr/>
                </a:tc>
                <a:tc>
                  <a:txBody>
                    <a:bodyPr/>
                    <a:lstStyle/>
                    <a:p>
                      <a:r>
                        <a:rPr lang="en-US" sz="1700"/>
                        <a:t>Study Timeline (CT only)</a:t>
                      </a:r>
                    </a:p>
                    <a:p>
                      <a:r>
                        <a:rPr lang="en-US" sz="1700"/>
                        <a:t>Human</a:t>
                      </a:r>
                      <a:r>
                        <a:rPr lang="en-US" sz="1700" baseline="0"/>
                        <a:t> Subjects**</a:t>
                      </a:r>
                    </a:p>
                    <a:p>
                      <a:r>
                        <a:rPr lang="en-US" sz="1700" baseline="0"/>
                        <a:t>Vertebrate Animals**</a:t>
                      </a:r>
                    </a:p>
                    <a:p>
                      <a:r>
                        <a:rPr lang="en-US" sz="1700" baseline="0"/>
                        <a:t>Inclusion**</a:t>
                      </a:r>
                    </a:p>
                    <a:p>
                      <a:r>
                        <a:rPr lang="en-US" sz="1700" baseline="0"/>
                        <a:t>Biohazards</a:t>
                      </a:r>
                      <a:endParaRPr lang="en-US" sz="1700"/>
                    </a:p>
                  </a:txBody>
                  <a:tcPr/>
                </a:tc>
                <a:tc>
                  <a:txBody>
                    <a:bodyPr/>
                    <a:lstStyle/>
                    <a:p>
                      <a:pPr algn="ctr"/>
                      <a:r>
                        <a:rPr lang="en-US" sz="1700"/>
                        <a:t>No</a:t>
                      </a:r>
                    </a:p>
                  </a:txBody>
                  <a:tcPr/>
                </a:tc>
                <a:tc>
                  <a:txBody>
                    <a:bodyPr/>
                    <a:lstStyle/>
                    <a:p>
                      <a:pPr algn="ctr"/>
                      <a:r>
                        <a:rPr lang="en-US" sz="1700" b="1">
                          <a:solidFill>
                            <a:schemeClr val="tx1"/>
                          </a:solidFill>
                          <a:highlight>
                            <a:srgbClr val="00CCFF"/>
                          </a:highlight>
                        </a:rPr>
                        <a:t>Yes</a:t>
                      </a:r>
                    </a:p>
                  </a:txBody>
                  <a:tcPr/>
                </a:tc>
                <a:extLst>
                  <a:ext uri="{0D108BD9-81ED-4DB2-BD59-A6C34878D82A}">
                    <a16:rowId xmlns:a16="http://schemas.microsoft.com/office/drawing/2014/main" val="10002"/>
                  </a:ext>
                </a:extLst>
              </a:tr>
              <a:tr h="1185748">
                <a:tc>
                  <a:txBody>
                    <a:bodyPr/>
                    <a:lstStyle/>
                    <a:p>
                      <a:r>
                        <a:rPr lang="en-US" sz="2000"/>
                        <a:t>Additional Review Considerations</a:t>
                      </a:r>
                    </a:p>
                  </a:txBody>
                  <a:tcPr/>
                </a:tc>
                <a:tc>
                  <a:txBody>
                    <a:bodyPr/>
                    <a:lstStyle/>
                    <a:p>
                      <a:r>
                        <a:rPr lang="en-US" sz="1700"/>
                        <a:t>Foreign Institutions</a:t>
                      </a:r>
                    </a:p>
                    <a:p>
                      <a:r>
                        <a:rPr lang="en-US" sz="1700"/>
                        <a:t>Select Agents</a:t>
                      </a:r>
                    </a:p>
                    <a:p>
                      <a:r>
                        <a:rPr lang="en-US" sz="1700"/>
                        <a:t>Resource Sharing</a:t>
                      </a:r>
                    </a:p>
                    <a:p>
                      <a:r>
                        <a:rPr lang="en-US" sz="1700"/>
                        <a:t>Authentication of Key Resources</a:t>
                      </a:r>
                    </a:p>
                  </a:txBody>
                  <a:tcPr/>
                </a:tc>
                <a:tc>
                  <a:txBody>
                    <a:bodyPr/>
                    <a:lstStyle/>
                    <a:p>
                      <a:pPr algn="ctr"/>
                      <a:r>
                        <a:rPr lang="en-US" sz="1700"/>
                        <a:t>No</a:t>
                      </a:r>
                    </a:p>
                  </a:txBody>
                  <a:tcPr/>
                </a:tc>
                <a:tc>
                  <a:txBody>
                    <a:bodyPr/>
                    <a:lstStyle/>
                    <a:p>
                      <a:pPr algn="ctr"/>
                      <a:r>
                        <a:rPr lang="en-US" sz="1700" dirty="0"/>
                        <a:t>No</a:t>
                      </a:r>
                    </a:p>
                  </a:txBody>
                  <a:tcPr/>
                </a:tc>
                <a:extLst>
                  <a:ext uri="{0D108BD9-81ED-4DB2-BD59-A6C34878D82A}">
                    <a16:rowId xmlns:a16="http://schemas.microsoft.com/office/drawing/2014/main" val="10003"/>
                  </a:ext>
                </a:extLst>
              </a:tr>
            </a:tbl>
          </a:graphicData>
        </a:graphic>
      </p:graphicFrame>
      <p:sp>
        <p:nvSpPr>
          <p:cNvPr id="7" name="TextBox 6" descr="* Found in every Funding Opportunity Announcement&#10;** If Unacceptable, award cannot be issued until resolved&#10;"/>
          <p:cNvSpPr txBox="1"/>
          <p:nvPr/>
        </p:nvSpPr>
        <p:spPr>
          <a:xfrm>
            <a:off x="2514600" y="5704884"/>
            <a:ext cx="6019597" cy="646331"/>
          </a:xfrm>
          <a:prstGeom prst="rect">
            <a:avLst/>
          </a:prstGeom>
          <a:noFill/>
        </p:spPr>
        <p:txBody>
          <a:bodyPr wrap="none" rtlCol="0">
            <a:spAutoFit/>
          </a:bodyPr>
          <a:lstStyle/>
          <a:p>
            <a:r>
              <a:rPr lang="en-US" dirty="0"/>
              <a:t>* Found in every Funding Opportunity Announcement</a:t>
            </a:r>
          </a:p>
          <a:p>
            <a:r>
              <a:rPr lang="en-US" dirty="0"/>
              <a:t>** If Unacceptable, award cannot be issued until resolved</a:t>
            </a:r>
          </a:p>
        </p:txBody>
      </p:sp>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25</a:t>
            </a:fld>
            <a:endParaRPr lang="en-US"/>
          </a:p>
        </p:txBody>
      </p:sp>
    </p:spTree>
    <p:extLst>
      <p:ext uri="{BB962C8B-B14F-4D97-AF65-F5344CB8AC3E}">
        <p14:creationId xmlns:p14="http://schemas.microsoft.com/office/powerpoint/2010/main" val="38707940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59569-CD66-4082-B5F2-02BD784BF66B}"/>
              </a:ext>
            </a:extLst>
          </p:cNvPr>
          <p:cNvSpPr>
            <a:spLocks noGrp="1"/>
          </p:cNvSpPr>
          <p:nvPr>
            <p:ph type="title"/>
          </p:nvPr>
        </p:nvSpPr>
        <p:spPr/>
        <p:txBody>
          <a:bodyPr/>
          <a:lstStyle/>
          <a:p>
            <a:r>
              <a:rPr lang="en-US"/>
              <a:t>Appendix 2: The NIH Summary Statement</a:t>
            </a:r>
          </a:p>
        </p:txBody>
      </p:sp>
      <p:sp>
        <p:nvSpPr>
          <p:cNvPr id="5" name="Content Placeholder 4">
            <a:extLst>
              <a:ext uri="{FF2B5EF4-FFF2-40B4-BE49-F238E27FC236}">
                <a16:creationId xmlns:a16="http://schemas.microsoft.com/office/drawing/2014/main" id="{64E26E8C-0853-EF60-DF72-6C02B1C10E37}"/>
              </a:ext>
            </a:extLst>
          </p:cNvPr>
          <p:cNvSpPr>
            <a:spLocks noGrp="1"/>
          </p:cNvSpPr>
          <p:nvPr>
            <p:ph idx="1"/>
          </p:nvPr>
        </p:nvSpPr>
        <p:spPr>
          <a:xfrm>
            <a:off x="743932" y="1448553"/>
            <a:ext cx="10515600" cy="4351338"/>
          </a:xfrm>
        </p:spPr>
        <p:txBody>
          <a:bodyPr>
            <a:normAutofit fontScale="92500" lnSpcReduction="20000"/>
          </a:bodyPr>
          <a:lstStyle/>
          <a:p>
            <a:pPr marL="493776" indent="-274320">
              <a:spcBef>
                <a:spcPts val="300"/>
              </a:spcBef>
              <a:spcAft>
                <a:spcPts val="300"/>
              </a:spcAft>
            </a:pPr>
            <a:r>
              <a:rPr lang="en-US" sz="3900" dirty="0">
                <a:latin typeface="+mn-lt"/>
              </a:rPr>
              <a:t>The NIH Summary Statement provides:</a:t>
            </a:r>
          </a:p>
          <a:p>
            <a:pPr marL="950976" lvl="4" indent="-274320">
              <a:spcBef>
                <a:spcPts val="300"/>
              </a:spcBef>
              <a:spcAft>
                <a:spcPts val="300"/>
              </a:spcAft>
            </a:pPr>
            <a:r>
              <a:rPr lang="en-US" sz="3000" dirty="0">
                <a:latin typeface="+mn-lt"/>
              </a:rPr>
              <a:t>The name and contact information for your NIH Program Officer</a:t>
            </a:r>
          </a:p>
          <a:p>
            <a:pPr marL="950976" lvl="4" indent="-274320">
              <a:spcBef>
                <a:spcPts val="300"/>
              </a:spcBef>
              <a:spcAft>
                <a:spcPts val="300"/>
              </a:spcAft>
            </a:pPr>
            <a:r>
              <a:rPr lang="en-US" sz="3000" dirty="0">
                <a:latin typeface="+mn-lt"/>
              </a:rPr>
              <a:t>Codes for human subjects (HS), inclusion, vertebrate animals (VA)</a:t>
            </a:r>
          </a:p>
          <a:p>
            <a:pPr marL="950976" lvl="4" indent="-274320">
              <a:spcBef>
                <a:spcPts val="300"/>
              </a:spcBef>
              <a:spcAft>
                <a:spcPts val="300"/>
              </a:spcAft>
            </a:pPr>
            <a:r>
              <a:rPr lang="en-US" sz="3000" dirty="0">
                <a:latin typeface="+mn-lt"/>
              </a:rPr>
              <a:t>Budget request information</a:t>
            </a:r>
          </a:p>
          <a:p>
            <a:pPr marL="950976" lvl="4" indent="-274320">
              <a:spcBef>
                <a:spcPts val="300"/>
              </a:spcBef>
              <a:spcAft>
                <a:spcPts val="300"/>
              </a:spcAft>
            </a:pPr>
            <a:r>
              <a:rPr lang="en-US" sz="3000" dirty="0">
                <a:latin typeface="+mn-lt"/>
              </a:rPr>
              <a:t>The overall impact score</a:t>
            </a:r>
          </a:p>
          <a:p>
            <a:pPr marL="950976" lvl="3" indent="-274320">
              <a:spcBef>
                <a:spcPts val="300"/>
              </a:spcBef>
              <a:spcAft>
                <a:spcPts val="300"/>
              </a:spcAft>
            </a:pPr>
            <a:r>
              <a:rPr lang="en-US" sz="3000" dirty="0">
                <a:latin typeface="+mn-lt"/>
              </a:rPr>
              <a:t>Your project description</a:t>
            </a:r>
          </a:p>
          <a:p>
            <a:pPr marL="950976" lvl="3" indent="-274320">
              <a:spcBef>
                <a:spcPts val="300"/>
              </a:spcBef>
              <a:spcAft>
                <a:spcPts val="300"/>
              </a:spcAft>
            </a:pPr>
            <a:r>
              <a:rPr lang="en-US" sz="3000" dirty="0">
                <a:latin typeface="+mn-lt"/>
              </a:rPr>
              <a:t>Resum</a:t>
            </a:r>
            <a:r>
              <a:rPr lang="en-US" sz="3000" dirty="0">
                <a:latin typeface="+mn-lt"/>
                <a:cs typeface="Calibri" panose="020F0502020204030204" pitchFamily="34" charset="0"/>
              </a:rPr>
              <a:t>é and Summary of Discussion</a:t>
            </a:r>
            <a:endParaRPr lang="en-US" sz="3000" dirty="0">
              <a:latin typeface="+mn-lt"/>
            </a:endParaRPr>
          </a:p>
          <a:p>
            <a:pPr marL="950976" lvl="3" indent="-274320">
              <a:spcBef>
                <a:spcPts val="300"/>
              </a:spcBef>
              <a:spcAft>
                <a:spcPts val="300"/>
              </a:spcAft>
            </a:pPr>
            <a:r>
              <a:rPr lang="en-US" sz="3000" dirty="0">
                <a:latin typeface="+mn-lt"/>
              </a:rPr>
              <a:t>Critiques and criterion scores from the assigned reviewers</a:t>
            </a:r>
          </a:p>
          <a:p>
            <a:pPr marL="950976" lvl="3" indent="-274320">
              <a:spcBef>
                <a:spcPts val="300"/>
              </a:spcBef>
              <a:spcAft>
                <a:spcPts val="300"/>
              </a:spcAft>
            </a:pPr>
            <a:r>
              <a:rPr lang="en-US" sz="3000" dirty="0">
                <a:latin typeface="+mn-lt"/>
              </a:rPr>
              <a:t>Committee recommendations (HS, inclusion, and VA)</a:t>
            </a:r>
          </a:p>
          <a:p>
            <a:pPr marL="950976" lvl="3" indent="-274320">
              <a:spcBef>
                <a:spcPts val="300"/>
              </a:spcBef>
              <a:spcAft>
                <a:spcPts val="300"/>
              </a:spcAft>
            </a:pPr>
            <a:r>
              <a:rPr lang="en-US" sz="3000" dirty="0">
                <a:latin typeface="+mn-lt"/>
              </a:rPr>
              <a:t>Roster of reviewers</a:t>
            </a:r>
          </a:p>
          <a:p>
            <a:endParaRPr lang="en-US" dirty="0"/>
          </a:p>
        </p:txBody>
      </p:sp>
      <p:sp>
        <p:nvSpPr>
          <p:cNvPr id="3" name="Slide Number Placeholder 2">
            <a:extLst>
              <a:ext uri="{FF2B5EF4-FFF2-40B4-BE49-F238E27FC236}">
                <a16:creationId xmlns:a16="http://schemas.microsoft.com/office/drawing/2014/main" id="{02EF6F30-970D-4468-BDC6-7D8C0ACC09EF}"/>
              </a:ext>
            </a:extLst>
          </p:cNvPr>
          <p:cNvSpPr>
            <a:spLocks noGrp="1"/>
          </p:cNvSpPr>
          <p:nvPr>
            <p:ph type="sldNum" sz="quarter" idx="12"/>
          </p:nvPr>
        </p:nvSpPr>
        <p:spPr/>
        <p:txBody>
          <a:bodyPr/>
          <a:lstStyle/>
          <a:p>
            <a:pPr>
              <a:defRPr/>
            </a:pPr>
            <a:fld id="{371CDBCC-57D6-4AF4-91B3-EB8BA5111C2A}" type="slidenum">
              <a:rPr lang="en-US" smtClean="0"/>
              <a:pPr>
                <a:defRPr/>
              </a:pPr>
              <a:t>26</a:t>
            </a:fld>
            <a:endParaRPr lang="en-US"/>
          </a:p>
        </p:txBody>
      </p:sp>
    </p:spTree>
    <p:extLst>
      <p:ext uri="{BB962C8B-B14F-4D97-AF65-F5344CB8AC3E}">
        <p14:creationId xmlns:p14="http://schemas.microsoft.com/office/powerpoint/2010/main" val="20131482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59569-CD66-4082-B5F2-02BD784BF66B}"/>
              </a:ext>
            </a:extLst>
          </p:cNvPr>
          <p:cNvSpPr>
            <a:spLocks noGrp="1"/>
          </p:cNvSpPr>
          <p:nvPr>
            <p:ph type="title"/>
          </p:nvPr>
        </p:nvSpPr>
        <p:spPr/>
        <p:txBody>
          <a:bodyPr/>
          <a:lstStyle/>
          <a:p>
            <a:r>
              <a:rPr lang="en-US"/>
              <a:t>Appendix 3: The NIH Summary Statement</a:t>
            </a:r>
          </a:p>
        </p:txBody>
      </p:sp>
      <p:sp>
        <p:nvSpPr>
          <p:cNvPr id="5" name="Content Placeholder 4">
            <a:extLst>
              <a:ext uri="{FF2B5EF4-FFF2-40B4-BE49-F238E27FC236}">
                <a16:creationId xmlns:a16="http://schemas.microsoft.com/office/drawing/2014/main" id="{DF68AD45-4280-327C-9484-91CA242DDC69}"/>
              </a:ext>
            </a:extLst>
          </p:cNvPr>
          <p:cNvSpPr>
            <a:spLocks noGrp="1"/>
          </p:cNvSpPr>
          <p:nvPr>
            <p:ph idx="1"/>
          </p:nvPr>
        </p:nvSpPr>
        <p:spPr/>
        <p:txBody>
          <a:bodyPr>
            <a:normAutofit lnSpcReduction="10000"/>
          </a:bodyPr>
          <a:lstStyle/>
          <a:p>
            <a:pPr marL="493776" indent="-274320">
              <a:spcBef>
                <a:spcPts val="300"/>
              </a:spcBef>
              <a:spcAft>
                <a:spcPts val="300"/>
              </a:spcAft>
              <a:buFont typeface="Arial" panose="020B0604020202020204" pitchFamily="34" charset="0"/>
              <a:buChar char="•"/>
            </a:pPr>
            <a:r>
              <a:rPr lang="en-US" sz="3200" dirty="0">
                <a:latin typeface="+mn-lt"/>
              </a:rPr>
              <a:t>The NIH Summary Statement is provided to:</a:t>
            </a:r>
          </a:p>
          <a:p>
            <a:pPr marL="950976" lvl="3" indent="-274320">
              <a:spcBef>
                <a:spcPts val="300"/>
              </a:spcBef>
              <a:spcAft>
                <a:spcPts val="300"/>
              </a:spcAft>
              <a:buFont typeface="Wingdings" panose="05000000000000000000" pitchFamily="2" charset="2"/>
              <a:buChar char="§"/>
            </a:pPr>
            <a:r>
              <a:rPr lang="en-US" sz="2800" dirty="0">
                <a:latin typeface="+mn-lt"/>
              </a:rPr>
              <a:t>The Principal Investigator</a:t>
            </a:r>
          </a:p>
          <a:p>
            <a:pPr marL="950976" lvl="3" indent="-274320">
              <a:spcBef>
                <a:spcPts val="300"/>
              </a:spcBef>
              <a:spcAft>
                <a:spcPts val="300"/>
              </a:spcAft>
              <a:buFont typeface="Wingdings" panose="05000000000000000000" pitchFamily="2" charset="2"/>
              <a:buChar char="§"/>
            </a:pPr>
            <a:r>
              <a:rPr lang="en-US" sz="2800" dirty="0">
                <a:latin typeface="+mn-lt"/>
              </a:rPr>
              <a:t>NIH extramural staff</a:t>
            </a:r>
          </a:p>
          <a:p>
            <a:pPr marL="950976" lvl="3" indent="-274320">
              <a:spcBef>
                <a:spcPts val="300"/>
              </a:spcBef>
              <a:spcAft>
                <a:spcPts val="300"/>
              </a:spcAft>
              <a:buFont typeface="Wingdings" panose="05000000000000000000" pitchFamily="2" charset="2"/>
              <a:buChar char="§"/>
            </a:pPr>
            <a:r>
              <a:rPr lang="en-US" sz="2800" dirty="0">
                <a:latin typeface="+mn-lt"/>
              </a:rPr>
              <a:t>NIH Advisory Council members</a:t>
            </a:r>
          </a:p>
          <a:p>
            <a:pPr marL="950976" lvl="3" indent="-274320">
              <a:spcBef>
                <a:spcPts val="300"/>
              </a:spcBef>
              <a:spcAft>
                <a:spcPts val="300"/>
              </a:spcAft>
              <a:buFont typeface="Wingdings" panose="05000000000000000000" pitchFamily="2" charset="2"/>
              <a:buChar char="§"/>
            </a:pPr>
            <a:r>
              <a:rPr lang="en-US" sz="2800" dirty="0">
                <a:latin typeface="+mn-lt"/>
              </a:rPr>
              <a:t>The Authorized Organization Representative for the applicant organization</a:t>
            </a:r>
          </a:p>
          <a:p>
            <a:pPr marL="493776" indent="-274320">
              <a:spcBef>
                <a:spcPts val="300"/>
              </a:spcBef>
              <a:spcAft>
                <a:spcPts val="300"/>
              </a:spcAft>
              <a:buFont typeface="Arial" panose="020B0604020202020204" pitchFamily="34" charset="0"/>
              <a:buChar char="•"/>
            </a:pPr>
            <a:r>
              <a:rPr lang="en-US" sz="3200" dirty="0">
                <a:latin typeface="+mn-lt"/>
              </a:rPr>
              <a:t>Once released, the NIH Summary Statement is the property of the applicant organization</a:t>
            </a:r>
          </a:p>
          <a:p>
            <a:pPr marL="493776" indent="-274320">
              <a:spcBef>
                <a:spcPts val="300"/>
              </a:spcBef>
              <a:spcAft>
                <a:spcPts val="300"/>
              </a:spcAft>
              <a:buFont typeface="Arial" panose="020B0604020202020204" pitchFamily="34" charset="0"/>
              <a:buChar char="•"/>
            </a:pPr>
            <a:r>
              <a:rPr lang="en-US" sz="3200" dirty="0">
                <a:latin typeface="+mn-lt"/>
              </a:rPr>
              <a:t>If shared further, please respect the privacy of reviewers on the roster</a:t>
            </a:r>
          </a:p>
          <a:p>
            <a:endParaRPr lang="en-US" dirty="0"/>
          </a:p>
        </p:txBody>
      </p:sp>
      <p:sp>
        <p:nvSpPr>
          <p:cNvPr id="3" name="Slide Number Placeholder 2">
            <a:extLst>
              <a:ext uri="{FF2B5EF4-FFF2-40B4-BE49-F238E27FC236}">
                <a16:creationId xmlns:a16="http://schemas.microsoft.com/office/drawing/2014/main" id="{02EF6F30-970D-4468-BDC6-7D8C0ACC09EF}"/>
              </a:ext>
            </a:extLst>
          </p:cNvPr>
          <p:cNvSpPr>
            <a:spLocks noGrp="1"/>
          </p:cNvSpPr>
          <p:nvPr>
            <p:ph type="sldNum" sz="quarter" idx="12"/>
          </p:nvPr>
        </p:nvSpPr>
        <p:spPr/>
        <p:txBody>
          <a:bodyPr/>
          <a:lstStyle/>
          <a:p>
            <a:pPr>
              <a:defRPr/>
            </a:pPr>
            <a:fld id="{371CDBCC-57D6-4AF4-91B3-EB8BA5111C2A}" type="slidenum">
              <a:rPr lang="en-US" smtClean="0"/>
              <a:pPr>
                <a:defRPr/>
              </a:pPr>
              <a:t>27</a:t>
            </a:fld>
            <a:endParaRPr lang="en-US"/>
          </a:p>
        </p:txBody>
      </p:sp>
    </p:spTree>
    <p:extLst>
      <p:ext uri="{BB962C8B-B14F-4D97-AF65-F5344CB8AC3E}">
        <p14:creationId xmlns:p14="http://schemas.microsoft.com/office/powerpoint/2010/main" val="644886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B1AC1-0B9A-91D5-A59A-ABD37659AE0E}"/>
              </a:ext>
            </a:extLst>
          </p:cNvPr>
          <p:cNvSpPr>
            <a:spLocks noGrp="1"/>
          </p:cNvSpPr>
          <p:nvPr>
            <p:ph type="title"/>
          </p:nvPr>
        </p:nvSpPr>
        <p:spPr/>
        <p:txBody>
          <a:bodyPr/>
          <a:lstStyle/>
          <a:p>
            <a:r>
              <a:rPr lang="en-US" dirty="0"/>
              <a:t>Presentation Team</a:t>
            </a:r>
          </a:p>
        </p:txBody>
      </p:sp>
      <p:sp>
        <p:nvSpPr>
          <p:cNvPr id="3" name="Content Placeholder 2">
            <a:extLst>
              <a:ext uri="{FF2B5EF4-FFF2-40B4-BE49-F238E27FC236}">
                <a16:creationId xmlns:a16="http://schemas.microsoft.com/office/drawing/2014/main" id="{9D44F5A3-26E6-5798-2697-FF60C97CAF8A}"/>
              </a:ext>
            </a:extLst>
          </p:cNvPr>
          <p:cNvSpPr>
            <a:spLocks noGrp="1"/>
          </p:cNvSpPr>
          <p:nvPr>
            <p:ph idx="1"/>
          </p:nvPr>
        </p:nvSpPr>
        <p:spPr>
          <a:xfrm>
            <a:off x="5370652" y="4180681"/>
            <a:ext cx="4999299" cy="4351338"/>
          </a:xfrm>
        </p:spPr>
        <p:txBody>
          <a:bodyPr>
            <a:normAutofit/>
          </a:bodyPr>
          <a:lstStyle/>
          <a:p>
            <a:pPr marL="0" indent="0">
              <a:buNone/>
            </a:pPr>
            <a:r>
              <a:rPr lang="en-US" sz="2000" b="1" dirty="0"/>
              <a:t>Presenter:</a:t>
            </a:r>
          </a:p>
          <a:p>
            <a:pPr marL="0" indent="0">
              <a:buNone/>
            </a:pPr>
            <a:r>
              <a:rPr lang="en-US" sz="2000" dirty="0"/>
              <a:t>Brian Hoshaw, Ph.D., Acting Review Policy Officer</a:t>
            </a:r>
          </a:p>
          <a:p>
            <a:pPr marL="0" indent="0">
              <a:buNone/>
            </a:pPr>
            <a:r>
              <a:rPr lang="en-US" sz="2000" dirty="0"/>
              <a:t>NIH Office of Extramural Research</a:t>
            </a:r>
          </a:p>
          <a:p>
            <a:pPr marL="0" indent="0">
              <a:buNone/>
            </a:pPr>
            <a:r>
              <a:rPr lang="en-US" sz="2000" dirty="0">
                <a:hlinkClick r:id="rId2"/>
              </a:rPr>
              <a:t>ReviewPolicyOfficer@mail.nih.gov</a:t>
            </a:r>
            <a:endParaRPr lang="en-US" sz="2000" dirty="0"/>
          </a:p>
          <a:p>
            <a:pPr marL="0" indent="0">
              <a:buNone/>
            </a:pPr>
            <a:endParaRPr lang="en-US" sz="2400" dirty="0"/>
          </a:p>
          <a:p>
            <a:pPr marL="0" indent="0">
              <a:buNone/>
            </a:pPr>
            <a:r>
              <a:rPr lang="en-US" sz="2400" dirty="0">
                <a:latin typeface="Calibri" panose="020F0502020204030204" pitchFamily="34" charset="0"/>
                <a:cs typeface="Calibri" panose="020F0502020204030204" pitchFamily="34" charset="0"/>
              </a:rPr>
              <a:t>			Manana Sukhareva, Ph.D., NIBIB</a:t>
            </a:r>
          </a:p>
          <a:p>
            <a:endParaRPr lang="en-US" dirty="0"/>
          </a:p>
        </p:txBody>
      </p:sp>
      <p:sp>
        <p:nvSpPr>
          <p:cNvPr id="4" name="Slide Number Placeholder 3">
            <a:extLst>
              <a:ext uri="{FF2B5EF4-FFF2-40B4-BE49-F238E27FC236}">
                <a16:creationId xmlns:a16="http://schemas.microsoft.com/office/drawing/2014/main" id="{B92A22FF-B078-52DA-948E-CC7E25E91263}"/>
              </a:ext>
            </a:extLst>
          </p:cNvPr>
          <p:cNvSpPr>
            <a:spLocks noGrp="1"/>
          </p:cNvSpPr>
          <p:nvPr>
            <p:ph type="sldNum" sz="quarter" idx="12"/>
          </p:nvPr>
        </p:nvSpPr>
        <p:spPr/>
        <p:txBody>
          <a:bodyPr/>
          <a:lstStyle/>
          <a:p>
            <a:pPr>
              <a:defRPr/>
            </a:pPr>
            <a:fld id="{161627A0-52BE-49C3-90CB-787EE860760A}" type="slidenum">
              <a:rPr lang="en-US" smtClean="0"/>
              <a:pPr>
                <a:defRPr/>
              </a:pPr>
              <a:t>3</a:t>
            </a:fld>
            <a:endParaRPr lang="en-US"/>
          </a:p>
        </p:txBody>
      </p:sp>
      <p:pic>
        <p:nvPicPr>
          <p:cNvPr id="6" name="Picture 5" descr="Megan Columbus">
            <a:extLst>
              <a:ext uri="{FF2B5EF4-FFF2-40B4-BE49-F238E27FC236}">
                <a16:creationId xmlns:a16="http://schemas.microsoft.com/office/drawing/2014/main" id="{2043E89B-25FB-80DE-FDE5-8D1C4D6281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660" y="2126175"/>
            <a:ext cx="2054506" cy="2054506"/>
          </a:xfrm>
          <a:prstGeom prst="rect">
            <a:avLst/>
          </a:prstGeom>
        </p:spPr>
      </p:pic>
      <p:sp>
        <p:nvSpPr>
          <p:cNvPr id="7" name="TextBox 6">
            <a:extLst>
              <a:ext uri="{FF2B5EF4-FFF2-40B4-BE49-F238E27FC236}">
                <a16:creationId xmlns:a16="http://schemas.microsoft.com/office/drawing/2014/main" id="{77F3AA6E-7F0A-8216-98FB-3642C1D21D41}"/>
              </a:ext>
            </a:extLst>
          </p:cNvPr>
          <p:cNvSpPr txBox="1"/>
          <p:nvPr/>
        </p:nvSpPr>
        <p:spPr>
          <a:xfrm>
            <a:off x="444659" y="4456253"/>
            <a:ext cx="2784677" cy="1754326"/>
          </a:xfrm>
          <a:prstGeom prst="rect">
            <a:avLst/>
          </a:prstGeom>
          <a:noFill/>
        </p:spPr>
        <p:txBody>
          <a:bodyPr wrap="square" rtlCol="0">
            <a:spAutoFit/>
          </a:bodyPr>
          <a:lstStyle/>
          <a:p>
            <a:r>
              <a:rPr lang="en-US" dirty="0"/>
              <a:t>Megan Columbus</a:t>
            </a:r>
          </a:p>
          <a:p>
            <a:r>
              <a:rPr lang="en-US" dirty="0"/>
              <a:t>Director, Division of Communication &amp; Outreach</a:t>
            </a:r>
          </a:p>
          <a:p>
            <a:r>
              <a:rPr lang="en-US" dirty="0"/>
              <a:t>Office of Extramural Research</a:t>
            </a:r>
          </a:p>
        </p:txBody>
      </p:sp>
    </p:spTree>
    <p:extLst>
      <p:ext uri="{BB962C8B-B14F-4D97-AF65-F5344CB8AC3E}">
        <p14:creationId xmlns:p14="http://schemas.microsoft.com/office/powerpoint/2010/main" val="1888012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55C63-E498-4DA2-92B9-7D10BDB76AAA}"/>
              </a:ext>
            </a:extLst>
          </p:cNvPr>
          <p:cNvSpPr>
            <a:spLocks noGrp="1"/>
          </p:cNvSpPr>
          <p:nvPr>
            <p:ph type="title"/>
          </p:nvPr>
        </p:nvSpPr>
        <p:spPr>
          <a:xfrm>
            <a:off x="457200" y="392893"/>
            <a:ext cx="12192000" cy="838200"/>
          </a:xfrm>
        </p:spPr>
        <p:txBody>
          <a:bodyPr>
            <a:normAutofit/>
          </a:bodyPr>
          <a:lstStyle/>
          <a:p>
            <a:r>
              <a:rPr lang="en-US" sz="4000" dirty="0"/>
              <a:t> Problem</a:t>
            </a:r>
          </a:p>
        </p:txBody>
      </p:sp>
      <p:grpSp>
        <p:nvGrpSpPr>
          <p:cNvPr id="5" name="Group 4" descr="Currently NIH receives &#10;&gt; 80,000 applications/year&#10;&#10;Colorful question marks with arrow pointing to text, &quot;Some are funded&quot;">
            <a:extLst>
              <a:ext uri="{FF2B5EF4-FFF2-40B4-BE49-F238E27FC236}">
                <a16:creationId xmlns:a16="http://schemas.microsoft.com/office/drawing/2014/main" id="{4C2B8186-CFBA-4F34-3332-5DF79C9D6B4F}"/>
              </a:ext>
            </a:extLst>
          </p:cNvPr>
          <p:cNvGrpSpPr/>
          <p:nvPr/>
        </p:nvGrpSpPr>
        <p:grpSpPr>
          <a:xfrm>
            <a:off x="899877" y="1206512"/>
            <a:ext cx="9356172" cy="3033882"/>
            <a:chOff x="899877" y="1206512"/>
            <a:chExt cx="9356172" cy="3033882"/>
          </a:xfrm>
        </p:grpSpPr>
        <p:sp>
          <p:nvSpPr>
            <p:cNvPr id="10" name="TextBox 9" descr="Currently NIH receives &#10;&gt; 80,000 applications/year&#10;">
              <a:extLst>
                <a:ext uri="{FF2B5EF4-FFF2-40B4-BE49-F238E27FC236}">
                  <a16:creationId xmlns:a16="http://schemas.microsoft.com/office/drawing/2014/main" id="{09310BF9-3B07-4073-9B2F-109A1C48B4F3}"/>
                </a:ext>
              </a:extLst>
            </p:cNvPr>
            <p:cNvSpPr txBox="1"/>
            <p:nvPr/>
          </p:nvSpPr>
          <p:spPr>
            <a:xfrm>
              <a:off x="899877" y="2178291"/>
              <a:ext cx="3759844" cy="2062103"/>
            </a:xfrm>
            <a:prstGeom prst="rect">
              <a:avLst/>
            </a:prstGeom>
            <a:noFill/>
          </p:spPr>
          <p:txBody>
            <a:bodyPr wrap="square" rtlCol="0">
              <a:spAutoFit/>
            </a:bodyPr>
            <a:lstStyle/>
            <a:p>
              <a:pPr algn="ctr"/>
              <a:r>
                <a:rPr lang="en-US" sz="3200" dirty="0">
                  <a:latin typeface="+mn-lt"/>
                </a:rPr>
                <a:t>Currently NIH receives </a:t>
              </a:r>
            </a:p>
            <a:p>
              <a:pPr algn="ctr"/>
              <a:r>
                <a:rPr lang="en-US" sz="3200" dirty="0">
                  <a:latin typeface="+mn-lt"/>
                  <a:cs typeface="Calibri" panose="020F0502020204030204" pitchFamily="34" charset="0"/>
                </a:rPr>
                <a:t>&gt; 80,000 applications/year</a:t>
              </a:r>
              <a:endParaRPr lang="en-US" sz="3200" dirty="0">
                <a:latin typeface="+mn-lt"/>
              </a:endParaRPr>
            </a:p>
          </p:txBody>
        </p:sp>
        <p:sp>
          <p:nvSpPr>
            <p:cNvPr id="11" name="TextBox 10">
              <a:extLst>
                <a:ext uri="{FF2B5EF4-FFF2-40B4-BE49-F238E27FC236}">
                  <a16:creationId xmlns:a16="http://schemas.microsoft.com/office/drawing/2014/main" id="{A5704E16-7664-4E35-AAA8-FA8359AAF9A9}"/>
                </a:ext>
              </a:extLst>
            </p:cNvPr>
            <p:cNvSpPr txBox="1"/>
            <p:nvPr/>
          </p:nvSpPr>
          <p:spPr>
            <a:xfrm>
              <a:off x="8122449" y="2670733"/>
              <a:ext cx="2133600" cy="1077218"/>
            </a:xfrm>
            <a:prstGeom prst="rect">
              <a:avLst/>
            </a:prstGeom>
            <a:noFill/>
          </p:spPr>
          <p:txBody>
            <a:bodyPr wrap="square" rtlCol="0">
              <a:spAutoFit/>
            </a:bodyPr>
            <a:lstStyle/>
            <a:p>
              <a:pPr algn="ctr"/>
              <a:r>
                <a:rPr lang="en-US" sz="3200" dirty="0">
                  <a:latin typeface="+mn-lt"/>
                </a:rPr>
                <a:t>Some are funded</a:t>
              </a:r>
            </a:p>
          </p:txBody>
        </p:sp>
        <p:grpSp>
          <p:nvGrpSpPr>
            <p:cNvPr id="4" name="Group 3" descr="Currently NIH receives &#10;&gt; 80,000 applications/year&#10;&#10;Colorful question marks with arrow pointing to text, &quot;Some are funded&quot;">
              <a:extLst>
                <a:ext uri="{FF2B5EF4-FFF2-40B4-BE49-F238E27FC236}">
                  <a16:creationId xmlns:a16="http://schemas.microsoft.com/office/drawing/2014/main" id="{E00E2DDD-E87F-1AF4-0E82-604F75EE82BA}"/>
                </a:ext>
              </a:extLst>
            </p:cNvPr>
            <p:cNvGrpSpPr/>
            <p:nvPr/>
          </p:nvGrpSpPr>
          <p:grpSpPr>
            <a:xfrm>
              <a:off x="4957298" y="1206512"/>
              <a:ext cx="2867574" cy="2474436"/>
              <a:chOff x="4957298" y="1206512"/>
              <a:chExt cx="2867574" cy="2474436"/>
            </a:xfrm>
          </p:grpSpPr>
          <p:sp>
            <p:nvSpPr>
              <p:cNvPr id="8" name="Arrow: Right 7" descr="Solution&#10;&#10;Arrow with question marks over the arrow.">
                <a:extLst>
                  <a:ext uri="{FF2B5EF4-FFF2-40B4-BE49-F238E27FC236}">
                    <a16:creationId xmlns:a16="http://schemas.microsoft.com/office/drawing/2014/main" id="{BB6D3DF1-A4FB-4263-80F9-86E6D4923776}"/>
                  </a:ext>
                </a:extLst>
              </p:cNvPr>
              <p:cNvSpPr/>
              <p:nvPr/>
            </p:nvSpPr>
            <p:spPr>
              <a:xfrm>
                <a:off x="4957298" y="2842747"/>
                <a:ext cx="2867574" cy="838201"/>
              </a:xfrm>
              <a:prstGeom prst="rightArrow">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endParaRPr>
              </a:p>
            </p:txBody>
          </p:sp>
          <p:pic>
            <p:nvPicPr>
              <p:cNvPr id="7" name="Picture 6">
                <a:extLst>
                  <a:ext uri="{FF2B5EF4-FFF2-40B4-BE49-F238E27FC236}">
                    <a16:creationId xmlns:a16="http://schemas.microsoft.com/office/drawing/2014/main" id="{C9460575-5B14-41E1-A875-910BE507D57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1206512"/>
                <a:ext cx="2238375" cy="1847850"/>
              </a:xfrm>
              <a:prstGeom prst="rect">
                <a:avLst/>
              </a:prstGeom>
            </p:spPr>
          </p:pic>
        </p:grpSp>
      </p:grpSp>
      <p:sp>
        <p:nvSpPr>
          <p:cNvPr id="3" name="Slide Number Placeholder 2">
            <a:extLst>
              <a:ext uri="{FF2B5EF4-FFF2-40B4-BE49-F238E27FC236}">
                <a16:creationId xmlns:a16="http://schemas.microsoft.com/office/drawing/2014/main" id="{8789251B-5EAD-4A94-B172-F6AE012CCB75}"/>
              </a:ext>
            </a:extLst>
          </p:cNvPr>
          <p:cNvSpPr>
            <a:spLocks noGrp="1"/>
          </p:cNvSpPr>
          <p:nvPr>
            <p:ph type="sldNum" sz="quarter" idx="12"/>
          </p:nvPr>
        </p:nvSpPr>
        <p:spPr>
          <a:xfrm>
            <a:off x="8610600" y="6130804"/>
            <a:ext cx="2743200" cy="365125"/>
          </a:xfrm>
        </p:spPr>
        <p:txBody>
          <a:bodyPr/>
          <a:lstStyle/>
          <a:p>
            <a:pPr>
              <a:defRPr/>
            </a:pPr>
            <a:fld id="{371CDBCC-57D6-4AF4-91B3-EB8BA5111C2A}" type="slidenum">
              <a:rPr lang="en-US" sz="1800" smtClean="0"/>
              <a:pPr>
                <a:defRPr/>
              </a:pPr>
              <a:t>4</a:t>
            </a:fld>
            <a:endParaRPr lang="en-US" sz="1800"/>
          </a:p>
        </p:txBody>
      </p:sp>
    </p:spTree>
    <p:extLst>
      <p:ext uri="{BB962C8B-B14F-4D97-AF65-F5344CB8AC3E}">
        <p14:creationId xmlns:p14="http://schemas.microsoft.com/office/powerpoint/2010/main" val="2125646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55C63-E498-4DA2-92B9-7D10BDB76AAA}"/>
              </a:ext>
            </a:extLst>
          </p:cNvPr>
          <p:cNvSpPr>
            <a:spLocks noGrp="1"/>
          </p:cNvSpPr>
          <p:nvPr>
            <p:ph type="title"/>
          </p:nvPr>
        </p:nvSpPr>
        <p:spPr/>
        <p:txBody>
          <a:bodyPr>
            <a:normAutofit/>
          </a:bodyPr>
          <a:lstStyle/>
          <a:p>
            <a:r>
              <a:rPr lang="en-US" sz="4000" dirty="0"/>
              <a:t>Solution</a:t>
            </a:r>
          </a:p>
        </p:txBody>
      </p:sp>
      <p:sp>
        <p:nvSpPr>
          <p:cNvPr id="4" name="Content Placeholder 3">
            <a:extLst>
              <a:ext uri="{FF2B5EF4-FFF2-40B4-BE49-F238E27FC236}">
                <a16:creationId xmlns:a16="http://schemas.microsoft.com/office/drawing/2014/main" id="{7F50BCEA-004F-02D7-D3C9-840FD6052BDF}"/>
              </a:ext>
            </a:extLst>
          </p:cNvPr>
          <p:cNvSpPr>
            <a:spLocks noGrp="1"/>
          </p:cNvSpPr>
          <p:nvPr>
            <p:ph idx="1"/>
          </p:nvPr>
        </p:nvSpPr>
        <p:spPr>
          <a:xfrm>
            <a:off x="838200" y="4364943"/>
            <a:ext cx="10515600" cy="2579554"/>
          </a:xfrm>
        </p:spPr>
        <p:txBody>
          <a:bodyPr/>
          <a:lstStyle/>
          <a:p>
            <a:pPr marL="0" indent="0" algn="ctr">
              <a:buNone/>
            </a:pPr>
            <a:r>
              <a:rPr lang="en-US" sz="3600" dirty="0"/>
              <a:t>Grant applications submitted to the NIH are evaluated on the basis of a peer review process that strives to be fair, equitable, timely, and free of bias.</a:t>
            </a:r>
          </a:p>
          <a:p>
            <a:endParaRPr lang="en-US" dirty="0"/>
          </a:p>
        </p:txBody>
      </p:sp>
      <p:sp>
        <p:nvSpPr>
          <p:cNvPr id="3" name="Slide Number Placeholder 2">
            <a:extLst>
              <a:ext uri="{FF2B5EF4-FFF2-40B4-BE49-F238E27FC236}">
                <a16:creationId xmlns:a16="http://schemas.microsoft.com/office/drawing/2014/main" id="{8789251B-5EAD-4A94-B172-F6AE012CCB75}"/>
              </a:ext>
            </a:extLst>
          </p:cNvPr>
          <p:cNvSpPr>
            <a:spLocks noGrp="1"/>
          </p:cNvSpPr>
          <p:nvPr>
            <p:ph type="sldNum" sz="quarter" idx="12"/>
          </p:nvPr>
        </p:nvSpPr>
        <p:spPr/>
        <p:txBody>
          <a:bodyPr/>
          <a:lstStyle/>
          <a:p>
            <a:pPr>
              <a:defRPr/>
            </a:pPr>
            <a:fld id="{371CDBCC-57D6-4AF4-91B3-EB8BA5111C2A}" type="slidenum">
              <a:rPr lang="en-US" sz="1800" smtClean="0"/>
              <a:pPr>
                <a:defRPr/>
              </a:pPr>
              <a:t>5</a:t>
            </a:fld>
            <a:endParaRPr lang="en-US" sz="1800"/>
          </a:p>
        </p:txBody>
      </p:sp>
      <p:grpSp>
        <p:nvGrpSpPr>
          <p:cNvPr id="5" name="Group 4" descr="Currently NIH receives &#10;&gt; 80,000 applications/year&#10;&#10;Arrow with NIH Peer Review text points to Some are Funded text">
            <a:extLst>
              <a:ext uri="{FF2B5EF4-FFF2-40B4-BE49-F238E27FC236}">
                <a16:creationId xmlns:a16="http://schemas.microsoft.com/office/drawing/2014/main" id="{1E560942-814A-C55B-1BA2-EC52F28CBA55}"/>
              </a:ext>
            </a:extLst>
          </p:cNvPr>
          <p:cNvGrpSpPr/>
          <p:nvPr/>
        </p:nvGrpSpPr>
        <p:grpSpPr>
          <a:xfrm>
            <a:off x="729778" y="1574671"/>
            <a:ext cx="9862022" cy="2062103"/>
            <a:chOff x="729778" y="1574671"/>
            <a:chExt cx="9862022" cy="2062103"/>
          </a:xfrm>
        </p:grpSpPr>
        <p:sp>
          <p:nvSpPr>
            <p:cNvPr id="10" name="TextBox 9">
              <a:extLst>
                <a:ext uri="{FF2B5EF4-FFF2-40B4-BE49-F238E27FC236}">
                  <a16:creationId xmlns:a16="http://schemas.microsoft.com/office/drawing/2014/main" id="{09310BF9-3B07-4073-9B2F-109A1C48B4F3}"/>
                </a:ext>
              </a:extLst>
            </p:cNvPr>
            <p:cNvSpPr txBox="1"/>
            <p:nvPr/>
          </p:nvSpPr>
          <p:spPr>
            <a:xfrm>
              <a:off x="729778" y="1574671"/>
              <a:ext cx="3759844" cy="2062103"/>
            </a:xfrm>
            <a:prstGeom prst="rect">
              <a:avLst/>
            </a:prstGeom>
            <a:noFill/>
          </p:spPr>
          <p:txBody>
            <a:bodyPr wrap="square" rtlCol="0">
              <a:spAutoFit/>
            </a:bodyPr>
            <a:lstStyle/>
            <a:p>
              <a:pPr algn="ctr"/>
              <a:r>
                <a:rPr lang="en-US" sz="3200" dirty="0">
                  <a:latin typeface="+mn-lt"/>
                </a:rPr>
                <a:t>Currently NIH receives </a:t>
              </a:r>
            </a:p>
            <a:p>
              <a:pPr algn="ctr"/>
              <a:r>
                <a:rPr lang="en-US" sz="3200" dirty="0">
                  <a:latin typeface="+mn-lt"/>
                  <a:cs typeface="Calibri" panose="020F0502020204030204" pitchFamily="34" charset="0"/>
                </a:rPr>
                <a:t>&gt; 80,000 applications/year</a:t>
              </a:r>
              <a:endParaRPr lang="en-US" sz="3200" dirty="0">
                <a:latin typeface="+mn-lt"/>
              </a:endParaRPr>
            </a:p>
          </p:txBody>
        </p:sp>
        <p:sp>
          <p:nvSpPr>
            <p:cNvPr id="9" name="Arrow: Right 8" descr="Solution&#10;&#10;Arrow with &quot;NIH peer review&quot; over the arrow.">
              <a:extLst>
                <a:ext uri="{FF2B5EF4-FFF2-40B4-BE49-F238E27FC236}">
                  <a16:creationId xmlns:a16="http://schemas.microsoft.com/office/drawing/2014/main" id="{6727BE63-5E82-4E5D-8768-E308A162A576}"/>
                </a:ext>
              </a:extLst>
            </p:cNvPr>
            <p:cNvSpPr/>
            <p:nvPr/>
          </p:nvSpPr>
          <p:spPr>
            <a:xfrm>
              <a:off x="4495800" y="1662658"/>
              <a:ext cx="3505200" cy="1803804"/>
            </a:xfrm>
            <a:prstGeom prst="rightArrow">
              <a:avLst/>
            </a:prstGeom>
            <a:noFill/>
            <a:ln w="28575">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NIH peer review</a:t>
              </a:r>
            </a:p>
          </p:txBody>
        </p:sp>
        <p:sp>
          <p:nvSpPr>
            <p:cNvPr id="11" name="TextBox 10">
              <a:extLst>
                <a:ext uri="{FF2B5EF4-FFF2-40B4-BE49-F238E27FC236}">
                  <a16:creationId xmlns:a16="http://schemas.microsoft.com/office/drawing/2014/main" id="{A5704E16-7664-4E35-AAA8-FA8359AAF9A9}"/>
                </a:ext>
              </a:extLst>
            </p:cNvPr>
            <p:cNvSpPr txBox="1"/>
            <p:nvPr/>
          </p:nvSpPr>
          <p:spPr>
            <a:xfrm>
              <a:off x="8458200" y="2049710"/>
              <a:ext cx="2133600" cy="1077218"/>
            </a:xfrm>
            <a:prstGeom prst="rect">
              <a:avLst/>
            </a:prstGeom>
            <a:noFill/>
          </p:spPr>
          <p:txBody>
            <a:bodyPr wrap="square" rtlCol="0">
              <a:spAutoFit/>
            </a:bodyPr>
            <a:lstStyle/>
            <a:p>
              <a:pPr algn="ctr"/>
              <a:r>
                <a:rPr lang="en-US" sz="3200">
                  <a:latin typeface="+mn-lt"/>
                </a:rPr>
                <a:t>Some are funded</a:t>
              </a:r>
            </a:p>
          </p:txBody>
        </p:sp>
      </p:grpSp>
    </p:spTree>
    <p:extLst>
      <p:ext uri="{BB962C8B-B14F-4D97-AF65-F5344CB8AC3E}">
        <p14:creationId xmlns:p14="http://schemas.microsoft.com/office/powerpoint/2010/main" val="2657401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F7189EBC-BBC2-4AB3-9F47-0C38072D364B}"/>
              </a:ext>
            </a:extLst>
          </p:cNvPr>
          <p:cNvSpPr>
            <a:spLocks noGrp="1"/>
          </p:cNvSpPr>
          <p:nvPr>
            <p:ph type="title"/>
          </p:nvPr>
        </p:nvSpPr>
        <p:spPr/>
        <p:txBody>
          <a:bodyPr/>
          <a:lstStyle/>
          <a:p>
            <a:r>
              <a:rPr lang="en-US" dirty="0"/>
              <a:t>Presentation Outline</a:t>
            </a:r>
          </a:p>
        </p:txBody>
      </p:sp>
      <p:sp>
        <p:nvSpPr>
          <p:cNvPr id="8" name="Content Placeholder 7">
            <a:extLst>
              <a:ext uri="{FF2B5EF4-FFF2-40B4-BE49-F238E27FC236}">
                <a16:creationId xmlns:a16="http://schemas.microsoft.com/office/drawing/2014/main" id="{182E7062-EA67-B6ED-BC14-E900616607F8}"/>
              </a:ext>
            </a:extLst>
          </p:cNvPr>
          <p:cNvSpPr>
            <a:spLocks noGrp="1"/>
          </p:cNvSpPr>
          <p:nvPr>
            <p:ph idx="1"/>
          </p:nvPr>
        </p:nvSpPr>
        <p:spPr/>
        <p:txBody>
          <a:bodyPr/>
          <a:lstStyle/>
          <a:p>
            <a:pPr marL="493776" indent="-274320">
              <a:spcBef>
                <a:spcPts val="300"/>
              </a:spcBef>
              <a:spcAft>
                <a:spcPts val="300"/>
              </a:spcAft>
              <a:buClr>
                <a:schemeClr val="tx1"/>
              </a:buClr>
            </a:pPr>
            <a:r>
              <a:rPr lang="en-US" sz="3200" dirty="0"/>
              <a:t>What happens to your application?</a:t>
            </a:r>
          </a:p>
          <a:p>
            <a:pPr marL="493776" indent="-274320">
              <a:spcBef>
                <a:spcPts val="300"/>
              </a:spcBef>
              <a:spcAft>
                <a:spcPts val="300"/>
              </a:spcAft>
              <a:buClr>
                <a:schemeClr val="tx1"/>
              </a:buClr>
            </a:pPr>
            <a:r>
              <a:rPr lang="en-US" sz="3200" dirty="0"/>
              <a:t>How are applications evaluated?</a:t>
            </a:r>
          </a:p>
          <a:p>
            <a:pPr marL="493776" indent="-274320">
              <a:spcBef>
                <a:spcPts val="300"/>
              </a:spcBef>
              <a:spcAft>
                <a:spcPts val="300"/>
              </a:spcAft>
              <a:buClr>
                <a:schemeClr val="tx1"/>
              </a:buClr>
            </a:pPr>
            <a:r>
              <a:rPr lang="en-US" sz="3200" dirty="0"/>
              <a:t>Who decides whether your application</a:t>
            </a:r>
          </a:p>
          <a:p>
            <a:pPr marL="219456" indent="0">
              <a:spcBef>
                <a:spcPts val="300"/>
              </a:spcBef>
              <a:spcAft>
                <a:spcPts val="300"/>
              </a:spcAft>
              <a:buClr>
                <a:schemeClr val="tx1"/>
              </a:buClr>
              <a:buNone/>
            </a:pPr>
            <a:r>
              <a:rPr lang="en-US" sz="3200" dirty="0"/>
              <a:t>   will be funded?</a:t>
            </a:r>
          </a:p>
          <a:p>
            <a:pPr marL="493776" indent="-274320">
              <a:spcBef>
                <a:spcPts val="300"/>
              </a:spcBef>
              <a:spcAft>
                <a:spcPts val="300"/>
              </a:spcAft>
              <a:buClr>
                <a:schemeClr val="tx1"/>
              </a:buClr>
            </a:pPr>
            <a:r>
              <a:rPr lang="en-US" sz="3200" dirty="0"/>
              <a:t>What is review integrity?</a:t>
            </a:r>
          </a:p>
          <a:p>
            <a:pPr marL="493776" indent="-274320">
              <a:spcBef>
                <a:spcPts val="300"/>
              </a:spcBef>
              <a:spcAft>
                <a:spcPts val="300"/>
              </a:spcAft>
              <a:buClr>
                <a:schemeClr val="tx1"/>
              </a:buClr>
            </a:pPr>
            <a:r>
              <a:rPr lang="en-US" sz="3200" dirty="0"/>
              <a:t>What are your action items?</a:t>
            </a:r>
          </a:p>
          <a:p>
            <a:endParaRPr lang="en-US" dirty="0"/>
          </a:p>
        </p:txBody>
      </p:sp>
      <p:sp>
        <p:nvSpPr>
          <p:cNvPr id="7" name="Slide Number Placeholder 6">
            <a:extLst>
              <a:ext uri="{FF2B5EF4-FFF2-40B4-BE49-F238E27FC236}">
                <a16:creationId xmlns:a16="http://schemas.microsoft.com/office/drawing/2014/main" id="{B4C22266-CE6D-424B-BD2D-BB11E15F9D51}"/>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0866946-6875-EC46-9B5E-5DCCD09C9DF8}" type="slidenum">
              <a:rPr lang="en-US" smtClean="0"/>
              <a:pPr/>
              <a:t>6</a:t>
            </a:fld>
            <a:endParaRPr lang="en-US">
              <a:solidFill>
                <a:schemeClr val="tx1"/>
              </a:solidFill>
            </a:endParaRPr>
          </a:p>
        </p:txBody>
      </p:sp>
      <p:pic>
        <p:nvPicPr>
          <p:cNvPr id="4" name="Content Placeholder 10" descr="Presentation Outline&#10;&#10;Image of reviewers working at a conference table.">
            <a:extLst>
              <a:ext uri="{FF2B5EF4-FFF2-40B4-BE49-F238E27FC236}">
                <a16:creationId xmlns:a16="http://schemas.microsoft.com/office/drawing/2014/main" id="{4B091949-63EB-4A77-A3CF-BDCFC61F8FBD}"/>
              </a:ext>
            </a:extLst>
          </p:cNvPr>
          <p:cNvPicPr>
            <a:picLocks noGrp="1" noChangeAspect="1"/>
          </p:cNvPicPr>
          <p:nvPr/>
        </p:nvPicPr>
        <p:blipFill>
          <a:blip r:embed="rId2">
            <a:extLst>
              <a:ext uri="{28A0092B-C50C-407E-A947-70E740481C1C}">
                <a14:useLocalDpi xmlns:a14="http://schemas.microsoft.com/office/drawing/2010/main" val="0"/>
              </a:ext>
            </a:extLst>
          </a:blip>
          <a:stretch>
            <a:fillRect/>
          </a:stretch>
        </p:blipFill>
        <p:spPr>
          <a:xfrm>
            <a:off x="8458199" y="743512"/>
            <a:ext cx="2744051" cy="1646431"/>
          </a:xfrm>
          <a:prstGeom prst="rect">
            <a:avLst/>
          </a:prstGeom>
        </p:spPr>
      </p:pic>
      <p:pic>
        <p:nvPicPr>
          <p:cNvPr id="5" name="Picture 4" descr="Presentation Outline&#10;&#10;Image of reviewers working at a conference table">
            <a:extLst>
              <a:ext uri="{FF2B5EF4-FFF2-40B4-BE49-F238E27FC236}">
                <a16:creationId xmlns:a16="http://schemas.microsoft.com/office/drawing/2014/main" id="{FDBF0052-AC10-4F99-83B7-5A0044CEC69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flipH="1">
            <a:off x="8458200" y="2517471"/>
            <a:ext cx="2744052" cy="1825929"/>
          </a:xfrm>
          <a:prstGeom prst="rect">
            <a:avLst/>
          </a:prstGeom>
        </p:spPr>
      </p:pic>
      <p:pic>
        <p:nvPicPr>
          <p:cNvPr id="6" name="Picture 5" descr="Presentation Outline&#10;&#10;Image of a reviewer deep in thought">
            <a:extLst>
              <a:ext uri="{FF2B5EF4-FFF2-40B4-BE49-F238E27FC236}">
                <a16:creationId xmlns:a16="http://schemas.microsoft.com/office/drawing/2014/main" id="{80F6FCBE-F548-4639-B450-D1579869B4EF}"/>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458199" y="4458072"/>
            <a:ext cx="2743200" cy="1543050"/>
          </a:xfrm>
          <a:prstGeom prst="rect">
            <a:avLst/>
          </a:prstGeom>
        </p:spPr>
      </p:pic>
    </p:spTree>
    <p:extLst>
      <p:ext uri="{BB962C8B-B14F-4D97-AF65-F5344CB8AC3E}">
        <p14:creationId xmlns:p14="http://schemas.microsoft.com/office/powerpoint/2010/main" val="2927580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B144F-1B1D-4DD9-A4E0-9F279131C85E}"/>
              </a:ext>
            </a:extLst>
          </p:cNvPr>
          <p:cNvSpPr>
            <a:spLocks noGrp="1"/>
          </p:cNvSpPr>
          <p:nvPr>
            <p:ph type="title"/>
          </p:nvPr>
        </p:nvSpPr>
        <p:spPr>
          <a:xfrm>
            <a:off x="304800" y="381000"/>
            <a:ext cx="11277600" cy="838200"/>
          </a:xfrm>
        </p:spPr>
        <p:txBody>
          <a:bodyPr>
            <a:normAutofit/>
          </a:bodyPr>
          <a:lstStyle/>
          <a:p>
            <a:r>
              <a:rPr lang="en-US" sz="4000" dirty="0"/>
              <a:t>What Happens to Your Application?</a:t>
            </a:r>
          </a:p>
        </p:txBody>
      </p:sp>
      <p:sp>
        <p:nvSpPr>
          <p:cNvPr id="3" name="Slide Number Placeholder 2">
            <a:extLst>
              <a:ext uri="{FF2B5EF4-FFF2-40B4-BE49-F238E27FC236}">
                <a16:creationId xmlns:a16="http://schemas.microsoft.com/office/drawing/2014/main" id="{A064CEA8-D509-4EC9-B158-9AE7560CC64D}"/>
              </a:ext>
            </a:extLst>
          </p:cNvPr>
          <p:cNvSpPr>
            <a:spLocks noGrp="1"/>
          </p:cNvSpPr>
          <p:nvPr>
            <p:ph type="sldNum" sz="quarter" idx="12"/>
          </p:nvPr>
        </p:nvSpPr>
        <p:spPr/>
        <p:txBody>
          <a:bodyPr/>
          <a:lstStyle/>
          <a:p>
            <a:pPr>
              <a:defRPr/>
            </a:pPr>
            <a:fld id="{371CDBCC-57D6-4AF4-91B3-EB8BA5111C2A}" type="slidenum">
              <a:rPr lang="en-US" smtClean="0"/>
              <a:pPr>
                <a:defRPr/>
              </a:pPr>
              <a:t>7</a:t>
            </a:fld>
            <a:endParaRPr lang="en-US"/>
          </a:p>
        </p:txBody>
      </p:sp>
      <p:graphicFrame>
        <p:nvGraphicFramePr>
          <p:cNvPr id="5" name="Diagram 4" descr="What Happens to Your Application?&#10;&#10;Graphic depicting three steps in the NIH grants process: Receipt and Referral, two level of peer review, and funding decisions.">
            <a:extLst>
              <a:ext uri="{FF2B5EF4-FFF2-40B4-BE49-F238E27FC236}">
                <a16:creationId xmlns:a16="http://schemas.microsoft.com/office/drawing/2014/main" id="{C1BF5949-004A-4134-8F4F-F3E9F0D2FBF6}"/>
              </a:ext>
            </a:extLst>
          </p:cNvPr>
          <p:cNvGraphicFramePr/>
          <p:nvPr>
            <p:extLst>
              <p:ext uri="{D42A27DB-BD31-4B8C-83A1-F6EECF244321}">
                <p14:modId xmlns:p14="http://schemas.microsoft.com/office/powerpoint/2010/main" val="2316781015"/>
              </p:ext>
            </p:extLst>
          </p:nvPr>
        </p:nvGraphicFramePr>
        <p:xfrm>
          <a:off x="533400" y="1371601"/>
          <a:ext cx="108204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3316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Level 1: How Are Applications Evaluated?</a:t>
            </a:r>
          </a:p>
        </p:txBody>
      </p:sp>
      <p:sp>
        <p:nvSpPr>
          <p:cNvPr id="7" name="Content Placeholder 6">
            <a:extLst>
              <a:ext uri="{FF2B5EF4-FFF2-40B4-BE49-F238E27FC236}">
                <a16:creationId xmlns:a16="http://schemas.microsoft.com/office/drawing/2014/main" id="{43967C39-7C8E-D389-C822-C4F5AA79810D}"/>
              </a:ext>
            </a:extLst>
          </p:cNvPr>
          <p:cNvSpPr>
            <a:spLocks noGrp="1"/>
          </p:cNvSpPr>
          <p:nvPr>
            <p:ph idx="1"/>
          </p:nvPr>
        </p:nvSpPr>
        <p:spPr>
          <a:xfrm>
            <a:off x="703118" y="1537239"/>
            <a:ext cx="10515600" cy="4351338"/>
          </a:xfrm>
        </p:spPr>
        <p:txBody>
          <a:bodyPr/>
          <a:lstStyle/>
          <a:p>
            <a:pPr marL="493776" indent="-274320">
              <a:lnSpc>
                <a:spcPct val="120000"/>
              </a:lnSpc>
              <a:spcAft>
                <a:spcPts val="300"/>
              </a:spcAft>
              <a:buClr>
                <a:schemeClr val="tx1"/>
              </a:buClr>
              <a:defRPr/>
            </a:pPr>
            <a:r>
              <a:rPr lang="en-US" sz="3200" dirty="0"/>
              <a:t>Initial peer review evaluates applications for:</a:t>
            </a:r>
          </a:p>
          <a:p>
            <a:pPr marL="694944" lvl="7" indent="-274320">
              <a:lnSpc>
                <a:spcPct val="120000"/>
              </a:lnSpc>
              <a:spcAft>
                <a:spcPts val="300"/>
              </a:spcAft>
              <a:buClr>
                <a:schemeClr val="tx1"/>
              </a:buClr>
              <a:buFont typeface="Wingdings" panose="05000000000000000000" pitchFamily="2" charset="2"/>
              <a:buChar char="§"/>
              <a:defRPr/>
            </a:pPr>
            <a:r>
              <a:rPr lang="en-US" sz="2800" dirty="0"/>
              <a:t>Scientific and technical merit of the work proposed</a:t>
            </a:r>
          </a:p>
          <a:p>
            <a:pPr marL="694944" lvl="7" indent="-274320">
              <a:lnSpc>
                <a:spcPct val="120000"/>
              </a:lnSpc>
              <a:spcAft>
                <a:spcPts val="300"/>
              </a:spcAft>
              <a:buClr>
                <a:schemeClr val="tx1"/>
              </a:buClr>
              <a:buFont typeface="Wingdings" panose="05000000000000000000" pitchFamily="2" charset="2"/>
              <a:buChar char="§"/>
              <a:defRPr/>
            </a:pPr>
            <a:r>
              <a:rPr lang="en-US" sz="2800" dirty="0"/>
              <a:t>Overall impact</a:t>
            </a:r>
          </a:p>
          <a:p>
            <a:pPr marL="694944" lvl="7" indent="-274320">
              <a:lnSpc>
                <a:spcPct val="120000"/>
              </a:lnSpc>
              <a:spcAft>
                <a:spcPts val="300"/>
              </a:spcAft>
              <a:buClr>
                <a:schemeClr val="tx1"/>
              </a:buClr>
              <a:buFont typeface="Wingdings" panose="05000000000000000000" pitchFamily="2" charset="2"/>
              <a:buChar char="§"/>
              <a:defRPr/>
            </a:pPr>
            <a:r>
              <a:rPr lang="en-US" sz="2800" dirty="0"/>
              <a:t>Appropriate justification for human subject protection, </a:t>
            </a:r>
          </a:p>
          <a:p>
            <a:pPr marL="420624" lvl="7" indent="0">
              <a:lnSpc>
                <a:spcPct val="120000"/>
              </a:lnSpc>
              <a:spcAft>
                <a:spcPts val="300"/>
              </a:spcAft>
              <a:buClr>
                <a:schemeClr val="tx1"/>
              </a:buClr>
              <a:buNone/>
              <a:defRPr/>
            </a:pPr>
            <a:r>
              <a:rPr lang="en-US" sz="2800" dirty="0"/>
              <a:t>   inclusion across the lifespan, and vertebrate animals</a:t>
            </a:r>
          </a:p>
          <a:p>
            <a:pPr marL="493776" indent="-274320">
              <a:lnSpc>
                <a:spcPct val="120000"/>
              </a:lnSpc>
              <a:spcAft>
                <a:spcPts val="300"/>
              </a:spcAft>
              <a:defRPr/>
            </a:pPr>
            <a:r>
              <a:rPr lang="en-US" sz="3200" dirty="0"/>
              <a:t>Managed by NIH Scientific Review Officers (SROs)</a:t>
            </a:r>
          </a:p>
          <a:p>
            <a:endParaRPr lang="en-US" dirty="0"/>
          </a:p>
        </p:txBody>
      </p:sp>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8</a:t>
            </a:fld>
            <a:endParaRPr lang="en-US"/>
          </a:p>
        </p:txBody>
      </p:sp>
      <p:pic>
        <p:nvPicPr>
          <p:cNvPr id="6" name="Picture 5" descr="Level 1: How Are Applications Evaluated?&#10;&#10;Clip art depicting twenty individuals on a virtual meeting screen">
            <a:extLst>
              <a:ext uri="{FF2B5EF4-FFF2-40B4-BE49-F238E27FC236}">
                <a16:creationId xmlns:a16="http://schemas.microsoft.com/office/drawing/2014/main" id="{A844BC9D-ACBE-4F51-BF43-D3D3944142F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542850" y="3962400"/>
            <a:ext cx="2191950" cy="2144458"/>
          </a:xfrm>
          <a:prstGeom prst="rect">
            <a:avLst/>
          </a:prstGeom>
        </p:spPr>
      </p:pic>
    </p:spTree>
    <p:extLst>
      <p:ext uri="{BB962C8B-B14F-4D97-AF65-F5344CB8AC3E}">
        <p14:creationId xmlns:p14="http://schemas.microsoft.com/office/powerpoint/2010/main" val="3320242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Peer Reviewers</a:t>
            </a:r>
          </a:p>
        </p:txBody>
      </p:sp>
      <p:sp>
        <p:nvSpPr>
          <p:cNvPr id="8" name="Content Placeholder 7">
            <a:extLst>
              <a:ext uri="{FF2B5EF4-FFF2-40B4-BE49-F238E27FC236}">
                <a16:creationId xmlns:a16="http://schemas.microsoft.com/office/drawing/2014/main" id="{079E8777-03AF-C777-464B-84E22DADAA80}"/>
              </a:ext>
            </a:extLst>
          </p:cNvPr>
          <p:cNvSpPr>
            <a:spLocks noGrp="1"/>
          </p:cNvSpPr>
          <p:nvPr>
            <p:ph idx="1"/>
          </p:nvPr>
        </p:nvSpPr>
        <p:spPr>
          <a:xfrm>
            <a:off x="614680" y="1975858"/>
            <a:ext cx="10515600" cy="4351338"/>
          </a:xfrm>
        </p:spPr>
        <p:txBody>
          <a:bodyPr>
            <a:normAutofit fontScale="92500"/>
          </a:bodyPr>
          <a:lstStyle/>
          <a:p>
            <a:pPr marL="493776" indent="-274320">
              <a:spcBef>
                <a:spcPts val="300"/>
              </a:spcBef>
              <a:spcAft>
                <a:spcPts val="300"/>
              </a:spcAft>
              <a:defRPr/>
            </a:pPr>
            <a:r>
              <a:rPr lang="en-US" sz="3200" dirty="0"/>
              <a:t>Recruited for expertise, managed conflicts of interest, balanced representation, stature in field, etc.</a:t>
            </a:r>
          </a:p>
          <a:p>
            <a:pPr marL="493776" indent="-274320">
              <a:spcBef>
                <a:spcPts val="300"/>
              </a:spcBef>
              <a:spcAft>
                <a:spcPts val="300"/>
              </a:spcAft>
              <a:defRPr/>
            </a:pPr>
            <a:r>
              <a:rPr lang="en-US" sz="3200" dirty="0">
                <a:cs typeface="Arial" charset="0"/>
              </a:rPr>
              <a:t>For each application, ≥</a:t>
            </a:r>
            <a:r>
              <a:rPr lang="en-US" sz="3200" dirty="0"/>
              <a:t> three reviewers are “assigned” for </a:t>
            </a:r>
          </a:p>
          <a:p>
            <a:pPr marL="493776" indent="-274320">
              <a:spcBef>
                <a:spcPts val="300"/>
              </a:spcBef>
              <a:spcAft>
                <a:spcPts val="300"/>
              </a:spcAft>
              <a:defRPr/>
            </a:pPr>
            <a:r>
              <a:rPr lang="en-US" sz="3200" dirty="0"/>
              <a:t>   in-depth assessment, written critiques, and criterion scores</a:t>
            </a:r>
          </a:p>
          <a:p>
            <a:pPr marL="493776" lvl="1" indent="-274320">
              <a:spcBef>
                <a:spcPts val="300"/>
              </a:spcBef>
              <a:spcAft>
                <a:spcPts val="300"/>
              </a:spcAft>
            </a:pPr>
            <a:r>
              <a:rPr lang="en-US" sz="3200" dirty="0"/>
              <a:t>Assignments and conflicts of interest are confidential</a:t>
            </a:r>
          </a:p>
          <a:p>
            <a:pPr marL="493776" lvl="1" indent="-274320">
              <a:spcBef>
                <a:spcPts val="300"/>
              </a:spcBef>
              <a:spcAft>
                <a:spcPts val="300"/>
              </a:spcAft>
            </a:pPr>
            <a:endParaRPr lang="en-US" sz="3200" dirty="0"/>
          </a:p>
          <a:p>
            <a:pPr marL="493776" lvl="1" indent="-274320">
              <a:spcBef>
                <a:spcPts val="300"/>
              </a:spcBef>
              <a:spcAft>
                <a:spcPts val="300"/>
              </a:spcAft>
            </a:pPr>
            <a:r>
              <a:rPr lang="en-US" sz="3200" dirty="0"/>
              <a:t>*Use the PHS assignment form to state expertise needed for your application</a:t>
            </a:r>
          </a:p>
          <a:p>
            <a:pPr marL="950976" lvl="2" indent="-274320">
              <a:spcBef>
                <a:spcPts val="300"/>
              </a:spcBef>
              <a:spcAft>
                <a:spcPts val="300"/>
              </a:spcAft>
            </a:pPr>
            <a:r>
              <a:rPr lang="en-US" sz="2800" dirty="0"/>
              <a:t>Do not use this form to suggest reviewer names</a:t>
            </a:r>
            <a:endParaRPr lang="en-US" dirty="0"/>
          </a:p>
        </p:txBody>
      </p:sp>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9</a:t>
            </a:fld>
            <a:endParaRPr lang="en-US"/>
          </a:p>
        </p:txBody>
      </p:sp>
      <p:pic>
        <p:nvPicPr>
          <p:cNvPr id="6" name="Picture 5">
            <a:extLst>
              <a:ext uri="{FF2B5EF4-FFF2-40B4-BE49-F238E27FC236}">
                <a16:creationId xmlns:a16="http://schemas.microsoft.com/office/drawing/2014/main" id="{C6FC17E5-6ABC-4E2F-A909-F53061A2C57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9002" y="-57627"/>
            <a:ext cx="1876957" cy="1876957"/>
          </a:xfrm>
          <a:prstGeom prst="rect">
            <a:avLst/>
          </a:prstGeom>
        </p:spPr>
      </p:pic>
    </p:spTree>
    <p:extLst>
      <p:ext uri="{BB962C8B-B14F-4D97-AF65-F5344CB8AC3E}">
        <p14:creationId xmlns:p14="http://schemas.microsoft.com/office/powerpoint/2010/main" val="30805055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ER PowerPoint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TaxCatchAll xmlns="9c26b516-99a2-46e9-9f5e-24cd0ed530a5" xsi:nil="true"/>
    <lcf76f155ced4ddcb4097134ff3c332f xmlns="989998f2-a2b7-4b44-82b6-b98408f16ef8">
      <Terms xmlns="http://schemas.microsoft.com/office/infopath/2007/PartnerControls"/>
    </lcf76f155ced4ddcb4097134ff3c332f>
    <SharedWithUsers xmlns="9c26b516-99a2-46e9-9f5e-24cd0ed530a5">
      <UserInfo>
        <DisplayName>Sharma, Priyanka (NIH/OD) [C]</DisplayName>
        <AccountId>134</AccountId>
        <AccountType/>
      </UserInfo>
      <UserInfo>
        <DisplayName>Barry, Sophie (NIH/OD) [E]</DisplayName>
        <AccountId>15</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D46887D1DAA6244B670A3DCDEA32DA0" ma:contentTypeVersion="13" ma:contentTypeDescription="Create a new document." ma:contentTypeScope="" ma:versionID="8cd3d32e8dd55e4880ae2bfedf29bfa9">
  <xsd:schema xmlns:xsd="http://www.w3.org/2001/XMLSchema" xmlns:xs="http://www.w3.org/2001/XMLSchema" xmlns:p="http://schemas.microsoft.com/office/2006/metadata/properties" xmlns:ns2="989998f2-a2b7-4b44-82b6-b98408f16ef8" xmlns:ns3="9c26b516-99a2-46e9-9f5e-24cd0ed530a5" targetNamespace="http://schemas.microsoft.com/office/2006/metadata/properties" ma:root="true" ma:fieldsID="11470788a0e1d813b944cfacce75d465" ns2:_="" ns3:_="">
    <xsd:import namespace="989998f2-a2b7-4b44-82b6-b98408f16ef8"/>
    <xsd:import namespace="9c26b516-99a2-46e9-9f5e-24cd0ed530a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9998f2-a2b7-4b44-82b6-b98408f16e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ce9f98e-9ad5-43de-b59a-72d7e946aae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c26b516-99a2-46e9-9f5e-24cd0ed530a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9513709c-d772-4161-a2fa-18adeabb9588}" ma:internalName="TaxCatchAll" ma:showField="CatchAllData" ma:web="9c26b516-99a2-46e9-9f5e-24cd0ed530a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3ED9886-8626-4258-9E3C-8AC46B353C98}">
  <ds:schemaRefs>
    <ds:schemaRef ds:uri="9c26b516-99a2-46e9-9f5e-24cd0ed530a5"/>
    <ds:schemaRef ds:uri="http://purl.org/dc/terms/"/>
    <ds:schemaRef ds:uri="http://schemas.microsoft.com/office/2006/documentManagement/types"/>
    <ds:schemaRef ds:uri="http://purl.org/dc/dcmitype/"/>
    <ds:schemaRef ds:uri="989998f2-a2b7-4b44-82b6-b98408f16ef8"/>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2FAC11F-4B09-4284-958C-081128C65D32}">
  <ds:schemaRefs>
    <ds:schemaRef ds:uri="http://schemas.microsoft.com/sharepoint/v3/contenttype/forms"/>
  </ds:schemaRefs>
</ds:datastoreItem>
</file>

<file path=customXml/itemProps3.xml><?xml version="1.0" encoding="utf-8"?>
<ds:datastoreItem xmlns:ds="http://schemas.openxmlformats.org/officeDocument/2006/customXml" ds:itemID="{CD077047-12EA-4C4A-9136-72678B8BBD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9998f2-a2b7-4b44-82b6-b98408f16ef8"/>
    <ds:schemaRef ds:uri="9c26b516-99a2-46e9-9f5e-24cd0ed530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2589</TotalTime>
  <Words>1577</Words>
  <Application>Microsoft Office PowerPoint</Application>
  <PresentationFormat>Widescreen</PresentationFormat>
  <Paragraphs>297</Paragraphs>
  <Slides>27</Slides>
  <Notes>5</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27</vt:i4>
      </vt:variant>
    </vt:vector>
  </HeadingPairs>
  <TitlesOfParts>
    <vt:vector size="35" baseType="lpstr">
      <vt:lpstr>Arial</vt:lpstr>
      <vt:lpstr>Calibri</vt:lpstr>
      <vt:lpstr>Calibri Light</vt:lpstr>
      <vt:lpstr>Courier New</vt:lpstr>
      <vt:lpstr>Wingdings</vt:lpstr>
      <vt:lpstr>OER PowerPoint template</vt:lpstr>
      <vt:lpstr>Office Theme</vt:lpstr>
      <vt:lpstr>1_Office Theme</vt:lpstr>
      <vt:lpstr>Let’s Look at NIH Peer Review</vt:lpstr>
      <vt:lpstr>Presentation Team</vt:lpstr>
      <vt:lpstr>Presentation Team</vt:lpstr>
      <vt:lpstr> Problem</vt:lpstr>
      <vt:lpstr>Solution</vt:lpstr>
      <vt:lpstr>Presentation Outline</vt:lpstr>
      <vt:lpstr>What Happens to Your Application?</vt:lpstr>
      <vt:lpstr>Level 1: How Are Applications Evaluated?</vt:lpstr>
      <vt:lpstr>Peer Reviewers</vt:lpstr>
      <vt:lpstr>At the Review Meeting</vt:lpstr>
      <vt:lpstr>Review Criteria: Overall Impact</vt:lpstr>
      <vt:lpstr>Review Criteria</vt:lpstr>
      <vt:lpstr>Final Impact Scores</vt:lpstr>
      <vt:lpstr>Streamlining Process</vt:lpstr>
      <vt:lpstr>Outcome of Review</vt:lpstr>
      <vt:lpstr>After the Review Meeting</vt:lpstr>
      <vt:lpstr>Level 2: NIH National Advisory Councils</vt:lpstr>
      <vt:lpstr>NIH National Advisory Councils</vt:lpstr>
      <vt:lpstr>Who Makes Funding Decisions?</vt:lpstr>
      <vt:lpstr>What Is Review Integrity?</vt:lpstr>
      <vt:lpstr>Managing Conflict of Interest (COI)</vt:lpstr>
      <vt:lpstr>Maintaining Confidentiality</vt:lpstr>
      <vt:lpstr>Your Action Items</vt:lpstr>
      <vt:lpstr>Additional Information</vt:lpstr>
      <vt:lpstr>Appendix 1: Types of Review Criteria</vt:lpstr>
      <vt:lpstr>Appendix 2: The NIH Summary Statement</vt:lpstr>
      <vt:lpstr>Appendix 3: The NIH Summary Statement</vt:lpstr>
    </vt:vector>
  </TitlesOfParts>
  <Company>NIH/OER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NIH Peer Review Process - NIH Regional Seminar May2018</dc:title>
  <dc:subject>OER PPT</dc:subject>
  <dc:creator>NIH/OER</dc:creator>
  <cp:keywords>NIH Peer Review</cp:keywords>
  <cp:lastModifiedBy>Sharma, Priyanka (NIH/OD) [C]</cp:lastModifiedBy>
  <cp:revision>14</cp:revision>
  <cp:lastPrinted>2018-08-14T20:06:18Z</cp:lastPrinted>
  <dcterms:created xsi:type="dcterms:W3CDTF">2006-12-01T15:20:27Z</dcterms:created>
  <dcterms:modified xsi:type="dcterms:W3CDTF">2023-01-30T20:06:34Z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0x010100FD46887D1DAA6244B670A3DCDEA32DA0</vt:lpwstr>
  </property>
  <property fmtid="{D5CDD505-2E9C-101B-9397-08002B2CF9AE}" pid="3" name="MediaServiceImageTags">
    <vt:lpwstr/>
  </property>
</Properties>
</file>