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262" r:id="rId5"/>
    <p:sldId id="272" r:id="rId6"/>
    <p:sldId id="261" r:id="rId7"/>
    <p:sldId id="293" r:id="rId8"/>
    <p:sldId id="273" r:id="rId9"/>
    <p:sldId id="295" r:id="rId10"/>
    <p:sldId id="276" r:id="rId11"/>
    <p:sldId id="280" r:id="rId12"/>
    <p:sldId id="281" r:id="rId13"/>
    <p:sldId id="297" r:id="rId14"/>
    <p:sldId id="257" r:id="rId15"/>
    <p:sldId id="284" r:id="rId16"/>
    <p:sldId id="283" r:id="rId17"/>
    <p:sldId id="285" r:id="rId18"/>
    <p:sldId id="292" r:id="rId19"/>
    <p:sldId id="298" r:id="rId20"/>
    <p:sldId id="287" r:id="rId21"/>
    <p:sldId id="286" r:id="rId22"/>
    <p:sldId id="288" r:id="rId23"/>
    <p:sldId id="29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illard, Shawn (NIH/NIGMS) [E]" initials="GS([" lastIdx="1" clrIdx="0">
    <p:extLst>
      <p:ext uri="{19B8F6BF-5375-455C-9EA6-DF929625EA0E}">
        <p15:presenceInfo xmlns:p15="http://schemas.microsoft.com/office/powerpoint/2012/main" userId="S::gaillardl@nih.gov::acabccd9-adbf-4029-80bf-fd4ff84664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DCE721-6BC3-462F-8F0A-ACA36E8A5DFD}" v="1" dt="2023-01-31T07:42:38.5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3" autoAdjust="0"/>
    <p:restoredTop sz="86370" autoAdjust="0"/>
  </p:normalViewPr>
  <p:slideViewPr>
    <p:cSldViewPr snapToGrid="0">
      <p:cViewPr varScale="1">
        <p:scale>
          <a:sx n="75" d="100"/>
          <a:sy n="75" d="100"/>
        </p:scale>
        <p:origin x="77" y="278"/>
      </p:cViewPr>
      <p:guideLst/>
    </p:cSldViewPr>
  </p:slideViewPr>
  <p:outlineViewPr>
    <p:cViewPr>
      <p:scale>
        <a:sx n="33" d="100"/>
        <a:sy n="33" d="100"/>
      </p:scale>
      <p:origin x="0" y="-133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0A187D-548C-4C6A-B05A-C25DC5572192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3C4B7-2C5F-47B4-98CD-742102E19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849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150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848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924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7794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0556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6128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7864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572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853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889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394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7454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72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775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443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9014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6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099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4509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370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67DA0-ED01-41B3-9E75-23D1C328FB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FDDCB1-052A-44CE-8195-FEE49A0498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27609-657C-45BE-A015-43CF360E3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0236-526B-4214-BB61-D1492604E61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77DA0-D508-4594-B26B-AF26780F5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ACE74-3874-488E-9080-B814A2768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51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64035-B730-413D-8901-E776918BF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4EE436-550B-4309-A726-2416DC58B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1F4BA6-8F18-4EBF-AD8D-1261D59B0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0236-526B-4214-BB61-D1492604E61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73E26D-8A94-4DDE-87A3-DB9FC4B86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79338-9459-4BCD-830A-3AE639DBB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301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AB8127-1E0A-47F3-B066-A978C51CD5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E75E29-AB6A-45EE-A9E6-E992AB02F9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80AC5-F76B-40E9-B140-86401A0B8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0236-526B-4214-BB61-D1492604E61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F55A03-6F09-47A9-A928-EF41C5447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43A38-12E4-498B-B9C5-AF0618A5A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91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ACBA0-5111-498B-B3D6-2C420AC77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AEB46C-F97A-47BC-915B-1A0F64515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2F9B98-CF09-42F7-B8A3-7A0F723E5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0236-526B-4214-BB61-D1492604E61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23FB2-6F69-42B8-B3B8-BC615B68E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75AAB-EAA6-47FE-8806-4E1C90449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534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135C9-2678-49FC-A9D6-98821C962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E56ADF-4A38-4D69-858B-1AA0E6DF5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AF3E-788D-4DEF-A952-8428608CC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0236-526B-4214-BB61-D1492604E61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D0BE1-E84E-4A07-8542-133FD51B5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8502A-7DFD-47D4-ABC2-44E5FEAF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64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4B78A-EE50-4709-8ADC-1B91CAA14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DFABE-B07D-43E8-951C-C07D017B2B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C389A1-862F-46B3-83B5-D82C01D811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2A335-F803-44BA-9C39-9F49649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0236-526B-4214-BB61-D1492604E61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BFEB74-4A7A-4DFA-9C4A-6E608BBCD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359396-36C1-4A59-9109-C2EC959DA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392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5805B-9B0D-4A5B-A73F-9925E8836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B4123B-E764-4BED-9131-0632ACF61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37840E-1538-4AB7-A480-4B9C65704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B070F0-E9FD-41A3-96F9-454986CAE2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9B09E0-9A43-47E0-825D-E8D5B91BCA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65B5E1-B2C6-487B-BD9C-DF90D0E48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0236-526B-4214-BB61-D1492604E61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24A03E-5A5C-48E3-ACA3-683F1CF26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A0E718-594A-4516-85E7-B3A7A6D26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397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D18D3-FFE2-405F-85CD-7F6C91525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D9CD29-8776-41BC-A00B-3AAE8A079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0236-526B-4214-BB61-D1492604E61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F200F2-E165-4057-9CEC-4A14946ED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2B3EDE-3C8D-499A-B60D-CC84CCC32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061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00697A-16DC-4D5A-AAF9-96B82C9C2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0236-526B-4214-BB61-D1492604E61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90802E-6484-45D6-88FD-E170CF15F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719249-10AD-414F-B9B7-71165DA03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363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47C71-E2C1-47B3-897D-A3C469D13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1B320-9442-4061-9394-9ADE8C0C5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577003-2DB3-43DD-A12B-A2629A2C73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1A0391-A7A8-4177-B5FE-C57BF1C84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0236-526B-4214-BB61-D1492604E61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ABFAFC-DDCE-4175-A5C8-53E533F0C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A37A80-AD5D-4B7A-8776-2FCE46894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061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2349F-6424-4EE7-A29D-E5D72988A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FEECAF-0EFF-4091-9935-82C7B7F0B5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85337F-30BB-4ABF-948C-8F6ADF0CD9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CB416-7647-4764-A3DC-8DB2AD636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0236-526B-4214-BB61-D1492604E61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B38516-01A7-4405-8D77-47A95E06C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D3CDE9-CBE6-4EDE-9D25-AE12D5A09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62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9C1D0F-36D1-43EA-ADE5-765FDF180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BBA843-9E58-4427-9BB2-30E71F4BE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1317A-991D-447F-B996-83720B1AE4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C0236-526B-4214-BB61-D1492604E61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C57AC-20C4-480A-9874-11B1707E69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EF1A9-FF35-4D95-A86B-368A9F5E0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669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nago.com.br/academy/mastering-the-art-of-creating-successful-grant-proposals-2/" TargetMode="External"/><Relationship Id="rId5" Type="http://schemas.openxmlformats.org/officeDocument/2006/relationships/image" Target="../media/image8.jpg"/><Relationship Id="rId4" Type="http://schemas.openxmlformats.org/officeDocument/2006/relationships/hyperlink" Target="https://pixabay.com/es/polic%C3%ADa-oficial-oficial-de-polic%C3%ADa-145194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aid.nih.gov/research/rules-policies-grants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aid.nih.gov/grants-contracts/changes-project-or-budget#approva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iaid.nih.gov/node/4855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nexus.od.nih.gov/all/2013/02/28/what-happens-to-my-grant-application-if-my-institution-does-not-annually-update-their-sam-registration/" TargetMode="External"/><Relationship Id="rId3" Type="http://schemas.openxmlformats.org/officeDocument/2006/relationships/hyperlink" Target="https://grants.nih.gov/grants/natural_disasters/corona-virus.htm" TargetMode="External"/><Relationship Id="rId7" Type="http://schemas.openxmlformats.org/officeDocument/2006/relationships/hyperlink" Target="https://grants.nih.gov/news/virtual-learning/podcasts.htm" TargetMode="External"/><Relationship Id="rId12" Type="http://schemas.openxmlformats.org/officeDocument/2006/relationships/hyperlink" Target="https://www.nccih.nih.gov/grants/policies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ccih.nih.gov/grants/how-your-application-is-reviewed" TargetMode="External"/><Relationship Id="rId11" Type="http://schemas.openxmlformats.org/officeDocument/2006/relationships/hyperlink" Target="https://www.nccih.nih.gov/grants/who-can-apply-for-funding" TargetMode="External"/><Relationship Id="rId5" Type="http://schemas.openxmlformats.org/officeDocument/2006/relationships/hyperlink" Target="http://grants.nih.gov/grants/forms.htm" TargetMode="External"/><Relationship Id="rId10" Type="http://schemas.openxmlformats.org/officeDocument/2006/relationships/hyperlink" Target="https://www.nccih.nih.gov/grants/grant-writing-advice-and-sample-applications" TargetMode="External"/><Relationship Id="rId4" Type="http://schemas.openxmlformats.org/officeDocument/2006/relationships/hyperlink" Target="http://grants.nih.gov/grants/ElectronicReceipt/index.htm" TargetMode="External"/><Relationship Id="rId9" Type="http://schemas.openxmlformats.org/officeDocument/2006/relationships/hyperlink" Target="https://grants.nih.gov/grants/policy/amendedapps.htm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ccih.nih.gov/grants/policies/over500k-clinical-trials" TargetMode="External"/><Relationship Id="rId3" Type="http://schemas.openxmlformats.org/officeDocument/2006/relationships/hyperlink" Target="https://www.nccih.nih.gov/grants/funding/clinicaltrials" TargetMode="External"/><Relationship Id="rId7" Type="http://schemas.openxmlformats.org/officeDocument/2006/relationships/hyperlink" Target="https://www.nccih.nih.gov/grants/policies/PO1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ccih.nih.gov/news/events/technical-assistance-webinars/" TargetMode="External"/><Relationship Id="rId5" Type="http://schemas.openxmlformats.org/officeDocument/2006/relationships/hyperlink" Target="https://www.nccih.nih.gov/grants/natural-products-clinical-trials-resource" TargetMode="External"/><Relationship Id="rId4" Type="http://schemas.openxmlformats.org/officeDocument/2006/relationships/hyperlink" Target="https://www.nccih.nih.gov/grants/toolbox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grants/acronym_list.htm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rants.nih.gov/grants/glossary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ute-pictures.blogspot.com/2011/08/75-free-stock-images-3d-human-character.html" TargetMode="External"/><Relationship Id="rId4" Type="http://schemas.openxmlformats.org/officeDocument/2006/relationships/image" Target="../media/image1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BDAE2410-8BB1-4EF6-A63E-D220382FF86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293026" y="713195"/>
            <a:ext cx="9605948" cy="2318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Roles &amp; Responsibilities Throughout the Grants Life Cycle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A2E2CA5-887A-4A1C-90A7-00313578C529}"/>
              </a:ext>
            </a:extLst>
          </p:cNvPr>
          <p:cNvSpPr txBox="1"/>
          <p:nvPr/>
        </p:nvSpPr>
        <p:spPr>
          <a:xfrm>
            <a:off x="1064657" y="4466626"/>
            <a:ext cx="995510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/>
              <a:t>Presenters: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Ms. Dee Doherty, Deputy Grants Management Officer, NIDDK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Dr. John Connaughton, Chief, Review Branch, NIDDK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Dr. Tracy Rankin, Deputy, Kidney, Urology, and Hematology Program Division, NIDDK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Ms. Natasha Loveless, Senior Grants Management Specialist, NIDDK</a:t>
            </a:r>
          </a:p>
          <a:p>
            <a:endParaRPr lang="en-US" sz="1600" b="1" dirty="0"/>
          </a:p>
          <a:p>
            <a:r>
              <a:rPr lang="en-US" sz="1600" b="1" dirty="0"/>
              <a:t>Moderator: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Ms. Cynthia Dwyer, NIH Grants Conference Coordinator, OER/OPERA</a:t>
            </a:r>
          </a:p>
        </p:txBody>
      </p:sp>
      <p:pic>
        <p:nvPicPr>
          <p:cNvPr id="6" name="Picture 5" descr="HHS logo">
            <a:extLst>
              <a:ext uri="{FF2B5EF4-FFF2-40B4-BE49-F238E27FC236}">
                <a16:creationId xmlns:a16="http://schemas.microsoft.com/office/drawing/2014/main" id="{74FAE810-53CD-4549-80AB-6EB1D11B26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5" y="5587894"/>
            <a:ext cx="1127160" cy="1127160"/>
          </a:xfrm>
          <a:prstGeom prst="rect">
            <a:avLst/>
          </a:prstGeom>
        </p:spPr>
      </p:pic>
      <p:pic>
        <p:nvPicPr>
          <p:cNvPr id="8" name="Picture 7" descr="NIH logo">
            <a:extLst>
              <a:ext uri="{FF2B5EF4-FFF2-40B4-BE49-F238E27FC236}">
                <a16:creationId xmlns:a16="http://schemas.microsoft.com/office/drawing/2014/main" id="{64F0CDBC-9FB8-48C7-A8A0-97727FEF5AC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0" r="18175"/>
          <a:stretch/>
        </p:blipFill>
        <p:spPr>
          <a:xfrm>
            <a:off x="10898974" y="5653535"/>
            <a:ext cx="1288033" cy="1127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907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255"/>
            <a:ext cx="10515600" cy="159743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Role of the Grants Management Branch</a:t>
            </a:r>
            <a:endParaRPr lang="en-US" sz="54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BA827F5-83E7-4F87-A84E-C5ABCBC770A9}"/>
              </a:ext>
            </a:extLst>
          </p:cNvPr>
          <p:cNvSpPr/>
          <p:nvPr/>
        </p:nvSpPr>
        <p:spPr>
          <a:xfrm>
            <a:off x="7764049" y="6311044"/>
            <a:ext cx="23051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ea typeface="Lato" panose="020F0502020204030203" pitchFamily="34" charset="0"/>
                <a:cs typeface="Lato" panose="020F0502020204030203" pitchFamily="34" charset="0"/>
              </a:rPr>
              <a:t>Grant Life Cycle</a:t>
            </a:r>
          </a:p>
        </p:txBody>
      </p:sp>
      <p:grpSp>
        <p:nvGrpSpPr>
          <p:cNvPr id="2" name="Group 1" descr="Circle depicting Grant Life Cycle&#10;Small circles highlighting:&#10;-Plan&#10;-Find Opportunities&#10;-Make Award&#10;-Manage Grant Award">
            <a:extLst>
              <a:ext uri="{FF2B5EF4-FFF2-40B4-BE49-F238E27FC236}">
                <a16:creationId xmlns:a16="http://schemas.microsoft.com/office/drawing/2014/main" id="{64C97328-763C-46D7-8CA0-48B04D809B78}"/>
              </a:ext>
            </a:extLst>
          </p:cNvPr>
          <p:cNvGrpSpPr/>
          <p:nvPr/>
        </p:nvGrpSpPr>
        <p:grpSpPr>
          <a:xfrm>
            <a:off x="3401975" y="2107095"/>
            <a:ext cx="4478572" cy="4434781"/>
            <a:chOff x="6595108" y="1797228"/>
            <a:chExt cx="4478572" cy="4434781"/>
          </a:xfrm>
        </p:grpSpPr>
        <p:pic>
          <p:nvPicPr>
            <p:cNvPr id="16" name="Picture 2" descr="Image result for NIH grant process">
              <a:extLst>
                <a:ext uri="{FF2B5EF4-FFF2-40B4-BE49-F238E27FC236}">
                  <a16:creationId xmlns:a16="http://schemas.microsoft.com/office/drawing/2014/main" id="{6D000C65-4823-4A2C-BAD9-C74F5E13D6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14255" y="1797228"/>
              <a:ext cx="4359425" cy="44347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8A299BE-D5D1-4325-AF14-5B42765E0D98}"/>
                </a:ext>
              </a:extLst>
            </p:cNvPr>
            <p:cNvSpPr/>
            <p:nvPr/>
          </p:nvSpPr>
          <p:spPr>
            <a:xfrm rot="377009">
              <a:off x="6619915" y="3995885"/>
              <a:ext cx="1342746" cy="1224362"/>
            </a:xfrm>
            <a:prstGeom prst="ellipse">
              <a:avLst/>
            </a:prstGeom>
            <a:noFill/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FC70185-9A8C-498C-99EA-04B8D90929A9}"/>
                </a:ext>
              </a:extLst>
            </p:cNvPr>
            <p:cNvSpPr/>
            <p:nvPr/>
          </p:nvSpPr>
          <p:spPr>
            <a:xfrm rot="3467060">
              <a:off x="6646572" y="2620772"/>
              <a:ext cx="1289433" cy="1392362"/>
            </a:xfrm>
            <a:prstGeom prst="ellipse">
              <a:avLst/>
            </a:prstGeom>
            <a:noFill/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4123045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04A2D973-DD77-4F1B-97F2-5A65981FBB3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22830" y="1238535"/>
            <a:ext cx="3778143" cy="193899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Roles of Grants Management Officials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8" name="Picture 17" descr="Police Officer sketch">
            <a:extLst>
              <a:ext uri="{FF2B5EF4-FFF2-40B4-BE49-F238E27FC236}">
                <a16:creationId xmlns:a16="http://schemas.microsoft.com/office/drawing/2014/main" id="{AE76E23E-8BDA-4D53-B285-56B4AE3E3B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416521" y="1363021"/>
            <a:ext cx="1781552" cy="3903260"/>
          </a:xfrm>
          <a:prstGeom prst="rect">
            <a:avLst/>
          </a:prstGeom>
        </p:spPr>
      </p:pic>
      <p:pic>
        <p:nvPicPr>
          <p:cNvPr id="20" name="Picture 19" descr="Image of money being handed over; image of brain over hand on other side of the picture.">
            <a:extLst>
              <a:ext uri="{FF2B5EF4-FFF2-40B4-BE49-F238E27FC236}">
                <a16:creationId xmlns:a16="http://schemas.microsoft.com/office/drawing/2014/main" id="{2AF49EB8-9850-41A8-9A73-D1D134736B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6484284" y="1717863"/>
            <a:ext cx="5055307" cy="3193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235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255"/>
            <a:ext cx="10515600" cy="159743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Chief Grants Management Officer </a:t>
            </a:r>
            <a:endParaRPr lang="en-US" sz="54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BE35708-ADE2-489D-9791-651D18751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The Grants Management Officer is the authorized personnel that delegates authority to the </a:t>
            </a:r>
            <a:r>
              <a:rPr lang="en-US" dirty="0"/>
              <a:t>Grants Management Specialists for signatory authority.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Responsible for completion of business management requirements for each institutes Grants Management Office.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Assists in the evaluation of applications for administrative content and compliance with policy interprets grants administration policies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Monitors a grant’s administrative and fiscal aspects and is involved in decision when measures need to be taken in order to protect the public interest in the grant funds 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1"/>
                </a:solidFill>
              </a:rPr>
              <a:t>Assures compliance with Federal laws and NIH administrative policies and procedures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1"/>
                </a:solidFill>
              </a:rPr>
              <a:t>Is the NIH official authorized to obligate the NIH to the expenditure of funds or to change funding amounts, budget/project period dates, or other terms and conditions of a grant award</a:t>
            </a:r>
          </a:p>
        </p:txBody>
      </p:sp>
    </p:spTree>
    <p:extLst>
      <p:ext uri="{BB962C8B-B14F-4D97-AF65-F5344CB8AC3E}">
        <p14:creationId xmlns:p14="http://schemas.microsoft.com/office/powerpoint/2010/main" val="2109790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255"/>
            <a:ext cx="10515600" cy="159743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Grants Management Specialist </a:t>
            </a:r>
            <a:endParaRPr lang="en-US" sz="54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37A7E2AA-11F7-4225-AD21-B931854C0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Acts as an agent of the Chief Grants Management Officer via delegation of authority</a:t>
            </a:r>
          </a:p>
          <a:p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Assures compliance with Federal laws and NIH policies and procedures</a:t>
            </a:r>
          </a:p>
          <a:p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Analyzes grant applications prior to award</a:t>
            </a:r>
          </a:p>
          <a:p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Prepares the award for release by preparing all budget and official file documentation that is needed</a:t>
            </a:r>
          </a:p>
          <a:p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Provides technical assistance, interprets NIH policies and Institute procedures</a:t>
            </a:r>
          </a:p>
          <a:p>
            <a:pPr marL="190160" indent="-190160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Reviews and responds to grantee prior approval requests</a:t>
            </a:r>
          </a:p>
          <a:p>
            <a:pPr marL="190160" indent="-190160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Assures documentation of official grant files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6147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255"/>
            <a:ext cx="10515600" cy="159743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When to Contact your Grants Management Specialist</a:t>
            </a:r>
            <a:endParaRPr lang="en-US" sz="54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BE35708-ADE2-489D-9791-651D18751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49" y="1825625"/>
            <a:ext cx="11001965" cy="43513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25"/>
              </a:spcAft>
              <a:buSzPct val="100000"/>
              <a:tabLst>
                <a:tab pos="342900" algn="l"/>
              </a:tabLst>
            </a:pPr>
            <a:r>
              <a:rPr lang="en-US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Pre-award requests, our “just-in-time” process.</a:t>
            </a:r>
          </a:p>
          <a:p>
            <a:pPr>
              <a:spcBef>
                <a:spcPts val="0"/>
              </a:spcBef>
              <a:buSzPct val="100000"/>
              <a:tabLst>
                <a:tab pos="342900" algn="l"/>
              </a:tabLst>
            </a:pPr>
            <a:r>
              <a:rPr lang="en-US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Delay in completing paperwork required to issue your award.</a:t>
            </a:r>
          </a:p>
          <a:p>
            <a:pPr>
              <a:spcBef>
                <a:spcPts val="0"/>
              </a:spcBef>
              <a:buSzPct val="100000"/>
              <a:tabLst>
                <a:tab pos="342900" algn="l"/>
              </a:tabLst>
            </a:pPr>
            <a:r>
              <a:rPr lang="en-US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To discuss financial or grants administration issues- Budget questions.</a:t>
            </a:r>
          </a:p>
          <a:p>
            <a:pPr>
              <a:spcBef>
                <a:spcPts val="0"/>
              </a:spcBef>
              <a:spcAft>
                <a:spcPts val="225"/>
              </a:spcAft>
              <a:buSzPct val="100000"/>
              <a:tabLst>
                <a:tab pos="342900" algn="l"/>
              </a:tabLst>
            </a:pPr>
            <a:r>
              <a:rPr lang="en-US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Adding a foreign component</a:t>
            </a:r>
          </a:p>
          <a:p>
            <a:pPr>
              <a:spcBef>
                <a:spcPts val="0"/>
              </a:spcBef>
              <a:spcAft>
                <a:spcPts val="225"/>
              </a:spcAft>
              <a:buSzPct val="100000"/>
              <a:tabLst>
                <a:tab pos="342900" algn="l"/>
              </a:tabLst>
            </a:pPr>
            <a:r>
              <a:rPr lang="en-US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Questions about your budget or other support on your grant</a:t>
            </a:r>
          </a:p>
          <a:p>
            <a:pPr>
              <a:spcBef>
                <a:spcPts val="0"/>
              </a:spcBef>
              <a:spcAft>
                <a:spcPts val="225"/>
              </a:spcAft>
              <a:buSzPct val="100000"/>
              <a:tabLst>
                <a:tab pos="342900" algn="l"/>
              </a:tabLst>
            </a:pPr>
            <a:r>
              <a:rPr lang="en-US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Questions about any terms and conditions on your Notice of Award</a:t>
            </a:r>
          </a:p>
          <a:p>
            <a:pPr>
              <a:spcBef>
                <a:spcPts val="0"/>
              </a:spcBef>
              <a:spcAft>
                <a:spcPts val="225"/>
              </a:spcAft>
              <a:buSzPct val="100000"/>
              <a:tabLst>
                <a:tab pos="342900" algn="l"/>
              </a:tabLst>
            </a:pPr>
            <a:r>
              <a:rPr lang="en-US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Clarification of NIH </a:t>
            </a:r>
            <a:r>
              <a:rPr lang="en-US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Grants Rules and Policies</a:t>
            </a:r>
            <a:r>
              <a:rPr lang="en-US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225"/>
              </a:spcAft>
              <a:buSzPct val="100000"/>
              <a:tabLst>
                <a:tab pos="342900" algn="l"/>
              </a:tabLst>
            </a:pPr>
            <a:r>
              <a:rPr lang="en-US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For interpretation of grants policies.</a:t>
            </a:r>
          </a:p>
          <a:p>
            <a:pPr lvl="0">
              <a:buSzPct val="100000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876337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255"/>
            <a:ext cx="10515600" cy="159743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When to Contact your Grants Management Specialist: Prior Approval</a:t>
            </a:r>
            <a:endParaRPr lang="en-US" sz="54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B53672-95AB-4424-8F1A-B767CCDF70D3}"/>
              </a:ext>
            </a:extLst>
          </p:cNvPr>
          <p:cNvSpPr txBox="1"/>
          <p:nvPr/>
        </p:nvSpPr>
        <p:spPr>
          <a:xfrm>
            <a:off x="360643" y="1656038"/>
            <a:ext cx="11470710" cy="5050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•"/>
              <a:tabLst>
                <a:tab pos="342900" algn="l"/>
              </a:tabLst>
            </a:pPr>
            <a:r>
              <a:rPr lang="en-US" sz="2800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Any action that requires prior approval—read more in </a:t>
            </a:r>
            <a:r>
              <a:rPr lang="en-US" sz="2800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Some Actions Require Our Approval</a:t>
            </a:r>
            <a:r>
              <a:rPr lang="en-US" sz="2800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 in </a:t>
            </a:r>
            <a:r>
              <a:rPr lang="en-US" sz="2800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Changes to Project or Budget</a:t>
            </a:r>
            <a:endParaRPr lang="en-US" sz="2800" dirty="0">
              <a:solidFill>
                <a:schemeClr val="tx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800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Common prior approval requests:</a:t>
            </a:r>
          </a:p>
          <a:p>
            <a:pPr marL="800100" lvl="1" indent="-342900"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800" dirty="0">
                <a:ea typeface="Lato" panose="020F0502020204030203" pitchFamily="34" charset="0"/>
                <a:cs typeface="Lato" panose="020F0502020204030203" pitchFamily="34" charset="0"/>
              </a:rPr>
              <a:t>Change of scope</a:t>
            </a:r>
          </a:p>
          <a:p>
            <a:pPr marL="800100" lvl="1" indent="-342900"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800" dirty="0">
                <a:ea typeface="Lato" panose="020F0502020204030203" pitchFamily="34" charset="0"/>
                <a:cs typeface="Lato" panose="020F0502020204030203" pitchFamily="34" charset="0"/>
              </a:rPr>
              <a:t>Reducing principal investigator (PI) effort by 25 percent or more</a:t>
            </a:r>
          </a:p>
          <a:p>
            <a:pPr marL="800100" lvl="1" indent="-342900"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800" dirty="0">
                <a:ea typeface="Lato" panose="020F0502020204030203" pitchFamily="34" charset="0"/>
                <a:cs typeface="Lato" panose="020F0502020204030203" pitchFamily="34" charset="0"/>
              </a:rPr>
              <a:t>Going from a single PI to a multiple PI award</a:t>
            </a:r>
          </a:p>
          <a:p>
            <a:pPr marL="800100" lvl="1" indent="-342900"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800" dirty="0">
                <a:ea typeface="Lato" panose="020F0502020204030203" pitchFamily="34" charset="0"/>
                <a:cs typeface="Lato" panose="020F0502020204030203" pitchFamily="34" charset="0"/>
              </a:rPr>
              <a:t>Carryover of un-obligated funds from a previous budget period to a subsequent budget period (only when automatic carryover is not authorized as a term and condition on the Notice of Award or if executing any carryover type will cause a change in scope)</a:t>
            </a:r>
          </a:p>
          <a:p>
            <a:pPr marL="800100" lvl="1" indent="-342900"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800" dirty="0">
                <a:ea typeface="Lato" panose="020F0502020204030203" pitchFamily="34" charset="0"/>
                <a:cs typeface="Lato" panose="020F0502020204030203" pitchFamily="34" charset="0"/>
              </a:rPr>
              <a:t>Any issue that your business office does not handle or cannot advise on</a:t>
            </a:r>
          </a:p>
        </p:txBody>
      </p:sp>
    </p:spTree>
    <p:extLst>
      <p:ext uri="{BB962C8B-B14F-4D97-AF65-F5344CB8AC3E}">
        <p14:creationId xmlns:p14="http://schemas.microsoft.com/office/powerpoint/2010/main" val="2235673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5335"/>
            <a:ext cx="10515600" cy="159743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NIH Grant Quick Links and Virtual Assistant</a:t>
            </a:r>
            <a:endParaRPr lang="en-US" sz="54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CC3E0B-BB86-4567-B101-5916E32D772D}"/>
              </a:ext>
            </a:extLst>
          </p:cNvPr>
          <p:cNvSpPr txBox="1"/>
          <p:nvPr/>
        </p:nvSpPr>
        <p:spPr>
          <a:xfrm>
            <a:off x="901439" y="1067877"/>
            <a:ext cx="33858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https://grants.nih.gov/help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1A60A0-E56F-45EE-B3FB-4A18B34D25F7}"/>
              </a:ext>
            </a:extLst>
          </p:cNvPr>
          <p:cNvSpPr txBox="1"/>
          <p:nvPr/>
        </p:nvSpPr>
        <p:spPr>
          <a:xfrm>
            <a:off x="838200" y="1498394"/>
            <a:ext cx="121919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7030A0"/>
                </a:solidFill>
                <a:ea typeface="Times New Roman" panose="02020603050405020304" pitchFamily="18" charset="0"/>
              </a:rPr>
              <a:t>Valuable</a:t>
            </a:r>
            <a:r>
              <a:rPr lang="en-US" sz="3000" b="1" dirty="0">
                <a:solidFill>
                  <a:srgbClr val="7030A0"/>
                </a:solidFill>
                <a:ea typeface="Times New Roman" panose="02020603050405020304" pitchFamily="18" charset="0"/>
              </a:rPr>
              <a:t> Guidance at Your Fingertips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1"/>
                </a:solidFill>
                <a:ea typeface="Calibri" panose="020F0502020204030204" pitchFamily="34" charset="0"/>
              </a:rPr>
              <a:t>Links to policies, application guide pages, and FAQs. </a:t>
            </a:r>
            <a:r>
              <a:rPr lang="en-US" dirty="0">
                <a:ea typeface="Calibri" panose="020F0502020204030204" pitchFamily="34" charset="0"/>
              </a:rPr>
              <a:t>Chatbot can help guide you to answers as well!</a:t>
            </a:r>
            <a:endParaRPr lang="en-US" sz="1800" dirty="0">
              <a:solidFill>
                <a:schemeClr val="tx1"/>
              </a:solidFill>
              <a:ea typeface="Calibri" panose="020F0502020204030204" pitchFamily="34" charset="0"/>
            </a:endParaRPr>
          </a:p>
        </p:txBody>
      </p:sp>
      <p:pic>
        <p:nvPicPr>
          <p:cNvPr id="7" name="Picture 6" descr="Need Help page on Grants.nih.gov website.">
            <a:extLst>
              <a:ext uri="{FF2B5EF4-FFF2-40B4-BE49-F238E27FC236}">
                <a16:creationId xmlns:a16="http://schemas.microsoft.com/office/drawing/2014/main" id="{E324F990-E0BA-4456-9803-5CBD3F2A80F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2576" b="5356"/>
          <a:stretch/>
        </p:blipFill>
        <p:spPr>
          <a:xfrm>
            <a:off x="1465029" y="2392238"/>
            <a:ext cx="9261942" cy="427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7699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255"/>
            <a:ext cx="10515600" cy="1392645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General Policies, Application Forms, and Guidance</a:t>
            </a:r>
            <a:endParaRPr lang="en-US" sz="54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136D5A8-7305-49DF-9773-7C4530838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6629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r>
              <a:rPr lang="en-US" sz="19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Coronavirus Disease 2019 (COVID-19): Information for NIH Applicants and Recipients</a:t>
            </a:r>
            <a:endParaRPr lang="en-US" sz="1900" dirty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r>
              <a:rPr lang="en-US" sz="19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Electronic submission</a:t>
            </a:r>
            <a:r>
              <a:rPr lang="en-US" sz="1900" dirty="0">
                <a:solidFill>
                  <a:schemeClr val="accent1"/>
                </a:solidFill>
                <a:ea typeface="Times New Roman" panose="02020603050405020304" pitchFamily="18" charset="0"/>
              </a:rPr>
              <a:t> </a:t>
            </a:r>
            <a:r>
              <a:rPr lang="en-US" sz="1900" dirty="0">
                <a:solidFill>
                  <a:schemeClr val="tx1"/>
                </a:solidFill>
                <a:ea typeface="Times New Roman" panose="02020603050405020304" pitchFamily="18" charset="0"/>
              </a:rPr>
              <a:t>(NIH)</a:t>
            </a:r>
            <a:endParaRPr lang="en-US" sz="1900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r>
              <a:rPr lang="en-US" sz="19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Application forms and instructions</a:t>
            </a:r>
            <a:r>
              <a:rPr lang="en-US" sz="1900" dirty="0">
                <a:solidFill>
                  <a:schemeClr val="accent1"/>
                </a:solidFill>
                <a:ea typeface="Times New Roman" panose="02020603050405020304" pitchFamily="18" charset="0"/>
              </a:rPr>
              <a:t> </a:t>
            </a:r>
            <a:r>
              <a:rPr lang="en-US" sz="1900" dirty="0">
                <a:solidFill>
                  <a:schemeClr val="tx1"/>
                </a:solidFill>
                <a:ea typeface="Times New Roman" panose="02020603050405020304" pitchFamily="18" charset="0"/>
              </a:rPr>
              <a:t>(NIH)</a:t>
            </a:r>
            <a:endParaRPr lang="en-US" sz="1900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r>
              <a:rPr lang="en-US" sz="19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your application is reviewed</a:t>
            </a:r>
            <a:br>
              <a:rPr lang="en-US" sz="1900" dirty="0">
                <a:solidFill>
                  <a:schemeClr val="tx1"/>
                </a:solidFill>
                <a:ea typeface="Times New Roman" panose="02020603050405020304" pitchFamily="18" charset="0"/>
              </a:rPr>
            </a:br>
            <a:r>
              <a:rPr lang="en-US" sz="1900" dirty="0">
                <a:solidFill>
                  <a:schemeClr val="tx1"/>
                </a:solidFill>
                <a:ea typeface="Times New Roman" panose="02020603050405020304" pitchFamily="18" charset="0"/>
              </a:rPr>
              <a:t>Details and additional information about the NIH application review process.</a:t>
            </a:r>
            <a:endParaRPr lang="en-US" sz="1900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r>
              <a:rPr lang="en-US" sz="19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All About Grants Podcast</a:t>
            </a:r>
            <a:r>
              <a:rPr lang="en-US" sz="1900" dirty="0">
                <a:solidFill>
                  <a:schemeClr val="accent1"/>
                </a:solidFill>
                <a:ea typeface="Times New Roman" panose="02020603050405020304" pitchFamily="18" charset="0"/>
              </a:rPr>
              <a:t> </a:t>
            </a:r>
            <a:r>
              <a:rPr lang="en-US" sz="1900" dirty="0">
                <a:solidFill>
                  <a:schemeClr val="tx1"/>
                </a:solidFill>
                <a:ea typeface="Times New Roman" panose="02020603050405020304" pitchFamily="18" charset="0"/>
              </a:rPr>
              <a:t>(OER)</a:t>
            </a:r>
            <a:endParaRPr lang="en-US" sz="1900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r>
              <a:rPr lang="en-US" sz="19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System of Award Management (SAM) Registration</a:t>
            </a:r>
            <a:br>
              <a:rPr lang="en-US" sz="1900" dirty="0">
                <a:solidFill>
                  <a:schemeClr val="tx1"/>
                </a:solidFill>
                <a:ea typeface="Times New Roman" panose="02020603050405020304" pitchFamily="18" charset="0"/>
              </a:rPr>
            </a:br>
            <a:r>
              <a:rPr lang="en-US" sz="1900" dirty="0">
                <a:solidFill>
                  <a:schemeClr val="accent1"/>
                </a:solidFill>
                <a:ea typeface="Times New Roman" panose="02020603050405020304" pitchFamily="18" charset="0"/>
              </a:rPr>
              <a:t>Organizations must renew their SAM registration annually.</a:t>
            </a:r>
            <a:endParaRPr lang="en-US" sz="1900" dirty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r>
              <a:rPr lang="en-US" sz="19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Policy on Resubmission Applications</a:t>
            </a:r>
            <a:r>
              <a:rPr lang="en-US" sz="1900" dirty="0">
                <a:solidFill>
                  <a:schemeClr val="accent1"/>
                </a:solidFill>
                <a:ea typeface="Times New Roman" panose="02020603050405020304" pitchFamily="18" charset="0"/>
              </a:rPr>
              <a:t> </a:t>
            </a:r>
            <a:r>
              <a:rPr lang="en-US" sz="1900" dirty="0">
                <a:solidFill>
                  <a:schemeClr val="tx1"/>
                </a:solidFill>
                <a:ea typeface="Times New Roman" panose="02020603050405020304" pitchFamily="18" charset="0"/>
              </a:rPr>
              <a:t>(NIH)</a:t>
            </a:r>
            <a:endParaRPr lang="en-US" sz="1900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SzPct val="100000"/>
              <a:buNone/>
              <a:tabLst>
                <a:tab pos="457200" algn="l"/>
              </a:tabLst>
            </a:pPr>
            <a:r>
              <a:rPr lang="en-US" sz="1900" b="1" dirty="0">
                <a:ea typeface="Times New Roman" panose="02020603050405020304" pitchFamily="18" charset="0"/>
              </a:rPr>
              <a:t>Institute and Centers also provide guidance:</a:t>
            </a:r>
            <a:endParaRPr lang="en-US" sz="1900" b="1" dirty="0">
              <a:ea typeface="Times New Roman" panose="02020603050405020304" pitchFamily="18" charset="0"/>
              <a:hlinkClick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r>
              <a:rPr lang="en-US" sz="19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Who can apply for funding</a:t>
            </a:r>
            <a:br>
              <a:rPr lang="en-US" sz="1900" dirty="0">
                <a:solidFill>
                  <a:schemeClr val="tx1"/>
                </a:solidFill>
                <a:ea typeface="Times New Roman" panose="02020603050405020304" pitchFamily="18" charset="0"/>
              </a:rPr>
            </a:br>
            <a:r>
              <a:rPr lang="en-US" sz="1900" dirty="0">
                <a:solidFill>
                  <a:schemeClr val="tx1"/>
                </a:solidFill>
                <a:ea typeface="Times New Roman" panose="02020603050405020304" pitchFamily="18" charset="0"/>
              </a:rPr>
              <a:t>Lists of organization requirements, eligible institutions, and more.</a:t>
            </a:r>
            <a:endParaRPr lang="en-US" sz="1900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r>
              <a:rPr lang="en-US" sz="19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Grant-writing advice and sample applications</a:t>
            </a:r>
            <a:br>
              <a:rPr lang="en-US" sz="1900" dirty="0">
                <a:solidFill>
                  <a:schemeClr val="tx1"/>
                </a:solidFill>
                <a:ea typeface="Times New Roman" panose="02020603050405020304" pitchFamily="18" charset="0"/>
              </a:rPr>
            </a:br>
            <a:r>
              <a:rPr lang="en-US" sz="1900" dirty="0">
                <a:solidFill>
                  <a:schemeClr val="tx1"/>
                </a:solidFill>
                <a:ea typeface="Times New Roman" panose="02020603050405020304" pitchFamily="18" charset="0"/>
              </a:rPr>
              <a:t>Useful websites to help you plan, write, and apply for a research project grant.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r>
              <a:rPr lang="en-US" sz="19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Grantee Policies</a:t>
            </a:r>
            <a:endParaRPr lang="en-US" sz="1900" dirty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endParaRPr lang="en-US" sz="1900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endParaRPr lang="en-US" sz="1900" u="sng" dirty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endParaRPr lang="en-US" sz="1900" dirty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1A60A0-E56F-45EE-B3FB-4A18B34D25F7}"/>
              </a:ext>
            </a:extLst>
          </p:cNvPr>
          <p:cNvSpPr txBox="1"/>
          <p:nvPr/>
        </p:nvSpPr>
        <p:spPr>
          <a:xfrm>
            <a:off x="838195" y="1561179"/>
            <a:ext cx="1121525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7030A0"/>
                </a:solidFill>
                <a:ea typeface="Times New Roman" panose="02020603050405020304" pitchFamily="18" charset="0"/>
              </a:rPr>
              <a:t>General Policy Resources, Application Forms and Guidance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solidFill>
                  <a:schemeClr val="tx1"/>
                </a:solidFill>
                <a:ea typeface="Calibri" panose="020F0502020204030204" pitchFamily="34" charset="0"/>
              </a:rPr>
              <a:t> Links to policies, writing tips, deadlines, forms, and more: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>
              <a:solidFill>
                <a:schemeClr val="tx1"/>
              </a:solidFill>
              <a:ea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68EE9B2-1C05-46D0-9A12-80B874AA4E5E}"/>
              </a:ext>
            </a:extLst>
          </p:cNvPr>
          <p:cNvSpPr txBox="1"/>
          <p:nvPr/>
        </p:nvSpPr>
        <p:spPr>
          <a:xfrm>
            <a:off x="879755" y="1054747"/>
            <a:ext cx="5800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NIH Grants Website: https://grants.nih.gov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1643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255"/>
            <a:ext cx="10515600" cy="159743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Additional Resources </a:t>
            </a:r>
            <a:endParaRPr lang="en-US" sz="54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B36927BA-8B19-48BD-A877-56E502923E90}"/>
              </a:ext>
            </a:extLst>
          </p:cNvPr>
          <p:cNvSpPr txBox="1">
            <a:spLocks/>
          </p:cNvSpPr>
          <p:nvPr/>
        </p:nvSpPr>
        <p:spPr>
          <a:xfrm>
            <a:off x="403230" y="1761737"/>
            <a:ext cx="5386917" cy="639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rgbClr val="7030A0"/>
                </a:solidFill>
                <a:ea typeface="Calibri" panose="020F0502020204030204" pitchFamily="34" charset="0"/>
              </a:rPr>
              <a:t>Where to Find Contact Information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21FD6CD8-C483-479B-A96E-010DB27996F1}"/>
              </a:ext>
            </a:extLst>
          </p:cNvPr>
          <p:cNvSpPr txBox="1">
            <a:spLocks/>
          </p:cNvSpPr>
          <p:nvPr/>
        </p:nvSpPr>
        <p:spPr>
          <a:xfrm>
            <a:off x="459350" y="2180371"/>
            <a:ext cx="5386917" cy="218287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ea typeface="Times New Roman" panose="02020603050405020304" pitchFamily="18" charset="0"/>
              </a:rPr>
              <a:t>After finding an FOA</a:t>
            </a:r>
            <a:br>
              <a:rPr lang="en-US" sz="2000" dirty="0">
                <a:ea typeface="Calibri" panose="020F0502020204030204" pitchFamily="34" charset="0"/>
              </a:rPr>
            </a:b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Refer to section VII of the FOA for Financial/Grants Management Contact(s)</a:t>
            </a:r>
            <a:br>
              <a:rPr lang="en-US" sz="7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7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ea typeface="Times New Roman" panose="02020603050405020304" pitchFamily="18" charset="0"/>
              </a:rPr>
              <a:t>After application submission and/or award</a:t>
            </a:r>
            <a:br>
              <a:rPr lang="en-US" sz="2000" dirty="0">
                <a:ea typeface="Calibri" panose="020F0502020204030204" pitchFamily="34" charset="0"/>
              </a:rPr>
            </a:b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Look in your eRA account for the name and contact information for the assigned grants management staff for your application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3E179441-AE3B-4AB4-A13F-5FB1C1633A9E}"/>
              </a:ext>
            </a:extLst>
          </p:cNvPr>
          <p:cNvSpPr txBox="1">
            <a:spLocks/>
          </p:cNvSpPr>
          <p:nvPr/>
        </p:nvSpPr>
        <p:spPr>
          <a:xfrm>
            <a:off x="6193376" y="1769649"/>
            <a:ext cx="5389033" cy="6397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rgbClr val="7030A0"/>
                </a:solidFill>
                <a:ea typeface="Times New Roman" panose="02020603050405020304" pitchFamily="18" charset="0"/>
              </a:rPr>
              <a:t>Clinical Research Resources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D7ED4CD6-EA61-4DC5-A396-479937DC7ECD}"/>
              </a:ext>
            </a:extLst>
          </p:cNvPr>
          <p:cNvSpPr txBox="1">
            <a:spLocks/>
          </p:cNvSpPr>
          <p:nvPr/>
        </p:nvSpPr>
        <p:spPr>
          <a:xfrm>
            <a:off x="6193376" y="2174875"/>
            <a:ext cx="5389033" cy="395128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NCCIH Clinical Trial Funding Opportunity Announcements</a:t>
            </a:r>
            <a:br>
              <a:rPr lang="en-US" sz="2000" u="sng" dirty="0">
                <a:ea typeface="Times New Roman" panose="02020603050405020304" pitchFamily="18" charset="0"/>
              </a:rPr>
            </a:br>
            <a:br>
              <a:rPr lang="en-US" sz="2000" dirty="0">
                <a:ea typeface="Calibri" panose="020F0502020204030204" pitchFamily="34" charset="0"/>
              </a:rPr>
            </a:br>
            <a:r>
              <a:rPr lang="en-US" sz="20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NCCIH Clinical Research Toolbox</a:t>
            </a:r>
            <a:br>
              <a:rPr lang="en-US" sz="2000" u="sng" dirty="0">
                <a:ea typeface="Times New Roman" panose="02020603050405020304" pitchFamily="18" charset="0"/>
              </a:rPr>
            </a:br>
            <a:br>
              <a:rPr lang="en-US" sz="2000" dirty="0">
                <a:ea typeface="Calibri" panose="020F0502020204030204" pitchFamily="34" charset="0"/>
              </a:rPr>
            </a:br>
            <a:r>
              <a:rPr lang="en-US" sz="20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Natural Product Clinical Trial Resource</a:t>
            </a:r>
            <a:br>
              <a:rPr lang="en-US" sz="2000" u="sng" dirty="0">
                <a:ea typeface="Times New Roman" panose="02020603050405020304" pitchFamily="18" charset="0"/>
              </a:rPr>
            </a:br>
            <a:r>
              <a:rPr lang="en-US" sz="2000" dirty="0">
                <a:ea typeface="Times New Roman" panose="02020603050405020304" pitchFamily="18" charset="0"/>
              </a:rPr>
              <a:t>Understand FDA Requirements for a clinical trial that will use a natural product</a:t>
            </a:r>
            <a:br>
              <a:rPr lang="en-US" dirty="0">
                <a:ea typeface="Times New Roman" panose="02020603050405020304" pitchFamily="18" charset="0"/>
              </a:rPr>
            </a:br>
            <a:br>
              <a:rPr lang="en-US" dirty="0">
                <a:ea typeface="Calibri" panose="020F0502020204030204" pitchFamily="34" charset="0"/>
              </a:rPr>
            </a:br>
            <a:r>
              <a:rPr lang="en-US" b="1" dirty="0">
                <a:solidFill>
                  <a:srgbClr val="7030A0"/>
                </a:solidFill>
                <a:ea typeface="Times New Roman" panose="02020603050405020304" pitchFamily="18" charset="0"/>
              </a:rPr>
              <a:t>Pre-Application Events and Summaries</a:t>
            </a:r>
            <a:br>
              <a:rPr lang="en-US" b="1" dirty="0">
                <a:ea typeface="Calibri" panose="020F0502020204030204" pitchFamily="34" charset="0"/>
              </a:rPr>
            </a:br>
            <a:r>
              <a:rPr lang="en-US" sz="20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Preapplication Technical Assistance Webinars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C5632A5-5A59-4338-8225-70BFED0AEC85}"/>
              </a:ext>
            </a:extLst>
          </p:cNvPr>
          <p:cNvSpPr txBox="1"/>
          <p:nvPr/>
        </p:nvSpPr>
        <p:spPr>
          <a:xfrm>
            <a:off x="403230" y="4456501"/>
            <a:ext cx="60943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</a:rPr>
              <a:t>Grant Applications Over $500,000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D75479A-1EC3-49FF-9E76-045E9AE6EA30}"/>
              </a:ext>
            </a:extLst>
          </p:cNvPr>
          <p:cNvSpPr txBox="1"/>
          <p:nvPr/>
        </p:nvSpPr>
        <p:spPr>
          <a:xfrm>
            <a:off x="459350" y="5015725"/>
            <a:ext cx="512443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Applications for Centers of Excellence for Research on Complementary and Integrative Health (P01) Over $500,000 in Direct Costs in Any Year</a:t>
            </a:r>
            <a:br>
              <a:rPr lang="en-US" sz="1800" u="sng" dirty="0">
                <a:ea typeface="Times New Roman" panose="02020603050405020304" pitchFamily="18" charset="0"/>
              </a:rPr>
            </a:br>
            <a:br>
              <a:rPr lang="en-US" sz="1800" dirty="0">
                <a:ea typeface="Calibri" panose="020F0502020204030204" pitchFamily="34" charset="0"/>
              </a:rPr>
            </a:br>
            <a:r>
              <a:rPr lang="en-US" sz="18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Applications for Large Budget Clinical Trials With Budgets Over $500,000 in Direct Costs in Any Year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09E7EB-AEBD-4551-8E98-B3DC4B11F7BB}"/>
              </a:ext>
            </a:extLst>
          </p:cNvPr>
          <p:cNvSpPr txBox="1"/>
          <p:nvPr/>
        </p:nvSpPr>
        <p:spPr>
          <a:xfrm>
            <a:off x="6193376" y="6302942"/>
            <a:ext cx="5254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*All Resources on this page provided by NCCIH.</a:t>
            </a:r>
          </a:p>
        </p:txBody>
      </p:sp>
    </p:spTree>
    <p:extLst>
      <p:ext uri="{BB962C8B-B14F-4D97-AF65-F5344CB8AC3E}">
        <p14:creationId xmlns:p14="http://schemas.microsoft.com/office/powerpoint/2010/main" val="42882782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255"/>
            <a:ext cx="10515600" cy="159743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NIH Acronyms</a:t>
            </a:r>
            <a:endParaRPr lang="en-US" sz="54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BE35708-ADE2-489D-9791-651D18751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 defTabSz="806867">
              <a:buClr>
                <a:schemeClr val="accent1"/>
              </a:buClr>
              <a:buSzPct val="60000"/>
              <a:buNone/>
            </a:pPr>
            <a:r>
              <a:rPr lang="en-US" sz="3300" b="1" dirty="0">
                <a:solidFill>
                  <a:srgbClr val="7030A0"/>
                </a:solidFill>
              </a:rPr>
              <a:t>Frequently Encountered Abbreviations</a:t>
            </a:r>
          </a:p>
          <a:p>
            <a:pPr marL="0" indent="0" defTabSz="806867">
              <a:buClr>
                <a:schemeClr val="accent1"/>
              </a:buClr>
              <a:buSzPct val="60000"/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NOA – Notice of Award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FFR-Federal Financial Report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OPERA – Office of Policy for Extramural Research Administration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CSR – Center for Scientific Review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RPG – Research Project Grant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RFA – Request for Application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PA – Program Announcement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FOA – Funding Opportunity Announcement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IC – Institute/Center</a:t>
            </a:r>
          </a:p>
          <a:p>
            <a:pPr lvl="0"/>
            <a:endParaRPr lang="en-US" sz="2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135F13-1194-43A5-BD73-E0E31D3D5450}"/>
              </a:ext>
            </a:extLst>
          </p:cNvPr>
          <p:cNvSpPr txBox="1"/>
          <p:nvPr/>
        </p:nvSpPr>
        <p:spPr>
          <a:xfrm>
            <a:off x="4821382" y="6176963"/>
            <a:ext cx="82088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Complete NIH Acronym List: </a:t>
            </a:r>
            <a:r>
              <a:rPr lang="en-US" dirty="0">
                <a:hlinkClick r:id="rId3"/>
              </a:rPr>
              <a:t>https://grants.nih.gov/grants/acronym_list.htm</a:t>
            </a:r>
            <a:endParaRPr lang="en-US" dirty="0"/>
          </a:p>
          <a:p>
            <a:r>
              <a:rPr lang="en-US" dirty="0"/>
              <a:t>NIH Grants Glossary: </a:t>
            </a:r>
            <a:r>
              <a:rPr lang="en-US" dirty="0">
                <a:hlinkClick r:id="rId4"/>
              </a:rPr>
              <a:t>https://grants.nih.gov/grants/glossary.htm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651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44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46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48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3E1AD29-E823-47FD-A05E-989999F7A16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98149" y="1055044"/>
            <a:ext cx="6068570" cy="358499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68580" tIns="34291" rIns="68580" bIns="34291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3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3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Where do I turn when I need help or advice from the NIH?</a:t>
            </a:r>
          </a:p>
        </p:txBody>
      </p:sp>
      <p:pic>
        <p:nvPicPr>
          <p:cNvPr id="11" name="Graphic 10" descr="Questions">
            <a:extLst>
              <a:ext uri="{FF2B5EF4-FFF2-40B4-BE49-F238E27FC236}">
                <a16:creationId xmlns:a16="http://schemas.microsoft.com/office/drawing/2014/main" id="{DE569E79-7AC8-4FAA-95BE-16239F294C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8292" y="823181"/>
            <a:ext cx="4289857" cy="4289857"/>
          </a:xfrm>
          <a:prstGeom prst="rect">
            <a:avLst/>
          </a:prstGeom>
          <a:ln w="15875">
            <a:solidFill>
              <a:srgbClr val="FFFFFF">
                <a:alpha val="40000"/>
              </a:srgbClr>
            </a:solidFill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pic>
        <p:nvPicPr>
          <p:cNvPr id="7" name="Picture 6" descr="NIH logo">
            <a:extLst>
              <a:ext uri="{FF2B5EF4-FFF2-40B4-BE49-F238E27FC236}">
                <a16:creationId xmlns:a16="http://schemas.microsoft.com/office/drawing/2014/main" id="{7620DAC1-F9E8-4A19-9451-0D408B6FACB9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0" r="18175"/>
          <a:stretch/>
        </p:blipFill>
        <p:spPr>
          <a:xfrm>
            <a:off x="10579900" y="5035416"/>
            <a:ext cx="1421182" cy="124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9467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3BA8E38-4060-4485-ABD4-F68EFF968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Thank you</a:t>
            </a:r>
          </a:p>
        </p:txBody>
      </p:sp>
      <p:pic>
        <p:nvPicPr>
          <p:cNvPr id="10" name="Picture 9" descr="Thank you">
            <a:extLst>
              <a:ext uri="{FF2B5EF4-FFF2-40B4-BE49-F238E27FC236}">
                <a16:creationId xmlns:a16="http://schemas.microsoft.com/office/drawing/2014/main" id="{A5A417AB-444C-4A0A-99E7-366436F17F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647"/>
          <a:stretch/>
        </p:blipFill>
        <p:spPr bwMode="auto">
          <a:xfrm>
            <a:off x="4642338" y="381102"/>
            <a:ext cx="6981027" cy="2425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graphic of bubble person and large question mark&#10;">
            <a:extLst>
              <a:ext uri="{FF2B5EF4-FFF2-40B4-BE49-F238E27FC236}">
                <a16:creationId xmlns:a16="http://schemas.microsoft.com/office/drawing/2014/main" id="{13CAD9E9-E7C2-4B25-901A-46FA9501CA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6325468" y="2708191"/>
            <a:ext cx="3305175" cy="329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942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The NIH Extramural Team</a:t>
            </a:r>
          </a:p>
        </p:txBody>
      </p:sp>
      <p:pic>
        <p:nvPicPr>
          <p:cNvPr id="12" name="Picture 11" descr="Artistic image of bubble people holding TEAM letters">
            <a:extLst>
              <a:ext uri="{FF2B5EF4-FFF2-40B4-BE49-F238E27FC236}">
                <a16:creationId xmlns:a16="http://schemas.microsoft.com/office/drawing/2014/main" id="{274E5139-6E35-4F6A-944A-3FC0CEDC65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148" y="5261945"/>
            <a:ext cx="3003976" cy="1597432"/>
          </a:xfrm>
          <a:prstGeom prst="rect">
            <a:avLst/>
          </a:prstGeom>
        </p:spPr>
      </p:pic>
      <p:grpSp>
        <p:nvGrpSpPr>
          <p:cNvPr id="2" name="Group 1" descr="Venn Diagram reflecting overlap of Review, Program and Grants Management">
            <a:extLst>
              <a:ext uri="{FF2B5EF4-FFF2-40B4-BE49-F238E27FC236}">
                <a16:creationId xmlns:a16="http://schemas.microsoft.com/office/drawing/2014/main" id="{32E5DF17-4687-4A7F-9298-0662ECA635B4}"/>
              </a:ext>
            </a:extLst>
          </p:cNvPr>
          <p:cNvGrpSpPr/>
          <p:nvPr/>
        </p:nvGrpSpPr>
        <p:grpSpPr>
          <a:xfrm>
            <a:off x="3362726" y="1690688"/>
            <a:ext cx="6857182" cy="4969756"/>
            <a:chOff x="3362726" y="1690688"/>
            <a:chExt cx="6857182" cy="4969756"/>
          </a:xfrm>
        </p:grpSpPr>
        <p:sp>
          <p:nvSpPr>
            <p:cNvPr id="13" name="Oval 17">
              <a:extLst>
                <a:ext uri="{FF2B5EF4-FFF2-40B4-BE49-F238E27FC236}">
                  <a16:creationId xmlns:a16="http://schemas.microsoft.com/office/drawing/2014/main" id="{537C89B7-FCCF-4104-A001-42BF10547A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2726" y="3291898"/>
              <a:ext cx="3832412" cy="336854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defTabSz="457178"/>
              <a:endParaRPr lang="en-US" sz="1588" dirty="0">
                <a:solidFill>
                  <a:prstClr val="black"/>
                </a:solidFill>
                <a:latin typeface="Arial"/>
              </a:endParaRPr>
            </a:p>
          </p:txBody>
        </p:sp>
        <p:sp>
          <p:nvSpPr>
            <p:cNvPr id="14" name="Oval 18">
              <a:extLst>
                <a:ext uri="{FF2B5EF4-FFF2-40B4-BE49-F238E27FC236}">
                  <a16:creationId xmlns:a16="http://schemas.microsoft.com/office/drawing/2014/main" id="{28F98FAF-EA96-45C2-9BAC-ECD9D1876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6620" y="1690688"/>
              <a:ext cx="3830394" cy="337013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defTabSz="457178"/>
              <a:endParaRPr lang="en-US" sz="1588" dirty="0">
                <a:solidFill>
                  <a:prstClr val="black"/>
                </a:solidFill>
                <a:latin typeface="Arial"/>
              </a:endParaRPr>
            </a:p>
          </p:txBody>
        </p:sp>
        <p:sp>
          <p:nvSpPr>
            <p:cNvPr id="15" name="Oval 19">
              <a:extLst>
                <a:ext uri="{FF2B5EF4-FFF2-40B4-BE49-F238E27FC236}">
                  <a16:creationId xmlns:a16="http://schemas.microsoft.com/office/drawing/2014/main" id="{2ADBC2D4-5DFD-47E1-9F06-C729B4A147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89514" y="3291898"/>
              <a:ext cx="3830394" cy="336854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defTabSz="457178"/>
              <a:endParaRPr lang="en-US" sz="1588" dirty="0">
                <a:solidFill>
                  <a:prstClr val="black"/>
                </a:solidFill>
                <a:latin typeface="Arial"/>
              </a:endParaRPr>
            </a:p>
          </p:txBody>
        </p:sp>
        <p:sp>
          <p:nvSpPr>
            <p:cNvPr id="16" name="Text Box 20">
              <a:extLst>
                <a:ext uri="{FF2B5EF4-FFF2-40B4-BE49-F238E27FC236}">
                  <a16:creationId xmlns:a16="http://schemas.microsoft.com/office/drawing/2014/main" id="{E27D8151-FA66-46DD-B19A-CEE81A4216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9611" y="2566096"/>
              <a:ext cx="1991054" cy="5739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80673" tIns="40337" rIns="80673" bIns="40337">
              <a:spAutoFit/>
            </a:bodyPr>
            <a:lstStyle/>
            <a:p>
              <a:pPr defTabSz="457178">
                <a:spcBef>
                  <a:spcPct val="50000"/>
                </a:spcBef>
              </a:pPr>
              <a:r>
                <a:rPr lang="en-US" sz="3200" b="1" dirty="0">
                  <a:solidFill>
                    <a:prstClr val="black"/>
                  </a:solidFill>
                </a:rPr>
                <a:t>Review</a:t>
              </a:r>
            </a:p>
          </p:txBody>
        </p:sp>
        <p:sp>
          <p:nvSpPr>
            <p:cNvPr id="17" name="Text Box 21">
              <a:extLst>
                <a:ext uri="{FF2B5EF4-FFF2-40B4-BE49-F238E27FC236}">
                  <a16:creationId xmlns:a16="http://schemas.microsoft.com/office/drawing/2014/main" id="{80751963-EF2C-4C8C-A293-27BC2E04E0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08522" y="4971952"/>
              <a:ext cx="1756194" cy="5739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80673" tIns="40337" rIns="80673" bIns="40337">
              <a:spAutoFit/>
            </a:bodyPr>
            <a:lstStyle/>
            <a:p>
              <a:pPr defTabSz="457178">
                <a:spcBef>
                  <a:spcPct val="50000"/>
                </a:spcBef>
              </a:pPr>
              <a:r>
                <a:rPr lang="en-US" sz="3200" b="1" dirty="0">
                  <a:solidFill>
                    <a:prstClr val="black"/>
                  </a:solidFill>
                </a:rPr>
                <a:t>Program</a:t>
              </a:r>
            </a:p>
          </p:txBody>
        </p:sp>
        <p:sp>
          <p:nvSpPr>
            <p:cNvPr id="18" name="Text Box 22">
              <a:extLst>
                <a:ext uri="{FF2B5EF4-FFF2-40B4-BE49-F238E27FC236}">
                  <a16:creationId xmlns:a16="http://schemas.microsoft.com/office/drawing/2014/main" id="{06259638-E69E-460F-BD27-6DF7D58318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03238" y="4971952"/>
              <a:ext cx="2644263" cy="817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80673" tIns="40337" rIns="80673" bIns="40337">
              <a:spAutoFit/>
            </a:bodyPr>
            <a:lstStyle/>
            <a:p>
              <a:pPr defTabSz="457178">
                <a:lnSpc>
                  <a:spcPts val="1677"/>
                </a:lnSpc>
                <a:spcBef>
                  <a:spcPct val="20000"/>
                </a:spcBef>
              </a:pPr>
              <a:r>
                <a:rPr lang="en-US" sz="3200" b="1" dirty="0">
                  <a:solidFill>
                    <a:prstClr val="black"/>
                  </a:solidFill>
                </a:rPr>
                <a:t>      </a:t>
              </a:r>
              <a:r>
                <a:rPr lang="en-US" sz="3100" b="1" dirty="0">
                  <a:solidFill>
                    <a:prstClr val="black"/>
                  </a:solidFill>
                </a:rPr>
                <a:t>Grants</a:t>
              </a:r>
            </a:p>
            <a:p>
              <a:pPr defTabSz="457178">
                <a:lnSpc>
                  <a:spcPts val="1677"/>
                </a:lnSpc>
                <a:spcBef>
                  <a:spcPct val="50000"/>
                </a:spcBef>
              </a:pPr>
              <a:r>
                <a:rPr lang="en-US" sz="3100" b="1" dirty="0">
                  <a:solidFill>
                    <a:prstClr val="black"/>
                  </a:solidFill>
                </a:rPr>
                <a:t>Management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01883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Roles of Your Scientific Review Officer</a:t>
            </a:r>
          </a:p>
        </p:txBody>
      </p:sp>
      <p:grpSp>
        <p:nvGrpSpPr>
          <p:cNvPr id="4" name="Group 3" descr="Grant Life Cycle with Review Application and Receive and Refer Application circled.">
            <a:extLst>
              <a:ext uri="{FF2B5EF4-FFF2-40B4-BE49-F238E27FC236}">
                <a16:creationId xmlns:a16="http://schemas.microsoft.com/office/drawing/2014/main" id="{D6D74F5C-B9A7-4407-A924-CD5A333C5CD2}"/>
              </a:ext>
            </a:extLst>
          </p:cNvPr>
          <p:cNvGrpSpPr/>
          <p:nvPr/>
        </p:nvGrpSpPr>
        <p:grpSpPr>
          <a:xfrm>
            <a:off x="814496" y="1748226"/>
            <a:ext cx="4359425" cy="4975481"/>
            <a:chOff x="814496" y="1748226"/>
            <a:chExt cx="4359425" cy="4975481"/>
          </a:xfrm>
        </p:grpSpPr>
        <p:grpSp>
          <p:nvGrpSpPr>
            <p:cNvPr id="2" name="Group 1" descr="Grant Life Cycle with Review Application and Receive and Refer Application circled.">
              <a:extLst>
                <a:ext uri="{FF2B5EF4-FFF2-40B4-BE49-F238E27FC236}">
                  <a16:creationId xmlns:a16="http://schemas.microsoft.com/office/drawing/2014/main" id="{D98ED91E-61CE-4ED6-AF0E-192B278F49C0}"/>
                </a:ext>
              </a:extLst>
            </p:cNvPr>
            <p:cNvGrpSpPr/>
            <p:nvPr/>
          </p:nvGrpSpPr>
          <p:grpSpPr>
            <a:xfrm>
              <a:off x="814496" y="1748226"/>
              <a:ext cx="4359425" cy="4975481"/>
              <a:chOff x="814496" y="1748226"/>
              <a:chExt cx="4359425" cy="4975481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20A26533-A6E4-4D73-9DD9-2C35902351DE}"/>
                  </a:ext>
                </a:extLst>
              </p:cNvPr>
              <p:cNvSpPr/>
              <p:nvPr/>
            </p:nvSpPr>
            <p:spPr>
              <a:xfrm>
                <a:off x="1864290" y="6262042"/>
                <a:ext cx="230516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>
                    <a:ea typeface="Lato" panose="020F0502020204030203" pitchFamily="34" charset="0"/>
                    <a:cs typeface="Lato" panose="020F0502020204030203" pitchFamily="34" charset="0"/>
                  </a:rPr>
                  <a:t>Grant Life Cycle</a:t>
                </a:r>
              </a:p>
            </p:txBody>
          </p:sp>
          <p:pic>
            <p:nvPicPr>
              <p:cNvPr id="13" name="Picture 2" descr="Image result for NIH grant process">
                <a:extLst>
                  <a:ext uri="{FF2B5EF4-FFF2-40B4-BE49-F238E27FC236}">
                    <a16:creationId xmlns:a16="http://schemas.microsoft.com/office/drawing/2014/main" id="{6D247DEF-366A-428F-BDFA-7934BB3D383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4496" y="1748226"/>
                <a:ext cx="4359425" cy="443478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5" name="Oval 14" descr="Grant Life Cycle with Review Application and Receive and Refer Application circled">
              <a:extLst>
                <a:ext uri="{FF2B5EF4-FFF2-40B4-BE49-F238E27FC236}">
                  <a16:creationId xmlns:a16="http://schemas.microsoft.com/office/drawing/2014/main" id="{C8CCBDF9-2C45-4200-8856-7233B0990E99}"/>
                </a:ext>
              </a:extLst>
            </p:cNvPr>
            <p:cNvSpPr/>
            <p:nvPr/>
          </p:nvSpPr>
          <p:spPr>
            <a:xfrm rot="377009">
              <a:off x="2984314" y="4921369"/>
              <a:ext cx="1342746" cy="1224362"/>
            </a:xfrm>
            <a:prstGeom prst="ellipse">
              <a:avLst/>
            </a:prstGeom>
            <a:noFill/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A3D8E46-4FF8-4B6C-B913-2F1635D86C1E}"/>
                </a:ext>
              </a:extLst>
            </p:cNvPr>
            <p:cNvSpPr/>
            <p:nvPr/>
          </p:nvSpPr>
          <p:spPr>
            <a:xfrm rot="377009">
              <a:off x="1515631" y="4863831"/>
              <a:ext cx="1342746" cy="1224362"/>
            </a:xfrm>
            <a:prstGeom prst="ellipse">
              <a:avLst/>
            </a:prstGeom>
            <a:noFill/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9EEA2-C268-404E-ADFB-C718670BF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3842" y="2265892"/>
            <a:ext cx="5069958" cy="4351338"/>
          </a:xfrm>
        </p:spPr>
        <p:txBody>
          <a:bodyPr/>
          <a:lstStyle/>
          <a:p>
            <a:r>
              <a:rPr lang="en-US" dirty="0"/>
              <a:t>Recruits reviewers and assigns applications</a:t>
            </a:r>
          </a:p>
          <a:p>
            <a:r>
              <a:rPr lang="en-US" dirty="0"/>
              <a:t>Manages the meeting and conflicts</a:t>
            </a:r>
          </a:p>
          <a:p>
            <a:r>
              <a:rPr lang="en-US" dirty="0"/>
              <a:t>Prepares summary statements</a:t>
            </a:r>
          </a:p>
          <a:p>
            <a:r>
              <a:rPr lang="en-US" dirty="0"/>
              <a:t>Provides information to NIH Institutes and Centers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997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588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When Should You Contact Your Scientific Review Officer?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9EEA2-C268-404E-ADFB-C718670BF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99787"/>
          </a:xfrm>
        </p:spPr>
        <p:txBody>
          <a:bodyPr>
            <a:normAutofit fontScale="92500" lnSpcReduction="20000"/>
          </a:bodyPr>
          <a:lstStyle/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719500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Before You Submit Your Applicat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19500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ion</a:t>
            </a: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66A900"/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A Program Officer at an NIH Institute or Center</a:t>
            </a: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Scientific Review Officer</a:t>
            </a:r>
          </a:p>
          <a:p>
            <a:pPr marL="799509" lvl="1" indent="-342309" defTabSz="912827">
              <a:lnSpc>
                <a:spcPct val="100000"/>
              </a:lnSpc>
              <a:spcBef>
                <a:spcPct val="20000"/>
              </a:spcBef>
              <a:buClr>
                <a:srgbClr val="719500"/>
              </a:buClr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Locate at the bottom of funding opportunity announcement or Institute/Center’s website</a:t>
            </a: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719500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After You Submit </a:t>
            </a: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66A900"/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Your Scientific Review Officer</a:t>
            </a:r>
          </a:p>
          <a:p>
            <a:pPr marL="799509" lvl="1" indent="-342309" defTabSz="912827">
              <a:lnSpc>
                <a:spcPct val="100000"/>
              </a:lnSpc>
              <a:spcBef>
                <a:spcPct val="20000"/>
              </a:spcBef>
              <a:buClr>
                <a:srgbClr val="719500"/>
              </a:buClr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Assigned once application is submitted and assigned to a peer review panel</a:t>
            </a:r>
          </a:p>
          <a:p>
            <a:pPr marL="799509" lvl="1" indent="-342309" defTabSz="912827">
              <a:lnSpc>
                <a:spcPct val="100000"/>
              </a:lnSpc>
              <a:spcBef>
                <a:spcPct val="20000"/>
              </a:spcBef>
              <a:buClr>
                <a:srgbClr val="719500"/>
              </a:buClr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Can be found in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eRA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 Commons</a:t>
            </a:r>
          </a:p>
          <a:p>
            <a:pPr marL="799509" lvl="1" indent="-342309" defTabSz="912827">
              <a:lnSpc>
                <a:spcPct val="100000"/>
              </a:lnSpc>
              <a:spcBef>
                <a:spcPct val="20000"/>
              </a:spcBef>
              <a:buClr>
                <a:srgbClr val="719500"/>
              </a:buClr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Post-submission materials – 30 days before review meeting</a:t>
            </a: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719500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After Your Review </a:t>
            </a: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66A900"/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Your Assigned Program Officer</a:t>
            </a:r>
          </a:p>
          <a:p>
            <a:pPr marL="799509" lvl="1" indent="-342309" defTabSz="912827">
              <a:lnSpc>
                <a:spcPct val="100000"/>
              </a:lnSpc>
              <a:spcBef>
                <a:spcPct val="20000"/>
              </a:spcBef>
              <a:buClr>
                <a:srgbClr val="719500"/>
              </a:buClr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Assigned once application is submitted</a:t>
            </a:r>
          </a:p>
          <a:p>
            <a:pPr marL="799509" lvl="1" indent="-342309" defTabSz="912827">
              <a:lnSpc>
                <a:spcPct val="100000"/>
              </a:lnSpc>
              <a:spcBef>
                <a:spcPct val="20000"/>
              </a:spcBef>
              <a:buClr>
                <a:srgbClr val="719500"/>
              </a:buClr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Can be found on the upper left-hand corner of your summary statement</a:t>
            </a: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515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588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An SRO may help you determine an appropriate Study Section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9EEA2-C268-404E-ADFB-C718670BF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99787"/>
          </a:xfrm>
        </p:spPr>
        <p:txBody>
          <a:bodyPr>
            <a:normAutofit/>
          </a:bodyPr>
          <a:lstStyle/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719500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Different Methods to Find an SRO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719500"/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66A900"/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lvl="0" indent="-342309" defTabSz="912827">
              <a:lnSpc>
                <a:spcPct val="100000"/>
              </a:lnSpc>
              <a:spcBef>
                <a:spcPct val="20000"/>
              </a:spcBef>
              <a:buClr>
                <a:srgbClr val="719500"/>
              </a:buClr>
              <a:defRPr/>
            </a:pPr>
            <a:r>
              <a:rPr lang="en-US" sz="2400" dirty="0">
                <a:solidFill>
                  <a:prstClr val="black"/>
                </a:solidFill>
                <a:ea typeface="Lato" panose="020F0502020204030203" pitchFamily="34" charset="0"/>
                <a:cs typeface="Lato" panose="020F0502020204030203" pitchFamily="34" charset="0"/>
              </a:rPr>
              <a:t>Center for Scientific Review study sections</a:t>
            </a:r>
          </a:p>
          <a:p>
            <a:pPr marL="799509" lvl="1" indent="-342309" defTabSz="912827">
              <a:lnSpc>
                <a:spcPct val="100000"/>
              </a:lnSpc>
              <a:spcBef>
                <a:spcPct val="20000"/>
              </a:spcBef>
              <a:buClr>
                <a:srgbClr val="719500"/>
              </a:buClr>
              <a:defRPr/>
            </a:pPr>
            <a:r>
              <a:rPr lang="en-US" sz="2000" dirty="0">
                <a:solidFill>
                  <a:prstClr val="black"/>
                </a:solidFill>
                <a:ea typeface="Lato" panose="020F0502020204030203" pitchFamily="34" charset="0"/>
                <a:cs typeface="Lato" panose="020F0502020204030203" pitchFamily="34" charset="0"/>
              </a:rPr>
              <a:t>https://public.csr.nih.gov/StudySections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CSR Assisted Referral Tool (ART)</a:t>
            </a:r>
          </a:p>
          <a:p>
            <a:pPr marL="799509" lvl="1" indent="-342309" defTabSz="912827">
              <a:lnSpc>
                <a:spcPct val="100000"/>
              </a:lnSpc>
              <a:spcBef>
                <a:spcPct val="20000"/>
              </a:spcBef>
              <a:buClr>
                <a:srgbClr val="719500"/>
              </a:buClr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https://art.csr.nih.gov/ART/selection.jsp</a:t>
            </a: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719500"/>
                </a:solidFill>
                <a:ea typeface="Lato" panose="020F0502020204030203" pitchFamily="34" charset="0"/>
                <a:cs typeface="Lato" panose="020F0502020204030203" pitchFamily="34" charset="0"/>
              </a:rPr>
              <a:t>Study Section Rosters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719500"/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66A900"/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https://public.era.nih.gov/pubroster/rosterIndex.era</a:t>
            </a: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156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Poll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BF6C71-C7A8-403A-8F5B-5F0B69E641FD}"/>
              </a:ext>
            </a:extLst>
          </p:cNvPr>
          <p:cNvSpPr txBox="1"/>
          <p:nvPr/>
        </p:nvSpPr>
        <p:spPr>
          <a:xfrm>
            <a:off x="3640394" y="2366535"/>
            <a:ext cx="491121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dirty="0"/>
          </a:p>
          <a:p>
            <a:pPr algn="ctr"/>
            <a:r>
              <a:rPr lang="en-US" sz="4400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Do you know who your program officer is?</a:t>
            </a:r>
            <a:endParaRPr lang="en-US" sz="3200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764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255"/>
            <a:ext cx="10515600" cy="159743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Roles of your Program Officer</a:t>
            </a:r>
            <a:endParaRPr lang="en-US" sz="54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2B9F7F2-EFA3-4B11-8D56-84D3386E31BB}"/>
              </a:ext>
            </a:extLst>
          </p:cNvPr>
          <p:cNvSpPr/>
          <p:nvPr/>
        </p:nvSpPr>
        <p:spPr>
          <a:xfrm>
            <a:off x="285909" y="2327737"/>
            <a:ext cx="610138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600" dirty="0"/>
              <a:t>Scientific portfolio of awards within the mission of an institute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600" dirty="0"/>
              <a:t>Initiative development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600" dirty="0"/>
              <a:t>Recommends applications to be considered for award to the IC director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/>
              <a:t>Programmatic, scientific, and/or technical guidance pre- and post-award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600" dirty="0"/>
              <a:t>Post-award oversight by monitoring research progress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BA827F5-83E7-4F87-A84E-C5ABCBC770A9}"/>
              </a:ext>
            </a:extLst>
          </p:cNvPr>
          <p:cNvSpPr/>
          <p:nvPr/>
        </p:nvSpPr>
        <p:spPr>
          <a:xfrm>
            <a:off x="7764049" y="6311044"/>
            <a:ext cx="23051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ea typeface="Lato" panose="020F0502020204030203" pitchFamily="34" charset="0"/>
                <a:cs typeface="Lato" panose="020F0502020204030203" pitchFamily="34" charset="0"/>
              </a:rPr>
              <a:t>Grant Life Cycle</a:t>
            </a:r>
          </a:p>
        </p:txBody>
      </p:sp>
      <p:grpSp>
        <p:nvGrpSpPr>
          <p:cNvPr id="2" name="Group 1" descr="Circle depicting Grant Life Cycle&#10;Small circles highlighting:&#10;-Plan&#10;-Find Opportunities&#10;-Make Award&#10;-Manage Grant Award">
            <a:extLst>
              <a:ext uri="{FF2B5EF4-FFF2-40B4-BE49-F238E27FC236}">
                <a16:creationId xmlns:a16="http://schemas.microsoft.com/office/drawing/2014/main" id="{64C97328-763C-46D7-8CA0-48B04D809B78}"/>
              </a:ext>
            </a:extLst>
          </p:cNvPr>
          <p:cNvGrpSpPr/>
          <p:nvPr/>
        </p:nvGrpSpPr>
        <p:grpSpPr>
          <a:xfrm>
            <a:off x="6595108" y="1788131"/>
            <a:ext cx="4592858" cy="4443878"/>
            <a:chOff x="6595108" y="1788131"/>
            <a:chExt cx="4592858" cy="4443878"/>
          </a:xfrm>
        </p:grpSpPr>
        <p:pic>
          <p:nvPicPr>
            <p:cNvPr id="16" name="Picture 2" descr="Image result for NIH grant process">
              <a:extLst>
                <a:ext uri="{FF2B5EF4-FFF2-40B4-BE49-F238E27FC236}">
                  <a16:creationId xmlns:a16="http://schemas.microsoft.com/office/drawing/2014/main" id="{6D000C65-4823-4A2C-BAD9-C74F5E13D6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14255" y="1797228"/>
              <a:ext cx="4359425" cy="44347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3717B71-457A-4F54-9644-4825DE170D9E}"/>
                </a:ext>
              </a:extLst>
            </p:cNvPr>
            <p:cNvSpPr/>
            <p:nvPr/>
          </p:nvSpPr>
          <p:spPr>
            <a:xfrm rot="2308824">
              <a:off x="8892945" y="1788131"/>
              <a:ext cx="1276238" cy="1216659"/>
            </a:xfrm>
            <a:prstGeom prst="ellipse">
              <a:avLst/>
            </a:prstGeom>
            <a:noFill/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highlight>
                  <a:srgbClr val="FFFF00"/>
                </a:highlight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8A299BE-D5D1-4325-AF14-5B42765E0D98}"/>
                </a:ext>
              </a:extLst>
            </p:cNvPr>
            <p:cNvSpPr/>
            <p:nvPr/>
          </p:nvSpPr>
          <p:spPr>
            <a:xfrm rot="377009">
              <a:off x="6655164" y="3913395"/>
              <a:ext cx="1342746" cy="1224362"/>
            </a:xfrm>
            <a:prstGeom prst="ellipse">
              <a:avLst/>
            </a:prstGeom>
            <a:noFill/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E0E612F-27BF-457A-A05B-A77AEBCBE0DA}"/>
                </a:ext>
              </a:extLst>
            </p:cNvPr>
            <p:cNvSpPr/>
            <p:nvPr/>
          </p:nvSpPr>
          <p:spPr>
            <a:xfrm rot="2308824">
              <a:off x="9887639" y="2750734"/>
              <a:ext cx="1300327" cy="1231232"/>
            </a:xfrm>
            <a:prstGeom prst="ellipse">
              <a:avLst/>
            </a:prstGeom>
            <a:noFill/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FC70185-9A8C-498C-99EA-04B8D90929A9}"/>
                </a:ext>
              </a:extLst>
            </p:cNvPr>
            <p:cNvSpPr/>
            <p:nvPr/>
          </p:nvSpPr>
          <p:spPr>
            <a:xfrm rot="3467060">
              <a:off x="6646572" y="2620772"/>
              <a:ext cx="1289433" cy="1392362"/>
            </a:xfrm>
            <a:prstGeom prst="ellipse">
              <a:avLst/>
            </a:prstGeom>
            <a:noFill/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1497668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255"/>
            <a:ext cx="10515600" cy="159743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When Should You Contact Your Program Officer?</a:t>
            </a:r>
            <a:endParaRPr lang="en-US" sz="54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BE35708-ADE2-489D-9791-651D18751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457" y="1783943"/>
            <a:ext cx="4966760" cy="4594078"/>
          </a:xfrm>
          <a:ln w="19050">
            <a:solidFill>
              <a:srgbClr val="7030A0"/>
            </a:solidFill>
          </a:ln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7030A0"/>
                </a:solidFill>
                <a:effectLst/>
              </a:rPr>
              <a:t>Before you submit your application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343A40"/>
                </a:solidFill>
                <a:effectLst/>
              </a:rPr>
              <a:t>Discuss application topics for relevance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343A40"/>
                </a:solidFill>
                <a:effectLst/>
              </a:rPr>
              <a:t>Discuss </a:t>
            </a:r>
            <a:r>
              <a:rPr lang="en-US" sz="1800" dirty="0">
                <a:solidFill>
                  <a:srgbClr val="343A40"/>
                </a:solidFill>
              </a:rPr>
              <a:t>options for</a:t>
            </a:r>
            <a:r>
              <a:rPr lang="en-US" sz="1800" b="0" i="0" dirty="0">
                <a:solidFill>
                  <a:srgbClr val="343A40"/>
                </a:solidFill>
                <a:effectLst/>
              </a:rPr>
              <a:t> appropriate funding opportunities (FOAs)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343A40"/>
                </a:solidFill>
              </a:rPr>
              <a:t>Guidance on s</a:t>
            </a:r>
            <a:r>
              <a:rPr lang="en-US" sz="1800" b="0" i="0" dirty="0">
                <a:solidFill>
                  <a:srgbClr val="343A40"/>
                </a:solidFill>
                <a:effectLst/>
              </a:rPr>
              <a:t>ubmitting a large budget application (&gt;$500K in direct cost per year)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343A40"/>
                </a:solidFill>
              </a:rPr>
              <a:t>G</a:t>
            </a:r>
            <a:r>
              <a:rPr lang="en-US" sz="1800" b="0" i="0" dirty="0">
                <a:solidFill>
                  <a:srgbClr val="343A40"/>
                </a:solidFill>
                <a:effectLst/>
              </a:rPr>
              <a:t>uidance with application preparation</a:t>
            </a:r>
          </a:p>
          <a:p>
            <a:pPr marL="0" indent="0" algn="l">
              <a:buNone/>
            </a:pPr>
            <a:endParaRPr lang="en-US" sz="1600" b="1" i="1" dirty="0">
              <a:solidFill>
                <a:srgbClr val="343A40"/>
              </a:solidFill>
              <a:effectLst/>
            </a:endParaRPr>
          </a:p>
          <a:p>
            <a:pPr marL="0" indent="0" algn="l">
              <a:buNone/>
            </a:pPr>
            <a:r>
              <a:rPr lang="en-US" sz="2000" b="1" dirty="0">
                <a:solidFill>
                  <a:srgbClr val="7030A0"/>
                </a:solidFill>
                <a:effectLst/>
              </a:rPr>
              <a:t>After you receive your Summary Statement</a:t>
            </a:r>
            <a:endParaRPr lang="en-US" sz="2000" b="0" dirty="0">
              <a:solidFill>
                <a:srgbClr val="7030A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343A40"/>
                </a:solidFill>
                <a:effectLst/>
              </a:rPr>
              <a:t>Discuss summary statement and next steps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343A40"/>
                </a:solidFill>
                <a:effectLst/>
              </a:rPr>
              <a:t>Ask questions about NIH policies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7E0493-0DBF-481D-8FA1-8CD134B57010}"/>
              </a:ext>
            </a:extLst>
          </p:cNvPr>
          <p:cNvSpPr txBox="1"/>
          <p:nvPr/>
        </p:nvSpPr>
        <p:spPr>
          <a:xfrm>
            <a:off x="6325673" y="1783943"/>
            <a:ext cx="4965192" cy="4594078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marL="228600" indent="-228600" algn="l">
              <a:lnSpc>
                <a:spcPct val="90000"/>
              </a:lnSpc>
              <a:spcBef>
                <a:spcPts val="1000"/>
              </a:spcBef>
            </a:pPr>
            <a:r>
              <a:rPr lang="en-US" sz="2000" b="1" dirty="0">
                <a:solidFill>
                  <a:srgbClr val="7030A0"/>
                </a:solidFill>
                <a:effectLst/>
              </a:rPr>
              <a:t>During the award</a:t>
            </a:r>
          </a:p>
          <a:p>
            <a:pPr marL="22860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343A40"/>
                </a:solidFill>
                <a:effectLst/>
              </a:rPr>
              <a:t>Discuss natural disasters or other emergencies that may affect your research progress</a:t>
            </a:r>
          </a:p>
          <a:p>
            <a:pPr marL="22860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A40"/>
                </a:solidFill>
              </a:rPr>
              <a:t>Discuss other supplement opportunities</a:t>
            </a:r>
          </a:p>
          <a:p>
            <a:pPr marL="22860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A40"/>
                </a:solidFill>
              </a:rPr>
              <a:t>Q</a:t>
            </a:r>
            <a:r>
              <a:rPr lang="en-US" sz="1800" b="0" i="0" dirty="0">
                <a:solidFill>
                  <a:srgbClr val="343A40"/>
                </a:solidFill>
                <a:effectLst/>
              </a:rPr>
              <a:t>uestions about prior approvals for changes to your award</a:t>
            </a:r>
          </a:p>
          <a:p>
            <a:pPr marL="22860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343A40"/>
                </a:solidFill>
                <a:effectLst/>
              </a:rPr>
              <a:t>Discuss progress of funded award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b="0" i="0" dirty="0">
              <a:solidFill>
                <a:srgbClr val="343A40"/>
              </a:solidFill>
              <a:effectLst/>
            </a:endParaRPr>
          </a:p>
          <a:p>
            <a:pPr algn="l"/>
            <a:r>
              <a:rPr lang="en-US" sz="2000" b="1" dirty="0">
                <a:solidFill>
                  <a:srgbClr val="7030A0"/>
                </a:solidFill>
                <a:effectLst/>
              </a:rPr>
              <a:t>After the Award</a:t>
            </a:r>
          </a:p>
          <a:p>
            <a:pPr marL="22860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343A40"/>
                </a:solidFill>
                <a:effectLst/>
              </a:rPr>
              <a:t>Share upcoming publications related to your award</a:t>
            </a:r>
          </a:p>
          <a:p>
            <a:pPr marL="22860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343A40"/>
                </a:solidFill>
                <a:effectLst/>
              </a:rPr>
              <a:t>If applicable, discuss preparing a competing renewal</a:t>
            </a:r>
          </a:p>
          <a:p>
            <a:pPr marL="22860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dirty="0">
              <a:solidFill>
                <a:srgbClr val="343A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826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46887D1DAA6244B670A3DCDEA32DA0" ma:contentTypeVersion="13" ma:contentTypeDescription="Create a new document." ma:contentTypeScope="" ma:versionID="8cd3d32e8dd55e4880ae2bfedf29bfa9">
  <xsd:schema xmlns:xsd="http://www.w3.org/2001/XMLSchema" xmlns:xs="http://www.w3.org/2001/XMLSchema" xmlns:p="http://schemas.microsoft.com/office/2006/metadata/properties" xmlns:ns2="989998f2-a2b7-4b44-82b6-b98408f16ef8" xmlns:ns3="9c26b516-99a2-46e9-9f5e-24cd0ed530a5" targetNamespace="http://schemas.microsoft.com/office/2006/metadata/properties" ma:root="true" ma:fieldsID="11470788a0e1d813b944cfacce75d465" ns2:_="" ns3:_="">
    <xsd:import namespace="989998f2-a2b7-4b44-82b6-b98408f16ef8"/>
    <xsd:import namespace="9c26b516-99a2-46e9-9f5e-24cd0ed530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9998f2-a2b7-4b44-82b6-b98408f16e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ce9f98e-9ad5-43de-b59a-72d7e946aa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26b516-99a2-46e9-9f5e-24cd0ed530a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513709c-d772-4161-a2fa-18adeabb9588}" ma:internalName="TaxCatchAll" ma:showField="CatchAllData" ma:web="9c26b516-99a2-46e9-9f5e-24cd0ed530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c26b516-99a2-46e9-9f5e-24cd0ed530a5" xsi:nil="true"/>
    <lcf76f155ced4ddcb4097134ff3c332f xmlns="989998f2-a2b7-4b44-82b6-b98408f16ef8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8DDEFE-59CD-470C-BE43-749D541773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9998f2-a2b7-4b44-82b6-b98408f16ef8"/>
    <ds:schemaRef ds:uri="9c26b516-99a2-46e9-9f5e-24cd0ed53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E2AB457-496C-4E4B-A618-F976FD8D87A1}">
  <ds:schemaRefs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9c26b516-99a2-46e9-9f5e-24cd0ed530a5"/>
    <ds:schemaRef ds:uri="http://schemas.openxmlformats.org/package/2006/metadata/core-properties"/>
    <ds:schemaRef ds:uri="http://schemas.microsoft.com/office/infopath/2007/PartnerControls"/>
    <ds:schemaRef ds:uri="989998f2-a2b7-4b44-82b6-b98408f16ef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5DA642-18FF-4C06-8645-806F0C5888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7954</TotalTime>
  <Words>1358</Words>
  <Application>Microsoft Office PowerPoint</Application>
  <PresentationFormat>Widescreen</PresentationFormat>
  <Paragraphs>183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Lato</vt:lpstr>
      <vt:lpstr>Lato Black</vt:lpstr>
      <vt:lpstr>Wingdings</vt:lpstr>
      <vt:lpstr>Office Theme</vt:lpstr>
      <vt:lpstr>Roles &amp; Responsibilities Throughout the Grants Life Cycle</vt:lpstr>
      <vt:lpstr>  Where do I turn when I need help or advice from the NIH?</vt:lpstr>
      <vt:lpstr>The NIH Extramural Team</vt:lpstr>
      <vt:lpstr>Roles of Your Scientific Review Officer</vt:lpstr>
      <vt:lpstr>When Should You Contact Your Scientific Review Officer?</vt:lpstr>
      <vt:lpstr>An SRO may help you determine an appropriate Study Section</vt:lpstr>
      <vt:lpstr>Poll</vt:lpstr>
      <vt:lpstr>Roles of your Program Officer</vt:lpstr>
      <vt:lpstr>When Should You Contact Your Program Officer?</vt:lpstr>
      <vt:lpstr>Role of the Grants Management Branch</vt:lpstr>
      <vt:lpstr>Roles of Grants Management Officials</vt:lpstr>
      <vt:lpstr>Chief Grants Management Officer </vt:lpstr>
      <vt:lpstr>Grants Management Specialist </vt:lpstr>
      <vt:lpstr>When to Contact your Grants Management Specialist</vt:lpstr>
      <vt:lpstr>When to Contact your Grants Management Specialist: Prior Approval</vt:lpstr>
      <vt:lpstr>NIH Grant Quick Links and Virtual Assistant</vt:lpstr>
      <vt:lpstr>General Policies, Application Forms, and Guidance</vt:lpstr>
      <vt:lpstr>Additional Resources </vt:lpstr>
      <vt:lpstr>NIH Acronyms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Co-funding Project</dc:title>
  <dc:creator>Gaillard, Shawn (NIH/NIGMS) [E]</dc:creator>
  <cp:lastModifiedBy>Sharma, Priyanka (NIH/OD) [C]</cp:lastModifiedBy>
  <cp:revision>80</cp:revision>
  <dcterms:created xsi:type="dcterms:W3CDTF">2021-10-12T18:14:12Z</dcterms:created>
  <dcterms:modified xsi:type="dcterms:W3CDTF">2023-01-31T15:12:54Z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0x010100FD46887D1DAA6244B670A3DCDEA32DA0</vt:lpwstr>
  </property>
  <property fmtid="{D5CDD505-2E9C-101B-9397-08002B2CF9AE}" pid="3" name="MediaServiceImageTags">
    <vt:lpwstr/>
  </property>
</Properties>
</file>