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1" r:id="rId5"/>
  </p:sldMasterIdLst>
  <p:notesMasterIdLst>
    <p:notesMasterId r:id="rId43"/>
  </p:notesMasterIdLst>
  <p:handoutMasterIdLst>
    <p:handoutMasterId r:id="rId44"/>
  </p:handoutMasterIdLst>
  <p:sldIdLst>
    <p:sldId id="256" r:id="rId6"/>
    <p:sldId id="2145706880" r:id="rId7"/>
    <p:sldId id="269" r:id="rId8"/>
    <p:sldId id="271" r:id="rId9"/>
    <p:sldId id="259" r:id="rId10"/>
    <p:sldId id="2145706882" r:id="rId11"/>
    <p:sldId id="274" r:id="rId12"/>
    <p:sldId id="275" r:id="rId13"/>
    <p:sldId id="276" r:id="rId14"/>
    <p:sldId id="277" r:id="rId15"/>
    <p:sldId id="279" r:id="rId16"/>
    <p:sldId id="278" r:id="rId17"/>
    <p:sldId id="270" r:id="rId18"/>
    <p:sldId id="2145706884" r:id="rId19"/>
    <p:sldId id="2145706873" r:id="rId20"/>
    <p:sldId id="281" r:id="rId21"/>
    <p:sldId id="280" r:id="rId22"/>
    <p:sldId id="285" r:id="rId23"/>
    <p:sldId id="286" r:id="rId24"/>
    <p:sldId id="287" r:id="rId25"/>
    <p:sldId id="289" r:id="rId26"/>
    <p:sldId id="290" r:id="rId27"/>
    <p:sldId id="291" r:id="rId28"/>
    <p:sldId id="293" r:id="rId29"/>
    <p:sldId id="294" r:id="rId30"/>
    <p:sldId id="292" r:id="rId31"/>
    <p:sldId id="295" r:id="rId32"/>
    <p:sldId id="296" r:id="rId33"/>
    <p:sldId id="297" r:id="rId34"/>
    <p:sldId id="2145706874" r:id="rId35"/>
    <p:sldId id="2145706875" r:id="rId36"/>
    <p:sldId id="2145706876" r:id="rId37"/>
    <p:sldId id="2145706877" r:id="rId38"/>
    <p:sldId id="257" r:id="rId39"/>
    <p:sldId id="2145706881" r:id="rId40"/>
    <p:sldId id="2145706878" r:id="rId41"/>
    <p:sldId id="2145706879" r:id="rId42"/>
  </p:sldIdLst>
  <p:sldSz cx="12192000" cy="6858000"/>
  <p:notesSz cx="6858000" cy="9144000"/>
  <p:embeddedFontLst>
    <p:embeddedFont>
      <p:font typeface="Arial Black" panose="020B0A04020102020204" pitchFamily="34" charset="0"/>
      <p:bold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volini" panose="03000502040302020204" pitchFamily="66" charset="0"/>
      <p:regular r:id="rId52"/>
      <p:bold r:id="rId53"/>
      <p:italic r:id="rId54"/>
      <p:boldItalic r:id="rId55"/>
    </p:embeddedFont>
    <p:embeddedFont>
      <p:font typeface="Helvetica" panose="020B0604020202020204" pitchFamily="34" charset="0"/>
      <p:regular r:id="rId56"/>
      <p:bold r:id="rId57"/>
      <p:italic r:id="rId58"/>
      <p:boldItalic r:id="rId59"/>
    </p:embeddedFont>
    <p:embeddedFont>
      <p:font typeface="Lato" panose="020F0502020204030203" pitchFamily="34" charset="0"/>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Open Sans ExtraBold" panose="020B0906030804020204" pitchFamily="34" charset="0"/>
      <p:bold r:id="rId68"/>
      <p:boldItalic r:id="rId69"/>
    </p:embeddedFont>
    <p:embeddedFont>
      <p:font typeface="Open Sans Light" panose="020B0306030504020204" pitchFamily="34" charset="0"/>
      <p:regular r:id="rId70"/>
      <p:italic r:id="rId71"/>
    </p:embeddedFont>
    <p:embeddedFont>
      <p:font typeface="Open Sans Light ITALIC" panose="020B0306030504020204" charset="0"/>
      <p:italic r:id="rId72"/>
    </p:embeddedFont>
    <p:embeddedFont>
      <p:font typeface="Source Sans Pro" panose="020B0503030403020204" pitchFamily="34" charset="0"/>
      <p:regular r:id="rId73"/>
      <p:bold r:id="rId74"/>
      <p:italic r:id="rId75"/>
      <p:boldItalic r:id="rId76"/>
    </p:embeddedFont>
  </p:embeddedFontLst>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 Wowk" initials="EW" lastIdx="4" clrIdx="0">
    <p:extLst>
      <p:ext uri="{19B8F6BF-5375-455C-9EA6-DF929625EA0E}">
        <p15:presenceInfo xmlns:p15="http://schemas.microsoft.com/office/powerpoint/2012/main" userId="Evan Wow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7FC9"/>
    <a:srgbClr val="4963AE"/>
    <a:srgbClr val="015396"/>
    <a:srgbClr val="59A80F"/>
    <a:srgbClr val="1663AE"/>
    <a:srgbClr val="4945AE"/>
    <a:srgbClr val="616265"/>
    <a:srgbClr val="55A995"/>
    <a:srgbClr val="ABD5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86420" autoAdjust="0"/>
  </p:normalViewPr>
  <p:slideViewPr>
    <p:cSldViewPr snapToGrid="0">
      <p:cViewPr varScale="1">
        <p:scale>
          <a:sx n="112" d="100"/>
          <a:sy n="112" d="100"/>
        </p:scale>
        <p:origin x="468" y="108"/>
      </p:cViewPr>
      <p:guideLst/>
    </p:cSldViewPr>
  </p:slideViewPr>
  <p:outlineViewPr>
    <p:cViewPr>
      <p:scale>
        <a:sx n="33" d="100"/>
        <a:sy n="33" d="100"/>
      </p:scale>
      <p:origin x="0" y="-4123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163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font" Target="fonts/font32.fntdata"/><Relationship Id="rId7" Type="http://schemas.openxmlformats.org/officeDocument/2006/relationships/slide" Target="slides/slide2.xml"/><Relationship Id="rId71" Type="http://schemas.openxmlformats.org/officeDocument/2006/relationships/font" Target="fonts/font27.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7.fntdata"/><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R15 Awards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4647-4723-BADE-42C1583E4491}"/>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1-4647-4723-BADE-42C1583E44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F9-4DFE-A9FF-5224D8456E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F9-4DFE-A9FF-5224D8456E6B}"/>
              </c:ext>
            </c:extLst>
          </c:dPt>
          <c:dLbls>
            <c:dLbl>
              <c:idx val="0"/>
              <c:layout>
                <c:manualLayout>
                  <c:x val="2.0312499999999886E-2"/>
                  <c:y val="-0.39609372563399819"/>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fld id="{8191DA19-06F3-4338-8108-10B87D98C7C5}" type="CATEGORYNAME">
                      <a:rPr lang="en-US" sz="1800" smtClean="0">
                        <a:latin typeface="Open Sans" panose="020B0606030504020204" pitchFamily="34" charset="0"/>
                        <a:ea typeface="Open Sans" panose="020B0606030504020204" pitchFamily="34" charset="0"/>
                        <a:cs typeface="Open Sans" panose="020B0606030504020204" pitchFamily="34" charset="0"/>
                      </a:rPr>
                      <a:pPr>
                        <a:defRPr/>
                      </a:pPr>
                      <a:t>[CATEGORY NAME]</a:t>
                    </a:fld>
                    <a:r>
                      <a:rPr lang="en-US" sz="1800" baseline="0" dirty="0">
                        <a:latin typeface="Open Sans" panose="020B0606030504020204" pitchFamily="34" charset="0"/>
                        <a:ea typeface="Open Sans" panose="020B0606030504020204" pitchFamily="34" charset="0"/>
                        <a:cs typeface="Open Sans" panose="020B0606030504020204" pitchFamily="34" charset="0"/>
                      </a:rPr>
                      <a:t>
</a:t>
                    </a:r>
                    <a:fld id="{FDF1FD4C-9213-4B97-A606-5659325663CF}" type="PERCENTAGE">
                      <a:rPr lang="en-US" sz="1800" baseline="0">
                        <a:latin typeface="Open Sans" panose="020B0606030504020204" pitchFamily="34" charset="0"/>
                        <a:ea typeface="Open Sans" panose="020B0606030504020204" pitchFamily="34" charset="0"/>
                        <a:cs typeface="Open Sans" panose="020B0606030504020204" pitchFamily="34" charset="0"/>
                      </a:rPr>
                      <a:pPr>
                        <a:defRPr/>
                      </a:pPr>
                      <a:t>[PERCENTAGE]</a:t>
                    </a:fld>
                    <a:endParaRPr lang="en-US" sz="1800" baseline="0" dirty="0">
                      <a:latin typeface="Open Sans" panose="020B0606030504020204" pitchFamily="34" charset="0"/>
                      <a:ea typeface="Open Sans" panose="020B0606030504020204" pitchFamily="34" charset="0"/>
                      <a:cs typeface="Open Sans" panose="020B0606030504020204" pitchFamily="34" charset="0"/>
                    </a:endParaRPr>
                  </a:p>
                </c:rich>
              </c:tx>
              <c:spPr>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7184"/>
                        <a:gd name="adj2" fmla="val 79731"/>
                      </a:avLst>
                    </a:prstGeom>
                    <a:noFill/>
                    <a:ln>
                      <a:noFill/>
                    </a:ln>
                  </c15:spPr>
                  <c15:dlblFieldTable/>
                  <c15:showDataLabelsRange val="0"/>
                </c:ext>
                <c:ext xmlns:c16="http://schemas.microsoft.com/office/drawing/2014/chart" uri="{C3380CC4-5D6E-409C-BE32-E72D297353CC}">
                  <c16:uniqueId val="{00000002-4647-4723-BADE-42C1583E4491}"/>
                </c:ext>
              </c:extLst>
            </c:dLbl>
            <c:dLbl>
              <c:idx val="1"/>
              <c:layout>
                <c:manualLayout>
                  <c:x val="-1.0937499999999999E-2"/>
                  <c:y val="-8.7890711866959167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09A26ABE-62E8-4400-81FA-DD18CA63C4C8}" type="CATEGORYNAME">
                      <a:rPr lang="en-US" sz="1800" dirty="0">
                        <a:latin typeface="Open Sans" panose="020B0606030504020204" pitchFamily="34" charset="0"/>
                        <a:ea typeface="Open Sans" panose="020B0606030504020204" pitchFamily="34" charset="0"/>
                        <a:cs typeface="Open Sans" panose="020B0606030504020204" pitchFamily="34" charset="0"/>
                      </a:rPr>
                      <a:pPr>
                        <a:defRPr/>
                      </a:pPr>
                      <a:t>[CATEGORY NAME]</a:t>
                    </a:fld>
                    <a:r>
                      <a:rPr lang="en-US" sz="1800" baseline="0" dirty="0">
                        <a:latin typeface="Open Sans" panose="020B0606030504020204" pitchFamily="34" charset="0"/>
                        <a:ea typeface="Open Sans" panose="020B0606030504020204" pitchFamily="34" charset="0"/>
                        <a:cs typeface="Open Sans" panose="020B0606030504020204" pitchFamily="34" charset="0"/>
                      </a:rPr>
                      <a:t>
</a:t>
                    </a:r>
                    <a:fld id="{2233B808-1FC6-4007-B15B-6E50D0286D1B}" type="PERCENTAGE">
                      <a:rPr lang="en-US" sz="1800" baseline="0" dirty="0">
                        <a:latin typeface="Open Sans" panose="020B0606030504020204" pitchFamily="34" charset="0"/>
                        <a:ea typeface="Open Sans" panose="020B0606030504020204" pitchFamily="34" charset="0"/>
                        <a:cs typeface="Open Sans" panose="020B0606030504020204" pitchFamily="34" charset="0"/>
                      </a:rPr>
                      <a:pPr>
                        <a:defRPr/>
                      </a:pPr>
                      <a:t>[PERCENTAGE]</a:t>
                    </a:fld>
                    <a:endParaRPr lang="en-US" sz="1800" baseline="0" dirty="0">
                      <a:latin typeface="Open Sans" panose="020B0606030504020204" pitchFamily="34" charset="0"/>
                      <a:ea typeface="Open Sans" panose="020B0606030504020204" pitchFamily="34" charset="0"/>
                      <a:cs typeface="Open Sans" panose="020B0606030504020204" pitchFamily="34" charset="0"/>
                    </a:endParaRPr>
                  </a:p>
                </c:rich>
              </c:tx>
              <c:spPr>
                <a:xfrm>
                  <a:off x="1039439" y="441434"/>
                  <a:ext cx="894281" cy="806889"/>
                </a:xfrm>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5316"/>
                        <a:gd name="adj2" fmla="val 57285"/>
                      </a:avLst>
                    </a:prstGeom>
                    <a:noFill/>
                    <a:ln>
                      <a:noFill/>
                    </a:ln>
                  </c15:spPr>
                  <c15:layout>
                    <c:manualLayout>
                      <c:w val="0.11002472933070866"/>
                      <c:h val="0.14890931662713355"/>
                    </c:manualLayout>
                  </c15:layout>
                  <c15:dlblFieldTable/>
                  <c15:showDataLabelsRange val="0"/>
                </c:ext>
                <c:ext xmlns:c16="http://schemas.microsoft.com/office/drawing/2014/chart" uri="{C3380CC4-5D6E-409C-BE32-E72D297353CC}">
                  <c16:uniqueId val="{00000001-4647-4723-BADE-42C1583E4491}"/>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2"/>
                <c:pt idx="0">
                  <c:v>All Other ICs</c:v>
                </c:pt>
                <c:pt idx="1">
                  <c:v>NIGMS</c:v>
                </c:pt>
              </c:strCache>
            </c:strRef>
          </c:cat>
          <c:val>
            <c:numRef>
              <c:f>Sheet1!$B$2:$B$5</c:f>
              <c:numCache>
                <c:formatCode>General</c:formatCode>
                <c:ptCount val="4"/>
                <c:pt idx="0">
                  <c:v>736</c:v>
                </c:pt>
                <c:pt idx="1">
                  <c:v>369</c:v>
                </c:pt>
              </c:numCache>
            </c:numRef>
          </c:val>
          <c:extLst>
            <c:ext xmlns:c16="http://schemas.microsoft.com/office/drawing/2014/chart" uri="{C3380CC4-5D6E-409C-BE32-E72D297353CC}">
              <c16:uniqueId val="{00000000-4647-4723-BADE-42C1583E449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881982-FD8B-4557-AA9F-C38C0C914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A195A5-2775-42BA-A96A-B5878F887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80EA6-E01D-4D7F-8FC8-C686EEBFB8BE}" type="datetimeFigureOut">
              <a:rPr lang="en-US" smtClean="0"/>
              <a:t>6/14/2023</a:t>
            </a:fld>
            <a:endParaRPr lang="en-US"/>
          </a:p>
        </p:txBody>
      </p:sp>
      <p:sp>
        <p:nvSpPr>
          <p:cNvPr id="4" name="Footer Placeholder 3">
            <a:extLst>
              <a:ext uri="{FF2B5EF4-FFF2-40B4-BE49-F238E27FC236}">
                <a16:creationId xmlns:a16="http://schemas.microsoft.com/office/drawing/2014/main" id="{E95B6D30-58C2-469B-A61D-6A94B14BE0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B4AE37-13C7-4FAD-8DA3-D7482BE19B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75DF9-316E-44DA-9308-C623ED40E237}" type="slidenum">
              <a:rPr lang="en-US" smtClean="0"/>
              <a:t>‹#›</a:t>
            </a:fld>
            <a:endParaRPr lang="en-US"/>
          </a:p>
        </p:txBody>
      </p:sp>
    </p:spTree>
    <p:extLst>
      <p:ext uri="{BB962C8B-B14F-4D97-AF65-F5344CB8AC3E}">
        <p14:creationId xmlns:p14="http://schemas.microsoft.com/office/powerpoint/2010/main" val="1669719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8B03B-F6A5-45A5-9EDA-61BAA85D7791}"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5629E-846D-43D2-99D5-7F47A1261E8B}" type="slidenum">
              <a:rPr lang="en-US" smtClean="0"/>
              <a:t>‹#›</a:t>
            </a:fld>
            <a:endParaRPr lang="en-US"/>
          </a:p>
        </p:txBody>
      </p:sp>
    </p:spTree>
    <p:extLst>
      <p:ext uri="{BB962C8B-B14F-4D97-AF65-F5344CB8AC3E}">
        <p14:creationId xmlns:p14="http://schemas.microsoft.com/office/powerpoint/2010/main" val="235906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ants.nih.gov/grants/guide/notice-files/NOT-OD-20-031.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a:t>
            </a:fld>
            <a:endParaRPr lang="en-US"/>
          </a:p>
        </p:txBody>
      </p:sp>
    </p:spTree>
    <p:extLst>
      <p:ext uri="{BB962C8B-B14F-4D97-AF65-F5344CB8AC3E}">
        <p14:creationId xmlns:p14="http://schemas.microsoft.com/office/powerpoint/2010/main" val="89852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&lt;$6M total costs from NIH RPGs in last 2 years; Enroll at least 25% undergraduates supported by Pell Grants </a:t>
            </a:r>
            <a:r>
              <a:rPr lang="en-US" b="0" i="0" dirty="0">
                <a:solidFill>
                  <a:srgbClr val="333333"/>
                </a:solidFill>
                <a:effectLst/>
                <a:latin typeface="Helvetica" panose="020B0604020202020204" pitchFamily="34" charset="0"/>
              </a:rPr>
              <a:t>are an accredited medical/health professional school with a historical mission statement that explicitly states that it was founded to educate students from nationally </a:t>
            </a:r>
            <a:r>
              <a:rPr lang="en-US" b="0" i="0" u="sng" strike="noStrike" dirty="0">
                <a:solidFill>
                  <a:srgbClr val="428BCA"/>
                </a:solidFill>
                <a:effectLst/>
                <a:latin typeface="Helvetica" panose="020B0604020202020204" pitchFamily="34" charset="0"/>
                <a:hlinkClick r:id="rId3"/>
              </a:rPr>
              <a:t>underrepresented</a:t>
            </a:r>
            <a:r>
              <a:rPr lang="en-US" b="0" i="0" dirty="0">
                <a:solidFill>
                  <a:srgbClr val="333333"/>
                </a:solidFill>
                <a:effectLst/>
                <a:latin typeface="Helvetica" panose="020B0604020202020204" pitchFamily="34" charset="0"/>
              </a:rPr>
              <a:t> backgrounds. </a:t>
            </a:r>
            <a:r>
              <a:rPr lang="en-US" dirty="0"/>
              <a:t>(PI eligibility varies by NOFO but can’t be a PI on a current RPG)</a:t>
            </a:r>
          </a:p>
          <a:p>
            <a:r>
              <a:rPr lang="en-US" dirty="0"/>
              <a:t>:  </a:t>
            </a:r>
          </a:p>
        </p:txBody>
      </p:sp>
      <p:sp>
        <p:nvSpPr>
          <p:cNvPr id="4" name="Slide Number Placeholder 3"/>
          <p:cNvSpPr>
            <a:spLocks noGrp="1"/>
          </p:cNvSpPr>
          <p:nvPr>
            <p:ph type="sldNum" sz="quarter" idx="5"/>
          </p:nvPr>
        </p:nvSpPr>
        <p:spPr/>
        <p:txBody>
          <a:bodyPr/>
          <a:lstStyle/>
          <a:p>
            <a:fld id="{A585629E-846D-43D2-99D5-7F47A1261E8B}" type="slidenum">
              <a:rPr lang="en-US" smtClean="0"/>
              <a:t>30</a:t>
            </a:fld>
            <a:endParaRPr lang="en-US"/>
          </a:p>
        </p:txBody>
      </p:sp>
    </p:spTree>
    <p:extLst>
      <p:ext uri="{BB962C8B-B14F-4D97-AF65-F5344CB8AC3E}">
        <p14:creationId xmlns:p14="http://schemas.microsoft.com/office/powerpoint/2010/main" val="14434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31</a:t>
            </a:fld>
            <a:endParaRPr lang="en-US"/>
          </a:p>
        </p:txBody>
      </p:sp>
    </p:spTree>
    <p:extLst>
      <p:ext uri="{BB962C8B-B14F-4D97-AF65-F5344CB8AC3E}">
        <p14:creationId xmlns:p14="http://schemas.microsoft.com/office/powerpoint/2010/main" val="72469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35</a:t>
            </a:fld>
            <a:endParaRPr lang="en-US"/>
          </a:p>
        </p:txBody>
      </p:sp>
    </p:spTree>
    <p:extLst>
      <p:ext uri="{BB962C8B-B14F-4D97-AF65-F5344CB8AC3E}">
        <p14:creationId xmlns:p14="http://schemas.microsoft.com/office/powerpoint/2010/main" val="239642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Calibri"/>
                <a:ea typeface="+mn-ea"/>
                <a:cs typeface="+mn-cs"/>
              </a:rPr>
              <a:t>SuRE: </a:t>
            </a:r>
            <a:r>
              <a:rPr kumimoji="0" lang="en-US" sz="1200" b="0" i="0" u="none" strike="noStrike" kern="1200" cap="none" spc="0" normalizeH="0" baseline="0" noProof="0">
                <a:ln>
                  <a:noFill/>
                </a:ln>
                <a:solidFill>
                  <a:prstClr val="black"/>
                </a:solidFill>
                <a:effectLst/>
                <a:uLnTx/>
                <a:uFillTx/>
                <a:latin typeface="Calibri"/>
                <a:ea typeface="+mn-ea"/>
                <a:cs typeface="+mn-cs"/>
              </a:rPr>
              <a:t>all faculty with </a:t>
            </a:r>
            <a:r>
              <a:rPr kumimoji="0" lang="en-US" sz="1200" b="0" i="0" u="sng" strike="noStrike" kern="1200" cap="none" spc="0" normalizeH="0" baseline="0" noProof="0">
                <a:ln>
                  <a:noFill/>
                </a:ln>
                <a:solidFill>
                  <a:prstClr val="black"/>
                </a:solidFill>
                <a:effectLst/>
                <a:uLnTx/>
                <a:uFillTx/>
                <a:latin typeface="Calibri"/>
                <a:ea typeface="+mn-ea"/>
                <a:cs typeface="+mn-cs"/>
              </a:rPr>
              <a:t>no active NIH RPG</a:t>
            </a:r>
            <a:r>
              <a:rPr kumimoji="0" lang="en-US" sz="1200" b="0" i="0" u="none" strike="noStrike" kern="1200" cap="none" spc="0" normalizeH="0" baseline="0" noProof="0">
                <a:ln>
                  <a:noFill/>
                </a:ln>
                <a:solidFill>
                  <a:prstClr val="black"/>
                </a:solidFill>
                <a:effectLst/>
                <a:uLnTx/>
                <a:uFillTx/>
                <a:latin typeface="Calibri"/>
                <a:ea typeface="+mn-ea"/>
                <a:cs typeface="+mn-cs"/>
              </a:rPr>
              <a:t>, $100K/year for 4 years, renewable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Calibri"/>
                <a:ea typeface="+mn-ea"/>
                <a:cs typeface="+mn-cs"/>
              </a:rPr>
              <a:t>SuRE-First:</a:t>
            </a:r>
            <a:r>
              <a:rPr kumimoji="0" lang="en-US" sz="1200" b="0" i="0" u="none" strike="noStrike" kern="1200" cap="none" spc="0" normalizeH="0" baseline="0" noProof="0">
                <a:ln>
                  <a:noFill/>
                </a:ln>
                <a:solidFill>
                  <a:srgbClr val="C00000"/>
                </a:solidFill>
                <a:effectLst/>
                <a:uLnTx/>
                <a:uFillTx/>
                <a:latin typeface="Calibri"/>
                <a:ea typeface="+mn-ea"/>
                <a:cs typeface="+mn-cs"/>
              </a:rPr>
              <a:t> </a:t>
            </a:r>
            <a:r>
              <a:rPr kumimoji="0" lang="en-US" sz="1200" b="0" i="0" u="none" strike="noStrike" kern="1200" cap="none" spc="0" normalizeH="0" baseline="0" noProof="0">
                <a:ln>
                  <a:noFill/>
                </a:ln>
                <a:solidFill>
                  <a:prstClr val="black"/>
                </a:solidFill>
                <a:effectLst/>
                <a:uLnTx/>
                <a:uFillTx/>
                <a:latin typeface="Calibri"/>
                <a:ea typeface="+mn-ea"/>
                <a:cs typeface="+mn-cs"/>
              </a:rPr>
              <a:t>faculty with </a:t>
            </a:r>
            <a:r>
              <a:rPr kumimoji="0" lang="en-US" sz="1200" b="0" i="0" u="sng" strike="noStrike" kern="1200" cap="none" spc="0" normalizeH="0" baseline="0" noProof="0">
                <a:ln>
                  <a:noFill/>
                </a:ln>
                <a:solidFill>
                  <a:prstClr val="black"/>
                </a:solidFill>
                <a:effectLst/>
                <a:uLnTx/>
                <a:uFillTx/>
                <a:latin typeface="Calibri"/>
                <a:ea typeface="+mn-ea"/>
                <a:cs typeface="+mn-cs"/>
              </a:rPr>
              <a:t>no prior RPG funding from any source,</a:t>
            </a:r>
            <a:r>
              <a:rPr kumimoji="0" lang="en-US" sz="1200" b="0" i="0" u="none" strike="noStrike" kern="1200" cap="none" spc="0" normalizeH="0" baseline="0" noProof="0">
                <a:ln>
                  <a:noFill/>
                </a:ln>
                <a:solidFill>
                  <a:prstClr val="black"/>
                </a:solidFill>
                <a:effectLst/>
                <a:uLnTx/>
                <a:uFillTx/>
                <a:latin typeface="Calibri"/>
                <a:ea typeface="+mn-ea"/>
                <a:cs typeface="+mn-cs"/>
              </a:rPr>
              <a:t> 6 person-months effort/year, $125K/year for 4 years, non-renewable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Also support for schools where &gt;= 25% of undergraduates receive Pell grants.</a:t>
            </a: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36</a:t>
            </a:fld>
            <a:endParaRPr lang="en-US"/>
          </a:p>
        </p:txBody>
      </p:sp>
    </p:spTree>
    <p:extLst>
      <p:ext uri="{BB962C8B-B14F-4D97-AF65-F5344CB8AC3E}">
        <p14:creationId xmlns:p14="http://schemas.microsoft.com/office/powerpoint/2010/main" val="294770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37</a:t>
            </a:fld>
            <a:endParaRPr lang="en-US"/>
          </a:p>
        </p:txBody>
      </p:sp>
    </p:spTree>
    <p:extLst>
      <p:ext uri="{BB962C8B-B14F-4D97-AF65-F5344CB8AC3E}">
        <p14:creationId xmlns:p14="http://schemas.microsoft.com/office/powerpoint/2010/main" val="303591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2</a:t>
            </a:fld>
            <a:endParaRPr lang="en-US"/>
          </a:p>
        </p:txBody>
      </p:sp>
    </p:spTree>
    <p:extLst>
      <p:ext uri="{BB962C8B-B14F-4D97-AF65-F5344CB8AC3E}">
        <p14:creationId xmlns:p14="http://schemas.microsoft.com/office/powerpoint/2010/main" val="241703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5</a:t>
            </a:fld>
            <a:endParaRPr lang="en-US"/>
          </a:p>
        </p:txBody>
      </p:sp>
    </p:spTree>
    <p:extLst>
      <p:ext uri="{BB962C8B-B14F-4D97-AF65-F5344CB8AC3E}">
        <p14:creationId xmlns:p14="http://schemas.microsoft.com/office/powerpoint/2010/main" val="250052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6</a:t>
            </a:fld>
            <a:endParaRPr lang="en-US"/>
          </a:p>
        </p:txBody>
      </p:sp>
    </p:spTree>
    <p:extLst>
      <p:ext uri="{BB962C8B-B14F-4D97-AF65-F5344CB8AC3E}">
        <p14:creationId xmlns:p14="http://schemas.microsoft.com/office/powerpoint/2010/main" val="80494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7</a:t>
            </a:fld>
            <a:endParaRPr lang="en-US"/>
          </a:p>
        </p:txBody>
      </p:sp>
    </p:spTree>
    <p:extLst>
      <p:ext uri="{BB962C8B-B14F-4D97-AF65-F5344CB8AC3E}">
        <p14:creationId xmlns:p14="http://schemas.microsoft.com/office/powerpoint/2010/main" val="3959014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8</a:t>
            </a:fld>
            <a:endParaRPr lang="en-US"/>
          </a:p>
        </p:txBody>
      </p:sp>
    </p:spTree>
    <p:extLst>
      <p:ext uri="{BB962C8B-B14F-4D97-AF65-F5344CB8AC3E}">
        <p14:creationId xmlns:p14="http://schemas.microsoft.com/office/powerpoint/2010/main" val="667205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9</a:t>
            </a:fld>
            <a:endParaRPr lang="en-US"/>
          </a:p>
        </p:txBody>
      </p:sp>
    </p:spTree>
    <p:extLst>
      <p:ext uri="{BB962C8B-B14F-4D97-AF65-F5344CB8AC3E}">
        <p14:creationId xmlns:p14="http://schemas.microsoft.com/office/powerpoint/2010/main" val="224096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School Building images found on Freepik.com</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9E330C-EAC1-4E0D-800C-0BC20E02CCE0}" type="slidenum">
              <a:rPr lang="en-US" smtClean="0"/>
              <a:t>14</a:t>
            </a:fld>
            <a:endParaRPr lang="en-US"/>
          </a:p>
        </p:txBody>
      </p:sp>
    </p:spTree>
    <p:extLst>
      <p:ext uri="{BB962C8B-B14F-4D97-AF65-F5344CB8AC3E}">
        <p14:creationId xmlns:p14="http://schemas.microsoft.com/office/powerpoint/2010/main" val="36249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School Building images found on Freepik.com</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330C-EAC1-4E0D-800C-0BC20E02C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554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3731" y="223850"/>
            <a:ext cx="4224537" cy="655321"/>
          </a:xfrm>
          <a:prstGeom prst="rect">
            <a:avLst/>
          </a:prstGeom>
        </p:spPr>
      </p:pic>
    </p:spTree>
    <p:extLst>
      <p:ext uri="{BB962C8B-B14F-4D97-AF65-F5344CB8AC3E}">
        <p14:creationId xmlns:p14="http://schemas.microsoft.com/office/powerpoint/2010/main" val="2143299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392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63351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0181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2534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Tree>
    <p:extLst>
      <p:ext uri="{BB962C8B-B14F-4D97-AF65-F5344CB8AC3E}">
        <p14:creationId xmlns:p14="http://schemas.microsoft.com/office/powerpoint/2010/main" val="1339077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3167" y="2889977"/>
            <a:ext cx="4224537" cy="655321"/>
          </a:xfrm>
          <a:prstGeom prst="rect">
            <a:avLst/>
          </a:prstGeom>
        </p:spPr>
      </p:pic>
      <p:sp>
        <p:nvSpPr>
          <p:cNvPr id="12" name="Freeform Shape">
            <a:extLst>
              <a:ext uri="{FF2B5EF4-FFF2-40B4-BE49-F238E27FC236}">
                <a16:creationId xmlns:a16="http://schemas.microsoft.com/office/drawing/2014/main" id="{F23DF887-9F11-47DC-9A0F-AFB1708A012C}"/>
              </a:ext>
              <a:ext uri="{C183D7F6-B498-43B3-948B-1728B52AA6E4}">
                <adec:decorative xmlns:adec="http://schemas.microsoft.com/office/drawing/2017/decorative" val="1"/>
              </a:ext>
            </a:extLst>
          </p:cNvPr>
          <p:cNvSpPr/>
          <p:nvPr userDrawn="1"/>
        </p:nvSpPr>
        <p:spPr>
          <a:xfrm rot="5400000">
            <a:off x="823884" y="-823885"/>
            <a:ext cx="6843087" cy="8490857"/>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descr="CONTACT US">
            <a:extLst>
              <a:ext uri="{FF2B5EF4-FFF2-40B4-BE49-F238E27FC236}">
                <a16:creationId xmlns:a16="http://schemas.microsoft.com/office/drawing/2014/main" id="{1FAF5A08-4F41-4A1E-B92D-888C0D675312}"/>
              </a:ext>
            </a:extLst>
          </p:cNvPr>
          <p:cNvSpPr txBox="1">
            <a:spLocks/>
          </p:cNvSpPr>
          <p:nvPr userDrawn="1"/>
        </p:nvSpPr>
        <p:spPr>
          <a:xfrm>
            <a:off x="1035064" y="-892904"/>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4" name="TextBox 3">
            <a:extLst>
              <a:ext uri="{FF2B5EF4-FFF2-40B4-BE49-F238E27FC236}">
                <a16:creationId xmlns:a16="http://schemas.microsoft.com/office/drawing/2014/main" id="{953A5917-A1EC-F2E9-2531-D9AEB473DD54}"/>
              </a:ext>
              <a:ext uri="{C183D7F6-B498-43B3-948B-1728B52AA6E4}">
                <adec:decorative xmlns:adec="http://schemas.microsoft.com/office/drawing/2017/decorative" val="1"/>
              </a:ext>
            </a:extLst>
          </p:cNvPr>
          <p:cNvSpPr txBox="1"/>
          <p:nvPr userDrawn="1"/>
        </p:nvSpPr>
        <p:spPr>
          <a:xfrm>
            <a:off x="269421" y="1152302"/>
            <a:ext cx="6096000" cy="830997"/>
          </a:xfrm>
          <a:prstGeom prst="rect">
            <a:avLst/>
          </a:prstGeom>
          <a:noFill/>
        </p:spPr>
        <p:txBody>
          <a:bodyPr wrap="square">
            <a:spAutoFit/>
          </a:bodyPr>
          <a:lstStyle/>
          <a:p>
            <a:r>
              <a:rPr lang="en-US" sz="48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Us</a:t>
            </a:r>
          </a:p>
        </p:txBody>
      </p:sp>
      <p:sp>
        <p:nvSpPr>
          <p:cNvPr id="2" name="TextBox 1">
            <a:extLst>
              <a:ext uri="{FF2B5EF4-FFF2-40B4-BE49-F238E27FC236}">
                <a16:creationId xmlns:a16="http://schemas.microsoft.com/office/drawing/2014/main" id="{9DCFFAA2-0FF3-7FAE-4088-C019C04EBA12}"/>
              </a:ext>
            </a:extLst>
          </p:cNvPr>
          <p:cNvSpPr txBox="1"/>
          <p:nvPr userDrawn="1"/>
        </p:nvSpPr>
        <p:spPr>
          <a:xfrm>
            <a:off x="269421" y="2689870"/>
            <a:ext cx="8893965" cy="646331"/>
          </a:xfrm>
          <a:prstGeom prst="rect">
            <a:avLst/>
          </a:prstGeom>
          <a:noFill/>
        </p:spPr>
        <p:txBody>
          <a:bodyPr wrap="square" rtlCol="0">
            <a:spAutoFit/>
          </a:bodyPr>
          <a:lstStyle/>
          <a:p>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R15 </a:t>
            </a:r>
          </a:p>
          <a:p>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WEBSITE	</a:t>
            </a: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https://grants.nih.gov/grants/funding/r15.htm</a:t>
            </a:r>
          </a:p>
        </p:txBody>
      </p:sp>
      <p:sp>
        <p:nvSpPr>
          <p:cNvPr id="5" name="TextBox 4">
            <a:extLst>
              <a:ext uri="{FF2B5EF4-FFF2-40B4-BE49-F238E27FC236}">
                <a16:creationId xmlns:a16="http://schemas.microsoft.com/office/drawing/2014/main" id="{F8EDA56D-0563-75E6-589E-C20CD56C2DAC}"/>
              </a:ext>
            </a:extLst>
          </p:cNvPr>
          <p:cNvSpPr txBox="1"/>
          <p:nvPr userDrawn="1"/>
        </p:nvSpPr>
        <p:spPr>
          <a:xfrm>
            <a:off x="236599" y="3632468"/>
            <a:ext cx="7231705" cy="646331"/>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R15 IC</a:t>
            </a:r>
          </a:p>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CONTACTS      	</a:t>
            </a: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Check the relevant R15 NOFO for contact info</a:t>
            </a:r>
          </a:p>
        </p:txBody>
      </p:sp>
      <p:sp>
        <p:nvSpPr>
          <p:cNvPr id="7" name="TextBox 6">
            <a:extLst>
              <a:ext uri="{FF2B5EF4-FFF2-40B4-BE49-F238E27FC236}">
                <a16:creationId xmlns:a16="http://schemas.microsoft.com/office/drawing/2014/main" id="{F144E3A4-DE52-04CE-8734-A910507AD6FE}"/>
              </a:ext>
            </a:extLst>
          </p:cNvPr>
          <p:cNvSpPr txBox="1"/>
          <p:nvPr userDrawn="1"/>
        </p:nvSpPr>
        <p:spPr>
          <a:xfrm>
            <a:off x="223307" y="4514422"/>
            <a:ext cx="7244997" cy="646331"/>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EVENT </a:t>
            </a:r>
          </a:p>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	</a:t>
            </a: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NIHGrantsEvents@nih.gov</a:t>
            </a:r>
          </a:p>
        </p:txBody>
      </p:sp>
      <p:sp>
        <p:nvSpPr>
          <p:cNvPr id="8" name="TextBox 7">
            <a:extLst>
              <a:ext uri="{FF2B5EF4-FFF2-40B4-BE49-F238E27FC236}">
                <a16:creationId xmlns:a16="http://schemas.microsoft.com/office/drawing/2014/main" id="{B46C5DB9-E49D-F9BA-F853-C73F64EEE9F9}"/>
              </a:ext>
            </a:extLst>
          </p:cNvPr>
          <p:cNvSpPr txBox="1"/>
          <p:nvPr userDrawn="1"/>
        </p:nvSpPr>
        <p:spPr>
          <a:xfrm>
            <a:off x="223306" y="5521032"/>
            <a:ext cx="7409861" cy="36933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TWITTER	</a:t>
            </a:r>
            <a:r>
              <a:rPr lang="en-US" dirty="0">
                <a:solidFill>
                  <a:schemeClr val="bg1"/>
                </a:solidFill>
              </a:rPr>
              <a:t>@NIHgrants   (This Event: Hashtag #NIHR15)</a:t>
            </a:r>
          </a:p>
        </p:txBody>
      </p:sp>
    </p:spTree>
    <p:extLst>
      <p:ext uri="{BB962C8B-B14F-4D97-AF65-F5344CB8AC3E}">
        <p14:creationId xmlns:p14="http://schemas.microsoft.com/office/powerpoint/2010/main" val="2081864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23AB-D9BF-5A5C-1520-D68B15E3C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B02F1-D68E-77C4-AF4E-68A0636D13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AC1F2-2F98-588A-9D1D-B8895597564B}"/>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5" name="Footer Placeholder 4">
            <a:extLst>
              <a:ext uri="{FF2B5EF4-FFF2-40B4-BE49-F238E27FC236}">
                <a16:creationId xmlns:a16="http://schemas.microsoft.com/office/drawing/2014/main" id="{54CAEE36-380E-A352-A1F4-33ED71B52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E1190-132F-A54A-5AB8-AB1A6522132D}"/>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2939838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3C07-BAD4-BB32-647F-5131B4B71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5B598-1E11-B8D4-400E-B12E3ABCD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B5FA5-A353-D550-331B-79A2F051E452}"/>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5" name="Footer Placeholder 4">
            <a:extLst>
              <a:ext uri="{FF2B5EF4-FFF2-40B4-BE49-F238E27FC236}">
                <a16:creationId xmlns:a16="http://schemas.microsoft.com/office/drawing/2014/main" id="{AB7A7A50-C23D-0CB4-ACB9-87E524BE4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432F-2269-1EF1-6A0D-5A8FEA45ED66}"/>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257553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1E7B-8467-4BCF-6FB4-EDACAA7B40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3183D-4EA2-6E09-601D-8F37C74E1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5D4CE-AC83-85EE-89FE-7F903080C29A}"/>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5" name="Footer Placeholder 4">
            <a:extLst>
              <a:ext uri="{FF2B5EF4-FFF2-40B4-BE49-F238E27FC236}">
                <a16:creationId xmlns:a16="http://schemas.microsoft.com/office/drawing/2014/main" id="{4326EB9C-30AB-8DAA-9A2D-AC4F7298D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72AD4-C74E-3B4E-0B8C-F7A9E16E2D79}"/>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1725085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CDFE3-C49D-6A59-8938-1D92E3D6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49E41-021E-FCEB-4C31-6DDE05465D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6D91AF-D354-15B9-CCA7-4619A2DC97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0ADA18-FE27-28E5-4FD1-45173AF6714D}"/>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6" name="Footer Placeholder 5">
            <a:extLst>
              <a:ext uri="{FF2B5EF4-FFF2-40B4-BE49-F238E27FC236}">
                <a16:creationId xmlns:a16="http://schemas.microsoft.com/office/drawing/2014/main" id="{40973572-8FE8-7EFE-E58A-ECA1319AC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8CEC4-A4A9-E10B-BAAF-7211055429E5}"/>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56907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3777974" y="934648"/>
            <a:ext cx="4658627" cy="4316931"/>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4379701" y="1521346"/>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p:nvPr>
        </p:nvSpPr>
        <p:spPr>
          <a:xfrm>
            <a:off x="4379701" y="1933574"/>
            <a:ext cx="3424237" cy="2982913"/>
          </a:xfrm>
        </p:spPr>
        <p:txBody>
          <a:bodyPr anchor="t">
            <a:normAutofit/>
          </a:bodyPr>
          <a:lstStyle>
            <a:lvl1pPr>
              <a:lnSpc>
                <a:spcPts val="4200"/>
              </a:lnSpc>
              <a:defRPr sz="3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941" y="5923352"/>
            <a:ext cx="4224537" cy="655321"/>
          </a:xfrm>
          <a:prstGeom prst="rect">
            <a:avLst/>
          </a:prstGeom>
        </p:spPr>
      </p:pic>
    </p:spTree>
    <p:extLst>
      <p:ext uri="{BB962C8B-B14F-4D97-AF65-F5344CB8AC3E}">
        <p14:creationId xmlns:p14="http://schemas.microsoft.com/office/powerpoint/2010/main" val="2960488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B7CA-8EAA-E2CE-3558-F5E1CE666E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C7935B-B597-615D-4C19-FFC1C2D15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0E3CD-61BD-4612-DACE-629C44989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07812-2E63-5967-2BEA-0FE5A48C0C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E2199-63FB-E3B5-5F85-F1E95BC1F0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558456-3161-5A69-3F46-7B6BEF2C59DE}"/>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8" name="Footer Placeholder 7">
            <a:extLst>
              <a:ext uri="{FF2B5EF4-FFF2-40B4-BE49-F238E27FC236}">
                <a16:creationId xmlns:a16="http://schemas.microsoft.com/office/drawing/2014/main" id="{AAEA3D44-DD0E-CC79-02F4-0064B9B1A1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32685D-3840-6D75-FABD-3253F687427B}"/>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2428563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E752-193C-66E0-8E54-27E4237F2A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F658B3-0582-C7BE-5630-89FAD5C87120}"/>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4" name="Footer Placeholder 3">
            <a:extLst>
              <a:ext uri="{FF2B5EF4-FFF2-40B4-BE49-F238E27FC236}">
                <a16:creationId xmlns:a16="http://schemas.microsoft.com/office/drawing/2014/main" id="{C4EEE739-C6C6-6D76-7E84-E41176717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5BA647-FE81-E04B-123B-F034920F8965}"/>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420276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E347A9-6371-8254-12D2-6D3BFDAD71AB}"/>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3" name="Footer Placeholder 2">
            <a:extLst>
              <a:ext uri="{FF2B5EF4-FFF2-40B4-BE49-F238E27FC236}">
                <a16:creationId xmlns:a16="http://schemas.microsoft.com/office/drawing/2014/main" id="{1A0C4D11-65AF-EB50-7F31-64818A8181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6723E1-1E8D-36FF-7E59-F8001876C596}"/>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2698470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6860-8604-F46E-AAAC-64BBA14CF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F39AFB-3367-74C2-0F95-089CDEF95A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D7D9FD-1F3A-C94E-EC74-00E45AEEF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0C2B11-4279-A3F7-1364-07E95C682B52}"/>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6" name="Footer Placeholder 5">
            <a:extLst>
              <a:ext uri="{FF2B5EF4-FFF2-40B4-BE49-F238E27FC236}">
                <a16:creationId xmlns:a16="http://schemas.microsoft.com/office/drawing/2014/main" id="{2AECC56A-8517-E792-B8B4-287FDF58F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73F7D-F897-54E7-7E14-E9AAF1E7C497}"/>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2203172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5B81-9EE5-A3F3-85DE-F6E5E5F44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8A0114-80F6-ADF1-AE4B-EE45A16C2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284493-9C79-593C-A208-495DF9F8D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B14D90-221C-9622-F9DB-2DBBC8486536}"/>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6" name="Footer Placeholder 5">
            <a:extLst>
              <a:ext uri="{FF2B5EF4-FFF2-40B4-BE49-F238E27FC236}">
                <a16:creationId xmlns:a16="http://schemas.microsoft.com/office/drawing/2014/main" id="{7876B5B2-14C2-ED27-BE68-932BE88FD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AAC88-EC28-6D1E-C68C-87F54E6F223C}"/>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1622630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CCFE-50D4-DD6F-8CFF-5FB8A746A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E6DCA-1F4C-6437-7956-2D1DF76715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99186-F479-01FE-F822-02E7E671C8C2}"/>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5" name="Footer Placeholder 4">
            <a:extLst>
              <a:ext uri="{FF2B5EF4-FFF2-40B4-BE49-F238E27FC236}">
                <a16:creationId xmlns:a16="http://schemas.microsoft.com/office/drawing/2014/main" id="{ACB12C67-2956-7163-ED54-D49425354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3E8FD-A27A-D56B-0D66-1C8638241E2B}"/>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2773237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F93504-6E90-5426-93D0-574A3E406B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1B233-C95D-94F1-6131-D04E9F438E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E55A1-4AA2-EDAC-FC31-32C4D5B6D851}"/>
              </a:ext>
            </a:extLst>
          </p:cNvPr>
          <p:cNvSpPr>
            <a:spLocks noGrp="1"/>
          </p:cNvSpPr>
          <p:nvPr>
            <p:ph type="dt" sz="half" idx="10"/>
          </p:nvPr>
        </p:nvSpPr>
        <p:spPr/>
        <p:txBody>
          <a:bodyPr/>
          <a:lstStyle/>
          <a:p>
            <a:fld id="{8F0D6A4E-3285-40D9-A6D1-90875659B6EE}" type="datetimeFigureOut">
              <a:rPr lang="en-US" smtClean="0"/>
              <a:t>6/14/2023</a:t>
            </a:fld>
            <a:endParaRPr lang="en-US"/>
          </a:p>
        </p:txBody>
      </p:sp>
      <p:sp>
        <p:nvSpPr>
          <p:cNvPr id="5" name="Footer Placeholder 4">
            <a:extLst>
              <a:ext uri="{FF2B5EF4-FFF2-40B4-BE49-F238E27FC236}">
                <a16:creationId xmlns:a16="http://schemas.microsoft.com/office/drawing/2014/main" id="{30B28FB1-168B-A49D-6954-D814498FB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3F65A-1A5A-FB25-7103-4C7106E39422}"/>
              </a:ext>
            </a:extLst>
          </p:cNvPr>
          <p:cNvSpPr>
            <a:spLocks noGrp="1"/>
          </p:cNvSpPr>
          <p:nvPr>
            <p:ph type="sldNum" sz="quarter" idx="12"/>
          </p:nvPr>
        </p:nvSpPr>
        <p:spPr/>
        <p:txBody>
          <a:bodyPr/>
          <a:lstStyle/>
          <a:p>
            <a:fld id="{6FC8BE48-FFAD-4321-A747-ECDE155B6488}" type="slidenum">
              <a:rPr lang="en-US" smtClean="0"/>
              <a:t>‹#›</a:t>
            </a:fld>
            <a:endParaRPr lang="en-US"/>
          </a:p>
        </p:txBody>
      </p:sp>
    </p:spTree>
    <p:extLst>
      <p:ext uri="{BB962C8B-B14F-4D97-AF65-F5344CB8AC3E}">
        <p14:creationId xmlns:p14="http://schemas.microsoft.com/office/powerpoint/2010/main" val="98639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8485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5354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153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r>
              <a:rPr lang="en-US"/>
              <a:t>Click icon to add chart</a:t>
            </a:r>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9257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735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512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7896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7"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410769772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50" r:id="rId3"/>
    <p:sldLayoutId id="2147483652" r:id="rId4"/>
    <p:sldLayoutId id="2147483664" r:id="rId5"/>
    <p:sldLayoutId id="2147483670" r:id="rId6"/>
    <p:sldLayoutId id="2147483669" r:id="rId7"/>
    <p:sldLayoutId id="2147483668" r:id="rId8"/>
    <p:sldLayoutId id="2147483667" r:id="rId9"/>
    <p:sldLayoutId id="2147483665" r:id="rId10"/>
    <p:sldLayoutId id="2147483666" r:id="rId11"/>
    <p:sldLayoutId id="2147483653" r:id="rId12"/>
    <p:sldLayoutId id="2147483654" r:id="rId13"/>
    <p:sldLayoutId id="2147483655" r:id="rId14"/>
    <p:sldLayoutId id="2147483662" r:id="rId15"/>
  </p:sldLayoutIdLst>
  <p:hf sldNum="0" hdr="0" ftr="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B973D3-98A9-FD02-A351-F6E303E442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3D101-5AE0-B2F7-FC95-F8BF75532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EDA91-129B-EDA6-B461-905CAAB7E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D6A4E-3285-40D9-A6D1-90875659B6EE}" type="datetimeFigureOut">
              <a:rPr lang="en-US" smtClean="0"/>
              <a:t>6/14/2023</a:t>
            </a:fld>
            <a:endParaRPr lang="en-US"/>
          </a:p>
        </p:txBody>
      </p:sp>
      <p:sp>
        <p:nvSpPr>
          <p:cNvPr id="5" name="Footer Placeholder 4">
            <a:extLst>
              <a:ext uri="{FF2B5EF4-FFF2-40B4-BE49-F238E27FC236}">
                <a16:creationId xmlns:a16="http://schemas.microsoft.com/office/drawing/2014/main" id="{6DCE92CB-E5D3-164E-8FB1-C6CF2B4DCA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3E896-32D7-9749-48AC-35C94CC41C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C8BE48-FFAD-4321-A747-ECDE155B6488}" type="slidenum">
              <a:rPr lang="en-US" smtClean="0"/>
              <a:t>‹#›</a:t>
            </a:fld>
            <a:endParaRPr lang="en-US"/>
          </a:p>
        </p:txBody>
      </p:sp>
    </p:spTree>
    <p:extLst>
      <p:ext uri="{BB962C8B-B14F-4D97-AF65-F5344CB8AC3E}">
        <p14:creationId xmlns:p14="http://schemas.microsoft.com/office/powerpoint/2010/main" val="11049450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hyperlink" Target="https://grants.nih.gov/grants/funding/R15-Eligibility-Decision-Tree.pdf" TargetMode="External"/><Relationship Id="rId3" Type="http://schemas.openxmlformats.org/officeDocument/2006/relationships/hyperlink" Target="https://grants.nih.gov/grants/glossary.htm#HealthProfessionalSchoolorCollege" TargetMode="External"/><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hyperlink" Target="https://grants.nih.gov/grants/glossary.htm#GraduateSchool" TargetMode="Externa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grants.nih.gov/grants/glossary.htm#HealthProfessionalSchoolorCollege" TargetMode="Externa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hyperlink" Target="https://grants.nih.gov/grants/funding/R15-Eligibility-Decision-Tree.pdf" TargetMode="External"/><Relationship Id="rId4" Type="http://schemas.openxmlformats.org/officeDocument/2006/relationships/hyperlink" Target="https://grants.nih.gov/grants/glossary.htm#GraduateSchoo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report.nih.gov/"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hyperlink" Target="https://grants.nih.gov/grants/guide/notice-files/NOT-OD-21-135.html" TargetMode="External"/><Relationship Id="rId5" Type="http://schemas.openxmlformats.org/officeDocument/2006/relationships/hyperlink" Target="https://grants.nih.gov/grants/funding/Determing-Organization-Funding-Levels-R15-Eligibility.pdf" TargetMode="External"/><Relationship Id="rId4" Type="http://schemas.openxmlformats.org/officeDocument/2006/relationships/hyperlink" Target="https://report.nih.gov/award/index.cf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hyperlink" Target="https://view.officeapps.live.com/op/view.aspx?src=https%3A%2F%2Fgrants.nih.gov%2Fgrants%2Ffunding%2FSample-Provost-Letters-Certifying-R15-Eligibility.docx&amp;wdOrigin=BROWSELINK"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7.png"/><Relationship Id="rId21" Type="http://schemas.openxmlformats.org/officeDocument/2006/relationships/image" Target="../media/image33.png"/><Relationship Id="rId7" Type="http://schemas.openxmlformats.org/officeDocument/2006/relationships/hyperlink" Target="https://pixabay.com/en/spruce-forest-conifer-sunrise-sky-311280/" TargetMode="External"/><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hyperlink" Target="http://tyke44060.deviantart.com/art/Pine-Trees-427656842" TargetMode="External"/><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hyperlink" Target="http://tyke44060.deviantart.com/art/Pine-Trees-427656842" TargetMode="External"/><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hyperlink" Target="https://reporter.nih.gov/matchmak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grants.nih.gov/policy/clinical-trials.htm" TargetMode="Externa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hyperlink" Target="https://sharing.nih.gov/" TargetMode="Externa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hyperlink" Target="https://sharing.nih.gov/data-management-and-sharing-policy/planning-and-budgeting-for-data-management-and-sharing/writing-a-data-management-and-sharing-plan#sample-pla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hyperlink" Target="https://gcc02.safelinks.protection.outlook.com/?url=https%3A%2F%2Fwww.ifm.eng.cam.ac.uk%2Fresearch%2Fgrant-writers-handbook%2Fcartoons%2F&amp;data=05%7C01%7Cjennifer.sizemore%40nih.gov%7Cbea1485170a74fa76ea408db3143b0c3%7C14b77578977342d58507251ca2dc2b06%7C0%7C0%7C638157939017942230%7CUnknown%7CTWFpbGZsb3d8eyJWIjoiMC4wLjAwMDAiLCJQIjoiV2luMzIiLCJBTiI6Ik1haWwiLCJXVCI6Mn0%3D%7C3000%7C%7C%7C&amp;sdata=jqgE1XyNQZOZuvj12stQ3YhohNTDHD755LU1zIFr16w%3D&amp;reserved=0"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hyperlink" Target="https://grants.nih.gov/grants/how-to-apply-application-guide/forms-h/general/g.600-phs-assignment-request-form.htm" TargetMode="Externa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hyperlink" Target="https://public.csr.nih.gov/ForApplicants/ArtHome" TargetMode="External"/><Relationship Id="rId4" Type="http://schemas.openxmlformats.org/officeDocument/2006/relationships/hyperlink" Target="https://nexus.od.nih.gov/all/2023/01/27/encouraging-use-of-the-phs-assignment-request-form-in-applicat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hyperlink" Target="https://nrmnet.net/"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hyperlink" Target="https://www.research.uky.edu/sure-resource-center" TargetMode="Externa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hyperlink" Target="mailto:dorothy.beckett@nih.gov" TargetMode="External"/><Relationship Id="rId3" Type="http://schemas.openxmlformats.org/officeDocument/2006/relationships/notesSlide" Target="../notesSlides/notesSlide11.xml"/><Relationship Id="rId7" Type="http://schemas.openxmlformats.org/officeDocument/2006/relationships/image" Target="../media/image44.jpe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3.jpeg"/><Relationship Id="rId5" Type="http://schemas.openxmlformats.org/officeDocument/2006/relationships/hyperlink" Target="https://grants.nih.gov/grants/guide/pa-files/PAR-23-138.html" TargetMode="External"/><Relationship Id="rId4" Type="http://schemas.openxmlformats.org/officeDocument/2006/relationships/hyperlink" Target="https://www.nih.gov/ending-structural-racism/unit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rants.nih.gov/grants/funding/r15.htm" TargetMode="External"/><Relationship Id="rId7" Type="http://schemas.openxmlformats.org/officeDocument/2006/relationships/hyperlink" Target="https://grants.nih.gov/grants/guide/pa-files/PAR-21-155.html" TargetMode="Externa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hyperlink" Target="https://grants.nih.gov/grants/guide/pa-files/PAR-22-060.html" TargetMode="External"/><Relationship Id="rId5" Type="http://schemas.openxmlformats.org/officeDocument/2006/relationships/hyperlink" Target="https://grants.nih.gov/grants/guide/pa-files/PAR-21-154.html" TargetMode="External"/><Relationship Id="rId4" Type="http://schemas.openxmlformats.org/officeDocument/2006/relationships/hyperlink" Target="https://grants.nih.gov/grants/guide/pa-files/PAR-21-357.html"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hyperlink" Target="mailto:Irina.Krasnova@nih.gov" TargetMode="External"/><Relationship Id="rId4" Type="http://schemas.openxmlformats.org/officeDocument/2006/relationships/hyperlink" Target="https://www.nigms.nih.gov/about/overview/Pages/SuRE.aspx"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grants.nih.gov/grants/forms/submitting-an-application.htm" TargetMode="External"/><Relationship Id="rId3" Type="http://schemas.openxmlformats.org/officeDocument/2006/relationships/notesSlide" Target="../notesSlides/notesSlide14.xml"/><Relationship Id="rId7" Type="http://schemas.openxmlformats.org/officeDocument/2006/relationships/hyperlink" Target="https://grants.nih.gov/grants/how-to-apply-application-guide.html" TargetMode="Externa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hyperlink" Target="https://grants.nih.gov/grants/Annotated_FOA.pdf" TargetMode="External"/><Relationship Id="rId5" Type="http://schemas.openxmlformats.org/officeDocument/2006/relationships/hyperlink" Target="https://nigms.nih.gov/training/Pages/Grant-Writing-Webinar-Series-for-Institutions-Building-Research--and-Research-Training-Capacity.aspx" TargetMode="External"/><Relationship Id="rId4" Type="http://schemas.openxmlformats.org/officeDocument/2006/relationships/hyperlink" Target="https://grants.nih.gov/grants/grants_process.htm" TargetMode="External"/><Relationship Id="rId9" Type="http://schemas.openxmlformats.org/officeDocument/2006/relationships/hyperlink" Target="https://public.csr.nih.gov/ForApplicant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grants.nih.gov/grants/guide/pa-files/PAR-22-060.html" TargetMode="Externa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hyperlink" Target="https://grants.nih.gov/grants/guide/pa-files/PAR-21-357.html" TargetMode="External"/><Relationship Id="rId5" Type="http://schemas.openxmlformats.org/officeDocument/2006/relationships/hyperlink" Target="https://grants.nih.gov/grants/guide/pa-files/PAR-21-155.html" TargetMode="External"/><Relationship Id="rId4" Type="http://schemas.openxmlformats.org/officeDocument/2006/relationships/hyperlink" Target="https://grants.nih.gov/grants/guide/pa-files/PAR-21-154.html"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6E3C460-C493-4BF5-98EF-095BF507A248}"/>
              </a:ext>
            </a:extLst>
          </p:cNvPr>
          <p:cNvSpPr>
            <a:spLocks noGrp="1"/>
          </p:cNvSpPr>
          <p:nvPr>
            <p:ph type="ctrTitle"/>
          </p:nvPr>
        </p:nvSpPr>
        <p:spPr>
          <a:xfrm>
            <a:off x="0" y="1627694"/>
            <a:ext cx="12192000" cy="2398715"/>
          </a:xfrm>
        </p:spPr>
        <p:txBody>
          <a:bodyPr/>
          <a:lstStyle/>
          <a:p>
            <a:r>
              <a:rPr lang="en-US" sz="5400" dirty="0"/>
              <a:t>NIH Research </a:t>
            </a:r>
            <a:br>
              <a:rPr lang="en-US" sz="5400" dirty="0"/>
            </a:br>
            <a:r>
              <a:rPr lang="en-US" sz="5400" dirty="0"/>
              <a:t>Enhancement Award (R15)… </a:t>
            </a:r>
            <a:br>
              <a:rPr lang="en-US" sz="5400" dirty="0"/>
            </a:br>
            <a:r>
              <a:rPr lang="en-US" sz="5400" dirty="0"/>
              <a:t>What You Need to Know! </a:t>
            </a:r>
          </a:p>
        </p:txBody>
      </p:sp>
      <p:sp>
        <p:nvSpPr>
          <p:cNvPr id="4" name="TextBox 3">
            <a:extLst>
              <a:ext uri="{FF2B5EF4-FFF2-40B4-BE49-F238E27FC236}">
                <a16:creationId xmlns:a16="http://schemas.microsoft.com/office/drawing/2014/main" id="{E7333F95-4BED-4AD7-F4E6-E63F01016FE2}"/>
              </a:ext>
            </a:extLst>
          </p:cNvPr>
          <p:cNvSpPr txBox="1"/>
          <p:nvPr/>
        </p:nvSpPr>
        <p:spPr>
          <a:xfrm>
            <a:off x="1760435" y="4394391"/>
            <a:ext cx="3631961" cy="923330"/>
          </a:xfrm>
          <a:prstGeom prst="rect">
            <a:avLst/>
          </a:prstGeom>
          <a:gradFill flip="none" rotWithShape="1">
            <a:gsLst>
              <a:gs pos="0">
                <a:srgbClr val="0F7FC9">
                  <a:tint val="66000"/>
                  <a:satMod val="160000"/>
                </a:srgbClr>
              </a:gs>
              <a:gs pos="50000">
                <a:srgbClr val="0F7FC9">
                  <a:tint val="44500"/>
                  <a:satMod val="160000"/>
                </a:srgbClr>
              </a:gs>
              <a:gs pos="100000">
                <a:srgbClr val="0F7FC9">
                  <a:tint val="23500"/>
                  <a:satMod val="160000"/>
                </a:srgbClr>
              </a:gs>
            </a:gsLst>
            <a:lin ang="16200000" scaled="1"/>
            <a:tileRect/>
          </a:gradFill>
        </p:spPr>
        <p:txBody>
          <a:bodyPr wrap="square" rtlCol="0" anchor="ctr">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Academic Research Enhancement Award </a:t>
            </a:r>
          </a:p>
          <a:p>
            <a:pPr algn="ctr"/>
            <a:r>
              <a:rPr lang="en-US" b="1" dirty="0">
                <a:latin typeface="Open Sans" panose="020B0606030504020204" pitchFamily="34" charset="0"/>
                <a:ea typeface="Open Sans" panose="020B0606030504020204" pitchFamily="34" charset="0"/>
                <a:cs typeface="Open Sans" panose="020B0606030504020204" pitchFamily="34" charset="0"/>
              </a:rPr>
              <a:t>(AREA)</a:t>
            </a:r>
            <a:endParaRPr lang="en-US" dirty="0"/>
          </a:p>
        </p:txBody>
      </p:sp>
      <p:sp>
        <p:nvSpPr>
          <p:cNvPr id="5" name="TextBox 4">
            <a:extLst>
              <a:ext uri="{FF2B5EF4-FFF2-40B4-BE49-F238E27FC236}">
                <a16:creationId xmlns:a16="http://schemas.microsoft.com/office/drawing/2014/main" id="{26DBA507-0AC2-AB60-3FC8-844100363CB0}"/>
              </a:ext>
            </a:extLst>
          </p:cNvPr>
          <p:cNvSpPr txBox="1"/>
          <p:nvPr/>
        </p:nvSpPr>
        <p:spPr>
          <a:xfrm>
            <a:off x="6454923" y="4394391"/>
            <a:ext cx="3631961" cy="923330"/>
          </a:xfrm>
          <a:prstGeom prst="rect">
            <a:avLst/>
          </a:prstGeom>
          <a:gradFill flip="none" rotWithShape="1">
            <a:gsLst>
              <a:gs pos="0">
                <a:srgbClr val="0F7FC9">
                  <a:tint val="66000"/>
                  <a:satMod val="160000"/>
                </a:srgbClr>
              </a:gs>
              <a:gs pos="50000">
                <a:srgbClr val="0F7FC9">
                  <a:tint val="44500"/>
                  <a:satMod val="160000"/>
                </a:srgbClr>
              </a:gs>
              <a:gs pos="100000">
                <a:srgbClr val="0F7FC9">
                  <a:tint val="23500"/>
                  <a:satMod val="160000"/>
                </a:srgbClr>
              </a:gs>
            </a:gsLst>
            <a:lin ang="16200000" scaled="1"/>
            <a:tileRect/>
          </a:gradFill>
        </p:spPr>
        <p:txBody>
          <a:bodyPr wrap="square" rtlCol="0" anchor="ctr">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Research Enhancement Award Program </a:t>
            </a:r>
          </a:p>
          <a:p>
            <a:pPr algn="ctr"/>
            <a:r>
              <a:rPr lang="en-US" b="1" dirty="0">
                <a:latin typeface="Open Sans" panose="020B0606030504020204" pitchFamily="34" charset="0"/>
                <a:ea typeface="Open Sans" panose="020B0606030504020204" pitchFamily="34" charset="0"/>
                <a:cs typeface="Open Sans" panose="020B0606030504020204" pitchFamily="34" charset="0"/>
              </a:rPr>
              <a:t>(REAP)</a:t>
            </a:r>
            <a:endParaRPr lang="en-US" dirty="0"/>
          </a:p>
        </p:txBody>
      </p:sp>
      <p:sp>
        <p:nvSpPr>
          <p:cNvPr id="3" name="Content placeholder">
            <a:extLst>
              <a:ext uri="{FF2B5EF4-FFF2-40B4-BE49-F238E27FC236}">
                <a16:creationId xmlns:a16="http://schemas.microsoft.com/office/drawing/2014/main" id="{3CD69520-AF80-4D2F-A73D-1D59757AFA62}"/>
              </a:ext>
            </a:extLst>
          </p:cNvPr>
          <p:cNvSpPr>
            <a:spLocks noGrp="1"/>
          </p:cNvSpPr>
          <p:nvPr>
            <p:ph type="body" idx="1"/>
          </p:nvPr>
        </p:nvSpPr>
        <p:spPr>
          <a:xfrm>
            <a:off x="-136732" y="5756402"/>
            <a:ext cx="12192000" cy="694359"/>
          </a:xfrm>
        </p:spPr>
        <p:txBody>
          <a:bodyPr>
            <a:noAutofit/>
          </a:bodyPr>
          <a:lstStyle/>
          <a:p>
            <a:r>
              <a:rPr lang="en-US" sz="1800" dirty="0"/>
              <a:t>June 15, 2023</a:t>
            </a:r>
          </a:p>
        </p:txBody>
      </p:sp>
    </p:spTree>
    <p:custDataLst>
      <p:tags r:id="rId1"/>
    </p:custDataLst>
    <p:extLst>
      <p:ext uri="{BB962C8B-B14F-4D97-AF65-F5344CB8AC3E}">
        <p14:creationId xmlns:p14="http://schemas.microsoft.com/office/powerpoint/2010/main" val="392571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rPr>
              <a:t>Am I eligible for a REAP R15?</a:t>
            </a:r>
            <a:endParaRPr lang="en-US" b="1" dirty="0">
              <a:solidFill>
                <a:srgbClr val="4945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1825625"/>
            <a:ext cx="10515600" cy="3016006"/>
          </a:xfrm>
        </p:spPr>
        <p:txBody>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Cannot be the PI of another NIH research grant at time of award</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Primary appointment in a </a:t>
            </a: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Health Professional School </a:t>
            </a: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or </a:t>
            </a: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Graduate School</a:t>
            </a: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 including nursing programs/schools </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1"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NIH Funding for </a:t>
            </a:r>
            <a:r>
              <a:rPr kumimoji="0" lang="en-US" sz="2400" b="1" i="0" u="sng"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the institution as a whole </a:t>
            </a: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cannot exceed $6M/year (in both direct and F&amp;A/indirect costs) in 4 of the last 7 years </a:t>
            </a:r>
          </a:p>
        </p:txBody>
      </p:sp>
      <p:pic>
        <p:nvPicPr>
          <p:cNvPr id="4" name="Graphic 3">
            <a:extLst>
              <a:ext uri="{FF2B5EF4-FFF2-40B4-BE49-F238E27FC236}">
                <a16:creationId xmlns:a16="http://schemas.microsoft.com/office/drawing/2014/main" id="{712F9B0A-3B0F-3212-F133-FECEB7FD1F2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8045" y="4677534"/>
            <a:ext cx="914400" cy="914400"/>
          </a:xfrm>
          <a:prstGeom prst="rect">
            <a:avLst/>
          </a:prstGeom>
        </p:spPr>
      </p:pic>
      <p:pic>
        <p:nvPicPr>
          <p:cNvPr id="6" name="Graphic 5">
            <a:extLst>
              <a:ext uri="{FF2B5EF4-FFF2-40B4-BE49-F238E27FC236}">
                <a16:creationId xmlns:a16="http://schemas.microsoft.com/office/drawing/2014/main" id="{388D106D-089B-C52F-8EA3-3260C80FCA2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4870" y="4677534"/>
            <a:ext cx="914400" cy="914400"/>
          </a:xfrm>
          <a:prstGeom prst="rect">
            <a:avLst/>
          </a:prstGeom>
        </p:spPr>
      </p:pic>
      <p:pic>
        <p:nvPicPr>
          <p:cNvPr id="7" name="Graphic 6">
            <a:extLst>
              <a:ext uri="{FF2B5EF4-FFF2-40B4-BE49-F238E27FC236}">
                <a16:creationId xmlns:a16="http://schemas.microsoft.com/office/drawing/2014/main" id="{B58744ED-9BFF-798A-D74A-662AFB8CB91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1930" y="4677534"/>
            <a:ext cx="914400" cy="914400"/>
          </a:xfrm>
          <a:prstGeom prst="rect">
            <a:avLst/>
          </a:prstGeom>
        </p:spPr>
      </p:pic>
      <p:pic>
        <p:nvPicPr>
          <p:cNvPr id="8" name="Graphic 7">
            <a:extLst>
              <a:ext uri="{FF2B5EF4-FFF2-40B4-BE49-F238E27FC236}">
                <a16:creationId xmlns:a16="http://schemas.microsoft.com/office/drawing/2014/main" id="{89C56AD2-9A71-0782-54AE-D1E1AF12AA56}"/>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41407" y="4677534"/>
            <a:ext cx="914400" cy="914400"/>
          </a:xfrm>
          <a:prstGeom prst="rect">
            <a:avLst/>
          </a:prstGeom>
        </p:spPr>
      </p:pic>
      <p:sp>
        <p:nvSpPr>
          <p:cNvPr id="9" name="TextBox 8">
            <a:extLst>
              <a:ext uri="{FF2B5EF4-FFF2-40B4-BE49-F238E27FC236}">
                <a16:creationId xmlns:a16="http://schemas.microsoft.com/office/drawing/2014/main" id="{AA99D307-44BF-E2B4-FBC6-35B1EF29E2CC}"/>
              </a:ext>
            </a:extLst>
          </p:cNvPr>
          <p:cNvSpPr txBox="1"/>
          <p:nvPr/>
        </p:nvSpPr>
        <p:spPr>
          <a:xfrm>
            <a:off x="1641231" y="5856437"/>
            <a:ext cx="10322701" cy="369332"/>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13"/>
              </a:rPr>
              <a:t>https://grants.nih.gov/grants/funding/R15-Eligibility-Decision-Tree.pdf</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10</a:t>
            </a:fld>
            <a:endParaRPr lang="en-US" dirty="0"/>
          </a:p>
        </p:txBody>
      </p:sp>
    </p:spTree>
    <p:custDataLst>
      <p:tags r:id="rId1"/>
    </p:custDataLst>
    <p:extLst>
      <p:ext uri="{BB962C8B-B14F-4D97-AF65-F5344CB8AC3E}">
        <p14:creationId xmlns:p14="http://schemas.microsoft.com/office/powerpoint/2010/main" val="1400819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rPr>
              <a:t>Am I eligible for an AREA R15?</a:t>
            </a:r>
            <a:endParaRPr lang="en-US" b="1" dirty="0">
              <a:solidFill>
                <a:srgbClr val="4945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1611191"/>
            <a:ext cx="10515600" cy="3453178"/>
          </a:xfrm>
        </p:spPr>
        <p:txBody>
          <a:bodyPr>
            <a:normAutofit fontScale="55000" lnSpcReduction="20000"/>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3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Cannot be the PI of another NIH research grant at time of award</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3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Primary appointment is NOT in a </a:t>
            </a:r>
            <a:r>
              <a:rPr kumimoji="0" lang="en-US" sz="3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Health Professional School </a:t>
            </a:r>
            <a:r>
              <a:rPr kumimoji="0" lang="en-US" sz="3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or </a:t>
            </a:r>
            <a:r>
              <a:rPr kumimoji="0" lang="en-US" sz="3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Graduate School</a:t>
            </a:r>
            <a:endParaRPr kumimoji="0" lang="en-US" sz="3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1"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sz="32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AREA includes engineering and biomedical engineering (BSE &amp; MSE)</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3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Individual school within the parent umbrella institution has a </a:t>
            </a:r>
            <a:r>
              <a:rPr kumimoji="0" lang="en-US" sz="3400" b="1"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greater undergraduate than graduate student enrollment </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3400" b="1"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NIH Funding for </a:t>
            </a:r>
            <a:r>
              <a:rPr kumimoji="0" lang="en-US" sz="3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all of the </a:t>
            </a:r>
            <a:r>
              <a:rPr kumimoji="0" lang="en-US" sz="3400" b="1" i="0" u="sng"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non-health professional components </a:t>
            </a:r>
            <a:r>
              <a:rPr kumimoji="0" lang="en-US" sz="3400" b="1" i="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of the institution </a:t>
            </a:r>
            <a:r>
              <a:rPr kumimoji="0" lang="en-US" sz="3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cannot exceed $6M/year (in both direct and F&amp;A/indirect costs) in 4 of the last 7 years </a:t>
            </a:r>
          </a:p>
        </p:txBody>
      </p:sp>
      <p:sp>
        <p:nvSpPr>
          <p:cNvPr id="9" name="TextBox 8">
            <a:extLst>
              <a:ext uri="{FF2B5EF4-FFF2-40B4-BE49-F238E27FC236}">
                <a16:creationId xmlns:a16="http://schemas.microsoft.com/office/drawing/2014/main" id="{AA99D307-44BF-E2B4-FBC6-35B1EF29E2CC}"/>
              </a:ext>
            </a:extLst>
          </p:cNvPr>
          <p:cNvSpPr txBox="1"/>
          <p:nvPr/>
        </p:nvSpPr>
        <p:spPr>
          <a:xfrm>
            <a:off x="1696824" y="5821268"/>
            <a:ext cx="10135133" cy="369332"/>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https://grants.nih.gov/grants/funding/R15-Eligibility-Decision-Tree.pdf</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11</a:t>
            </a:fld>
            <a:endParaRPr lang="en-US" dirty="0"/>
          </a:p>
        </p:txBody>
      </p:sp>
    </p:spTree>
    <p:custDataLst>
      <p:tags r:id="rId1"/>
    </p:custDataLst>
    <p:extLst>
      <p:ext uri="{BB962C8B-B14F-4D97-AF65-F5344CB8AC3E}">
        <p14:creationId xmlns:p14="http://schemas.microsoft.com/office/powerpoint/2010/main" val="206452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rPr>
              <a:t>Determining institution financial eligibility</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normAutofit fontScale="92500" lnSpcReduction="20000"/>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Utilize </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NIH </a:t>
            </a:r>
            <a:r>
              <a:rPr kumimoji="0" lang="en-US" sz="26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RePORT</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NIH Awards by Location &amp; Organization </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determine organization funding levels for R15 Eligibility</a:t>
            </a:r>
          </a:p>
          <a:p>
            <a:pPr marL="742950" marR="0" lvl="1" indent="-285750" algn="l" defTabSz="457200" rtl="0" eaLnBrk="1" fontAlgn="auto" latinLnBrk="0" hangingPunct="1">
              <a:lnSpc>
                <a:spcPct val="125000"/>
              </a:lnSpc>
              <a:spcBef>
                <a:spcPts val="0"/>
              </a:spcBef>
              <a:spcAft>
                <a:spcPts val="1000"/>
              </a:spcAft>
              <a:buClr>
                <a:srgbClr val="4963AE"/>
              </a:buClr>
              <a:buSzPct val="135000"/>
              <a:buFont typeface="Courier New" pitchFamily="49" charset="0"/>
              <a:buChar char="o"/>
              <a:tabLst/>
              <a:defRPr/>
            </a:pPr>
            <a:r>
              <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Follow the directions at this link </a:t>
            </a:r>
            <a:r>
              <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https://grants.nih.gov/grants/funding/Determing-Organization-Funding-Levels-R15-Eligibility.pdf</a:t>
            </a:r>
            <a:endPar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institutions with multiple campuses, eligibility can be considered for each individual campus (e.g., main, satellite, etc.) only if a Unique </a:t>
            </a:r>
            <a:r>
              <a:rPr lang="en-US"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E</a:t>
            </a:r>
            <a:r>
              <a:rPr kumimoji="0" lang="en-US" sz="26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ntity</a:t>
            </a: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Identifier (UEI) and NIH Institutional Profile File (IPF) number are established for each campus. </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institutions that use one UEI or NIH IPF number for all campuses, eligibility is determined for all campuses together  </a:t>
            </a:r>
            <a:r>
              <a:rPr kumimoji="0" lang="en-US" sz="2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see: </a:t>
            </a:r>
            <a:r>
              <a:rPr lang="en-US" sz="2200" dirty="0">
                <a:solidFill>
                  <a:srgbClr val="FF0000"/>
                </a:solidFill>
                <a:latin typeface="Open Sans" panose="020B0606030504020204" pitchFamily="34" charset="0"/>
                <a:ea typeface="Open Sans" panose="020B0606030504020204" pitchFamily="34" charset="0"/>
                <a:cs typeface="Open Sans" panose="020B0606030504020204" pitchFamily="34" charset="0"/>
                <a:hlinkClick r:id="rId6"/>
              </a:rPr>
              <a:t>NOT-OD-21-135</a:t>
            </a:r>
            <a:r>
              <a:rPr lang="en-US" sz="2200" dirty="0">
                <a:latin typeface="Open Sans" panose="020B0606030504020204" pitchFamily="34" charset="0"/>
                <a:ea typeface="Open Sans" panose="020B0606030504020204" pitchFamily="34" charset="0"/>
                <a:cs typeface="Open Sans" panose="020B0606030504020204" pitchFamily="34" charset="0"/>
              </a:rPr>
              <a:t>)</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12</a:t>
            </a:fld>
            <a:endParaRPr lang="en-US" dirty="0"/>
          </a:p>
        </p:txBody>
      </p:sp>
    </p:spTree>
    <p:custDataLst>
      <p:tags r:id="rId1"/>
    </p:custDataLst>
    <p:extLst>
      <p:ext uri="{BB962C8B-B14F-4D97-AF65-F5344CB8AC3E}">
        <p14:creationId xmlns:p14="http://schemas.microsoft.com/office/powerpoint/2010/main" val="1626452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How do I document institution </a:t>
            </a:r>
            <a:r>
              <a:rPr kumimoji="0" lang="en-US" sz="4400" b="1" i="0" u="none" strike="noStrike" kern="1200" cap="none" spc="0" normalizeH="0" baseline="0" noProof="0" dirty="0">
                <a:ln>
                  <a:noFill/>
                </a:ln>
                <a:solidFill>
                  <a:srgbClr val="4963AE"/>
                </a:solidFill>
                <a:effectLst/>
                <a:uLnTx/>
                <a:uFillTx/>
              </a:rPr>
              <a:t>eligibility</a:t>
            </a:r>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a:t>
            </a:r>
            <a:endParaRPr lang="en-US" b="1" dirty="0">
              <a:solidFill>
                <a:srgbClr val="4963AE"/>
              </a:solidFill>
            </a:endParaRPr>
          </a:p>
        </p:txBody>
      </p:sp>
      <p:pic>
        <p:nvPicPr>
          <p:cNvPr id="10" name="Picture 9" descr="Individual looking distressed sitting at a desk with a laptop computer.">
            <a:extLst>
              <a:ext uri="{FF2B5EF4-FFF2-40B4-BE49-F238E27FC236}">
                <a16:creationId xmlns:a16="http://schemas.microsoft.com/office/drawing/2014/main" id="{077585AA-1C06-2477-DFE7-BDE608E71F48}"/>
              </a:ext>
            </a:extLst>
          </p:cNvPr>
          <p:cNvPicPr>
            <a:picLocks noChangeAspect="1"/>
          </p:cNvPicPr>
          <p:nvPr/>
        </p:nvPicPr>
        <p:blipFill>
          <a:blip r:embed="rId3" cstate="print">
            <a:alphaModFix amt="59000"/>
            <a:extLst>
              <a:ext uri="{28A0092B-C50C-407E-A947-70E740481C1C}">
                <a14:useLocalDpi xmlns:a14="http://schemas.microsoft.com/office/drawing/2010/main" val="0"/>
              </a:ext>
            </a:extLst>
          </a:blip>
          <a:stretch>
            <a:fillRect/>
          </a:stretch>
        </p:blipFill>
        <p:spPr>
          <a:xfrm>
            <a:off x="977367" y="2040933"/>
            <a:ext cx="5427535" cy="3531667"/>
          </a:xfrm>
          <a:prstGeom prst="rect">
            <a:avLst/>
          </a:prstGeom>
        </p:spPr>
      </p:pic>
      <p:sp>
        <p:nvSpPr>
          <p:cNvPr id="9" name="TextBox 8">
            <a:extLst>
              <a:ext uri="{FF2B5EF4-FFF2-40B4-BE49-F238E27FC236}">
                <a16:creationId xmlns:a16="http://schemas.microsoft.com/office/drawing/2014/main" id="{28830799-D699-F5D7-58E0-A96C1F89162B}"/>
              </a:ext>
              <a:ext uri="{C183D7F6-B498-43B3-948B-1728B52AA6E4}">
                <adec:decorative xmlns:adec="http://schemas.microsoft.com/office/drawing/2017/decorative" val="1"/>
              </a:ext>
            </a:extLst>
          </p:cNvPr>
          <p:cNvSpPr txBox="1"/>
          <p:nvPr/>
        </p:nvSpPr>
        <p:spPr>
          <a:xfrm>
            <a:off x="977367" y="2108785"/>
            <a:ext cx="5427535" cy="3785652"/>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sz="1200"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a:t>
            </a:r>
          </a:p>
        </p:txBody>
      </p:sp>
      <p:sp>
        <p:nvSpPr>
          <p:cNvPr id="7" name="Cloud Callout 15">
            <a:extLst>
              <a:ext uri="{FF2B5EF4-FFF2-40B4-BE49-F238E27FC236}">
                <a16:creationId xmlns:a16="http://schemas.microsoft.com/office/drawing/2014/main" id="{355913B5-3DAE-8791-7D85-7F6A290CCFA4}"/>
              </a:ext>
              <a:ext uri="{C183D7F6-B498-43B3-948B-1728B52AA6E4}">
                <adec:decorative xmlns:adec="http://schemas.microsoft.com/office/drawing/2017/decorative" val="0"/>
              </a:ext>
            </a:extLst>
          </p:cNvPr>
          <p:cNvSpPr/>
          <p:nvPr/>
        </p:nvSpPr>
        <p:spPr>
          <a:xfrm>
            <a:off x="6803652" y="1079410"/>
            <a:ext cx="5240566" cy="2305329"/>
          </a:xfrm>
          <a:prstGeom prst="cloudCallout">
            <a:avLst>
              <a:gd name="adj1" fmla="val -67227"/>
              <a:gd name="adj2" fmla="val 33514"/>
            </a:avLst>
          </a:prstGeom>
          <a:noFill/>
          <a:ln w="19050" cap="flat" cmpd="sng" algn="ctr">
            <a:solidFill>
              <a:srgbClr val="001A56"/>
            </a:solidFill>
            <a:prstDash val="solid"/>
            <a:miter lim="800000"/>
          </a:ln>
          <a:effectLst/>
        </p:spPr>
        <p:txBody>
          <a:bodyPr rtlCol="0" anchor="ctr"/>
          <a:lstStyle/>
          <a:p>
            <a:pPr algn="ctr" defTabSz="1219170">
              <a:defRPr/>
            </a:pPr>
            <a:r>
              <a:rPr lang="en-US"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Oh no, I forgot to upload a </a:t>
            </a:r>
            <a:r>
              <a:rPr lang="en-US" kern="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rPr>
              <a:t>signed letter</a:t>
            </a:r>
            <a:r>
              <a:rPr lang="en-US"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from my Provost or similar institutional official verifying that my institution meets the eligibility criteria!</a:t>
            </a:r>
          </a:p>
        </p:txBody>
      </p:sp>
      <p:sp>
        <p:nvSpPr>
          <p:cNvPr id="8" name="TextBox 7">
            <a:extLst>
              <a:ext uri="{FF2B5EF4-FFF2-40B4-BE49-F238E27FC236}">
                <a16:creationId xmlns:a16="http://schemas.microsoft.com/office/drawing/2014/main" id="{253EE288-7A03-5799-C281-3ED1F5922E6B}"/>
              </a:ext>
              <a:ext uri="{C183D7F6-B498-43B3-948B-1728B52AA6E4}">
                <adec:decorative xmlns:adec="http://schemas.microsoft.com/office/drawing/2017/decorative" val="0"/>
              </a:ext>
            </a:extLst>
          </p:cNvPr>
          <p:cNvSpPr txBox="1"/>
          <p:nvPr/>
        </p:nvSpPr>
        <p:spPr>
          <a:xfrm>
            <a:off x="7868923" y="4001611"/>
            <a:ext cx="3345710" cy="1200329"/>
          </a:xfrm>
          <a:prstGeom prst="rect">
            <a:avLst/>
          </a:prstGeom>
          <a:noFill/>
        </p:spPr>
        <p:txBody>
          <a:bodyPr wrap="square" rtlCol="0">
            <a:spAutoFit/>
          </a:bodyPr>
          <a:lstStyle/>
          <a:p>
            <a:pPr algn="ctr" defTabSz="1219170"/>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Don’t let this be you!</a:t>
            </a:r>
          </a:p>
          <a:p>
            <a:pPr algn="ctr" defTabSz="1219170"/>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Your application will be withdrawn</a:t>
            </a: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13</a:t>
            </a:fld>
            <a:endParaRPr lang="en-US" dirty="0"/>
          </a:p>
        </p:txBody>
      </p:sp>
    </p:spTree>
    <p:custDataLst>
      <p:tags r:id="rId1"/>
    </p:custDataLst>
    <p:extLst>
      <p:ext uri="{BB962C8B-B14F-4D97-AF65-F5344CB8AC3E}">
        <p14:creationId xmlns:p14="http://schemas.microsoft.com/office/powerpoint/2010/main" val="360148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D2844C7A-7960-53CF-F798-57DD167B752A}"/>
              </a:ext>
            </a:extLst>
          </p:cNvPr>
          <p:cNvSpPr txBox="1">
            <a:spLocks noGrp="1"/>
          </p:cNvSpPr>
          <p:nvPr>
            <p:ph type="title" idx="4294967295"/>
          </p:nvPr>
        </p:nvSpPr>
        <p:spPr>
          <a:xfrm>
            <a:off x="0" y="111521"/>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Black" panose="020B0A04020102020204" pitchFamily="34" charset="0"/>
                <a:ea typeface="+mn-ea"/>
                <a:cs typeface="+mn-cs"/>
              </a:rPr>
              <a:t>Painted Desert University</a:t>
            </a:r>
          </a:p>
        </p:txBody>
      </p:sp>
      <p:grpSp>
        <p:nvGrpSpPr>
          <p:cNvPr id="3" name="Group 2" descr="Scenic Highway through Painted Desert University with Non-Health and Health Professional Schools and diverse representation for each">
            <a:extLst>
              <a:ext uri="{FF2B5EF4-FFF2-40B4-BE49-F238E27FC236}">
                <a16:creationId xmlns:a16="http://schemas.microsoft.com/office/drawing/2014/main" id="{762132AF-6B09-4FD6-E814-F0E374E015EA}"/>
              </a:ext>
            </a:extLst>
          </p:cNvPr>
          <p:cNvGrpSpPr/>
          <p:nvPr/>
        </p:nvGrpSpPr>
        <p:grpSpPr>
          <a:xfrm>
            <a:off x="202212" y="757852"/>
            <a:ext cx="12174469" cy="6028724"/>
            <a:chOff x="-1" y="765783"/>
            <a:chExt cx="12174469" cy="6028724"/>
          </a:xfrm>
        </p:grpSpPr>
        <p:sp>
          <p:nvSpPr>
            <p:cNvPr id="59" name="TextBox 58">
              <a:extLst>
                <a:ext uri="{FF2B5EF4-FFF2-40B4-BE49-F238E27FC236}">
                  <a16:creationId xmlns:a16="http://schemas.microsoft.com/office/drawing/2014/main" id="{AA0CE61C-9E78-6C19-CF36-405E0AE47B64}"/>
                </a:ext>
              </a:extLst>
            </p:cNvPr>
            <p:cNvSpPr txBox="1"/>
            <p:nvPr/>
          </p:nvSpPr>
          <p:spPr>
            <a:xfrm>
              <a:off x="-1" y="6332842"/>
              <a:ext cx="12174469" cy="461665"/>
            </a:xfrm>
            <a:prstGeom prst="rect">
              <a:avLst/>
            </a:prstGeom>
            <a:noFill/>
          </p:spPr>
          <p:txBody>
            <a:bodyPr wrap="square" rtlCol="0">
              <a:spAutoFit/>
            </a:bodyPr>
            <a:lstStyle/>
            <a:p>
              <a:pPr algn="ctr"/>
              <a:r>
                <a:rPr lang="en-US" sz="2400" b="1" dirty="0">
                  <a:solidFill>
                    <a:schemeClr val="accent1">
                      <a:lumMod val="75000"/>
                    </a:schemeClr>
                  </a:solidFill>
                </a:rPr>
                <a:t>Non-Health and Health Professional Schools</a:t>
              </a:r>
            </a:p>
          </p:txBody>
        </p:sp>
        <p:grpSp>
          <p:nvGrpSpPr>
            <p:cNvPr id="67" name="Group 66" descr="Scenic roadway with trees crossing Non-">
              <a:extLst>
                <a:ext uri="{FF2B5EF4-FFF2-40B4-BE49-F238E27FC236}">
                  <a16:creationId xmlns:a16="http://schemas.microsoft.com/office/drawing/2014/main" id="{DBAB3289-6F5C-7056-5CF1-30A64ECC9DF5}"/>
                </a:ext>
              </a:extLst>
            </p:cNvPr>
            <p:cNvGrpSpPr/>
            <p:nvPr/>
          </p:nvGrpSpPr>
          <p:grpSpPr>
            <a:xfrm>
              <a:off x="3579948" y="765783"/>
              <a:ext cx="8318583" cy="6028724"/>
              <a:chOff x="3606101" y="770789"/>
              <a:chExt cx="8318583" cy="6028724"/>
            </a:xfrm>
          </p:grpSpPr>
          <p:pic>
            <p:nvPicPr>
              <p:cNvPr id="6" name="Picture 5" descr="Shape, logo&#10;&#10;Description automatically generated">
                <a:extLst>
                  <a:ext uri="{FF2B5EF4-FFF2-40B4-BE49-F238E27FC236}">
                    <a16:creationId xmlns:a16="http://schemas.microsoft.com/office/drawing/2014/main" id="{F62AF2A1-89F8-D7BB-97EC-795EB31A1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101" y="1292032"/>
                <a:ext cx="5181600" cy="4961215"/>
              </a:xfrm>
              <a:prstGeom prst="rect">
                <a:avLst/>
              </a:prstGeom>
            </p:spPr>
          </p:pic>
          <p:pic>
            <p:nvPicPr>
              <p:cNvPr id="20" name="Picture 19" descr="A picture containing plant, leaf, fern, dark&#10;&#10;Description automatically generated">
                <a:extLst>
                  <a:ext uri="{FF2B5EF4-FFF2-40B4-BE49-F238E27FC236}">
                    <a16:creationId xmlns:a16="http://schemas.microsoft.com/office/drawing/2014/main" id="{61E8A64D-4A14-C877-F3B1-E98BA9E4B0E5}"/>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24915" y="3133908"/>
                <a:ext cx="1627300" cy="1220475"/>
              </a:xfrm>
              <a:prstGeom prst="rect">
                <a:avLst/>
              </a:prstGeom>
            </p:spPr>
          </p:pic>
          <p:grpSp>
            <p:nvGrpSpPr>
              <p:cNvPr id="25" name="Group 24">
                <a:extLst>
                  <a:ext uri="{FF2B5EF4-FFF2-40B4-BE49-F238E27FC236}">
                    <a16:creationId xmlns:a16="http://schemas.microsoft.com/office/drawing/2014/main" id="{208FBB2F-7348-ABAF-F61B-AD5736DEFCF8}"/>
                  </a:ext>
                </a:extLst>
              </p:cNvPr>
              <p:cNvGrpSpPr/>
              <p:nvPr/>
            </p:nvGrpSpPr>
            <p:grpSpPr>
              <a:xfrm>
                <a:off x="6155156" y="770789"/>
                <a:ext cx="2156862" cy="1540589"/>
                <a:chOff x="6419850" y="642453"/>
                <a:chExt cx="2485175" cy="1663997"/>
              </a:xfrm>
            </p:grpSpPr>
            <p:pic>
              <p:nvPicPr>
                <p:cNvPr id="17" name="Picture 16" descr="A picture containing text, plant, leaf&#10;&#10;Description automatically generated">
                  <a:extLst>
                    <a:ext uri="{FF2B5EF4-FFF2-40B4-BE49-F238E27FC236}">
                      <a16:creationId xmlns:a16="http://schemas.microsoft.com/office/drawing/2014/main" id="{1F5D2635-B2B7-5EFF-96DA-E05C5524CD66}"/>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19850" y="642453"/>
                  <a:ext cx="1962150" cy="1510960"/>
                </a:xfrm>
                <a:prstGeom prst="rect">
                  <a:avLst/>
                </a:prstGeom>
              </p:spPr>
            </p:pic>
            <p:pic>
              <p:nvPicPr>
                <p:cNvPr id="22" name="Picture 21" descr="A picture containing plant, leaf, fern, dark&#10;&#10;Description automatically generated">
                  <a:extLst>
                    <a:ext uri="{FF2B5EF4-FFF2-40B4-BE49-F238E27FC236}">
                      <a16:creationId xmlns:a16="http://schemas.microsoft.com/office/drawing/2014/main" id="{9FBA2C49-F2D2-F221-132D-C58C1A8B8CE8}"/>
                    </a:ext>
                  </a:extLst>
                </p:cNvPr>
                <p:cNvPicPr>
                  <a:picLocks noChangeAspect="1"/>
                </p:cNvPicPr>
                <p:nvPr/>
              </p:nvPicPr>
              <p:blipFill rotWithShape="1">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6657975" y="1085975"/>
                  <a:ext cx="450850" cy="1220475"/>
                </a:xfrm>
                <a:prstGeom prst="rect">
                  <a:avLst/>
                </a:prstGeom>
              </p:spPr>
            </p:pic>
            <p:pic>
              <p:nvPicPr>
                <p:cNvPr id="23" name="Picture 22" descr="A picture containing plant, leaf, fern, dark&#10;&#10;Description automatically generated">
                  <a:extLst>
                    <a:ext uri="{FF2B5EF4-FFF2-40B4-BE49-F238E27FC236}">
                      <a16:creationId xmlns:a16="http://schemas.microsoft.com/office/drawing/2014/main" id="{F4FB5215-3949-D1DA-A7A6-E6B4D1C265E7}"/>
                    </a:ext>
                  </a:extLst>
                </p:cNvPr>
                <p:cNvPicPr>
                  <a:picLocks noChangeAspect="1"/>
                </p:cNvPicPr>
                <p:nvPr/>
              </p:nvPicPr>
              <p:blipFill>
                <a:blip r:embed="rId9"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77725" y="935197"/>
                  <a:ext cx="1627300" cy="1220475"/>
                </a:xfrm>
                <a:prstGeom prst="rect">
                  <a:avLst/>
                </a:prstGeom>
              </p:spPr>
            </p:pic>
          </p:grpSp>
          <p:grpSp>
            <p:nvGrpSpPr>
              <p:cNvPr id="65" name="Group 64">
                <a:extLst>
                  <a:ext uri="{FF2B5EF4-FFF2-40B4-BE49-F238E27FC236}">
                    <a16:creationId xmlns:a16="http://schemas.microsoft.com/office/drawing/2014/main" id="{FE9E168C-2E06-C60D-7BB5-097206CD2DE7}"/>
                  </a:ext>
                </a:extLst>
              </p:cNvPr>
              <p:cNvGrpSpPr/>
              <p:nvPr/>
            </p:nvGrpSpPr>
            <p:grpSpPr>
              <a:xfrm>
                <a:off x="10573487" y="4812520"/>
                <a:ext cx="1351197" cy="1986993"/>
                <a:chOff x="10573487" y="4812520"/>
                <a:chExt cx="1351197" cy="1986993"/>
              </a:xfrm>
            </p:grpSpPr>
            <p:pic>
              <p:nvPicPr>
                <p:cNvPr id="24" name="Picture 23" descr="A picture containing plant, leaf, fern, dark&#10;&#10;Description automatically generated">
                  <a:extLst>
                    <a:ext uri="{FF2B5EF4-FFF2-40B4-BE49-F238E27FC236}">
                      <a16:creationId xmlns:a16="http://schemas.microsoft.com/office/drawing/2014/main" id="{78AF7874-F44C-2D4E-993A-8A39216A3E16}"/>
                    </a:ext>
                  </a:extLst>
                </p:cNvPr>
                <p:cNvPicPr>
                  <a:picLocks noChangeAspect="1"/>
                </p:cNvPicPr>
                <p:nvPr/>
              </p:nvPicPr>
              <p:blipFill rotWithShape="1">
                <a:blip r:embed="rId10"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10573487" y="4981507"/>
                  <a:ext cx="734275" cy="1536001"/>
                </a:xfrm>
                <a:prstGeom prst="rect">
                  <a:avLst/>
                </a:prstGeom>
              </p:spPr>
            </p:pic>
            <p:pic>
              <p:nvPicPr>
                <p:cNvPr id="64" name="Picture 63" descr="A picture containing plant, leaf, fern, dark&#10;&#10;Description automatically generated">
                  <a:extLst>
                    <a:ext uri="{FF2B5EF4-FFF2-40B4-BE49-F238E27FC236}">
                      <a16:creationId xmlns:a16="http://schemas.microsoft.com/office/drawing/2014/main" id="{CEED81BA-0BC6-3F01-328A-7ECCE1A056B7}"/>
                    </a:ext>
                  </a:extLst>
                </p:cNvPr>
                <p:cNvPicPr>
                  <a:picLocks noChangeAspect="1"/>
                </p:cNvPicPr>
                <p:nvPr/>
              </p:nvPicPr>
              <p:blipFill rotWithShape="1">
                <a:blip r:embed="rId11"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11190409" y="4812520"/>
                  <a:ext cx="734275" cy="1986993"/>
                </a:xfrm>
                <a:prstGeom prst="rect">
                  <a:avLst/>
                </a:prstGeom>
              </p:spPr>
            </p:pic>
          </p:grpSp>
        </p:grpSp>
      </p:grpSp>
      <p:grpSp>
        <p:nvGrpSpPr>
          <p:cNvPr id="28" name="Group 27" descr="College of Arts &amp; Sciences&#10;U&gt;G&#10;(Undergraduate&gt;Graduate) $1M NIH Funding">
            <a:extLst>
              <a:ext uri="{FF2B5EF4-FFF2-40B4-BE49-F238E27FC236}">
                <a16:creationId xmlns:a16="http://schemas.microsoft.com/office/drawing/2014/main" id="{C40AFFB0-AAAE-CB1D-29E0-8218812CBF8B}"/>
              </a:ext>
            </a:extLst>
          </p:cNvPr>
          <p:cNvGrpSpPr/>
          <p:nvPr/>
        </p:nvGrpSpPr>
        <p:grpSpPr>
          <a:xfrm>
            <a:off x="136748" y="580263"/>
            <a:ext cx="3804697" cy="2055288"/>
            <a:chOff x="319014" y="653996"/>
            <a:chExt cx="3804697" cy="2055288"/>
          </a:xfrm>
        </p:grpSpPr>
        <p:grpSp>
          <p:nvGrpSpPr>
            <p:cNvPr id="21" name="Group 20">
              <a:extLst>
                <a:ext uri="{FF2B5EF4-FFF2-40B4-BE49-F238E27FC236}">
                  <a16:creationId xmlns:a16="http://schemas.microsoft.com/office/drawing/2014/main" id="{D04DE90A-CDF6-E09B-AC86-9B3C73D785AE}"/>
                </a:ext>
              </a:extLst>
            </p:cNvPr>
            <p:cNvGrpSpPr/>
            <p:nvPr/>
          </p:nvGrpSpPr>
          <p:grpSpPr>
            <a:xfrm>
              <a:off x="390175" y="653996"/>
              <a:ext cx="3733536" cy="1019774"/>
              <a:chOff x="390175" y="653996"/>
              <a:chExt cx="3733536" cy="1019774"/>
            </a:xfrm>
          </p:grpSpPr>
          <p:pic>
            <p:nvPicPr>
              <p:cNvPr id="48" name="Picture 47">
                <a:extLst>
                  <a:ext uri="{FF2B5EF4-FFF2-40B4-BE49-F238E27FC236}">
                    <a16:creationId xmlns:a16="http://schemas.microsoft.com/office/drawing/2014/main" id="{D7BFFB77-98A7-4E2E-0945-1FEFF5D69DDB}"/>
                  </a:ext>
                </a:extLst>
              </p:cNvPr>
              <p:cNvPicPr>
                <a:picLocks noChangeAspect="1"/>
              </p:cNvPicPr>
              <p:nvPr/>
            </p:nvPicPr>
            <p:blipFill rotWithShape="1">
              <a:blip r:embed="rId12"/>
              <a:srcRect t="20482"/>
              <a:stretch/>
            </p:blipFill>
            <p:spPr>
              <a:xfrm>
                <a:off x="425503" y="653996"/>
                <a:ext cx="3698208" cy="1019774"/>
              </a:xfrm>
              <a:prstGeom prst="rect">
                <a:avLst/>
              </a:prstGeom>
            </p:spPr>
          </p:pic>
          <p:pic>
            <p:nvPicPr>
              <p:cNvPr id="53" name="Picture 52" descr="A picture containing plant, leaf, fern, dark&#10;&#10;Description automatically generated">
                <a:extLst>
                  <a:ext uri="{FF2B5EF4-FFF2-40B4-BE49-F238E27FC236}">
                    <a16:creationId xmlns:a16="http://schemas.microsoft.com/office/drawing/2014/main" id="{F99F4372-1AF2-8A1F-4CB3-62435EC1A738}"/>
                  </a:ext>
                </a:extLst>
              </p:cNvPr>
              <p:cNvPicPr>
                <a:picLocks noChangeAspect="1"/>
              </p:cNvPicPr>
              <p:nvPr/>
            </p:nvPicPr>
            <p:blipFill rotWithShape="1">
              <a:blip r:embed="rId13"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3583572" y="968248"/>
                <a:ext cx="292759" cy="612411"/>
              </a:xfrm>
              <a:prstGeom prst="rect">
                <a:avLst/>
              </a:prstGeom>
            </p:spPr>
          </p:pic>
          <p:pic>
            <p:nvPicPr>
              <p:cNvPr id="54" name="Picture 53" descr="A picture containing plant, leaf, fern, dark&#10;&#10;Description automatically generated">
                <a:extLst>
                  <a:ext uri="{FF2B5EF4-FFF2-40B4-BE49-F238E27FC236}">
                    <a16:creationId xmlns:a16="http://schemas.microsoft.com/office/drawing/2014/main" id="{FB1A10E7-91EC-154A-C87C-4D4B3FB4697A}"/>
                  </a:ext>
                </a:extLst>
              </p:cNvPr>
              <p:cNvPicPr>
                <a:picLocks noChangeAspect="1"/>
              </p:cNvPicPr>
              <p:nvPr/>
            </p:nvPicPr>
            <p:blipFill rotWithShape="1">
              <a:blip r:embed="rId13"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390175" y="891668"/>
                <a:ext cx="292759" cy="612411"/>
              </a:xfrm>
              <a:prstGeom prst="rect">
                <a:avLst/>
              </a:prstGeom>
            </p:spPr>
          </p:pic>
        </p:grpSp>
        <p:grpSp>
          <p:nvGrpSpPr>
            <p:cNvPr id="2" name="Group 1">
              <a:extLst>
                <a:ext uri="{FF2B5EF4-FFF2-40B4-BE49-F238E27FC236}">
                  <a16:creationId xmlns:a16="http://schemas.microsoft.com/office/drawing/2014/main" id="{91274988-41D0-8CEE-8797-6646EDC60D2D}"/>
                </a:ext>
              </a:extLst>
            </p:cNvPr>
            <p:cNvGrpSpPr/>
            <p:nvPr/>
          </p:nvGrpSpPr>
          <p:grpSpPr>
            <a:xfrm>
              <a:off x="319014" y="928499"/>
              <a:ext cx="623789" cy="1780785"/>
              <a:chOff x="316614" y="960129"/>
              <a:chExt cx="683836" cy="1843149"/>
            </a:xfrm>
          </p:grpSpPr>
          <p:pic>
            <p:nvPicPr>
              <p:cNvPr id="8" name="Picture 7">
                <a:extLst>
                  <a:ext uri="{FF2B5EF4-FFF2-40B4-BE49-F238E27FC236}">
                    <a16:creationId xmlns:a16="http://schemas.microsoft.com/office/drawing/2014/main" id="{401C2654-D2E4-C3A8-3B51-30A47D14B68E}"/>
                  </a:ext>
                </a:extLst>
              </p:cNvPr>
              <p:cNvPicPr>
                <a:picLocks noChangeAspect="1"/>
              </p:cNvPicPr>
              <p:nvPr/>
            </p:nvPicPr>
            <p:blipFill>
              <a:blip r:embed="rId14"/>
              <a:stretch>
                <a:fillRect/>
              </a:stretch>
            </p:blipFill>
            <p:spPr>
              <a:xfrm flipH="1">
                <a:off x="343949" y="960129"/>
                <a:ext cx="559944" cy="1570277"/>
              </a:xfrm>
              <a:prstGeom prst="rect">
                <a:avLst/>
              </a:prstGeom>
            </p:spPr>
          </p:pic>
          <p:sp>
            <p:nvSpPr>
              <p:cNvPr id="30" name="TextBox 29">
                <a:extLst>
                  <a:ext uri="{FF2B5EF4-FFF2-40B4-BE49-F238E27FC236}">
                    <a16:creationId xmlns:a16="http://schemas.microsoft.com/office/drawing/2014/main" id="{E10B4C64-91F3-18C9-9446-96D3221B08EE}"/>
                  </a:ext>
                </a:extLst>
              </p:cNvPr>
              <p:cNvSpPr txBox="1"/>
              <p:nvPr/>
            </p:nvSpPr>
            <p:spPr>
              <a:xfrm>
                <a:off x="316614" y="2484723"/>
                <a:ext cx="683836" cy="318555"/>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Lisa</a:t>
                </a:r>
              </a:p>
            </p:txBody>
          </p:sp>
        </p:grpSp>
        <p:sp>
          <p:nvSpPr>
            <p:cNvPr id="56" name="TextBox 55">
              <a:extLst>
                <a:ext uri="{FF2B5EF4-FFF2-40B4-BE49-F238E27FC236}">
                  <a16:creationId xmlns:a16="http://schemas.microsoft.com/office/drawing/2014/main" id="{B6757B8C-0F9E-4E79-B063-952E98A4A9B1}"/>
                </a:ext>
              </a:extLst>
            </p:cNvPr>
            <p:cNvSpPr txBox="1"/>
            <p:nvPr/>
          </p:nvSpPr>
          <p:spPr>
            <a:xfrm>
              <a:off x="984060" y="1587010"/>
              <a:ext cx="2492056" cy="1077218"/>
            </a:xfrm>
            <a:prstGeom prst="rect">
              <a:avLst/>
            </a:prstGeom>
            <a:noFill/>
          </p:spPr>
          <p:txBody>
            <a:bodyPr wrap="square" rtlCol="0">
              <a:spAutoFit/>
            </a:bodyPr>
            <a:lstStyle/>
            <a:p>
              <a:pPr algn="ctr"/>
              <a:r>
                <a:rPr lang="en-US" sz="1600" b="1" dirty="0"/>
                <a:t>College of Arts &amp; Sciences</a:t>
              </a:r>
            </a:p>
            <a:p>
              <a:pPr algn="ctr"/>
              <a:r>
                <a:rPr lang="en-US" sz="1600" b="1" dirty="0"/>
                <a:t>U&gt;G</a:t>
              </a:r>
            </a:p>
            <a:p>
              <a:pPr algn="ctr"/>
              <a:r>
                <a:rPr lang="en-US" sz="1600" b="1" dirty="0"/>
                <a:t>(Undergraduate&gt;Graduate) $1M NIH Funding</a:t>
              </a:r>
            </a:p>
          </p:txBody>
        </p:sp>
      </p:grpSp>
      <p:grpSp>
        <p:nvGrpSpPr>
          <p:cNvPr id="15" name="Group 14" descr="School of Public Health&#10;U&lt;G &#10;$200K NIH Funding&#10;">
            <a:extLst>
              <a:ext uri="{FF2B5EF4-FFF2-40B4-BE49-F238E27FC236}">
                <a16:creationId xmlns:a16="http://schemas.microsoft.com/office/drawing/2014/main" id="{B4C58FFF-C74C-7FAD-19CA-30B717837E37}"/>
              </a:ext>
            </a:extLst>
          </p:cNvPr>
          <p:cNvGrpSpPr/>
          <p:nvPr/>
        </p:nvGrpSpPr>
        <p:grpSpPr>
          <a:xfrm>
            <a:off x="1914883" y="2353094"/>
            <a:ext cx="3371317" cy="2256872"/>
            <a:chOff x="1824654" y="2304027"/>
            <a:chExt cx="3089501" cy="2256872"/>
          </a:xfrm>
        </p:grpSpPr>
        <p:pic>
          <p:nvPicPr>
            <p:cNvPr id="51" name="Picture 50">
              <a:extLst>
                <a:ext uri="{FF2B5EF4-FFF2-40B4-BE49-F238E27FC236}">
                  <a16:creationId xmlns:a16="http://schemas.microsoft.com/office/drawing/2014/main" id="{EA30007D-103F-DF85-7BE3-1EEDEAC2A556}"/>
                </a:ext>
              </a:extLst>
            </p:cNvPr>
            <p:cNvPicPr>
              <a:picLocks noChangeAspect="1"/>
            </p:cNvPicPr>
            <p:nvPr/>
          </p:nvPicPr>
          <p:blipFill>
            <a:blip r:embed="rId15"/>
            <a:stretch>
              <a:fillRect/>
            </a:stretch>
          </p:blipFill>
          <p:spPr>
            <a:xfrm>
              <a:off x="2652515" y="2304027"/>
              <a:ext cx="2010373" cy="1518826"/>
            </a:xfrm>
            <a:prstGeom prst="rect">
              <a:avLst/>
            </a:prstGeom>
          </p:spPr>
        </p:pic>
        <p:sp>
          <p:nvSpPr>
            <p:cNvPr id="57" name="TextBox 56">
              <a:extLst>
                <a:ext uri="{FF2B5EF4-FFF2-40B4-BE49-F238E27FC236}">
                  <a16:creationId xmlns:a16="http://schemas.microsoft.com/office/drawing/2014/main" id="{5ADC2C5F-CD7E-CFE9-898A-4E4CCC75BA11}"/>
                </a:ext>
              </a:extLst>
            </p:cNvPr>
            <p:cNvSpPr txBox="1"/>
            <p:nvPr/>
          </p:nvSpPr>
          <p:spPr>
            <a:xfrm>
              <a:off x="2422099" y="3729902"/>
              <a:ext cx="2492056" cy="830997"/>
            </a:xfrm>
            <a:prstGeom prst="rect">
              <a:avLst/>
            </a:prstGeom>
            <a:noFill/>
          </p:spPr>
          <p:txBody>
            <a:bodyPr wrap="square" rtlCol="0">
              <a:spAutoFit/>
            </a:bodyPr>
            <a:lstStyle/>
            <a:p>
              <a:pPr algn="ctr"/>
              <a:r>
                <a:rPr lang="en-US" sz="1600" b="1" dirty="0"/>
                <a:t>School of Public Health</a:t>
              </a:r>
            </a:p>
            <a:p>
              <a:pPr algn="ctr"/>
              <a:r>
                <a:rPr lang="en-US" sz="1600" b="1" dirty="0"/>
                <a:t>U&lt;G </a:t>
              </a:r>
            </a:p>
            <a:p>
              <a:pPr algn="ctr"/>
              <a:r>
                <a:rPr lang="en-US" sz="1600" b="1" dirty="0"/>
                <a:t>$200K NIH Funding</a:t>
              </a:r>
            </a:p>
          </p:txBody>
        </p:sp>
        <p:grpSp>
          <p:nvGrpSpPr>
            <p:cNvPr id="12" name="Group 11">
              <a:extLst>
                <a:ext uri="{FF2B5EF4-FFF2-40B4-BE49-F238E27FC236}">
                  <a16:creationId xmlns:a16="http://schemas.microsoft.com/office/drawing/2014/main" id="{BECE8DEE-DB75-F5F8-650C-F93F308B599F}"/>
                </a:ext>
              </a:extLst>
            </p:cNvPr>
            <p:cNvGrpSpPr/>
            <p:nvPr/>
          </p:nvGrpSpPr>
          <p:grpSpPr>
            <a:xfrm>
              <a:off x="1824654" y="2693041"/>
              <a:ext cx="868466" cy="1772080"/>
              <a:chOff x="1824654" y="2693041"/>
              <a:chExt cx="868466" cy="1772080"/>
            </a:xfrm>
          </p:grpSpPr>
          <p:pic>
            <p:nvPicPr>
              <p:cNvPr id="5" name="Picture 4">
                <a:extLst>
                  <a:ext uri="{FF2B5EF4-FFF2-40B4-BE49-F238E27FC236}">
                    <a16:creationId xmlns:a16="http://schemas.microsoft.com/office/drawing/2014/main" id="{BD206E6A-7469-CC8C-23B2-A1A9A5A3853B}"/>
                  </a:ext>
                </a:extLst>
              </p:cNvPr>
              <p:cNvPicPr>
                <a:picLocks noChangeAspect="1"/>
              </p:cNvPicPr>
              <p:nvPr/>
            </p:nvPicPr>
            <p:blipFill>
              <a:blip r:embed="rId16"/>
              <a:stretch>
                <a:fillRect/>
              </a:stretch>
            </p:blipFill>
            <p:spPr>
              <a:xfrm flipH="1">
                <a:off x="1924822" y="2693041"/>
                <a:ext cx="754096" cy="1526419"/>
              </a:xfrm>
              <a:prstGeom prst="rect">
                <a:avLst/>
              </a:prstGeom>
            </p:spPr>
          </p:pic>
          <p:sp>
            <p:nvSpPr>
              <p:cNvPr id="32" name="TextBox 31">
                <a:extLst>
                  <a:ext uri="{FF2B5EF4-FFF2-40B4-BE49-F238E27FC236}">
                    <a16:creationId xmlns:a16="http://schemas.microsoft.com/office/drawing/2014/main" id="{0898FFD3-375F-A13E-EDD9-8F81AA83FD1F}"/>
                  </a:ext>
                </a:extLst>
              </p:cNvPr>
              <p:cNvSpPr txBox="1"/>
              <p:nvPr/>
            </p:nvSpPr>
            <p:spPr>
              <a:xfrm>
                <a:off x="1824654" y="4157344"/>
                <a:ext cx="868466" cy="307777"/>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Thomas</a:t>
                </a:r>
              </a:p>
            </p:txBody>
          </p:sp>
        </p:grpSp>
      </p:grpSp>
      <p:grpSp>
        <p:nvGrpSpPr>
          <p:cNvPr id="7" name="Group 6" descr="College of Engineering &amp; Applied Sciences&#10;U&gt;G &#10;$300K NIH Funding&#10;">
            <a:extLst>
              <a:ext uri="{FF2B5EF4-FFF2-40B4-BE49-F238E27FC236}">
                <a16:creationId xmlns:a16="http://schemas.microsoft.com/office/drawing/2014/main" id="{C91571B3-F7E4-6E04-8E7A-3C37A6FF2FA5}"/>
              </a:ext>
            </a:extLst>
          </p:cNvPr>
          <p:cNvGrpSpPr/>
          <p:nvPr/>
        </p:nvGrpSpPr>
        <p:grpSpPr>
          <a:xfrm>
            <a:off x="254446" y="4532438"/>
            <a:ext cx="3091623" cy="2585217"/>
            <a:chOff x="293469" y="4625823"/>
            <a:chExt cx="3091623" cy="2585217"/>
          </a:xfrm>
        </p:grpSpPr>
        <p:grpSp>
          <p:nvGrpSpPr>
            <p:cNvPr id="50" name="Group 49">
              <a:extLst>
                <a:ext uri="{FF2B5EF4-FFF2-40B4-BE49-F238E27FC236}">
                  <a16:creationId xmlns:a16="http://schemas.microsoft.com/office/drawing/2014/main" id="{F43EDCE5-B51C-88F3-79C9-6E8C1D8C9F58}"/>
                </a:ext>
              </a:extLst>
            </p:cNvPr>
            <p:cNvGrpSpPr/>
            <p:nvPr/>
          </p:nvGrpSpPr>
          <p:grpSpPr>
            <a:xfrm>
              <a:off x="950825" y="4625823"/>
              <a:ext cx="2434267" cy="2585217"/>
              <a:chOff x="950825" y="4625823"/>
              <a:chExt cx="2434267" cy="2585217"/>
            </a:xfrm>
          </p:grpSpPr>
          <p:pic>
            <p:nvPicPr>
              <p:cNvPr id="49" name="Picture 48">
                <a:extLst>
                  <a:ext uri="{FF2B5EF4-FFF2-40B4-BE49-F238E27FC236}">
                    <a16:creationId xmlns:a16="http://schemas.microsoft.com/office/drawing/2014/main" id="{C437583C-0AC4-087A-FF3E-68F00BB83B59}"/>
                  </a:ext>
                </a:extLst>
              </p:cNvPr>
              <p:cNvPicPr>
                <a:picLocks noChangeAspect="1"/>
              </p:cNvPicPr>
              <p:nvPr/>
            </p:nvPicPr>
            <p:blipFill>
              <a:blip r:embed="rId17"/>
              <a:stretch>
                <a:fillRect/>
              </a:stretch>
            </p:blipFill>
            <p:spPr>
              <a:xfrm>
                <a:off x="1145875" y="4625823"/>
                <a:ext cx="2239217" cy="1391947"/>
              </a:xfrm>
              <a:prstGeom prst="rect">
                <a:avLst/>
              </a:prstGeom>
            </p:spPr>
          </p:pic>
          <p:sp>
            <p:nvSpPr>
              <p:cNvPr id="60" name="TextBox 59">
                <a:extLst>
                  <a:ext uri="{FF2B5EF4-FFF2-40B4-BE49-F238E27FC236}">
                    <a16:creationId xmlns:a16="http://schemas.microsoft.com/office/drawing/2014/main" id="{DA6E1AE0-3452-8EB5-CD2A-9B773AD69A79}"/>
                  </a:ext>
                </a:extLst>
              </p:cNvPr>
              <p:cNvSpPr txBox="1"/>
              <p:nvPr/>
            </p:nvSpPr>
            <p:spPr>
              <a:xfrm>
                <a:off x="950825" y="5856823"/>
                <a:ext cx="2422353" cy="1354217"/>
              </a:xfrm>
              <a:prstGeom prst="rect">
                <a:avLst/>
              </a:prstGeom>
              <a:noFill/>
            </p:spPr>
            <p:txBody>
              <a:bodyPr wrap="square" rtlCol="0">
                <a:spAutoFit/>
              </a:bodyPr>
              <a:lstStyle/>
              <a:p>
                <a:pPr algn="ctr"/>
                <a:r>
                  <a:rPr lang="en-US" sz="1600" b="1" dirty="0"/>
                  <a:t>College of Engineering &amp; Applied Sciences</a:t>
                </a:r>
              </a:p>
              <a:p>
                <a:pPr algn="ctr"/>
                <a:r>
                  <a:rPr lang="en-US" sz="1600" b="1" dirty="0"/>
                  <a:t>U&gt;G </a:t>
                </a:r>
              </a:p>
              <a:p>
                <a:pPr algn="ctr"/>
                <a:r>
                  <a:rPr lang="en-US" sz="1600" b="1" dirty="0"/>
                  <a:t>$300K NIH Funding</a:t>
                </a:r>
              </a:p>
              <a:p>
                <a:endParaRPr lang="en-US" dirty="0"/>
              </a:p>
            </p:txBody>
          </p:sp>
        </p:grpSp>
        <p:grpSp>
          <p:nvGrpSpPr>
            <p:cNvPr id="14" name="Group 13">
              <a:extLst>
                <a:ext uri="{FF2B5EF4-FFF2-40B4-BE49-F238E27FC236}">
                  <a16:creationId xmlns:a16="http://schemas.microsoft.com/office/drawing/2014/main" id="{588C34DF-8C98-3FA0-AC53-76EE5DD7333E}"/>
                </a:ext>
              </a:extLst>
            </p:cNvPr>
            <p:cNvGrpSpPr/>
            <p:nvPr/>
          </p:nvGrpSpPr>
          <p:grpSpPr>
            <a:xfrm>
              <a:off x="293469" y="4807514"/>
              <a:ext cx="949065" cy="1986993"/>
              <a:chOff x="293469" y="4807514"/>
              <a:chExt cx="949065" cy="1986993"/>
            </a:xfrm>
          </p:grpSpPr>
          <p:sp>
            <p:nvSpPr>
              <p:cNvPr id="34" name="TextBox 33">
                <a:extLst>
                  <a:ext uri="{FF2B5EF4-FFF2-40B4-BE49-F238E27FC236}">
                    <a16:creationId xmlns:a16="http://schemas.microsoft.com/office/drawing/2014/main" id="{6065724F-977D-992E-D2F5-84FEB071061E}"/>
                  </a:ext>
                </a:extLst>
              </p:cNvPr>
              <p:cNvSpPr txBox="1"/>
              <p:nvPr/>
            </p:nvSpPr>
            <p:spPr>
              <a:xfrm>
                <a:off x="293469" y="6486730"/>
                <a:ext cx="949065" cy="307777"/>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Marcus</a:t>
                </a:r>
              </a:p>
            </p:txBody>
          </p:sp>
          <p:pic>
            <p:nvPicPr>
              <p:cNvPr id="13" name="Picture 12" descr="A picture containing posing, person, standing, group&#10;&#10;Description automatically generated">
                <a:extLst>
                  <a:ext uri="{FF2B5EF4-FFF2-40B4-BE49-F238E27FC236}">
                    <a16:creationId xmlns:a16="http://schemas.microsoft.com/office/drawing/2014/main" id="{9B3E0929-0A5B-AEDB-23CF-4BDDF7482698}"/>
                  </a:ext>
                </a:extLst>
              </p:cNvPr>
              <p:cNvPicPr>
                <a:picLocks noChangeAspect="1"/>
              </p:cNvPicPr>
              <p:nvPr/>
            </p:nvPicPr>
            <p:blipFill rotWithShape="1">
              <a:blip r:embed="rId18">
                <a:extLst>
                  <a:ext uri="{28A0092B-C50C-407E-A947-70E740481C1C}">
                    <a14:useLocalDpi xmlns:a14="http://schemas.microsoft.com/office/drawing/2010/main" val="0"/>
                  </a:ext>
                </a:extLst>
              </a:blip>
              <a:srcRect l="38068" t="51600" r="51368"/>
              <a:stretch/>
            </p:blipFill>
            <p:spPr>
              <a:xfrm>
                <a:off x="435686" y="4807514"/>
                <a:ext cx="647887" cy="1721550"/>
              </a:xfrm>
              <a:prstGeom prst="rect">
                <a:avLst/>
              </a:prstGeom>
            </p:spPr>
          </p:pic>
        </p:grpSp>
      </p:grpSp>
      <p:grpSp>
        <p:nvGrpSpPr>
          <p:cNvPr id="16" name="Group 15" descr="College of Nursing&#10;U&gt;G &#10;$600K NIH Funding&#10;">
            <a:extLst>
              <a:ext uri="{FF2B5EF4-FFF2-40B4-BE49-F238E27FC236}">
                <a16:creationId xmlns:a16="http://schemas.microsoft.com/office/drawing/2014/main" id="{4D1EB04A-8826-6993-5A62-8F03EBB7DA21}"/>
              </a:ext>
            </a:extLst>
          </p:cNvPr>
          <p:cNvGrpSpPr/>
          <p:nvPr/>
        </p:nvGrpSpPr>
        <p:grpSpPr>
          <a:xfrm>
            <a:off x="8345480" y="854041"/>
            <a:ext cx="3542450" cy="2281968"/>
            <a:chOff x="8345480" y="854041"/>
            <a:chExt cx="3542450" cy="2281968"/>
          </a:xfrm>
        </p:grpSpPr>
        <p:grpSp>
          <p:nvGrpSpPr>
            <p:cNvPr id="58" name="Group 57">
              <a:extLst>
                <a:ext uri="{FF2B5EF4-FFF2-40B4-BE49-F238E27FC236}">
                  <a16:creationId xmlns:a16="http://schemas.microsoft.com/office/drawing/2014/main" id="{E53699E7-3634-A44B-EE00-932C624778FE}"/>
                </a:ext>
              </a:extLst>
            </p:cNvPr>
            <p:cNvGrpSpPr/>
            <p:nvPr/>
          </p:nvGrpSpPr>
          <p:grpSpPr>
            <a:xfrm>
              <a:off x="8345480" y="854041"/>
              <a:ext cx="2631358" cy="1861805"/>
              <a:chOff x="8345480" y="854041"/>
              <a:chExt cx="2631358" cy="1861805"/>
            </a:xfrm>
          </p:grpSpPr>
          <p:pic>
            <p:nvPicPr>
              <p:cNvPr id="47" name="Picture 46">
                <a:extLst>
                  <a:ext uri="{FF2B5EF4-FFF2-40B4-BE49-F238E27FC236}">
                    <a16:creationId xmlns:a16="http://schemas.microsoft.com/office/drawing/2014/main" id="{B6523173-C60C-7EC2-A079-BFAFF4335A27}"/>
                  </a:ext>
                </a:extLst>
              </p:cNvPr>
              <p:cNvPicPr>
                <a:picLocks noChangeAspect="1"/>
              </p:cNvPicPr>
              <p:nvPr/>
            </p:nvPicPr>
            <p:blipFill>
              <a:blip r:embed="rId19"/>
              <a:stretch>
                <a:fillRect/>
              </a:stretch>
            </p:blipFill>
            <p:spPr>
              <a:xfrm>
                <a:off x="8345480" y="854041"/>
                <a:ext cx="2631358" cy="1163870"/>
              </a:xfrm>
              <a:prstGeom prst="rect">
                <a:avLst/>
              </a:prstGeom>
            </p:spPr>
          </p:pic>
          <p:sp>
            <p:nvSpPr>
              <p:cNvPr id="52" name="TextBox 51">
                <a:extLst>
                  <a:ext uri="{FF2B5EF4-FFF2-40B4-BE49-F238E27FC236}">
                    <a16:creationId xmlns:a16="http://schemas.microsoft.com/office/drawing/2014/main" id="{B8332DEB-74C0-BFF4-F3C2-3B593009221A}"/>
                  </a:ext>
                </a:extLst>
              </p:cNvPr>
              <p:cNvSpPr txBox="1"/>
              <p:nvPr/>
            </p:nvSpPr>
            <p:spPr>
              <a:xfrm>
                <a:off x="8799409" y="1884849"/>
                <a:ext cx="1806244" cy="830997"/>
              </a:xfrm>
              <a:prstGeom prst="rect">
                <a:avLst/>
              </a:prstGeom>
              <a:noFill/>
            </p:spPr>
            <p:txBody>
              <a:bodyPr wrap="square" rtlCol="0">
                <a:spAutoFit/>
              </a:bodyPr>
              <a:lstStyle/>
              <a:p>
                <a:pPr algn="ctr"/>
                <a:r>
                  <a:rPr lang="en-US" sz="1600" b="1" dirty="0"/>
                  <a:t>College of Nursing</a:t>
                </a:r>
              </a:p>
              <a:p>
                <a:pPr algn="ctr"/>
                <a:r>
                  <a:rPr lang="en-US" sz="1600" b="1" dirty="0"/>
                  <a:t>U&gt;G </a:t>
                </a:r>
              </a:p>
              <a:p>
                <a:pPr algn="ctr"/>
                <a:r>
                  <a:rPr lang="en-US" sz="1600" b="1" dirty="0"/>
                  <a:t>$600K NIH Funding</a:t>
                </a:r>
              </a:p>
            </p:txBody>
          </p:sp>
        </p:grpSp>
        <p:grpSp>
          <p:nvGrpSpPr>
            <p:cNvPr id="10" name="Group 9">
              <a:extLst>
                <a:ext uri="{FF2B5EF4-FFF2-40B4-BE49-F238E27FC236}">
                  <a16:creationId xmlns:a16="http://schemas.microsoft.com/office/drawing/2014/main" id="{B153F04B-AF56-0919-BAA9-715E2F75AEB3}"/>
                </a:ext>
              </a:extLst>
            </p:cNvPr>
            <p:cNvGrpSpPr/>
            <p:nvPr/>
          </p:nvGrpSpPr>
          <p:grpSpPr>
            <a:xfrm>
              <a:off x="10916775" y="1261971"/>
              <a:ext cx="971155" cy="1874038"/>
              <a:chOff x="9040124" y="4034689"/>
              <a:chExt cx="971155" cy="1874038"/>
            </a:xfrm>
          </p:grpSpPr>
          <p:sp>
            <p:nvSpPr>
              <p:cNvPr id="36" name="TextBox 35">
                <a:extLst>
                  <a:ext uri="{FF2B5EF4-FFF2-40B4-BE49-F238E27FC236}">
                    <a16:creationId xmlns:a16="http://schemas.microsoft.com/office/drawing/2014/main" id="{71F9CD94-8B47-BE1A-DEB4-39A34A58B3FC}"/>
                  </a:ext>
                </a:extLst>
              </p:cNvPr>
              <p:cNvSpPr txBox="1"/>
              <p:nvPr/>
            </p:nvSpPr>
            <p:spPr>
              <a:xfrm>
                <a:off x="9100187" y="5600950"/>
                <a:ext cx="911092" cy="307777"/>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David</a:t>
                </a:r>
              </a:p>
            </p:txBody>
          </p:sp>
          <p:pic>
            <p:nvPicPr>
              <p:cNvPr id="9" name="Picture 8" descr="A group of people in white lab coats&#10;&#10;Description automatically generated with low confidence">
                <a:extLst>
                  <a:ext uri="{FF2B5EF4-FFF2-40B4-BE49-F238E27FC236}">
                    <a16:creationId xmlns:a16="http://schemas.microsoft.com/office/drawing/2014/main" id="{968245B1-1D32-5E5E-C9C1-AEB08FFE2B8D}"/>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67663"/>
              <a:stretch/>
            </p:blipFill>
            <p:spPr>
              <a:xfrm>
                <a:off x="9040124" y="4034689"/>
                <a:ext cx="657408" cy="1561225"/>
              </a:xfrm>
              <a:prstGeom prst="rect">
                <a:avLst/>
              </a:prstGeom>
            </p:spPr>
          </p:pic>
        </p:grpSp>
      </p:grpSp>
      <p:grpSp>
        <p:nvGrpSpPr>
          <p:cNvPr id="19" name="Group 18" descr="School of Medicine&#10;G Only&#10;$5M NIH Funding&#10;">
            <a:extLst>
              <a:ext uri="{FF2B5EF4-FFF2-40B4-BE49-F238E27FC236}">
                <a16:creationId xmlns:a16="http://schemas.microsoft.com/office/drawing/2014/main" id="{3D2A582D-AD1C-54AD-5D20-210A94F20A2B}"/>
              </a:ext>
            </a:extLst>
          </p:cNvPr>
          <p:cNvGrpSpPr/>
          <p:nvPr/>
        </p:nvGrpSpPr>
        <p:grpSpPr>
          <a:xfrm>
            <a:off x="9100595" y="3538743"/>
            <a:ext cx="3054196" cy="2327921"/>
            <a:chOff x="9100595" y="3538743"/>
            <a:chExt cx="3054196" cy="2327921"/>
          </a:xfrm>
        </p:grpSpPr>
        <p:sp>
          <p:nvSpPr>
            <p:cNvPr id="63" name="TextBox 62">
              <a:extLst>
                <a:ext uri="{FF2B5EF4-FFF2-40B4-BE49-F238E27FC236}">
                  <a16:creationId xmlns:a16="http://schemas.microsoft.com/office/drawing/2014/main" id="{FD608AB5-49C2-BF50-1B91-3E9223F61CAB}"/>
                </a:ext>
              </a:extLst>
            </p:cNvPr>
            <p:cNvSpPr txBox="1"/>
            <p:nvPr/>
          </p:nvSpPr>
          <p:spPr>
            <a:xfrm>
              <a:off x="9412805" y="4820224"/>
              <a:ext cx="2741986" cy="1046440"/>
            </a:xfrm>
            <a:prstGeom prst="rect">
              <a:avLst/>
            </a:prstGeom>
            <a:noFill/>
          </p:spPr>
          <p:txBody>
            <a:bodyPr wrap="square" rtlCol="0">
              <a:spAutoFit/>
            </a:bodyPr>
            <a:lstStyle/>
            <a:p>
              <a:pPr algn="ctr"/>
              <a:r>
                <a:rPr lang="en-US" sz="1600" b="1" dirty="0"/>
                <a:t>School of Medicine</a:t>
              </a:r>
            </a:p>
            <a:p>
              <a:pPr algn="ctr"/>
              <a:r>
                <a:rPr lang="en-US" sz="1600" b="1" dirty="0"/>
                <a:t>G Only</a:t>
              </a:r>
            </a:p>
            <a:p>
              <a:pPr algn="ctr"/>
              <a:r>
                <a:rPr lang="en-US" sz="1600" b="1" dirty="0"/>
                <a:t>$5M NIH Funding</a:t>
              </a:r>
            </a:p>
            <a:p>
              <a:pPr algn="ctr"/>
              <a:endParaRPr lang="en-US" sz="1400" b="1" dirty="0"/>
            </a:p>
          </p:txBody>
        </p:sp>
        <p:pic>
          <p:nvPicPr>
            <p:cNvPr id="62" name="Picture 61">
              <a:extLst>
                <a:ext uri="{FF2B5EF4-FFF2-40B4-BE49-F238E27FC236}">
                  <a16:creationId xmlns:a16="http://schemas.microsoft.com/office/drawing/2014/main" id="{20136F0A-C344-CB2B-EAA3-8323AB8E4165}"/>
                </a:ext>
              </a:extLst>
            </p:cNvPr>
            <p:cNvPicPr>
              <a:picLocks noChangeAspect="1"/>
            </p:cNvPicPr>
            <p:nvPr/>
          </p:nvPicPr>
          <p:blipFill>
            <a:blip r:embed="rId21"/>
            <a:stretch>
              <a:fillRect/>
            </a:stretch>
          </p:blipFill>
          <p:spPr>
            <a:xfrm>
              <a:off x="9778612" y="3538743"/>
              <a:ext cx="2010373" cy="1281481"/>
            </a:xfrm>
            <a:prstGeom prst="rect">
              <a:avLst/>
            </a:prstGeom>
          </p:spPr>
        </p:pic>
        <p:grpSp>
          <p:nvGrpSpPr>
            <p:cNvPr id="11" name="Group 10">
              <a:extLst>
                <a:ext uri="{FF2B5EF4-FFF2-40B4-BE49-F238E27FC236}">
                  <a16:creationId xmlns:a16="http://schemas.microsoft.com/office/drawing/2014/main" id="{4356AB08-49B1-196D-5C63-033D50777340}"/>
                </a:ext>
              </a:extLst>
            </p:cNvPr>
            <p:cNvGrpSpPr/>
            <p:nvPr/>
          </p:nvGrpSpPr>
          <p:grpSpPr>
            <a:xfrm>
              <a:off x="9100595" y="3912539"/>
              <a:ext cx="734274" cy="1774968"/>
              <a:chOff x="10922715" y="1338639"/>
              <a:chExt cx="683836" cy="1809104"/>
            </a:xfrm>
          </p:grpSpPr>
          <p:sp>
            <p:nvSpPr>
              <p:cNvPr id="35" name="TextBox 34">
                <a:extLst>
                  <a:ext uri="{FF2B5EF4-FFF2-40B4-BE49-F238E27FC236}">
                    <a16:creationId xmlns:a16="http://schemas.microsoft.com/office/drawing/2014/main" id="{50798DFD-8A7A-CDA4-B47E-2721B67F6EBC}"/>
                  </a:ext>
                </a:extLst>
              </p:cNvPr>
              <p:cNvSpPr txBox="1"/>
              <p:nvPr/>
            </p:nvSpPr>
            <p:spPr>
              <a:xfrm>
                <a:off x="10922715" y="2834047"/>
                <a:ext cx="683836" cy="313696"/>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Cara</a:t>
                </a:r>
              </a:p>
            </p:txBody>
          </p:sp>
          <p:pic>
            <p:nvPicPr>
              <p:cNvPr id="4" name="Picture 3" descr="A group of people holding books&#10;&#10;Description automatically generated with low confidence">
                <a:extLst>
                  <a:ext uri="{FF2B5EF4-FFF2-40B4-BE49-F238E27FC236}">
                    <a16:creationId xmlns:a16="http://schemas.microsoft.com/office/drawing/2014/main" id="{D14A2599-D701-C51B-4B09-1EA97528BFC3}"/>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l="73043"/>
              <a:stretch/>
            </p:blipFill>
            <p:spPr>
              <a:xfrm>
                <a:off x="10962925" y="1338639"/>
                <a:ext cx="500596" cy="1487973"/>
              </a:xfrm>
              <a:prstGeom prst="rect">
                <a:avLst/>
              </a:prstGeom>
            </p:spPr>
          </p:pic>
        </p:grpSp>
      </p:grpSp>
    </p:spTree>
    <p:extLst>
      <p:ext uri="{BB962C8B-B14F-4D97-AF65-F5344CB8AC3E}">
        <p14:creationId xmlns:p14="http://schemas.microsoft.com/office/powerpoint/2010/main" val="80341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D2844C7A-7960-53CF-F798-57DD167B752A}"/>
              </a:ext>
            </a:extLst>
          </p:cNvPr>
          <p:cNvSpPr txBox="1">
            <a:spLocks noGrp="1"/>
          </p:cNvSpPr>
          <p:nvPr>
            <p:ph type="title" idx="4294967295"/>
          </p:nvPr>
        </p:nvSpPr>
        <p:spPr>
          <a:xfrm>
            <a:off x="0" y="111521"/>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Painted Desert University: NIH Funding</a:t>
            </a:r>
          </a:p>
        </p:txBody>
      </p:sp>
      <p:sp>
        <p:nvSpPr>
          <p:cNvPr id="42" name="TextBox 41">
            <a:extLst>
              <a:ext uri="{FF2B5EF4-FFF2-40B4-BE49-F238E27FC236}">
                <a16:creationId xmlns:a16="http://schemas.microsoft.com/office/drawing/2014/main" id="{2A648653-BA38-A9B9-5521-70577F495CC4}"/>
              </a:ext>
            </a:extLst>
          </p:cNvPr>
          <p:cNvSpPr txBox="1"/>
          <p:nvPr/>
        </p:nvSpPr>
        <p:spPr>
          <a:xfrm>
            <a:off x="0" y="824088"/>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Non-Health Professional Schools:  </a:t>
            </a:r>
            <a:r>
              <a:rPr kumimoji="0" lang="en-US" sz="2400" b="1" i="0" u="none" strike="noStrike" kern="1200" cap="none" spc="0" normalizeH="0" baseline="0" noProof="0" dirty="0">
                <a:ln>
                  <a:noFill/>
                </a:ln>
                <a:solidFill>
                  <a:schemeClr val="accent6">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1.3M </a:t>
            </a:r>
            <a:r>
              <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AREA Eligible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descr="College of Arts &amp; Sciences&#10;U&gt;G&#10;(Undergraduate&gt;Graduate) $1M NIH Funding">
            <a:extLst>
              <a:ext uri="{FF2B5EF4-FFF2-40B4-BE49-F238E27FC236}">
                <a16:creationId xmlns:a16="http://schemas.microsoft.com/office/drawing/2014/main" id="{EC2C7FEE-EB27-6E74-EA38-E6E45AF6AEC0}"/>
              </a:ext>
            </a:extLst>
          </p:cNvPr>
          <p:cNvGrpSpPr/>
          <p:nvPr/>
        </p:nvGrpSpPr>
        <p:grpSpPr>
          <a:xfrm>
            <a:off x="2083059" y="1574650"/>
            <a:ext cx="3819703" cy="2059070"/>
            <a:chOff x="304008" y="653996"/>
            <a:chExt cx="3819703" cy="2059070"/>
          </a:xfrm>
        </p:grpSpPr>
        <p:grpSp>
          <p:nvGrpSpPr>
            <p:cNvPr id="20" name="Group 19">
              <a:extLst>
                <a:ext uri="{FF2B5EF4-FFF2-40B4-BE49-F238E27FC236}">
                  <a16:creationId xmlns:a16="http://schemas.microsoft.com/office/drawing/2014/main" id="{4F78E0B4-A65E-F5B5-4804-1B86CD2EDDCD}"/>
                </a:ext>
              </a:extLst>
            </p:cNvPr>
            <p:cNvGrpSpPr/>
            <p:nvPr/>
          </p:nvGrpSpPr>
          <p:grpSpPr>
            <a:xfrm>
              <a:off x="390175" y="653996"/>
              <a:ext cx="3733536" cy="1019774"/>
              <a:chOff x="390175" y="653996"/>
              <a:chExt cx="3733536" cy="1019774"/>
            </a:xfrm>
          </p:grpSpPr>
          <p:pic>
            <p:nvPicPr>
              <p:cNvPr id="26" name="Picture 25">
                <a:extLst>
                  <a:ext uri="{FF2B5EF4-FFF2-40B4-BE49-F238E27FC236}">
                    <a16:creationId xmlns:a16="http://schemas.microsoft.com/office/drawing/2014/main" id="{D5AD66D1-3512-3E88-1F28-E7F1A43E9E11}"/>
                  </a:ext>
                </a:extLst>
              </p:cNvPr>
              <p:cNvPicPr>
                <a:picLocks noChangeAspect="1"/>
              </p:cNvPicPr>
              <p:nvPr/>
            </p:nvPicPr>
            <p:blipFill rotWithShape="1">
              <a:blip r:embed="rId3"/>
              <a:srcRect t="20482"/>
              <a:stretch/>
            </p:blipFill>
            <p:spPr>
              <a:xfrm>
                <a:off x="425503" y="653996"/>
                <a:ext cx="3698208" cy="1019774"/>
              </a:xfrm>
              <a:prstGeom prst="rect">
                <a:avLst/>
              </a:prstGeom>
            </p:spPr>
          </p:pic>
          <p:pic>
            <p:nvPicPr>
              <p:cNvPr id="27" name="Picture 26" descr="A picture containing plant, leaf, fern, dark&#10;&#10;Description automatically generated">
                <a:extLst>
                  <a:ext uri="{FF2B5EF4-FFF2-40B4-BE49-F238E27FC236}">
                    <a16:creationId xmlns:a16="http://schemas.microsoft.com/office/drawing/2014/main" id="{85453571-2B51-B1C7-161F-8217A5EF7D23}"/>
                  </a:ext>
                </a:extLst>
              </p:cNvPr>
              <p:cNvPicPr>
                <a:picLocks noChangeAspect="1"/>
              </p:cNvPicPr>
              <p:nvPr/>
            </p:nvPicPr>
            <p:blipFill rotWithShape="1">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3583572" y="968248"/>
                <a:ext cx="292759" cy="612411"/>
              </a:xfrm>
              <a:prstGeom prst="rect">
                <a:avLst/>
              </a:prstGeom>
            </p:spPr>
          </p:pic>
          <p:pic>
            <p:nvPicPr>
              <p:cNvPr id="29" name="Picture 28" descr="A picture containing plant, leaf, fern, dark&#10;&#10;Description automatically generated">
                <a:extLst>
                  <a:ext uri="{FF2B5EF4-FFF2-40B4-BE49-F238E27FC236}">
                    <a16:creationId xmlns:a16="http://schemas.microsoft.com/office/drawing/2014/main" id="{CCCA929B-2D5C-DDCE-2BE0-4380995FBC5C}"/>
                  </a:ext>
                </a:extLst>
              </p:cNvPr>
              <p:cNvPicPr>
                <a:picLocks noChangeAspect="1"/>
              </p:cNvPicPr>
              <p:nvPr/>
            </p:nvPicPr>
            <p:blipFill rotWithShape="1">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2295"/>
              <a:stretch/>
            </p:blipFill>
            <p:spPr>
              <a:xfrm>
                <a:off x="390175" y="891668"/>
                <a:ext cx="292759" cy="612411"/>
              </a:xfrm>
              <a:prstGeom prst="rect">
                <a:avLst/>
              </a:prstGeom>
            </p:spPr>
          </p:pic>
        </p:grpSp>
        <p:grpSp>
          <p:nvGrpSpPr>
            <p:cNvPr id="22" name="Group 21">
              <a:extLst>
                <a:ext uri="{FF2B5EF4-FFF2-40B4-BE49-F238E27FC236}">
                  <a16:creationId xmlns:a16="http://schemas.microsoft.com/office/drawing/2014/main" id="{40964C23-6390-5E16-615C-8733788BCFF2}"/>
                </a:ext>
              </a:extLst>
            </p:cNvPr>
            <p:cNvGrpSpPr/>
            <p:nvPr/>
          </p:nvGrpSpPr>
          <p:grpSpPr>
            <a:xfrm>
              <a:off x="304008" y="928499"/>
              <a:ext cx="623789" cy="1784567"/>
              <a:chOff x="300163" y="960129"/>
              <a:chExt cx="683836" cy="1847063"/>
            </a:xfrm>
          </p:grpSpPr>
          <p:pic>
            <p:nvPicPr>
              <p:cNvPr id="24" name="Picture 23">
                <a:extLst>
                  <a:ext uri="{FF2B5EF4-FFF2-40B4-BE49-F238E27FC236}">
                    <a16:creationId xmlns:a16="http://schemas.microsoft.com/office/drawing/2014/main" id="{B85CE5AA-1F19-F28E-61EC-22AE82750F39}"/>
                  </a:ext>
                </a:extLst>
              </p:cNvPr>
              <p:cNvPicPr>
                <a:picLocks noChangeAspect="1"/>
              </p:cNvPicPr>
              <p:nvPr/>
            </p:nvPicPr>
            <p:blipFill>
              <a:blip r:embed="rId6"/>
              <a:stretch>
                <a:fillRect/>
              </a:stretch>
            </p:blipFill>
            <p:spPr>
              <a:xfrm flipH="1">
                <a:off x="343949" y="960129"/>
                <a:ext cx="559944" cy="1570277"/>
              </a:xfrm>
              <a:prstGeom prst="rect">
                <a:avLst/>
              </a:prstGeom>
            </p:spPr>
          </p:pic>
          <p:sp>
            <p:nvSpPr>
              <p:cNvPr id="25" name="TextBox 24">
                <a:extLst>
                  <a:ext uri="{FF2B5EF4-FFF2-40B4-BE49-F238E27FC236}">
                    <a16:creationId xmlns:a16="http://schemas.microsoft.com/office/drawing/2014/main" id="{9294BEEB-EC7C-16BD-0C11-E80E622515DF}"/>
                  </a:ext>
                </a:extLst>
              </p:cNvPr>
              <p:cNvSpPr txBox="1"/>
              <p:nvPr/>
            </p:nvSpPr>
            <p:spPr>
              <a:xfrm>
                <a:off x="300163" y="2488637"/>
                <a:ext cx="683836" cy="318555"/>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Lisa</a:t>
                </a:r>
              </a:p>
            </p:txBody>
          </p:sp>
        </p:grpSp>
        <p:sp>
          <p:nvSpPr>
            <p:cNvPr id="23" name="TextBox 22">
              <a:extLst>
                <a:ext uri="{FF2B5EF4-FFF2-40B4-BE49-F238E27FC236}">
                  <a16:creationId xmlns:a16="http://schemas.microsoft.com/office/drawing/2014/main" id="{0D63E0AF-659E-1553-0C86-A37FDA81E830}"/>
                </a:ext>
              </a:extLst>
            </p:cNvPr>
            <p:cNvSpPr txBox="1"/>
            <p:nvPr/>
          </p:nvSpPr>
          <p:spPr>
            <a:xfrm>
              <a:off x="1000870" y="1613782"/>
              <a:ext cx="2492056" cy="1077218"/>
            </a:xfrm>
            <a:prstGeom prst="rect">
              <a:avLst/>
            </a:prstGeom>
            <a:noFill/>
          </p:spPr>
          <p:txBody>
            <a:bodyPr wrap="square" rtlCol="0">
              <a:spAutoFit/>
            </a:bodyPr>
            <a:lstStyle/>
            <a:p>
              <a:pPr algn="ctr"/>
              <a:r>
                <a:rPr lang="en-US" sz="1600" b="1" dirty="0"/>
                <a:t>College of Arts &amp; Sciences</a:t>
              </a:r>
            </a:p>
            <a:p>
              <a:pPr algn="ctr"/>
              <a:r>
                <a:rPr lang="en-US" sz="1600" b="1" dirty="0"/>
                <a:t>U&gt;G</a:t>
              </a:r>
            </a:p>
            <a:p>
              <a:pPr algn="ctr"/>
              <a:r>
                <a:rPr lang="en-US" sz="1600" b="1" dirty="0"/>
                <a:t>(Undergraduate&gt;Graduate) $1M NIH Funding</a:t>
              </a:r>
            </a:p>
          </p:txBody>
        </p:sp>
      </p:grpSp>
      <p:grpSp>
        <p:nvGrpSpPr>
          <p:cNvPr id="80" name="Group 79" descr="College of Engineering &amp; Applied Sciences&#10;U&gt;G &#10;$300K NIH Funding&#10;">
            <a:extLst>
              <a:ext uri="{FF2B5EF4-FFF2-40B4-BE49-F238E27FC236}">
                <a16:creationId xmlns:a16="http://schemas.microsoft.com/office/drawing/2014/main" id="{D22DA419-C3E5-4E65-E8C9-92F35939C26E}"/>
              </a:ext>
            </a:extLst>
          </p:cNvPr>
          <p:cNvGrpSpPr/>
          <p:nvPr/>
        </p:nvGrpSpPr>
        <p:grpSpPr>
          <a:xfrm>
            <a:off x="6289705" y="1273279"/>
            <a:ext cx="3152771" cy="2630349"/>
            <a:chOff x="6167945" y="1273279"/>
            <a:chExt cx="3152771" cy="2630349"/>
          </a:xfrm>
        </p:grpSpPr>
        <p:grpSp>
          <p:nvGrpSpPr>
            <p:cNvPr id="33" name="Group 32">
              <a:extLst>
                <a:ext uri="{FF2B5EF4-FFF2-40B4-BE49-F238E27FC236}">
                  <a16:creationId xmlns:a16="http://schemas.microsoft.com/office/drawing/2014/main" id="{74239694-9C86-F160-E53A-32849D54F9B6}"/>
                </a:ext>
              </a:extLst>
            </p:cNvPr>
            <p:cNvGrpSpPr/>
            <p:nvPr/>
          </p:nvGrpSpPr>
          <p:grpSpPr>
            <a:xfrm>
              <a:off x="6886902" y="1273279"/>
              <a:ext cx="2433814" cy="2630349"/>
              <a:chOff x="951278" y="4625823"/>
              <a:chExt cx="2433814" cy="2630349"/>
            </a:xfrm>
          </p:grpSpPr>
          <p:pic>
            <p:nvPicPr>
              <p:cNvPr id="40" name="Picture 39">
                <a:extLst>
                  <a:ext uri="{FF2B5EF4-FFF2-40B4-BE49-F238E27FC236}">
                    <a16:creationId xmlns:a16="http://schemas.microsoft.com/office/drawing/2014/main" id="{6F3ECF11-6E89-8BD7-74A7-FFA461FF8754}"/>
                  </a:ext>
                </a:extLst>
              </p:cNvPr>
              <p:cNvPicPr>
                <a:picLocks noChangeAspect="1"/>
              </p:cNvPicPr>
              <p:nvPr/>
            </p:nvPicPr>
            <p:blipFill>
              <a:blip r:embed="rId7"/>
              <a:stretch>
                <a:fillRect/>
              </a:stretch>
            </p:blipFill>
            <p:spPr>
              <a:xfrm>
                <a:off x="1145875" y="4625823"/>
                <a:ext cx="2239217" cy="1391947"/>
              </a:xfrm>
              <a:prstGeom prst="rect">
                <a:avLst/>
              </a:prstGeom>
            </p:spPr>
          </p:pic>
          <p:sp>
            <p:nvSpPr>
              <p:cNvPr id="41" name="TextBox 40">
                <a:extLst>
                  <a:ext uri="{FF2B5EF4-FFF2-40B4-BE49-F238E27FC236}">
                    <a16:creationId xmlns:a16="http://schemas.microsoft.com/office/drawing/2014/main" id="{BE6F88A0-E141-0613-8ED5-A7D738230771}"/>
                  </a:ext>
                </a:extLst>
              </p:cNvPr>
              <p:cNvSpPr txBox="1"/>
              <p:nvPr/>
            </p:nvSpPr>
            <p:spPr>
              <a:xfrm>
                <a:off x="951278" y="5901955"/>
                <a:ext cx="2422353" cy="1354217"/>
              </a:xfrm>
              <a:prstGeom prst="rect">
                <a:avLst/>
              </a:prstGeom>
              <a:noFill/>
            </p:spPr>
            <p:txBody>
              <a:bodyPr wrap="square" rtlCol="0">
                <a:spAutoFit/>
              </a:bodyPr>
              <a:lstStyle/>
              <a:p>
                <a:pPr algn="ctr"/>
                <a:r>
                  <a:rPr lang="en-US" sz="1600" b="1" dirty="0"/>
                  <a:t>College of Engineering &amp; Applied Sciences</a:t>
                </a:r>
              </a:p>
              <a:p>
                <a:pPr algn="ctr"/>
                <a:r>
                  <a:rPr lang="en-US" sz="1600" b="1" dirty="0"/>
                  <a:t>U&gt;G </a:t>
                </a:r>
              </a:p>
              <a:p>
                <a:pPr algn="ctr"/>
                <a:r>
                  <a:rPr lang="en-US" sz="1600" b="1" dirty="0"/>
                  <a:t>$300K NIH Funding</a:t>
                </a:r>
              </a:p>
              <a:p>
                <a:endParaRPr lang="en-US" dirty="0"/>
              </a:p>
            </p:txBody>
          </p:sp>
        </p:grpSp>
        <p:grpSp>
          <p:nvGrpSpPr>
            <p:cNvPr id="37" name="Group 36">
              <a:extLst>
                <a:ext uri="{FF2B5EF4-FFF2-40B4-BE49-F238E27FC236}">
                  <a16:creationId xmlns:a16="http://schemas.microsoft.com/office/drawing/2014/main" id="{FAA69776-6612-E398-745B-9A02BA9BBCE0}"/>
                </a:ext>
              </a:extLst>
            </p:cNvPr>
            <p:cNvGrpSpPr/>
            <p:nvPr/>
          </p:nvGrpSpPr>
          <p:grpSpPr>
            <a:xfrm>
              <a:off x="6167945" y="1727089"/>
              <a:ext cx="938969" cy="1865966"/>
              <a:chOff x="286127" y="4807514"/>
              <a:chExt cx="997294" cy="1977522"/>
            </a:xfrm>
          </p:grpSpPr>
          <p:sp>
            <p:nvSpPr>
              <p:cNvPr id="38" name="TextBox 37">
                <a:extLst>
                  <a:ext uri="{FF2B5EF4-FFF2-40B4-BE49-F238E27FC236}">
                    <a16:creationId xmlns:a16="http://schemas.microsoft.com/office/drawing/2014/main" id="{45F96C48-DBBA-CAE6-4864-C3BDA6CF2CEF}"/>
                  </a:ext>
                </a:extLst>
              </p:cNvPr>
              <p:cNvSpPr txBox="1"/>
              <p:nvPr/>
            </p:nvSpPr>
            <p:spPr>
              <a:xfrm>
                <a:off x="286127" y="6458859"/>
                <a:ext cx="997294" cy="326177"/>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Marcus</a:t>
                </a:r>
              </a:p>
            </p:txBody>
          </p:sp>
          <p:pic>
            <p:nvPicPr>
              <p:cNvPr id="39" name="Picture 38" descr="A picture containing posing, person, standing, group&#10;&#10;Description automatically generated">
                <a:extLst>
                  <a:ext uri="{FF2B5EF4-FFF2-40B4-BE49-F238E27FC236}">
                    <a16:creationId xmlns:a16="http://schemas.microsoft.com/office/drawing/2014/main" id="{0C0FC8EA-AAB8-144C-0E1C-5248356D2A75}"/>
                  </a:ext>
                </a:extLst>
              </p:cNvPr>
              <p:cNvPicPr>
                <a:picLocks noChangeAspect="1"/>
              </p:cNvPicPr>
              <p:nvPr/>
            </p:nvPicPr>
            <p:blipFill rotWithShape="1">
              <a:blip r:embed="rId8">
                <a:extLst>
                  <a:ext uri="{28A0092B-C50C-407E-A947-70E740481C1C}">
                    <a14:useLocalDpi xmlns:a14="http://schemas.microsoft.com/office/drawing/2010/main" val="0"/>
                  </a:ext>
                </a:extLst>
              </a:blip>
              <a:srcRect l="38068" t="51600" r="51368"/>
              <a:stretch/>
            </p:blipFill>
            <p:spPr>
              <a:xfrm>
                <a:off x="435686" y="4807514"/>
                <a:ext cx="647887" cy="1721550"/>
              </a:xfrm>
              <a:prstGeom prst="rect">
                <a:avLst/>
              </a:prstGeom>
            </p:spPr>
          </p:pic>
        </p:grpSp>
      </p:grpSp>
      <p:sp>
        <p:nvSpPr>
          <p:cNvPr id="59" name="TextBox 58">
            <a:extLst>
              <a:ext uri="{FF2B5EF4-FFF2-40B4-BE49-F238E27FC236}">
                <a16:creationId xmlns:a16="http://schemas.microsoft.com/office/drawing/2014/main" id="{AA0CE61C-9E78-6C19-CF36-405E0AE47B64}"/>
              </a:ext>
            </a:extLst>
          </p:cNvPr>
          <p:cNvSpPr txBox="1"/>
          <p:nvPr/>
        </p:nvSpPr>
        <p:spPr>
          <a:xfrm>
            <a:off x="1" y="3894050"/>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All Schoo</a:t>
            </a:r>
            <a:r>
              <a:rPr lang="en-US" sz="2400" b="1" dirty="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ls &amp; Colleges: </a:t>
            </a:r>
            <a:r>
              <a:rPr kumimoji="0" lang="en-US" sz="24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$7.1M  NOT REAP Eligible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sym typeface="Wingdings" panose="05000000000000000000" pitchFamily="2" charset="2"/>
            </a:endParaRPr>
          </a:p>
        </p:txBody>
      </p:sp>
      <p:grpSp>
        <p:nvGrpSpPr>
          <p:cNvPr id="43" name="Group 42" descr="College of Nursing&#10;U&gt;G &#10;$600K NIH Funding&#10;">
            <a:extLst>
              <a:ext uri="{FF2B5EF4-FFF2-40B4-BE49-F238E27FC236}">
                <a16:creationId xmlns:a16="http://schemas.microsoft.com/office/drawing/2014/main" id="{9FEF5F20-EB81-D390-5ACA-1F8876583355}"/>
              </a:ext>
            </a:extLst>
          </p:cNvPr>
          <p:cNvGrpSpPr/>
          <p:nvPr/>
        </p:nvGrpSpPr>
        <p:grpSpPr>
          <a:xfrm>
            <a:off x="300385" y="4467936"/>
            <a:ext cx="3416690" cy="2256972"/>
            <a:chOff x="8345480" y="854041"/>
            <a:chExt cx="3416690" cy="2256972"/>
          </a:xfrm>
        </p:grpSpPr>
        <p:grpSp>
          <p:nvGrpSpPr>
            <p:cNvPr id="44" name="Group 43">
              <a:extLst>
                <a:ext uri="{FF2B5EF4-FFF2-40B4-BE49-F238E27FC236}">
                  <a16:creationId xmlns:a16="http://schemas.microsoft.com/office/drawing/2014/main" id="{26052E66-5892-FB6A-63D3-74828393BFB9}"/>
                </a:ext>
              </a:extLst>
            </p:cNvPr>
            <p:cNvGrpSpPr/>
            <p:nvPr/>
          </p:nvGrpSpPr>
          <p:grpSpPr>
            <a:xfrm>
              <a:off x="8345480" y="854041"/>
              <a:ext cx="2631358" cy="1861805"/>
              <a:chOff x="8345480" y="854041"/>
              <a:chExt cx="2631358" cy="1861805"/>
            </a:xfrm>
          </p:grpSpPr>
          <p:pic>
            <p:nvPicPr>
              <p:cNvPr id="61" name="Picture 60">
                <a:extLst>
                  <a:ext uri="{FF2B5EF4-FFF2-40B4-BE49-F238E27FC236}">
                    <a16:creationId xmlns:a16="http://schemas.microsoft.com/office/drawing/2014/main" id="{35001849-209E-F698-BFA6-2BC517A98ABD}"/>
                  </a:ext>
                </a:extLst>
              </p:cNvPr>
              <p:cNvPicPr>
                <a:picLocks noChangeAspect="1"/>
              </p:cNvPicPr>
              <p:nvPr/>
            </p:nvPicPr>
            <p:blipFill>
              <a:blip r:embed="rId9"/>
              <a:stretch>
                <a:fillRect/>
              </a:stretch>
            </p:blipFill>
            <p:spPr>
              <a:xfrm>
                <a:off x="8345480" y="854041"/>
                <a:ext cx="2631358" cy="1163870"/>
              </a:xfrm>
              <a:prstGeom prst="rect">
                <a:avLst/>
              </a:prstGeom>
            </p:spPr>
          </p:pic>
          <p:sp>
            <p:nvSpPr>
              <p:cNvPr id="64" name="TextBox 63">
                <a:extLst>
                  <a:ext uri="{FF2B5EF4-FFF2-40B4-BE49-F238E27FC236}">
                    <a16:creationId xmlns:a16="http://schemas.microsoft.com/office/drawing/2014/main" id="{8C039BCA-BAE5-B158-4072-908A8CCEC403}"/>
                  </a:ext>
                </a:extLst>
              </p:cNvPr>
              <p:cNvSpPr txBox="1"/>
              <p:nvPr/>
            </p:nvSpPr>
            <p:spPr>
              <a:xfrm>
                <a:off x="8772440" y="1884849"/>
                <a:ext cx="1833213" cy="830997"/>
              </a:xfrm>
              <a:prstGeom prst="rect">
                <a:avLst/>
              </a:prstGeom>
              <a:noFill/>
            </p:spPr>
            <p:txBody>
              <a:bodyPr wrap="square" rtlCol="0">
                <a:spAutoFit/>
              </a:bodyPr>
              <a:lstStyle/>
              <a:p>
                <a:pPr algn="ctr"/>
                <a:r>
                  <a:rPr lang="en-US" sz="1600" b="1" dirty="0"/>
                  <a:t>College of Nursing</a:t>
                </a:r>
              </a:p>
              <a:p>
                <a:pPr algn="ctr"/>
                <a:r>
                  <a:rPr lang="en-US" sz="1600" b="1" dirty="0"/>
                  <a:t>U&gt;G </a:t>
                </a:r>
              </a:p>
              <a:p>
                <a:pPr algn="ctr"/>
                <a:r>
                  <a:rPr lang="en-US" sz="1600" b="1" dirty="0"/>
                  <a:t>$600K NIH Funding</a:t>
                </a:r>
              </a:p>
            </p:txBody>
          </p:sp>
        </p:grpSp>
        <p:grpSp>
          <p:nvGrpSpPr>
            <p:cNvPr id="45" name="Group 44">
              <a:extLst>
                <a:ext uri="{FF2B5EF4-FFF2-40B4-BE49-F238E27FC236}">
                  <a16:creationId xmlns:a16="http://schemas.microsoft.com/office/drawing/2014/main" id="{DB37446E-D6E3-B37A-8CB1-5D6C04E5F3AA}"/>
                </a:ext>
              </a:extLst>
            </p:cNvPr>
            <p:cNvGrpSpPr/>
            <p:nvPr/>
          </p:nvGrpSpPr>
          <p:grpSpPr>
            <a:xfrm>
              <a:off x="10916775" y="1261971"/>
              <a:ext cx="845395" cy="1849042"/>
              <a:chOff x="9040124" y="4034689"/>
              <a:chExt cx="845395" cy="1849042"/>
            </a:xfrm>
          </p:grpSpPr>
          <p:sp>
            <p:nvSpPr>
              <p:cNvPr id="46" name="TextBox 45">
                <a:extLst>
                  <a:ext uri="{FF2B5EF4-FFF2-40B4-BE49-F238E27FC236}">
                    <a16:creationId xmlns:a16="http://schemas.microsoft.com/office/drawing/2014/main" id="{F3045D8E-A8F2-0448-7628-7D6577E116EB}"/>
                  </a:ext>
                </a:extLst>
              </p:cNvPr>
              <p:cNvSpPr txBox="1"/>
              <p:nvPr/>
            </p:nvSpPr>
            <p:spPr>
              <a:xfrm>
                <a:off x="9040124" y="5575954"/>
                <a:ext cx="845395" cy="307777"/>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David</a:t>
                </a:r>
              </a:p>
            </p:txBody>
          </p:sp>
          <p:pic>
            <p:nvPicPr>
              <p:cNvPr id="55" name="Picture 54" descr="A group of people in white lab coats&#10;&#10;Description automatically generated with low confidence">
                <a:extLst>
                  <a:ext uri="{FF2B5EF4-FFF2-40B4-BE49-F238E27FC236}">
                    <a16:creationId xmlns:a16="http://schemas.microsoft.com/office/drawing/2014/main" id="{5460304A-BF3E-EED1-A091-B644BE7FBEB6}"/>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7663"/>
              <a:stretch/>
            </p:blipFill>
            <p:spPr>
              <a:xfrm>
                <a:off x="9040124" y="4034689"/>
                <a:ext cx="657408" cy="1561225"/>
              </a:xfrm>
              <a:prstGeom prst="rect">
                <a:avLst/>
              </a:prstGeom>
            </p:spPr>
          </p:pic>
        </p:grpSp>
      </p:grpSp>
      <p:grpSp>
        <p:nvGrpSpPr>
          <p:cNvPr id="65" name="Group 64" descr="School of Medicine&#10;G Only&#10;$5M NIH Funding&#10;">
            <a:extLst>
              <a:ext uri="{FF2B5EF4-FFF2-40B4-BE49-F238E27FC236}">
                <a16:creationId xmlns:a16="http://schemas.microsoft.com/office/drawing/2014/main" id="{DE181EFF-6204-51A5-6031-D4C63E02778D}"/>
              </a:ext>
            </a:extLst>
          </p:cNvPr>
          <p:cNvGrpSpPr/>
          <p:nvPr/>
        </p:nvGrpSpPr>
        <p:grpSpPr>
          <a:xfrm>
            <a:off x="4672869" y="4512681"/>
            <a:ext cx="3109123" cy="2379926"/>
            <a:chOff x="9082877" y="3538743"/>
            <a:chExt cx="3109123" cy="2379926"/>
          </a:xfrm>
        </p:grpSpPr>
        <p:sp>
          <p:nvSpPr>
            <p:cNvPr id="66" name="TextBox 65">
              <a:extLst>
                <a:ext uri="{FF2B5EF4-FFF2-40B4-BE49-F238E27FC236}">
                  <a16:creationId xmlns:a16="http://schemas.microsoft.com/office/drawing/2014/main" id="{1BBC97B4-4ED7-866D-393A-8D5F748C9221}"/>
                </a:ext>
              </a:extLst>
            </p:cNvPr>
            <p:cNvSpPr txBox="1"/>
            <p:nvPr/>
          </p:nvSpPr>
          <p:spPr>
            <a:xfrm>
              <a:off x="9450014" y="4872229"/>
              <a:ext cx="2741986" cy="1046440"/>
            </a:xfrm>
            <a:prstGeom prst="rect">
              <a:avLst/>
            </a:prstGeom>
            <a:noFill/>
          </p:spPr>
          <p:txBody>
            <a:bodyPr wrap="square" rtlCol="0">
              <a:spAutoFit/>
            </a:bodyPr>
            <a:lstStyle/>
            <a:p>
              <a:pPr algn="ctr"/>
              <a:r>
                <a:rPr lang="en-US" sz="1600" b="1" dirty="0"/>
                <a:t>School of Medicine</a:t>
              </a:r>
            </a:p>
            <a:p>
              <a:pPr algn="ctr"/>
              <a:r>
                <a:rPr lang="en-US" sz="1600" b="1" dirty="0"/>
                <a:t>G Only</a:t>
              </a:r>
            </a:p>
            <a:p>
              <a:pPr algn="ctr"/>
              <a:r>
                <a:rPr lang="en-US" sz="1600" b="1" dirty="0"/>
                <a:t>$5M NIH Funding</a:t>
              </a:r>
            </a:p>
            <a:p>
              <a:pPr algn="ctr"/>
              <a:endParaRPr lang="en-US" sz="1400" b="1" dirty="0"/>
            </a:p>
          </p:txBody>
        </p:sp>
        <p:pic>
          <p:nvPicPr>
            <p:cNvPr id="67" name="Picture 66">
              <a:extLst>
                <a:ext uri="{FF2B5EF4-FFF2-40B4-BE49-F238E27FC236}">
                  <a16:creationId xmlns:a16="http://schemas.microsoft.com/office/drawing/2014/main" id="{FED18456-4C32-ECED-F83D-DA39C941BD15}"/>
                </a:ext>
              </a:extLst>
            </p:cNvPr>
            <p:cNvPicPr>
              <a:picLocks noChangeAspect="1"/>
            </p:cNvPicPr>
            <p:nvPr/>
          </p:nvPicPr>
          <p:blipFill>
            <a:blip r:embed="rId11"/>
            <a:stretch>
              <a:fillRect/>
            </a:stretch>
          </p:blipFill>
          <p:spPr>
            <a:xfrm>
              <a:off x="9778612" y="3538743"/>
              <a:ext cx="2010373" cy="1281481"/>
            </a:xfrm>
            <a:prstGeom prst="rect">
              <a:avLst/>
            </a:prstGeom>
          </p:spPr>
        </p:pic>
        <p:grpSp>
          <p:nvGrpSpPr>
            <p:cNvPr id="68" name="Group 67">
              <a:extLst>
                <a:ext uri="{FF2B5EF4-FFF2-40B4-BE49-F238E27FC236}">
                  <a16:creationId xmlns:a16="http://schemas.microsoft.com/office/drawing/2014/main" id="{F8F87513-C542-26F9-26D4-EF7BBF09210B}"/>
                </a:ext>
              </a:extLst>
            </p:cNvPr>
            <p:cNvGrpSpPr/>
            <p:nvPr/>
          </p:nvGrpSpPr>
          <p:grpSpPr>
            <a:xfrm>
              <a:off x="9082877" y="3912539"/>
              <a:ext cx="734274" cy="1813361"/>
              <a:chOff x="10906214" y="1338639"/>
              <a:chExt cx="683836" cy="1848235"/>
            </a:xfrm>
          </p:grpSpPr>
          <p:sp>
            <p:nvSpPr>
              <p:cNvPr id="69" name="TextBox 68">
                <a:extLst>
                  <a:ext uri="{FF2B5EF4-FFF2-40B4-BE49-F238E27FC236}">
                    <a16:creationId xmlns:a16="http://schemas.microsoft.com/office/drawing/2014/main" id="{8B00973C-CF76-304B-A5A6-6C6FD4355DDB}"/>
                  </a:ext>
                </a:extLst>
              </p:cNvPr>
              <p:cNvSpPr txBox="1"/>
              <p:nvPr/>
            </p:nvSpPr>
            <p:spPr>
              <a:xfrm>
                <a:off x="10906214" y="2873178"/>
                <a:ext cx="683836" cy="313696"/>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Cara</a:t>
                </a:r>
              </a:p>
            </p:txBody>
          </p:sp>
          <p:pic>
            <p:nvPicPr>
              <p:cNvPr id="70" name="Picture 69" descr="A group of people holding books&#10;&#10;Description automatically generated with low confidence">
                <a:extLst>
                  <a:ext uri="{FF2B5EF4-FFF2-40B4-BE49-F238E27FC236}">
                    <a16:creationId xmlns:a16="http://schemas.microsoft.com/office/drawing/2014/main" id="{CDE2947A-331A-3CEF-6ED5-62FB0FA4EA3E}"/>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043"/>
              <a:stretch/>
            </p:blipFill>
            <p:spPr>
              <a:xfrm>
                <a:off x="10962925" y="1338639"/>
                <a:ext cx="500596" cy="1487973"/>
              </a:xfrm>
              <a:prstGeom prst="rect">
                <a:avLst/>
              </a:prstGeom>
            </p:spPr>
          </p:pic>
        </p:grpSp>
      </p:grpSp>
      <p:grpSp>
        <p:nvGrpSpPr>
          <p:cNvPr id="71" name="Group 70" descr="School of Public Health&#10;U&lt;G &#10;$200K NIH Funding&#10;">
            <a:extLst>
              <a:ext uri="{FF2B5EF4-FFF2-40B4-BE49-F238E27FC236}">
                <a16:creationId xmlns:a16="http://schemas.microsoft.com/office/drawing/2014/main" id="{4F0C5A64-9310-CF93-2E9C-9C9CB2B1C52A}"/>
              </a:ext>
            </a:extLst>
          </p:cNvPr>
          <p:cNvGrpSpPr/>
          <p:nvPr/>
        </p:nvGrpSpPr>
        <p:grpSpPr>
          <a:xfrm>
            <a:off x="8262491" y="4307956"/>
            <a:ext cx="3134643" cy="2348546"/>
            <a:chOff x="1783069" y="2304027"/>
            <a:chExt cx="3134643" cy="2348546"/>
          </a:xfrm>
        </p:grpSpPr>
        <p:pic>
          <p:nvPicPr>
            <p:cNvPr id="72" name="Picture 71">
              <a:extLst>
                <a:ext uri="{FF2B5EF4-FFF2-40B4-BE49-F238E27FC236}">
                  <a16:creationId xmlns:a16="http://schemas.microsoft.com/office/drawing/2014/main" id="{8BCED801-9D23-7A96-987A-A08B4CA64A46}"/>
                </a:ext>
              </a:extLst>
            </p:cNvPr>
            <p:cNvPicPr>
              <a:picLocks noChangeAspect="1"/>
            </p:cNvPicPr>
            <p:nvPr/>
          </p:nvPicPr>
          <p:blipFill>
            <a:blip r:embed="rId13"/>
            <a:stretch>
              <a:fillRect/>
            </a:stretch>
          </p:blipFill>
          <p:spPr>
            <a:xfrm>
              <a:off x="2652515" y="2304027"/>
              <a:ext cx="2010373" cy="1518826"/>
            </a:xfrm>
            <a:prstGeom prst="rect">
              <a:avLst/>
            </a:prstGeom>
          </p:spPr>
        </p:pic>
        <p:sp>
          <p:nvSpPr>
            <p:cNvPr id="73" name="TextBox 72">
              <a:extLst>
                <a:ext uri="{FF2B5EF4-FFF2-40B4-BE49-F238E27FC236}">
                  <a16:creationId xmlns:a16="http://schemas.microsoft.com/office/drawing/2014/main" id="{41BADAC1-54D5-4EAC-12BF-5344AE550E54}"/>
                </a:ext>
              </a:extLst>
            </p:cNvPr>
            <p:cNvSpPr txBox="1"/>
            <p:nvPr/>
          </p:nvSpPr>
          <p:spPr>
            <a:xfrm>
              <a:off x="2425656" y="3766282"/>
              <a:ext cx="2492056" cy="830997"/>
            </a:xfrm>
            <a:prstGeom prst="rect">
              <a:avLst/>
            </a:prstGeom>
            <a:noFill/>
          </p:spPr>
          <p:txBody>
            <a:bodyPr wrap="square" rtlCol="0">
              <a:spAutoFit/>
            </a:bodyPr>
            <a:lstStyle/>
            <a:p>
              <a:pPr algn="ctr"/>
              <a:r>
                <a:rPr lang="en-US" sz="1600" b="1" dirty="0"/>
                <a:t>School of Public Health</a:t>
              </a:r>
            </a:p>
            <a:p>
              <a:pPr algn="ctr"/>
              <a:r>
                <a:rPr lang="en-US" sz="1600" b="1" dirty="0"/>
                <a:t>U&lt;G </a:t>
              </a:r>
            </a:p>
            <a:p>
              <a:pPr algn="ctr"/>
              <a:r>
                <a:rPr lang="en-US" sz="1600" b="1" dirty="0"/>
                <a:t>$200K NIH Funding</a:t>
              </a:r>
            </a:p>
          </p:txBody>
        </p:sp>
        <p:grpSp>
          <p:nvGrpSpPr>
            <p:cNvPr id="74" name="Group 73">
              <a:extLst>
                <a:ext uri="{FF2B5EF4-FFF2-40B4-BE49-F238E27FC236}">
                  <a16:creationId xmlns:a16="http://schemas.microsoft.com/office/drawing/2014/main" id="{DEC9D077-B68E-BC7F-8683-D2801B484BF9}"/>
                </a:ext>
              </a:extLst>
            </p:cNvPr>
            <p:cNvGrpSpPr/>
            <p:nvPr/>
          </p:nvGrpSpPr>
          <p:grpSpPr>
            <a:xfrm>
              <a:off x="1783069" y="2914267"/>
              <a:ext cx="990308" cy="1738306"/>
              <a:chOff x="1783069" y="2914267"/>
              <a:chExt cx="990308" cy="1738306"/>
            </a:xfrm>
          </p:grpSpPr>
          <p:pic>
            <p:nvPicPr>
              <p:cNvPr id="75" name="Picture 74">
                <a:extLst>
                  <a:ext uri="{FF2B5EF4-FFF2-40B4-BE49-F238E27FC236}">
                    <a16:creationId xmlns:a16="http://schemas.microsoft.com/office/drawing/2014/main" id="{AAC40CFC-4F72-CACC-FF5A-176402FF24E0}"/>
                  </a:ext>
                </a:extLst>
              </p:cNvPr>
              <p:cNvPicPr>
                <a:picLocks noChangeAspect="1"/>
              </p:cNvPicPr>
              <p:nvPr/>
            </p:nvPicPr>
            <p:blipFill>
              <a:blip r:embed="rId14"/>
              <a:stretch>
                <a:fillRect/>
              </a:stretch>
            </p:blipFill>
            <p:spPr>
              <a:xfrm flipH="1">
                <a:off x="1901175" y="2914267"/>
                <a:ext cx="724326" cy="1466159"/>
              </a:xfrm>
              <a:prstGeom prst="rect">
                <a:avLst/>
              </a:prstGeom>
            </p:spPr>
          </p:pic>
          <p:sp>
            <p:nvSpPr>
              <p:cNvPr id="76" name="TextBox 75">
                <a:extLst>
                  <a:ext uri="{FF2B5EF4-FFF2-40B4-BE49-F238E27FC236}">
                    <a16:creationId xmlns:a16="http://schemas.microsoft.com/office/drawing/2014/main" id="{0DB778B5-38A4-02A4-648E-950E8D75C55C}"/>
                  </a:ext>
                </a:extLst>
              </p:cNvPr>
              <p:cNvSpPr txBox="1"/>
              <p:nvPr/>
            </p:nvSpPr>
            <p:spPr>
              <a:xfrm>
                <a:off x="1783069" y="4344796"/>
                <a:ext cx="990308" cy="307777"/>
              </a:xfrm>
              <a:prstGeom prst="rect">
                <a:avLst/>
              </a:prstGeom>
              <a:noFill/>
            </p:spPr>
            <p:txBody>
              <a:bodyPr wrap="square" rtlCol="0">
                <a:spAutoFit/>
              </a:bodyPr>
              <a:lstStyle/>
              <a:p>
                <a:r>
                  <a:rPr lang="en-US" sz="1400" dirty="0">
                    <a:latin typeface="Cavolini" panose="03000502040302020204" pitchFamily="66" charset="0"/>
                    <a:cs typeface="Cavolini" panose="03000502040302020204" pitchFamily="66" charset="0"/>
                  </a:rPr>
                  <a:t>Thomas</a:t>
                </a:r>
              </a:p>
            </p:txBody>
          </p:sp>
        </p:grpSp>
      </p:grpSp>
      <p:sp>
        <p:nvSpPr>
          <p:cNvPr id="77" name="Rectangle: Rounded Corners 76">
            <a:extLst>
              <a:ext uri="{FF2B5EF4-FFF2-40B4-BE49-F238E27FC236}">
                <a16:creationId xmlns:a16="http://schemas.microsoft.com/office/drawing/2014/main" id="{324FC04C-1FF1-B204-FE09-ED5C9B8F0C17}"/>
              </a:ext>
              <a:ext uri="{C183D7F6-B498-43B3-948B-1728B52AA6E4}">
                <adec:decorative xmlns:adec="http://schemas.microsoft.com/office/drawing/2017/decorative" val="1"/>
              </a:ext>
            </a:extLst>
          </p:cNvPr>
          <p:cNvSpPr/>
          <p:nvPr/>
        </p:nvSpPr>
        <p:spPr>
          <a:xfrm>
            <a:off x="194553" y="757852"/>
            <a:ext cx="11770468" cy="3022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555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EFCC1CA-3E9C-4564-BECD-E3B2066433D8}"/>
              </a:ext>
            </a:extLst>
          </p:cNvPr>
          <p:cNvSpPr>
            <a:spLocks noGrp="1"/>
          </p:cNvSpPr>
          <p:nvPr>
            <p:ph type="title"/>
          </p:nvPr>
        </p:nvSpPr>
        <p:spPr/>
        <p:txBody>
          <a:bodyPr/>
          <a:lstStyle/>
          <a:p>
            <a:r>
              <a:rPr lang="en-US" dirty="0"/>
              <a:t>Putting the application together</a:t>
            </a:r>
          </a:p>
        </p:txBody>
      </p:sp>
    </p:spTree>
    <p:extLst>
      <p:ext uri="{BB962C8B-B14F-4D97-AF65-F5344CB8AC3E}">
        <p14:creationId xmlns:p14="http://schemas.microsoft.com/office/powerpoint/2010/main" val="44701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rPr>
              <a:t>It’s time to put the application together!</a:t>
            </a:r>
            <a:endParaRPr lang="en-US" b="1" dirty="0">
              <a:solidFill>
                <a:srgbClr val="4963AE"/>
              </a:solidFill>
            </a:endParaRPr>
          </a:p>
        </p:txBody>
      </p:sp>
      <p:grpSp>
        <p:nvGrpSpPr>
          <p:cNvPr id="6" name="Group 5" descr="Microscope station with zebrafish embryos displayed on the computer screen. Credit: iStock">
            <a:extLst>
              <a:ext uri="{FF2B5EF4-FFF2-40B4-BE49-F238E27FC236}">
                <a16:creationId xmlns:a16="http://schemas.microsoft.com/office/drawing/2014/main" id="{5BA46947-47E7-F26B-9CA4-B21AB409567A}"/>
              </a:ext>
            </a:extLst>
          </p:cNvPr>
          <p:cNvGrpSpPr/>
          <p:nvPr/>
        </p:nvGrpSpPr>
        <p:grpSpPr>
          <a:xfrm>
            <a:off x="489624" y="1714134"/>
            <a:ext cx="5427535" cy="3785652"/>
            <a:chOff x="489624" y="1714134"/>
            <a:chExt cx="5427535" cy="3785652"/>
          </a:xfrm>
        </p:grpSpPr>
        <p:pic>
          <p:nvPicPr>
            <p:cNvPr id="4" name="Picture 3" descr="Microscope station with zebrafish embryos displayed on the computer screen. Credit: iStock">
              <a:extLst>
                <a:ext uri="{FF2B5EF4-FFF2-40B4-BE49-F238E27FC236}">
                  <a16:creationId xmlns:a16="http://schemas.microsoft.com/office/drawing/2014/main" id="{C1D95CAE-9F10-289F-EDA1-A15B1A531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84" y="1876242"/>
              <a:ext cx="5029102" cy="3338765"/>
            </a:xfrm>
            <a:prstGeom prst="rect">
              <a:avLst/>
            </a:prstGeom>
          </p:spPr>
        </p:pic>
        <p:sp>
          <p:nvSpPr>
            <p:cNvPr id="8" name="TextBox 7">
              <a:extLst>
                <a:ext uri="{FF2B5EF4-FFF2-40B4-BE49-F238E27FC236}">
                  <a16:creationId xmlns:a16="http://schemas.microsoft.com/office/drawing/2014/main" id="{EA99199B-499F-242F-F395-16D14CDC56E4}"/>
                </a:ext>
                <a:ext uri="{C183D7F6-B498-43B3-948B-1728B52AA6E4}">
                  <adec:decorative xmlns:adec="http://schemas.microsoft.com/office/drawing/2017/decorative" val="1"/>
                </a:ext>
              </a:extLst>
            </p:cNvPr>
            <p:cNvSpPr txBox="1"/>
            <p:nvPr/>
          </p:nvSpPr>
          <p:spPr>
            <a:xfrm>
              <a:off x="489624" y="1714134"/>
              <a:ext cx="5427535" cy="3785652"/>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sz="1200"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a:t>
              </a:r>
            </a:p>
          </p:txBody>
        </p:sp>
      </p:gr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6247228" y="1536798"/>
            <a:ext cx="5534464" cy="4758494"/>
          </a:xfrm>
        </p:spPr>
        <p:txBody>
          <a:bodyPr>
            <a:normAutofit fontScale="77500" lnSpcReduction="20000"/>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Read the NOFO carefully</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Sketch out some specific aims</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Find out </a:t>
            </a:r>
            <a:r>
              <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which NIH Institute(s) </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funds this kind of work</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Check NIH </a:t>
            </a:r>
            <a:r>
              <a:rPr kumimoji="0" lang="en-US" sz="2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RePORTER</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Matchmaker tool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https://reporter.nih.gov/matchmaker</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See if </a:t>
            </a:r>
            <a:r>
              <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 Institute(s) participates in the NOFO of interest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Reach out to the Program Officer (PO) </a:t>
            </a:r>
            <a:r>
              <a:rPr lang="en-US" sz="2800" dirty="0">
                <a:latin typeface="Open Sans" panose="020B0606030504020204" pitchFamily="34" charset="0"/>
                <a:ea typeface="Open Sans" panose="020B0606030504020204" pitchFamily="34" charset="0"/>
                <a:cs typeface="Open Sans" panose="020B0606030504020204" pitchFamily="34" charset="0"/>
              </a:rPr>
              <a:t>listed in the NOFO</a:t>
            </a: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17</a:t>
            </a:fld>
            <a:endParaRPr lang="en-US" dirty="0"/>
          </a:p>
        </p:txBody>
      </p:sp>
    </p:spTree>
    <p:custDataLst>
      <p:tags r:id="rId1"/>
    </p:custDataLst>
    <p:extLst>
      <p:ext uri="{BB962C8B-B14F-4D97-AF65-F5344CB8AC3E}">
        <p14:creationId xmlns:p14="http://schemas.microsoft.com/office/powerpoint/2010/main" val="1924088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65834"/>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The art of crafting an R15</a:t>
            </a:r>
            <a:endParaRPr lang="en-US" b="1" dirty="0">
              <a:solidFill>
                <a:srgbClr val="4963AE"/>
              </a:solidFill>
            </a:endParaRPr>
          </a:p>
        </p:txBody>
      </p:sp>
      <p:grpSp>
        <p:nvGrpSpPr>
          <p:cNvPr id="4" name="Group 3" descr="Student researcher observing another researcher add liquid to a beaker using a pipette. Credit: iStock">
            <a:extLst>
              <a:ext uri="{FF2B5EF4-FFF2-40B4-BE49-F238E27FC236}">
                <a16:creationId xmlns:a16="http://schemas.microsoft.com/office/drawing/2014/main" id="{AEF8EE05-AE1C-2FD8-96B6-EFCF6CFC2E27}"/>
              </a:ext>
            </a:extLst>
          </p:cNvPr>
          <p:cNvGrpSpPr/>
          <p:nvPr/>
        </p:nvGrpSpPr>
        <p:grpSpPr>
          <a:xfrm>
            <a:off x="412505" y="1690688"/>
            <a:ext cx="5427535" cy="3809098"/>
            <a:chOff x="412505" y="1690688"/>
            <a:chExt cx="5427535" cy="3809098"/>
          </a:xfrm>
        </p:grpSpPr>
        <p:pic>
          <p:nvPicPr>
            <p:cNvPr id="7" name="Picture 6" descr="Student researcher observing another researcher add liquid to a beaker using a pipette. Credit: iStock">
              <a:extLst>
                <a:ext uri="{FF2B5EF4-FFF2-40B4-BE49-F238E27FC236}">
                  <a16:creationId xmlns:a16="http://schemas.microsoft.com/office/drawing/2014/main" id="{88A00025-F7AE-9B34-F4EC-DC313F3DB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658" y="1690688"/>
              <a:ext cx="5148020" cy="3437377"/>
            </a:xfrm>
            <a:prstGeom prst="rect">
              <a:avLst/>
            </a:prstGeom>
          </p:spPr>
        </p:pic>
        <p:sp>
          <p:nvSpPr>
            <p:cNvPr id="6" name="TextBox 5">
              <a:extLst>
                <a:ext uri="{FF2B5EF4-FFF2-40B4-BE49-F238E27FC236}">
                  <a16:creationId xmlns:a16="http://schemas.microsoft.com/office/drawing/2014/main" id="{7EAD8904-5A31-C46E-E5BF-C61FB646F9EA}"/>
                </a:ext>
                <a:ext uri="{C183D7F6-B498-43B3-948B-1728B52AA6E4}">
                  <adec:decorative xmlns:adec="http://schemas.microsoft.com/office/drawing/2017/decorative" val="1"/>
                </a:ext>
              </a:extLst>
            </p:cNvPr>
            <p:cNvSpPr txBox="1"/>
            <p:nvPr/>
          </p:nvSpPr>
          <p:spPr>
            <a:xfrm>
              <a:off x="412505" y="1714134"/>
              <a:ext cx="5427535" cy="3785652"/>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sz="1200"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a:t>
              </a:r>
            </a:p>
          </p:txBody>
        </p:sp>
      </p:gr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6096000" y="1489906"/>
            <a:ext cx="5685692" cy="4758494"/>
          </a:xfrm>
        </p:spPr>
        <p:txBody>
          <a:bodyPr>
            <a:normAutofit fontScale="92500" lnSpcReduction="20000"/>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Pick a compelling, scientifically meaningful research topic</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Clear hypothesis and well justified</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Publishable data</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Make the plan feasible with</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Resources (facility and personnel)</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Effort </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Students </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 (institutional support)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Set a realistic/appropriate scope</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r>
              <a:rPr kumimoji="0" lang="en-US"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-year</a:t>
            </a: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timeline</a:t>
            </a:r>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18</a:t>
            </a:fld>
            <a:endParaRPr lang="en-US" dirty="0"/>
          </a:p>
        </p:txBody>
      </p:sp>
    </p:spTree>
    <p:custDataLst>
      <p:tags r:id="rId1"/>
    </p:custDataLst>
    <p:extLst>
      <p:ext uri="{BB962C8B-B14F-4D97-AF65-F5344CB8AC3E}">
        <p14:creationId xmlns:p14="http://schemas.microsoft.com/office/powerpoint/2010/main" val="1705496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36172"/>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Writing the Research Strategy</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792479" y="1451695"/>
            <a:ext cx="12141468" cy="4758494"/>
          </a:xfrm>
        </p:spPr>
        <p:txBody>
          <a:bodyPr>
            <a:normAutofit/>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Read the review criteria and program goals</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Make sure you</a:t>
            </a:r>
            <a:r>
              <a:rPr kumimoji="0" lang="en-US"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address </a:t>
            </a: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goals &amp; criteria</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Reviewers are asked to comment on these specifically</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Include preliminary data where possible</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Supports your hypothesis</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Shows reviewers that you can do the work</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Describe how students will be involved</a:t>
            </a:r>
          </a:p>
          <a:p>
            <a:pPr marL="857250" marR="0" lvl="1" indent="-285750" algn="l" defTabSz="457200" rtl="0" eaLnBrk="1" fontAlgn="auto" latinLnBrk="0" hangingPunct="1">
              <a:lnSpc>
                <a:spcPct val="125000"/>
              </a:lnSpc>
              <a:spcBef>
                <a:spcPts val="0"/>
              </a:spcBef>
              <a:spcAft>
                <a:spcPts val="1000"/>
              </a:spcAft>
              <a:buClr>
                <a:srgbClr val="4963AE"/>
              </a:buClr>
              <a:buSzPct val="135000"/>
              <a:buFont typeface="Courier New" pitchFamily="49" charset="0"/>
              <a:buChar char="o"/>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descr="Blackboard sketches of arrows from a lightbulb to people to documents, to cog wheels  Credit: Adobe Stock Photo&#10;">
            <a:extLst>
              <a:ext uri="{FF2B5EF4-FFF2-40B4-BE49-F238E27FC236}">
                <a16:creationId xmlns:a16="http://schemas.microsoft.com/office/drawing/2014/main" id="{B355B475-8B47-A7C9-FEDF-29D7668CB656}"/>
              </a:ext>
            </a:extLst>
          </p:cNvPr>
          <p:cNvGrpSpPr/>
          <p:nvPr/>
        </p:nvGrpSpPr>
        <p:grpSpPr>
          <a:xfrm>
            <a:off x="8033478" y="3501531"/>
            <a:ext cx="3765848" cy="2122178"/>
            <a:chOff x="7913405" y="3760149"/>
            <a:chExt cx="3765848" cy="2122178"/>
          </a:xfrm>
        </p:grpSpPr>
        <p:pic>
          <p:nvPicPr>
            <p:cNvPr id="14" name="Picture 13" descr="Blackboard sketches of arrows from a lightbulb to people to documents, to cog wheels&#10;">
              <a:extLst>
                <a:ext uri="{FF2B5EF4-FFF2-40B4-BE49-F238E27FC236}">
                  <a16:creationId xmlns:a16="http://schemas.microsoft.com/office/drawing/2014/main" id="{000FFA1E-511D-0038-7469-6B9E5BA24D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88895" y="3760149"/>
              <a:ext cx="3690358" cy="1845179"/>
            </a:xfrm>
            <a:prstGeom prst="rect">
              <a:avLst/>
            </a:prstGeom>
          </p:spPr>
        </p:pic>
        <p:sp>
          <p:nvSpPr>
            <p:cNvPr id="15" name="TextBox 14">
              <a:extLst>
                <a:ext uri="{FF2B5EF4-FFF2-40B4-BE49-F238E27FC236}">
                  <a16:creationId xmlns:a16="http://schemas.microsoft.com/office/drawing/2014/main" id="{845F6920-C4DD-76F4-4E6F-189E08A77B8F}"/>
                </a:ext>
              </a:extLst>
            </p:cNvPr>
            <p:cNvSpPr txBox="1"/>
            <p:nvPr/>
          </p:nvSpPr>
          <p:spPr>
            <a:xfrm>
              <a:off x="7913405" y="5605328"/>
              <a:ext cx="2819681"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Credit: Adobe Stock Photos</a:t>
              </a:r>
            </a:p>
          </p:txBody>
        </p:sp>
      </p:gr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19</a:t>
            </a:fld>
            <a:endParaRPr lang="en-US" dirty="0"/>
          </a:p>
        </p:txBody>
      </p:sp>
    </p:spTree>
    <p:custDataLst>
      <p:tags r:id="rId1"/>
    </p:custDataLst>
    <p:extLst>
      <p:ext uri="{BB962C8B-B14F-4D97-AF65-F5344CB8AC3E}">
        <p14:creationId xmlns:p14="http://schemas.microsoft.com/office/powerpoint/2010/main" val="255031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ECBDE58-9A9E-4EC7-BB3D-021E5F0DC282}"/>
              </a:ext>
            </a:extLst>
          </p:cNvPr>
          <p:cNvSpPr>
            <a:spLocks noGrp="1"/>
          </p:cNvSpPr>
          <p:nvPr>
            <p:ph type="title"/>
          </p:nvPr>
        </p:nvSpPr>
        <p:spPr>
          <a:xfrm>
            <a:off x="22501" y="291100"/>
            <a:ext cx="12191999" cy="1325563"/>
          </a:xfrm>
        </p:spPr>
        <p:txBody>
          <a:bodyPr/>
          <a:lstStyle/>
          <a:p>
            <a:pPr algn="ctr"/>
            <a:r>
              <a:rPr lang="en-US" b="1" dirty="0">
                <a:solidFill>
                  <a:srgbClr val="4963AE"/>
                </a:solidFill>
              </a:rPr>
              <a:t>Meet Your Presentation Team</a:t>
            </a:r>
          </a:p>
        </p:txBody>
      </p:sp>
      <p:sp>
        <p:nvSpPr>
          <p:cNvPr id="22" name="TextBox 21">
            <a:extLst>
              <a:ext uri="{FF2B5EF4-FFF2-40B4-BE49-F238E27FC236}">
                <a16:creationId xmlns:a16="http://schemas.microsoft.com/office/drawing/2014/main" id="{1494E5BB-B3E2-C8BF-7932-C31655D69D7C}"/>
              </a:ext>
            </a:extLst>
          </p:cNvPr>
          <p:cNvSpPr txBox="1"/>
          <p:nvPr/>
        </p:nvSpPr>
        <p:spPr>
          <a:xfrm>
            <a:off x="1198146" y="1936746"/>
            <a:ext cx="2135136" cy="46166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rPr>
              <a:t>MODERATOR</a:t>
            </a:r>
          </a:p>
        </p:txBody>
      </p:sp>
      <p:grpSp>
        <p:nvGrpSpPr>
          <p:cNvPr id="20" name="Group 19" descr="Charles Ansong, Ph.D.&#10;Program Director, NIGMS&#10;">
            <a:extLst>
              <a:ext uri="{FF2B5EF4-FFF2-40B4-BE49-F238E27FC236}">
                <a16:creationId xmlns:a16="http://schemas.microsoft.com/office/drawing/2014/main" id="{49D68CCD-F889-A7FC-36EB-55EFD50E4CDD}"/>
              </a:ext>
            </a:extLst>
          </p:cNvPr>
          <p:cNvGrpSpPr/>
          <p:nvPr/>
        </p:nvGrpSpPr>
        <p:grpSpPr>
          <a:xfrm>
            <a:off x="362512" y="2809018"/>
            <a:ext cx="3585364" cy="2564847"/>
            <a:chOff x="1165610" y="863030"/>
            <a:chExt cx="3585364" cy="2564847"/>
          </a:xfrm>
        </p:grpSpPr>
        <p:sp>
          <p:nvSpPr>
            <p:cNvPr id="23" name="Content Placeholder 1a">
              <a:extLst>
                <a:ext uri="{FF2B5EF4-FFF2-40B4-BE49-F238E27FC236}">
                  <a16:creationId xmlns:a16="http://schemas.microsoft.com/office/drawing/2014/main" id="{2A3164C1-D388-738A-7C66-784774D1769A}"/>
                </a:ext>
              </a:extLst>
            </p:cNvPr>
            <p:cNvSpPr txBox="1">
              <a:spLocks/>
            </p:cNvSpPr>
            <p:nvPr/>
          </p:nvSpPr>
          <p:spPr>
            <a:xfrm>
              <a:off x="1165610" y="2744433"/>
              <a:ext cx="3585364" cy="683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Charles Ansong,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 </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8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Institute of General Medical Sciences (</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NIGMS)</a:t>
              </a:r>
            </a:p>
          </p:txBody>
        </p:sp>
        <p:grpSp>
          <p:nvGrpSpPr>
            <p:cNvPr id="38" name="Group 37">
              <a:extLst>
                <a:ext uri="{FF2B5EF4-FFF2-40B4-BE49-F238E27FC236}">
                  <a16:creationId xmlns:a16="http://schemas.microsoft.com/office/drawing/2014/main" id="{B50FF5D2-9CA9-2759-6A59-BC6FFA402263}"/>
                </a:ext>
              </a:extLst>
            </p:cNvPr>
            <p:cNvGrpSpPr/>
            <p:nvPr/>
          </p:nvGrpSpPr>
          <p:grpSpPr>
            <a:xfrm>
              <a:off x="2090545" y="863030"/>
              <a:ext cx="1735494" cy="1797698"/>
              <a:chOff x="964675" y="937709"/>
              <a:chExt cx="1735494" cy="1797698"/>
            </a:xfrm>
          </p:grpSpPr>
          <p:pic>
            <p:nvPicPr>
              <p:cNvPr id="6" name="Picture 5">
                <a:extLst>
                  <a:ext uri="{FF2B5EF4-FFF2-40B4-BE49-F238E27FC236}">
                    <a16:creationId xmlns:a16="http://schemas.microsoft.com/office/drawing/2014/main" id="{6F3C61C7-864A-E275-5A80-89ADC5DEE45F}"/>
                  </a:ext>
                </a:extLst>
              </p:cNvPr>
              <p:cNvPicPr>
                <a:picLocks noChangeAspect="1"/>
              </p:cNvPicPr>
              <p:nvPr/>
            </p:nvPicPr>
            <p:blipFill>
              <a:blip r:embed="rId4"/>
              <a:stretch>
                <a:fillRect/>
              </a:stretch>
            </p:blipFill>
            <p:spPr>
              <a:xfrm>
                <a:off x="1181301" y="1134463"/>
                <a:ext cx="1277164" cy="1281422"/>
              </a:xfrm>
              <a:prstGeom prst="rect">
                <a:avLst/>
              </a:prstGeom>
            </p:spPr>
          </p:pic>
          <p:sp>
            <p:nvSpPr>
              <p:cNvPr id="5" name="Oval 4">
                <a:extLst>
                  <a:ext uri="{FF2B5EF4-FFF2-40B4-BE49-F238E27FC236}">
                    <a16:creationId xmlns:a16="http://schemas.microsoft.com/office/drawing/2014/main" id="{42CDE654-55A5-4B0E-533F-7837A8156FEF}"/>
                  </a:ext>
                </a:extLst>
              </p:cNvPr>
              <p:cNvSpPr/>
              <p:nvPr/>
            </p:nvSpPr>
            <p:spPr>
              <a:xfrm>
                <a:off x="964675" y="937709"/>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5" name="TextBox 24">
            <a:extLst>
              <a:ext uri="{FF2B5EF4-FFF2-40B4-BE49-F238E27FC236}">
                <a16:creationId xmlns:a16="http://schemas.microsoft.com/office/drawing/2014/main" id="{FB05E38E-5D0E-225C-AB9C-3D743A4BCE39}"/>
              </a:ext>
            </a:extLst>
          </p:cNvPr>
          <p:cNvSpPr txBox="1"/>
          <p:nvPr/>
        </p:nvSpPr>
        <p:spPr>
          <a:xfrm>
            <a:off x="7045942" y="1936745"/>
            <a:ext cx="2073003" cy="46166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rPr>
              <a:t>PRESENTERS</a:t>
            </a:r>
          </a:p>
        </p:txBody>
      </p:sp>
      <p:grpSp>
        <p:nvGrpSpPr>
          <p:cNvPr id="21" name="Group 20" descr="Anne Gershenson, Ph.D.&#10;Program Director, NIGMS&#10;">
            <a:extLst>
              <a:ext uri="{FF2B5EF4-FFF2-40B4-BE49-F238E27FC236}">
                <a16:creationId xmlns:a16="http://schemas.microsoft.com/office/drawing/2014/main" id="{2487E36A-2637-E90E-C405-FE7E8565EE85}"/>
              </a:ext>
            </a:extLst>
          </p:cNvPr>
          <p:cNvGrpSpPr/>
          <p:nvPr/>
        </p:nvGrpSpPr>
        <p:grpSpPr>
          <a:xfrm>
            <a:off x="4541520" y="2780843"/>
            <a:ext cx="3368058" cy="2877675"/>
            <a:chOff x="5894528" y="859806"/>
            <a:chExt cx="3368058" cy="2877675"/>
          </a:xfrm>
        </p:grpSpPr>
        <p:sp>
          <p:nvSpPr>
            <p:cNvPr id="31" name="Content Placeholder 1a">
              <a:extLst>
                <a:ext uri="{FF2B5EF4-FFF2-40B4-BE49-F238E27FC236}">
                  <a16:creationId xmlns:a16="http://schemas.microsoft.com/office/drawing/2014/main" id="{E7B29132-3AC6-280B-3D13-FA073F1AACBD}"/>
                </a:ext>
              </a:extLst>
            </p:cNvPr>
            <p:cNvSpPr txBox="1">
              <a:spLocks/>
            </p:cNvSpPr>
            <p:nvPr/>
          </p:nvSpPr>
          <p:spPr>
            <a:xfrm>
              <a:off x="5894528" y="2741538"/>
              <a:ext cx="3368058" cy="99594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Anne Gershenson,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a:t>
              </a:r>
            </a:p>
            <a:p>
              <a:pPr marL="0" indent="0" algn="ctr">
                <a:spcBef>
                  <a:spcPts val="400"/>
                </a:spcBef>
                <a:buNone/>
                <a:defRPr/>
              </a:pP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Institute of General Medical Sciences (NIGMS)</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9" name="Group 38">
              <a:extLst>
                <a:ext uri="{FF2B5EF4-FFF2-40B4-BE49-F238E27FC236}">
                  <a16:creationId xmlns:a16="http://schemas.microsoft.com/office/drawing/2014/main" id="{36108494-D1F4-B7BF-C5B6-916DA562F6C5}"/>
                </a:ext>
              </a:extLst>
            </p:cNvPr>
            <p:cNvGrpSpPr/>
            <p:nvPr/>
          </p:nvGrpSpPr>
          <p:grpSpPr>
            <a:xfrm>
              <a:off x="6706626" y="859806"/>
              <a:ext cx="1854884" cy="1797698"/>
              <a:chOff x="1145290" y="3517044"/>
              <a:chExt cx="1735494" cy="1797698"/>
            </a:xfrm>
          </p:grpSpPr>
          <p:sp>
            <p:nvSpPr>
              <p:cNvPr id="8" name="Oval 7">
                <a:extLst>
                  <a:ext uri="{FF2B5EF4-FFF2-40B4-BE49-F238E27FC236}">
                    <a16:creationId xmlns:a16="http://schemas.microsoft.com/office/drawing/2014/main" id="{DB997007-03AB-D8A7-7010-AD10492BF380}"/>
                  </a:ext>
                </a:extLst>
              </p:cNvPr>
              <p:cNvSpPr/>
              <p:nvPr/>
            </p:nvSpPr>
            <p:spPr>
              <a:xfrm>
                <a:off x="1145290" y="3517044"/>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9C3C771-4D49-51E5-DBCB-760C40779540}"/>
                  </a:ext>
                </a:extLst>
              </p:cNvPr>
              <p:cNvPicPr>
                <a:picLocks noChangeAspect="1"/>
              </p:cNvPicPr>
              <p:nvPr/>
            </p:nvPicPr>
            <p:blipFill>
              <a:blip r:embed="rId5"/>
              <a:stretch>
                <a:fillRect/>
              </a:stretch>
            </p:blipFill>
            <p:spPr>
              <a:xfrm>
                <a:off x="1522476" y="3796861"/>
                <a:ext cx="1014047" cy="1297980"/>
              </a:xfrm>
              <a:prstGeom prst="rect">
                <a:avLst/>
              </a:prstGeom>
            </p:spPr>
          </p:pic>
        </p:grpSp>
      </p:grpSp>
      <p:grpSp>
        <p:nvGrpSpPr>
          <p:cNvPr id="24" name="Group 23" descr="Liz Perruccio, Ph.D.&#10;Program Director, NINR&#10;">
            <a:extLst>
              <a:ext uri="{FF2B5EF4-FFF2-40B4-BE49-F238E27FC236}">
                <a16:creationId xmlns:a16="http://schemas.microsoft.com/office/drawing/2014/main" id="{F7A4BFCF-2A9C-4DC0-DD31-582B961652F9}"/>
              </a:ext>
            </a:extLst>
          </p:cNvPr>
          <p:cNvGrpSpPr/>
          <p:nvPr/>
        </p:nvGrpSpPr>
        <p:grpSpPr>
          <a:xfrm>
            <a:off x="8398212" y="2780843"/>
            <a:ext cx="3001307" cy="2831283"/>
            <a:chOff x="8886847" y="859806"/>
            <a:chExt cx="3001307" cy="2831283"/>
          </a:xfrm>
        </p:grpSpPr>
        <p:sp>
          <p:nvSpPr>
            <p:cNvPr id="11" name="Content Placeholder 1a">
              <a:extLst>
                <a:ext uri="{FF2B5EF4-FFF2-40B4-BE49-F238E27FC236}">
                  <a16:creationId xmlns:a16="http://schemas.microsoft.com/office/drawing/2014/main" id="{981A6895-FEFB-D4B1-A0CF-BBD94901C4F3}"/>
                </a:ext>
              </a:extLst>
            </p:cNvPr>
            <p:cNvSpPr txBox="1">
              <a:spLocks/>
            </p:cNvSpPr>
            <p:nvPr/>
          </p:nvSpPr>
          <p:spPr>
            <a:xfrm>
              <a:off x="8886847" y="2745283"/>
              <a:ext cx="3001307" cy="945806"/>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pt-BR"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Liz Perruccio,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pt-BR" sz="180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pt-BR" sz="18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National Institute of Nursing Research (NINR)</a:t>
              </a:r>
            </a:p>
          </p:txBody>
        </p:sp>
        <p:grpSp>
          <p:nvGrpSpPr>
            <p:cNvPr id="4" name="Group 3">
              <a:extLst>
                <a:ext uri="{FF2B5EF4-FFF2-40B4-BE49-F238E27FC236}">
                  <a16:creationId xmlns:a16="http://schemas.microsoft.com/office/drawing/2014/main" id="{DE33F2FD-1A6E-945C-9F27-97537DAAB062}"/>
                </a:ext>
              </a:extLst>
            </p:cNvPr>
            <p:cNvGrpSpPr/>
            <p:nvPr/>
          </p:nvGrpSpPr>
          <p:grpSpPr>
            <a:xfrm>
              <a:off x="9374858" y="859806"/>
              <a:ext cx="1854884" cy="1797698"/>
              <a:chOff x="2626417" y="3975145"/>
              <a:chExt cx="1735494" cy="1797698"/>
            </a:xfrm>
          </p:grpSpPr>
          <p:pic>
            <p:nvPicPr>
              <p:cNvPr id="52" name="Picture 51">
                <a:extLst>
                  <a:ext uri="{FF2B5EF4-FFF2-40B4-BE49-F238E27FC236}">
                    <a16:creationId xmlns:a16="http://schemas.microsoft.com/office/drawing/2014/main" id="{BD56B6D5-76EF-6A3D-1504-57B28D4C3759}"/>
                  </a:ext>
                </a:extLst>
              </p:cNvPr>
              <p:cNvPicPr>
                <a:picLocks noChangeAspect="1"/>
              </p:cNvPicPr>
              <p:nvPr/>
            </p:nvPicPr>
            <p:blipFill>
              <a:blip r:embed="rId6"/>
              <a:stretch>
                <a:fillRect/>
              </a:stretch>
            </p:blipFill>
            <p:spPr>
              <a:xfrm>
                <a:off x="2915458" y="4246619"/>
                <a:ext cx="1134392" cy="1273515"/>
              </a:xfrm>
              <a:prstGeom prst="rect">
                <a:avLst/>
              </a:prstGeom>
            </p:spPr>
          </p:pic>
          <p:sp>
            <p:nvSpPr>
              <p:cNvPr id="7" name="Oval 6">
                <a:extLst>
                  <a:ext uri="{FF2B5EF4-FFF2-40B4-BE49-F238E27FC236}">
                    <a16:creationId xmlns:a16="http://schemas.microsoft.com/office/drawing/2014/main" id="{8114A246-486E-5D7F-9E5F-64E06E4BCBBA}"/>
                  </a:ext>
                </a:extLst>
              </p:cNvPr>
              <p:cNvSpPr/>
              <p:nvPr/>
            </p:nvSpPr>
            <p:spPr>
              <a:xfrm>
                <a:off x="2626417" y="3975145"/>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6" name="Slide Number Placeholder">
            <a:extLst>
              <a:ext uri="{FF2B5EF4-FFF2-40B4-BE49-F238E27FC236}">
                <a16:creationId xmlns:a16="http://schemas.microsoft.com/office/drawing/2014/main" id="{31EE9B54-19BC-41F9-A64A-2A60A883E69C}"/>
              </a:ext>
            </a:extLst>
          </p:cNvPr>
          <p:cNvSpPr>
            <a:spLocks noGrp="1"/>
          </p:cNvSpPr>
          <p:nvPr>
            <p:ph type="sldNum" sz="quarter" idx="12"/>
          </p:nvPr>
        </p:nvSpPr>
        <p:spPr>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DDB576-49B3-42E2-89EA-6E35EA8EF806}" type="slidenum">
              <a:rPr kumimoji="0" lang="en-US" sz="12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3" name="Rectangle: Rounded Corners 12">
            <a:extLst>
              <a:ext uri="{FF2B5EF4-FFF2-40B4-BE49-F238E27FC236}">
                <a16:creationId xmlns:a16="http://schemas.microsoft.com/office/drawing/2014/main" id="{367A49E6-5F37-99D7-CBF1-316399787B85}"/>
              </a:ext>
              <a:ext uri="{C183D7F6-B498-43B3-948B-1728B52AA6E4}">
                <adec:decorative xmlns:adec="http://schemas.microsoft.com/office/drawing/2017/decorative" val="1"/>
              </a:ext>
            </a:extLst>
          </p:cNvPr>
          <p:cNvSpPr/>
          <p:nvPr/>
        </p:nvSpPr>
        <p:spPr>
          <a:xfrm>
            <a:off x="4328808" y="2587033"/>
            <a:ext cx="7364340" cy="36410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6628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7019"/>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Writing the Research Strategy – Clinical Trial Required</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467640" y="1465652"/>
            <a:ext cx="11309391" cy="4758494"/>
          </a:xfrm>
        </p:spPr>
        <p:txBody>
          <a:bodyPr>
            <a:normAutofit/>
          </a:bodyPr>
          <a:lstStyle/>
          <a:p>
            <a:pPr>
              <a:buClr>
                <a:srgbClr val="4963AE"/>
              </a:buClr>
              <a:buSzPct val="135000"/>
            </a:pPr>
            <a:r>
              <a:rPr lang="en-US" sz="2200" dirty="0">
                <a:latin typeface="Open Sans" panose="020B0606030504020204" pitchFamily="34" charset="0"/>
                <a:ea typeface="Open Sans" panose="020B0606030504020204" pitchFamily="34" charset="0"/>
                <a:cs typeface="Open Sans" panose="020B0606030504020204" pitchFamily="34" charset="0"/>
              </a:rPr>
              <a:t>Must be small scale</a:t>
            </a:r>
          </a:p>
          <a:p>
            <a:pPr lvl="1">
              <a:buClr>
                <a:srgbClr val="4963AE"/>
              </a:buClr>
              <a:buSzPct val="100000"/>
              <a:buFont typeface="Courier New" panose="02070309020205020404" pitchFamily="49" charset="0"/>
              <a:buChar char="o"/>
            </a:pPr>
            <a:r>
              <a:rPr lang="en-US" sz="1900" dirty="0">
                <a:latin typeface="Open Sans" panose="020B0606030504020204" pitchFamily="34" charset="0"/>
                <a:ea typeface="Open Sans" panose="020B0606030504020204" pitchFamily="34" charset="0"/>
                <a:cs typeface="Open Sans" panose="020B0606030504020204" pitchFamily="34" charset="0"/>
              </a:rPr>
              <a:t>Mechanistic and/or minimal risk</a:t>
            </a:r>
          </a:p>
          <a:p>
            <a:pPr>
              <a:buClr>
                <a:srgbClr val="4963AE"/>
              </a:buClr>
              <a:buSzPct val="135000"/>
            </a:pPr>
            <a:r>
              <a:rPr lang="en-US" sz="2200" dirty="0">
                <a:latin typeface="Open Sans" panose="020B0606030504020204" pitchFamily="34" charset="0"/>
                <a:ea typeface="Open Sans" panose="020B0606030504020204" pitchFamily="34" charset="0"/>
                <a:cs typeface="Open Sans" panose="020B0606030504020204" pitchFamily="34" charset="0"/>
              </a:rPr>
              <a:t>Provides clinical trial research experience for undergraduates, health professional and/or graduate students in a controlled environment</a:t>
            </a:r>
          </a:p>
          <a:p>
            <a:pPr>
              <a:buClr>
                <a:srgbClr val="4963AE"/>
              </a:buClr>
              <a:buSzPct val="135000"/>
            </a:pPr>
            <a:r>
              <a:rPr lang="en-US" sz="2200" dirty="0">
                <a:latin typeface="Open Sans" panose="020B0606030504020204" pitchFamily="34" charset="0"/>
                <a:ea typeface="Open Sans" panose="020B0606030504020204" pitchFamily="34" charset="0"/>
                <a:cs typeface="Open Sans" panose="020B0606030504020204" pitchFamily="34" charset="0"/>
              </a:rPr>
              <a:t>Students may:</a:t>
            </a:r>
          </a:p>
          <a:p>
            <a:pPr lvl="1">
              <a:buClr>
                <a:srgbClr val="4963AE"/>
              </a:buClr>
              <a:buFont typeface="Courier New" panose="02070309020205020404" pitchFamily="49" charset="0"/>
              <a:buChar char="o"/>
            </a:pPr>
            <a:r>
              <a:rPr lang="en-US" sz="1900" dirty="0">
                <a:latin typeface="Open Sans" panose="020B0606030504020204" pitchFamily="34" charset="0"/>
                <a:ea typeface="Open Sans" panose="020B0606030504020204" pitchFamily="34" charset="0"/>
                <a:cs typeface="Open Sans" panose="020B0606030504020204" pitchFamily="34" charset="0"/>
              </a:rPr>
              <a:t>Participate in experimental design</a:t>
            </a:r>
          </a:p>
          <a:p>
            <a:pPr lvl="1">
              <a:buClr>
                <a:srgbClr val="4963AE"/>
              </a:buClr>
              <a:buFont typeface="Courier New" panose="02070309020205020404" pitchFamily="49" charset="0"/>
              <a:buChar char="o"/>
            </a:pPr>
            <a:r>
              <a:rPr lang="en-US" sz="1900" dirty="0">
                <a:latin typeface="Open Sans" panose="020B0606030504020204" pitchFamily="34" charset="0"/>
                <a:ea typeface="Open Sans" panose="020B0606030504020204" pitchFamily="34" charset="0"/>
                <a:cs typeface="Open Sans" panose="020B0606030504020204" pitchFamily="34" charset="0"/>
              </a:rPr>
              <a:t>Collect and analyze data</a:t>
            </a:r>
          </a:p>
          <a:p>
            <a:pPr lvl="1">
              <a:buClr>
                <a:srgbClr val="4963AE"/>
              </a:buClr>
              <a:buFont typeface="Courier New" panose="02070309020205020404" pitchFamily="49" charset="0"/>
              <a:buChar char="o"/>
            </a:pPr>
            <a:r>
              <a:rPr lang="en-US" sz="1900" dirty="0">
                <a:latin typeface="Open Sans" panose="020B0606030504020204" pitchFamily="34" charset="0"/>
                <a:ea typeface="Open Sans" panose="020B0606030504020204" pitchFamily="34" charset="0"/>
                <a:cs typeface="Open Sans" panose="020B0606030504020204" pitchFamily="34" charset="0"/>
              </a:rPr>
              <a:t>Develop presentations and publications</a:t>
            </a:r>
          </a:p>
          <a:p>
            <a:pPr lvl="1">
              <a:buClr>
                <a:srgbClr val="4963AE"/>
              </a:buClr>
              <a:buFont typeface="Courier New" panose="02070309020205020404" pitchFamily="49" charset="0"/>
              <a:buChar char="o"/>
            </a:pPr>
            <a:r>
              <a:rPr lang="en-US" sz="1900" dirty="0">
                <a:latin typeface="Open Sans" panose="020B0606030504020204" pitchFamily="34" charset="0"/>
                <a:ea typeface="Open Sans" panose="020B0606030504020204" pitchFamily="34" charset="0"/>
                <a:cs typeface="Open Sans" panose="020B0606030504020204" pitchFamily="34" charset="0"/>
              </a:rPr>
              <a:t>Participate in lab/research meetings</a:t>
            </a:r>
          </a:p>
          <a:p>
            <a:pPr>
              <a:buClr>
                <a:srgbClr val="4963AE"/>
              </a:buClr>
              <a:buSzPct val="135000"/>
            </a:pPr>
            <a:r>
              <a:rPr lang="en-US" sz="2000" dirty="0">
                <a:latin typeface="Open Sans" panose="020B0606030504020204" pitchFamily="34" charset="0"/>
                <a:ea typeface="Open Sans" panose="020B0606030504020204" pitchFamily="34" charset="0"/>
                <a:cs typeface="Open Sans" panose="020B0606030504020204" pitchFamily="34" charset="0"/>
              </a:rPr>
              <a:t>Students should be a major component of the research team</a:t>
            </a:r>
          </a:p>
          <a:p>
            <a:pPr>
              <a:buClr>
                <a:srgbClr val="4963AE"/>
              </a:buClr>
              <a:buSzPct val="135000"/>
            </a:pPr>
            <a:r>
              <a:rPr lang="en-US" sz="2000" dirty="0">
                <a:latin typeface="Open Sans" panose="020B0606030504020204" pitchFamily="34" charset="0"/>
                <a:ea typeface="Open Sans" panose="020B0606030504020204" pitchFamily="34" charset="0"/>
                <a:cs typeface="Open Sans" panose="020B0606030504020204" pitchFamily="34" charset="0"/>
              </a:rPr>
              <a:t>Remember – students working on a clinical trial must have clinical trial education, like CITI or similar training</a:t>
            </a:r>
          </a:p>
          <a:p>
            <a:pPr marL="857250" marR="0" lvl="1" indent="-285750" algn="l" defTabSz="457200" rtl="0" eaLnBrk="1" fontAlgn="auto" latinLnBrk="0" hangingPunct="1">
              <a:lnSpc>
                <a:spcPct val="125000"/>
              </a:lnSpc>
              <a:spcBef>
                <a:spcPts val="0"/>
              </a:spcBef>
              <a:spcAft>
                <a:spcPts val="1000"/>
              </a:spcAft>
              <a:buClr>
                <a:srgbClr val="4963AE"/>
              </a:buClr>
              <a:buSzPct val="135000"/>
              <a:buFont typeface="Courier New" pitchFamily="49" charset="0"/>
              <a:buChar char="o"/>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5A49554-EB97-ECC7-77E8-D5A83E018E39}"/>
              </a:ext>
            </a:extLst>
          </p:cNvPr>
          <p:cNvSpPr txBox="1"/>
          <p:nvPr/>
        </p:nvSpPr>
        <p:spPr>
          <a:xfrm>
            <a:off x="3820436" y="5854814"/>
            <a:ext cx="7771073" cy="369332"/>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https://grants.nih.gov/policy/clinical-trials.htm</a:t>
            </a:r>
            <a:endPar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20</a:t>
            </a:fld>
            <a:endParaRPr lang="en-US" dirty="0"/>
          </a:p>
        </p:txBody>
      </p:sp>
    </p:spTree>
    <p:custDataLst>
      <p:tags r:id="rId1"/>
    </p:custDataLst>
    <p:extLst>
      <p:ext uri="{BB962C8B-B14F-4D97-AF65-F5344CB8AC3E}">
        <p14:creationId xmlns:p14="http://schemas.microsoft.com/office/powerpoint/2010/main" val="268387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7019"/>
            <a:ext cx="11717594" cy="1325563"/>
          </a:xfrm>
        </p:spPr>
        <p:txBody>
          <a:bodyPr/>
          <a:lstStyle/>
          <a:p>
            <a:r>
              <a:rPr kumimoji="0" lang="en-US" sz="4400" b="1" i="0" u="none" strike="noStrike" kern="1200" cap="none" spc="0" normalizeH="0" baseline="0" noProof="0" dirty="0">
                <a:ln>
                  <a:noFill/>
                </a:ln>
                <a:solidFill>
                  <a:srgbClr val="4963AE"/>
                </a:solidFill>
                <a:effectLst/>
                <a:uLnTx/>
                <a:uFillTx/>
              </a:rPr>
              <a:t>Student involvement should be meaningful</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467640" y="1465652"/>
            <a:ext cx="11309391" cy="4758494"/>
          </a:xfrm>
        </p:spPr>
        <p:txBody>
          <a:bodyPr>
            <a:normAutofit lnSpcReduction="10000"/>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rPr>
              <a:t>Number of students</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Include thoughts about how to recruit a diverse group of students, including what type of student e.g</a:t>
            </a:r>
            <a:r>
              <a:rPr kumimoji="0" lang="en-US" sz="20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undergraduate, graduate students, health professional students</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AREA R15: Number of undergraduate researchers &gt; number of other researchers</a:t>
            </a:r>
          </a:p>
          <a:p>
            <a:pPr marL="742950" lvl="1" indent="-342900" defTabSz="457200">
              <a:lnSpc>
                <a:spcPct val="125000"/>
              </a:lnSpc>
              <a:spcBef>
                <a:spcPts val="0"/>
              </a:spcBef>
              <a:buClr>
                <a:srgbClr val="4963AE"/>
              </a:buClr>
              <a:buSzPct val="100000"/>
              <a:buFont typeface="Courier New" panose="02070309020205020404" pitchFamily="49" charset="0"/>
              <a:buChar char="o"/>
              <a:defRPr/>
            </a:pPr>
            <a:r>
              <a:rPr kumimoji="0" lang="en-US" sz="2000" b="0" i="0" u="non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For REAP R15: What type of student researchers? </a:t>
            </a:r>
          </a:p>
          <a:p>
            <a:pPr marL="400050" lvl="1" indent="0" defTabSz="457200">
              <a:lnSpc>
                <a:spcPct val="125000"/>
              </a:lnSpc>
              <a:spcBef>
                <a:spcPts val="0"/>
              </a:spcBef>
              <a:spcAft>
                <a:spcPts val="1000"/>
              </a:spcAft>
              <a:buClr>
                <a:srgbClr val="4963AE"/>
              </a:buClr>
              <a:buSzPct val="100000"/>
              <a:buNone/>
              <a:defRPr/>
            </a:pPr>
            <a:r>
              <a:rPr lang="en-US" dirty="0">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Undergraduates? Graduate students? Health professional students?</a:t>
            </a:r>
            <a:endParaRPr kumimoji="0" lang="en-US" sz="2400" b="0"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rPr>
              <a:t>Quality of student involvement</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is not sufficient to say “there will also be a couple of students (with an unspecified or insignificant role)”</a:t>
            </a:r>
          </a:p>
          <a:p>
            <a:pPr marL="742950" lvl="1" indent="-342900" defTabSz="457200">
              <a:lnSpc>
                <a:spcPct val="125000"/>
              </a:lnSpc>
              <a:spcBef>
                <a:spcPts val="0"/>
              </a:spcBef>
              <a:spcAft>
                <a:spcPts val="1000"/>
              </a:spcAft>
              <a:buClr>
                <a:srgbClr val="4963AE"/>
              </a:buClr>
              <a:buSzPct val="100000"/>
              <a:buFont typeface="Courier New" panose="02070309020205020404" pitchFamily="49" charset="0"/>
              <a:buChar char="o"/>
              <a:defRPr/>
            </a:pPr>
            <a:r>
              <a:rPr lang="en-US" dirty="0">
                <a:latin typeface="Open Sans" panose="020B0606030504020204" pitchFamily="34" charset="0"/>
                <a:ea typeface="Open Sans" panose="020B0606030504020204" pitchFamily="34" charset="0"/>
                <a:cs typeface="Open Sans" panose="020B0606030504020204" pitchFamily="34" charset="0"/>
              </a:rPr>
              <a:t>Student involvement should result in students co-authoring publications!!</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21</a:t>
            </a:fld>
            <a:endParaRPr lang="en-US" dirty="0"/>
          </a:p>
        </p:txBody>
      </p:sp>
    </p:spTree>
    <p:custDataLst>
      <p:tags r:id="rId1"/>
    </p:custDataLst>
    <p:extLst>
      <p:ext uri="{BB962C8B-B14F-4D97-AF65-F5344CB8AC3E}">
        <p14:creationId xmlns:p14="http://schemas.microsoft.com/office/powerpoint/2010/main" val="1436620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36172"/>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Writing the Biosketch</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792479" y="1451695"/>
            <a:ext cx="6124135" cy="4758494"/>
          </a:xfrm>
        </p:spPr>
        <p:txBody>
          <a:bodyPr>
            <a:normAutofit fontScale="85000" lnSpcReduction="10000"/>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Include</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experience mentoring undergraduate, health professional and/or graduate students in research in the Personal Statement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endPar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I</a:t>
            </a:r>
            <a:r>
              <a:rPr kumimoji="0" lang="en-US" sz="2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ndicate</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which peer-reviewed publications or other research products involved undergraduate, health professional and/or graduate students under your supervision</a:t>
            </a:r>
          </a:p>
          <a:p>
            <a:pPr marL="857250" marR="0" lvl="1" indent="-285750" algn="l" defTabSz="457200" rtl="0" eaLnBrk="1" fontAlgn="auto" latinLnBrk="0" hangingPunct="1">
              <a:lnSpc>
                <a:spcPct val="125000"/>
              </a:lnSpc>
              <a:spcBef>
                <a:spcPts val="0"/>
              </a:spcBef>
              <a:spcAft>
                <a:spcPts val="1000"/>
              </a:spcAft>
              <a:buClr>
                <a:srgbClr val="4963AE"/>
              </a:buClr>
              <a:buSzPct val="135000"/>
              <a:buFont typeface="Courier New" pitchFamily="49" charset="0"/>
              <a:buChar char="o"/>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22</a:t>
            </a:fld>
            <a:endParaRPr lang="en-US" dirty="0"/>
          </a:p>
        </p:txBody>
      </p:sp>
      <p:grpSp>
        <p:nvGrpSpPr>
          <p:cNvPr id="11" name="Group 10" descr="Laptop, imagery of transparent checklists with someone checking of an item  Credit: Adobe Stock Photo">
            <a:extLst>
              <a:ext uri="{FF2B5EF4-FFF2-40B4-BE49-F238E27FC236}">
                <a16:creationId xmlns:a16="http://schemas.microsoft.com/office/drawing/2014/main" id="{83766BD4-AD3B-C5D9-8A08-F56FFC6FFFA3}"/>
              </a:ext>
            </a:extLst>
          </p:cNvPr>
          <p:cNvGrpSpPr/>
          <p:nvPr/>
        </p:nvGrpSpPr>
        <p:grpSpPr>
          <a:xfrm>
            <a:off x="7349382" y="2103865"/>
            <a:ext cx="4077369" cy="2927268"/>
            <a:chOff x="7349382" y="2103865"/>
            <a:chExt cx="4077369" cy="2927268"/>
          </a:xfrm>
        </p:grpSpPr>
        <p:pic>
          <p:nvPicPr>
            <p:cNvPr id="9" name="Picture 8" descr="Laptop, imagery of transparent checklists with someone checking of an item  Credit: Adobe Stock Photo">
              <a:extLst>
                <a:ext uri="{FF2B5EF4-FFF2-40B4-BE49-F238E27FC236}">
                  <a16:creationId xmlns:a16="http://schemas.microsoft.com/office/drawing/2014/main" id="{B0023E20-50B3-3A3E-65B9-3A1C315F9C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51932" y="2103865"/>
              <a:ext cx="3974819" cy="2650269"/>
            </a:xfrm>
            <a:prstGeom prst="rect">
              <a:avLst/>
            </a:prstGeom>
          </p:spPr>
        </p:pic>
        <p:sp>
          <p:nvSpPr>
            <p:cNvPr id="10" name="TextBox 9">
              <a:extLst>
                <a:ext uri="{FF2B5EF4-FFF2-40B4-BE49-F238E27FC236}">
                  <a16:creationId xmlns:a16="http://schemas.microsoft.com/office/drawing/2014/main" id="{15219E8C-ACD7-09A6-4631-8A45502F9FA8}"/>
                </a:ext>
              </a:extLst>
            </p:cNvPr>
            <p:cNvSpPr txBox="1"/>
            <p:nvPr/>
          </p:nvSpPr>
          <p:spPr>
            <a:xfrm>
              <a:off x="7349382" y="4754134"/>
              <a:ext cx="3050849" cy="276999"/>
            </a:xfrm>
            <a:prstGeom prst="rect">
              <a:avLst/>
            </a:prstGeom>
            <a:noFill/>
          </p:spPr>
          <p:txBody>
            <a:bodyPr wrap="square" rtlCol="0">
              <a:spAutoFit/>
            </a:bodyPr>
            <a:lstStyle/>
            <a:p>
              <a:r>
                <a:rPr lang="en-US" sz="1200" dirty="0">
                  <a:latin typeface="Open Sans "/>
                </a:rPr>
                <a:t>Credit: Adobe Stock Photo</a:t>
              </a:r>
            </a:p>
          </p:txBody>
        </p:sp>
      </p:grpSp>
    </p:spTree>
    <p:custDataLst>
      <p:tags r:id="rId1"/>
    </p:custDataLst>
    <p:extLst>
      <p:ext uri="{BB962C8B-B14F-4D97-AF65-F5344CB8AC3E}">
        <p14:creationId xmlns:p14="http://schemas.microsoft.com/office/powerpoint/2010/main" val="634935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7019"/>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Facilities, Data &amp; Resources</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675125" y="1315457"/>
            <a:ext cx="10841750" cy="4758494"/>
          </a:xfrm>
        </p:spPr>
        <p:txBody>
          <a:bodyPr>
            <a:normAutofit/>
          </a:bodyPr>
          <a:lstStyle/>
          <a:p>
            <a:pPr>
              <a:buClr>
                <a:srgbClr val="4963AE"/>
              </a:buClr>
              <a:buSzPct val="135000"/>
            </a:pPr>
            <a:r>
              <a:rPr lang="en-US" sz="2200" dirty="0">
                <a:latin typeface="Open Sans" panose="020B0606030504020204" pitchFamily="34" charset="0"/>
                <a:ea typeface="Open Sans" panose="020B0606030504020204" pitchFamily="34" charset="0"/>
                <a:cs typeface="Open Sans" panose="020B0606030504020204" pitchFamily="34" charset="0"/>
              </a:rPr>
              <a:t>Facilities &amp; Resources </a:t>
            </a:r>
          </a:p>
          <a:p>
            <a:pPr lvl="1">
              <a:buClr>
                <a:srgbClr val="4963AE"/>
              </a:buClr>
              <a:buSzPct val="100000"/>
              <a:buFont typeface="Courier New" panose="02070309020205020404" pitchFamily="49" charset="0"/>
              <a:buChar char="o"/>
            </a:pPr>
            <a:r>
              <a:rPr lang="en-US" sz="1800" dirty="0">
                <a:latin typeface="Open Sans" panose="020B0606030504020204" pitchFamily="34" charset="0"/>
                <a:ea typeface="Open Sans" panose="020B0606030504020204" pitchFamily="34" charset="0"/>
                <a:cs typeface="Open Sans" panose="020B0606030504020204" pitchFamily="34" charset="0"/>
              </a:rPr>
              <a:t>A number of R15 specific instructions, e.g., a plan for recruiting students from diverse backgrounds</a:t>
            </a:r>
          </a:p>
          <a:p>
            <a:pPr>
              <a:buClr>
                <a:srgbClr val="4963AE"/>
              </a:buClr>
              <a:buSzPct val="135000"/>
            </a:pPr>
            <a:r>
              <a:rPr lang="en-US" sz="2200" dirty="0">
                <a:latin typeface="Open Sans" panose="020B0606030504020204" pitchFamily="34" charset="0"/>
                <a:ea typeface="Open Sans" panose="020B0606030504020204" pitchFamily="34" charset="0"/>
                <a:cs typeface="Open Sans" panose="020B0606030504020204" pitchFamily="34" charset="0"/>
              </a:rPr>
              <a:t>Data Management and Sharing (DMS) Plan </a:t>
            </a:r>
          </a:p>
          <a:p>
            <a:pPr lvl="1">
              <a:buClr>
                <a:srgbClr val="4963AE"/>
              </a:buClr>
              <a:buSzPct val="100000"/>
              <a:buFont typeface="Courier New" panose="02070309020205020404" pitchFamily="49" charset="0"/>
              <a:buChar char="o"/>
            </a:pPr>
            <a:r>
              <a:rPr lang="en-US" sz="1800" dirty="0">
                <a:latin typeface="Open Sans" panose="020B0606030504020204" pitchFamily="34" charset="0"/>
                <a:ea typeface="Open Sans" panose="020B0606030504020204" pitchFamily="34" charset="0"/>
                <a:cs typeface="Open Sans" panose="020B0606030504020204" pitchFamily="34" charset="0"/>
              </a:rPr>
              <a:t>See </a:t>
            </a:r>
            <a:r>
              <a:rPr lang="en-US" sz="1800" dirty="0">
                <a:latin typeface="Open Sans" panose="020B0606030504020204" pitchFamily="34" charset="0"/>
                <a:ea typeface="Open Sans" panose="020B0606030504020204" pitchFamily="34" charset="0"/>
                <a:cs typeface="Open Sans" panose="020B0606030504020204" pitchFamily="34" charset="0"/>
                <a:hlinkClick r:id="rId3"/>
              </a:rPr>
              <a:t>https://sharing.nih.gov/</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lvl="1">
              <a:buClr>
                <a:srgbClr val="4963AE"/>
              </a:buClr>
              <a:buSzPct val="100000"/>
              <a:buFont typeface="Courier New" panose="02070309020205020404" pitchFamily="49" charset="0"/>
              <a:buChar char="o"/>
            </a:pPr>
            <a:r>
              <a:rPr lang="en-US" sz="1800" dirty="0">
                <a:latin typeface="Open Sans" panose="020B0606030504020204" pitchFamily="34" charset="0"/>
                <a:ea typeface="Open Sans" panose="020B0606030504020204" pitchFamily="34" charset="0"/>
                <a:cs typeface="Open Sans" panose="020B0606030504020204" pitchFamily="34" charset="0"/>
              </a:rPr>
              <a:t>Includes data and metadata sharing – use of established repositories is encouraged</a:t>
            </a:r>
          </a:p>
          <a:p>
            <a:pPr lvl="1">
              <a:buClr>
                <a:srgbClr val="4963AE"/>
              </a:buClr>
              <a:buSzPct val="100000"/>
              <a:buFont typeface="Courier New" panose="02070309020205020404" pitchFamily="49" charset="0"/>
              <a:buChar char="o"/>
            </a:pPr>
            <a:r>
              <a:rPr lang="en-US" sz="1800" dirty="0">
                <a:latin typeface="Open Sans" panose="020B0606030504020204" pitchFamily="34" charset="0"/>
                <a:ea typeface="Open Sans" panose="020B0606030504020204" pitchFamily="34" charset="0"/>
                <a:cs typeface="Open Sans" panose="020B0606030504020204" pitchFamily="34" charset="0"/>
              </a:rPr>
              <a:t>The NIH website has </a:t>
            </a:r>
            <a:r>
              <a:rPr lang="en-US" sz="1800" dirty="0">
                <a:latin typeface="Open Sans" panose="020B0606030504020204" pitchFamily="34" charset="0"/>
                <a:ea typeface="Open Sans" panose="020B0606030504020204" pitchFamily="34" charset="0"/>
                <a:cs typeface="Open Sans" panose="020B0606030504020204" pitchFamily="34" charset="0"/>
                <a:hlinkClick r:id="rId4"/>
              </a:rPr>
              <a:t>sample DMS Plans</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lvl="1">
              <a:buClr>
                <a:srgbClr val="4963AE"/>
              </a:buClr>
              <a:buSzPct val="100000"/>
              <a:buFont typeface="Courier New" panose="02070309020205020404" pitchFamily="49" charset="0"/>
              <a:buChar char="o"/>
            </a:pPr>
            <a:r>
              <a:rPr lang="en-US" sz="1800" dirty="0">
                <a:latin typeface="Open Sans" panose="020B0606030504020204" pitchFamily="34" charset="0"/>
                <a:ea typeface="Open Sans" panose="020B0606030504020204" pitchFamily="34" charset="0"/>
                <a:cs typeface="Open Sans" panose="020B0606030504020204" pitchFamily="34" charset="0"/>
              </a:rPr>
              <a:t>Talk to a Program Officer to discuss your DMS plan and associated costs</a:t>
            </a:r>
          </a:p>
          <a:p>
            <a:pPr>
              <a:buClr>
                <a:srgbClr val="4963AE"/>
              </a:buClr>
              <a:buSzPct val="135000"/>
            </a:pPr>
            <a:r>
              <a:rPr lang="en-US" sz="2200" dirty="0">
                <a:latin typeface="Open Sans" panose="020B0606030504020204" pitchFamily="34" charset="0"/>
                <a:ea typeface="Open Sans" panose="020B0606030504020204" pitchFamily="34" charset="0"/>
                <a:cs typeface="Open Sans" panose="020B0606030504020204" pitchFamily="34" charset="0"/>
              </a:rPr>
              <a:t>Resource Sharing Plan</a:t>
            </a:r>
          </a:p>
          <a:p>
            <a:pPr lvl="1">
              <a:buClr>
                <a:srgbClr val="4963AE"/>
              </a:buClr>
              <a:buFont typeface="Courier New" panose="02070309020205020404" pitchFamily="49" charset="0"/>
              <a:buChar char="o"/>
            </a:pPr>
            <a:r>
              <a:rPr lang="en-US" sz="1900" dirty="0">
                <a:latin typeface="Open Sans" panose="020B0606030504020204" pitchFamily="34" charset="0"/>
                <a:ea typeface="Open Sans" panose="020B0606030504020204" pitchFamily="34" charset="0"/>
                <a:cs typeface="Open Sans" panose="020B0606030504020204" pitchFamily="34" charset="0"/>
              </a:rPr>
              <a:t>Some examples of resources that might be developed:</a:t>
            </a:r>
          </a:p>
          <a:p>
            <a:pPr lvl="2">
              <a:buClr>
                <a:srgbClr val="4963AE"/>
              </a:buClr>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Experimental resources such as model organisms, plasmids, bespoke molecules, etc.</a:t>
            </a:r>
          </a:p>
          <a:p>
            <a:pPr lvl="2">
              <a:buClr>
                <a:srgbClr val="4963AE"/>
              </a:buClr>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Computational resources such as  software (may also be listed in DMS Metadata section if used for data analysis)</a:t>
            </a:r>
          </a:p>
          <a:p>
            <a:pPr marL="571500" marR="0" lvl="1" indent="0" algn="l" defTabSz="457200" rtl="0" eaLnBrk="1" fontAlgn="auto" latinLnBrk="0" hangingPunct="1">
              <a:lnSpc>
                <a:spcPct val="125000"/>
              </a:lnSpc>
              <a:spcBef>
                <a:spcPts val="0"/>
              </a:spcBef>
              <a:spcAft>
                <a:spcPts val="1000"/>
              </a:spcAft>
              <a:buClr>
                <a:srgbClr val="4963AE"/>
              </a:buClr>
              <a:buSzPct val="135000"/>
              <a:buNone/>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19ED91B-1972-16D7-76D6-5C4DF4ACD18D}"/>
              </a:ext>
            </a:extLst>
          </p:cNvPr>
          <p:cNvSpPr txBox="1"/>
          <p:nvPr/>
        </p:nvSpPr>
        <p:spPr>
          <a:xfrm>
            <a:off x="882609" y="5675654"/>
            <a:ext cx="11309391" cy="523220"/>
          </a:xfrm>
          <a:prstGeom prst="rect">
            <a:avLst/>
          </a:prstGeom>
          <a:noFill/>
        </p:spPr>
        <p:txBody>
          <a:bodyPr wrap="square">
            <a:spAutoFit/>
          </a:bodyPr>
          <a:lstStyle/>
          <a:p>
            <a:r>
              <a:rPr lang="en-US" sz="2800" b="1" dirty="0">
                <a:solidFill>
                  <a:srgbClr val="4963AE"/>
                </a:solidFill>
                <a:latin typeface="Open Sans" panose="020B0606030504020204" pitchFamily="34" charset="0"/>
                <a:ea typeface="Open Sans" panose="020B0606030504020204" pitchFamily="34" charset="0"/>
                <a:cs typeface="Open Sans" panose="020B0606030504020204" pitchFamily="34" charset="0"/>
              </a:rPr>
              <a:t>Read the NOFO for general and R15 specific directions!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23</a:t>
            </a:fld>
            <a:endParaRPr lang="en-US" dirty="0"/>
          </a:p>
        </p:txBody>
      </p:sp>
    </p:spTree>
    <p:custDataLst>
      <p:tags r:id="rId1"/>
    </p:custDataLst>
    <p:extLst>
      <p:ext uri="{BB962C8B-B14F-4D97-AF65-F5344CB8AC3E}">
        <p14:creationId xmlns:p14="http://schemas.microsoft.com/office/powerpoint/2010/main" val="4089605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36172"/>
            <a:ext cx="10515600" cy="1325563"/>
          </a:xfrm>
        </p:spPr>
        <p:txBody>
          <a:bodyPr/>
          <a:lstStyle/>
          <a:p>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Putting the budget together</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792479" y="1451695"/>
            <a:ext cx="6124135" cy="4758494"/>
          </a:xfrm>
        </p:spPr>
        <p:txBody>
          <a:bodyPr>
            <a:normAutofit fontScale="92500" lnSpcReduction="10000"/>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R15 is a multi-year funded award</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Budget for all years is requested in the first budget year</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$300,000 </a:t>
            </a:r>
            <a:r>
              <a:rPr kumimoji="0" lang="en-US" sz="24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direct cost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limit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Can support a range of expenses</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Research needs</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 compensation</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Collaborator (subawards)</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DMS costs</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Travel</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descr="cartoon with tag line &quot;Spare a dollar for some lab consumables, buddy?&quot; that shows a man in lab coat sitting against a street wall holding a beaker with coins next to sign reading &quot;Postdoc and 2 grad students to support&quot;  Credit: @Erin O'Sullivan">
            <a:extLst>
              <a:ext uri="{FF2B5EF4-FFF2-40B4-BE49-F238E27FC236}">
                <a16:creationId xmlns:a16="http://schemas.microsoft.com/office/drawing/2014/main" id="{E40DA0D2-1AE7-C804-51DA-C9B416B99F32}"/>
              </a:ext>
            </a:extLst>
          </p:cNvPr>
          <p:cNvGrpSpPr/>
          <p:nvPr/>
        </p:nvGrpSpPr>
        <p:grpSpPr>
          <a:xfrm>
            <a:off x="7116072" y="1552228"/>
            <a:ext cx="4945240" cy="4301394"/>
            <a:chOff x="7116072" y="1552228"/>
            <a:chExt cx="4945240" cy="4301394"/>
          </a:xfrm>
        </p:grpSpPr>
        <p:pic>
          <p:nvPicPr>
            <p:cNvPr id="6" name="Picture 5" descr="cartoon with tag line &quot;Spare a dollar for some lab consumables, buddy?&quot; that shows a man in lab coat sitting against a street wall holding a beaker with coins next to sign reading &quot;Postdoc and 2 grad students to support&quot;  Credit: @Erin O'Sullivan">
              <a:extLst>
                <a:ext uri="{FF2B5EF4-FFF2-40B4-BE49-F238E27FC236}">
                  <a16:creationId xmlns:a16="http://schemas.microsoft.com/office/drawing/2014/main" id="{5444CCDD-7E58-2BEF-A883-B6A1FE341B31}"/>
                </a:ext>
              </a:extLst>
            </p:cNvPr>
            <p:cNvPicPr>
              <a:picLocks noChangeAspect="1"/>
            </p:cNvPicPr>
            <p:nvPr/>
          </p:nvPicPr>
          <p:blipFill>
            <a:blip r:embed="rId3"/>
            <a:stretch>
              <a:fillRect/>
            </a:stretch>
          </p:blipFill>
          <p:spPr>
            <a:xfrm>
              <a:off x="7194707" y="1552228"/>
              <a:ext cx="4866605" cy="3842818"/>
            </a:xfrm>
            <a:prstGeom prst="rect">
              <a:avLst/>
            </a:prstGeom>
            <a:ln>
              <a:solidFill>
                <a:sysClr val="windowText" lastClr="000000"/>
              </a:solidFill>
            </a:ln>
          </p:spPr>
        </p:pic>
        <p:sp>
          <p:nvSpPr>
            <p:cNvPr id="4" name="TextBox 3" descr="Cartoon of a man in a lab coat and tie sitting on the ground and holding a beaker with a sign reading &quot;Postdoc and 2 grad students to support&quot; Caption: &quot;Spare a dollar for some lab consumables, buddy?&quot; &#10;Credit: Erin O'Sullivan">
              <a:extLst>
                <a:ext uri="{FF2B5EF4-FFF2-40B4-BE49-F238E27FC236}">
                  <a16:creationId xmlns:a16="http://schemas.microsoft.com/office/drawing/2014/main" id="{0C10ABF9-4748-33DE-619D-659778F67548}"/>
                </a:ext>
              </a:extLst>
            </p:cNvPr>
            <p:cNvSpPr txBox="1"/>
            <p:nvPr/>
          </p:nvSpPr>
          <p:spPr>
            <a:xfrm>
              <a:off x="7116072" y="1606305"/>
              <a:ext cx="4866605" cy="4247317"/>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rPr>
                <a:t>@Erin O’Sullivan</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24</a:t>
            </a:fld>
            <a:endParaRPr lang="en-US" dirty="0"/>
          </a:p>
        </p:txBody>
      </p:sp>
    </p:spTree>
    <p:custDataLst>
      <p:tags r:id="rId1"/>
    </p:custDataLst>
    <p:extLst>
      <p:ext uri="{BB962C8B-B14F-4D97-AF65-F5344CB8AC3E}">
        <p14:creationId xmlns:p14="http://schemas.microsoft.com/office/powerpoint/2010/main" val="301796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6696"/>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Student compensation</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456623" y="1005685"/>
            <a:ext cx="10406007" cy="4758494"/>
          </a:xfrm>
        </p:spPr>
        <p:txBody>
          <a:bodyPr>
            <a:normAutofit/>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rPr>
              <a:t>Appropriate compensation = commitment</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stipends for undergraduates are not allowed on R15 awards. Stipends are payments made to individuals under fellowship or training awards.</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Applicants should describe student compensation explicitly.</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Students within the institution should be treated equitably - undergraduate students who are compensated from the R15 grant or other institutional funds should receive at least the national minimum wage.</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Compensation through course credit hours towards graduation is allowable but must be justified.</a:t>
            </a:r>
          </a:p>
          <a:p>
            <a:pPr marL="742950" marR="0" lvl="1" indent="-342900" algn="l" defTabSz="457200" rtl="0" eaLnBrk="1" fontAlgn="auto" latinLnBrk="0" hangingPunct="1">
              <a:lnSpc>
                <a:spcPct val="125000"/>
              </a:lnSpc>
              <a:spcBef>
                <a:spcPts val="0"/>
              </a:spcBef>
              <a:spcAft>
                <a:spcPts val="1000"/>
              </a:spcAft>
              <a:buClr>
                <a:srgbClr val="4963AE"/>
              </a:buClr>
              <a:buSzPct val="100000"/>
              <a:buFont typeface="Courier New" panose="02070309020205020404" pitchFamily="49" charset="0"/>
              <a:buChar char="o"/>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Undergraduate summer salaries!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571500" marR="0" lvl="1" indent="0" algn="l" defTabSz="457200" rtl="0" eaLnBrk="1" fontAlgn="auto" latinLnBrk="0" hangingPunct="1">
              <a:lnSpc>
                <a:spcPct val="125000"/>
              </a:lnSpc>
              <a:spcBef>
                <a:spcPts val="0"/>
              </a:spcBef>
              <a:spcAft>
                <a:spcPts val="1000"/>
              </a:spcAft>
              <a:buClr>
                <a:srgbClr val="4963AE"/>
              </a:buClr>
              <a:buSzPct val="135000"/>
              <a:buNone/>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19ED91B-1972-16D7-76D6-5C4DF4ACD18D}"/>
              </a:ext>
            </a:extLst>
          </p:cNvPr>
          <p:cNvSpPr txBox="1"/>
          <p:nvPr/>
        </p:nvSpPr>
        <p:spPr>
          <a:xfrm>
            <a:off x="882609" y="5675654"/>
            <a:ext cx="11309391" cy="523220"/>
          </a:xfrm>
          <a:prstGeom prst="rect">
            <a:avLst/>
          </a:prstGeom>
          <a:noFill/>
        </p:spPr>
        <p:txBody>
          <a:bodyPr wrap="square">
            <a:spAutoFit/>
          </a:bodyPr>
          <a:lstStyle/>
          <a:p>
            <a:r>
              <a:rPr lang="en-US" sz="2800" b="1" dirty="0">
                <a:solidFill>
                  <a:srgbClr val="4963AE"/>
                </a:solidFill>
                <a:latin typeface="Open Sans" panose="020B0606030504020204" pitchFamily="34" charset="0"/>
                <a:ea typeface="Open Sans" panose="020B0606030504020204" pitchFamily="34" charset="0"/>
                <a:cs typeface="Open Sans" panose="020B0606030504020204" pitchFamily="34" charset="0"/>
              </a:rPr>
              <a:t>Read the NOFO for general and R15 specific directions!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25</a:t>
            </a:fld>
            <a:endParaRPr lang="en-US" dirty="0"/>
          </a:p>
        </p:txBody>
      </p:sp>
    </p:spTree>
    <p:custDataLst>
      <p:tags r:id="rId1"/>
    </p:custDataLst>
    <p:extLst>
      <p:ext uri="{BB962C8B-B14F-4D97-AF65-F5344CB8AC3E}">
        <p14:creationId xmlns:p14="http://schemas.microsoft.com/office/powerpoint/2010/main" val="49002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637245" y="135398"/>
            <a:ext cx="11309390" cy="1325563"/>
          </a:xfrm>
        </p:spPr>
        <p:txBody>
          <a:bodyPr/>
          <a:lstStyle/>
          <a:p>
            <a:r>
              <a:rPr lang="en-US" sz="4400" b="1" dirty="0">
                <a:solidFill>
                  <a:srgbClr val="4963AE"/>
                </a:solidFill>
              </a:rPr>
              <a:t>W</a:t>
            </a:r>
            <a:r>
              <a:rPr kumimoji="0" lang="en-US" sz="4400" b="1" i="0" u="none" strike="noStrike" kern="1200" cap="none" spc="0" normalizeH="0" baseline="0" noProof="0" dirty="0">
                <a:ln>
                  <a:noFill/>
                </a:ln>
                <a:solidFill>
                  <a:srgbClr val="4963AE"/>
                </a:solidFill>
                <a:effectLst/>
                <a:uLnTx/>
                <a:uFillTx/>
              </a:rPr>
              <a:t>here will my application be reviewed?</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637245" y="1343378"/>
            <a:ext cx="10406007" cy="4877698"/>
          </a:xfrm>
        </p:spPr>
        <p:txBody>
          <a:bodyPr>
            <a:normAutofit/>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R15s are clustered within standing study sections or Special Emphasis Panels (SEPs)</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Optional Assignment Request form</a:t>
            </a:r>
            <a:r>
              <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857250" lvl="1" indent="-342900">
              <a:buFont typeface="Courier New" panose="02070309020205020404" pitchFamily="49" charset="0"/>
              <a:buChar char="o"/>
              <a:defRPr/>
            </a:pPr>
            <a:r>
              <a:rPr lang="en-US"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Specify scientific areas of expertise needed for application review </a:t>
            </a:r>
          </a:p>
          <a:p>
            <a:pPr marL="857250" lvl="1" indent="-342900">
              <a:buFont typeface="Courier New" panose="02070309020205020404" pitchFamily="49" charset="0"/>
              <a:buChar char="o"/>
              <a:defRPr/>
            </a:pPr>
            <a:r>
              <a:rPr lang="en-US"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Request</a:t>
            </a:r>
            <a:r>
              <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 preferred study section</a:t>
            </a:r>
          </a:p>
          <a:p>
            <a:pPr marL="857250" lvl="1" indent="-342900">
              <a:buFont typeface="Courier New" panose="02070309020205020404" pitchFamily="49" charset="0"/>
              <a:buChar char="o"/>
              <a:defRPr/>
            </a:pPr>
            <a:r>
              <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https://nexus.od.nih.gov/all/2023/01/27/encouraging-use-of-the-phs-assignment-request-form-in-applications/</a:t>
            </a:r>
            <a:r>
              <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514350" lvl="1" indent="0">
              <a:buNone/>
              <a:defRPr/>
            </a:pPr>
            <a:endPar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342900" algn="l" defTabSz="457200" rtl="0" eaLnBrk="1" fontAlgn="auto" latinLnBrk="0" hangingPunct="1">
              <a:lnSpc>
                <a:spcPct val="125000"/>
              </a:lnSpc>
              <a:spcBef>
                <a:spcPts val="0"/>
              </a:spcBef>
              <a:spcAft>
                <a:spcPts val="1800"/>
              </a:spcAft>
              <a:buClr>
                <a:srgbClr val="4963AE"/>
              </a:buClr>
              <a:buSzPct val="135000"/>
              <a:buFont typeface="Arial"/>
              <a:buChar char="•"/>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NIH Center for Scientific Review (CSR) </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Assisted Referral Tool (ART) </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recommends potentially appropriate study sections</a:t>
            </a:r>
          </a:p>
          <a:p>
            <a:pPr marL="114300" marR="0" lvl="0" indent="0" algn="l" defTabSz="457200" rtl="0" eaLnBrk="1" fontAlgn="auto" latinLnBrk="0" hangingPunct="1">
              <a:lnSpc>
                <a:spcPct val="125000"/>
              </a:lnSpc>
              <a:spcBef>
                <a:spcPts val="0"/>
              </a:spcBef>
              <a:spcAft>
                <a:spcPts val="1800"/>
              </a:spcAft>
              <a:buClr>
                <a:srgbClr val="4963AE"/>
              </a:buClr>
              <a:buSzPct val="135000"/>
              <a:buNone/>
              <a:tabLst/>
              <a:defRPr/>
            </a:pPr>
            <a:endPar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57250" lvl="1" indent="-342900">
              <a:buFont typeface="Courier New" panose="02070309020205020404" pitchFamily="49" charset="0"/>
              <a:buChar char="o"/>
              <a:defRPr/>
            </a:pPr>
            <a:endPar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1" indent="0" algn="l" defTabSz="457200" rtl="0" eaLnBrk="1" fontAlgn="auto" latinLnBrk="0" hangingPunct="1">
              <a:lnSpc>
                <a:spcPct val="125000"/>
              </a:lnSpc>
              <a:spcBef>
                <a:spcPts val="0"/>
              </a:spcBef>
              <a:spcAft>
                <a:spcPts val="1000"/>
              </a:spcAft>
              <a:buClr>
                <a:srgbClr val="4963AE"/>
              </a:buClr>
              <a:buSzPct val="135000"/>
              <a:buNone/>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03CE58C-5B26-B1C0-B18D-AC394647702F}"/>
              </a:ext>
            </a:extLst>
          </p:cNvPr>
          <p:cNvSpPr txBox="1"/>
          <p:nvPr/>
        </p:nvSpPr>
        <p:spPr>
          <a:xfrm>
            <a:off x="441304" y="5697856"/>
            <a:ext cx="11309391" cy="523220"/>
          </a:xfrm>
          <a:prstGeom prst="rect">
            <a:avLst/>
          </a:prstGeom>
          <a:noFill/>
        </p:spPr>
        <p:txBody>
          <a:bodyPr wrap="square">
            <a:spAutoFit/>
          </a:bodyPr>
          <a:lstStyle/>
          <a:p>
            <a:pPr algn="ctr"/>
            <a:r>
              <a:rPr lang="en-US" sz="2800" b="1" dirty="0">
                <a:solidFill>
                  <a:srgbClr val="4963AE"/>
                </a:solidFill>
                <a:latin typeface="Open Sans" panose="020B0606030504020204" pitchFamily="34" charset="0"/>
                <a:ea typeface="Open Sans" panose="020B0606030504020204" pitchFamily="34" charset="0"/>
                <a:cs typeface="Open Sans" panose="020B0606030504020204" pitchFamily="34" charset="0"/>
              </a:rPr>
              <a:t>NIH CSR makes the final call on application assignments!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26</a:t>
            </a:fld>
            <a:endParaRPr lang="en-US" dirty="0"/>
          </a:p>
        </p:txBody>
      </p:sp>
    </p:spTree>
    <p:custDataLst>
      <p:tags r:id="rId1"/>
    </p:custDataLst>
    <p:extLst>
      <p:ext uri="{BB962C8B-B14F-4D97-AF65-F5344CB8AC3E}">
        <p14:creationId xmlns:p14="http://schemas.microsoft.com/office/powerpoint/2010/main" val="2476275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36172"/>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Help your reviewers by writing a great application!</a:t>
            </a:r>
            <a:endParaRPr lang="en-US" b="1" dirty="0">
              <a:solidFill>
                <a:srgbClr val="4963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682310" y="1857537"/>
            <a:ext cx="6124135" cy="4758494"/>
          </a:xfrm>
        </p:spPr>
        <p:txBody>
          <a:bodyPr>
            <a:normAutofit/>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Lay things out logically</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Write for a broad audience</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 clear and concise, don’t use jargon</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Organize the page</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Proofread</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Know what the reviewers are looking for and give it to them!</a:t>
            </a:r>
          </a:p>
        </p:txBody>
      </p:sp>
      <p:pic>
        <p:nvPicPr>
          <p:cNvPr id="7" name="Picture 6" descr="A screenshot of a Tweet that tells you not to use a lot of new acronyms in your grant application because they make it hard to read.">
            <a:extLst>
              <a:ext uri="{FF2B5EF4-FFF2-40B4-BE49-F238E27FC236}">
                <a16:creationId xmlns:a16="http://schemas.microsoft.com/office/drawing/2014/main" id="{93C234DF-0BEC-5F8F-0899-3AEBA5E9DE66}"/>
              </a:ext>
            </a:extLst>
          </p:cNvPr>
          <p:cNvPicPr>
            <a:picLocks noChangeAspect="1"/>
          </p:cNvPicPr>
          <p:nvPr/>
        </p:nvPicPr>
        <p:blipFill>
          <a:blip r:embed="rId3"/>
          <a:stretch>
            <a:fillRect/>
          </a:stretch>
        </p:blipFill>
        <p:spPr>
          <a:xfrm>
            <a:off x="7259966" y="1964717"/>
            <a:ext cx="4596172" cy="2514600"/>
          </a:xfrm>
          <a:prstGeom prst="rect">
            <a:avLst/>
          </a:prstGeom>
        </p:spPr>
      </p:pic>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27</a:t>
            </a:fld>
            <a:endParaRPr lang="en-US" dirty="0"/>
          </a:p>
        </p:txBody>
      </p:sp>
    </p:spTree>
    <p:custDataLst>
      <p:tags r:id="rId1"/>
    </p:custDataLst>
    <p:extLst>
      <p:ext uri="{BB962C8B-B14F-4D97-AF65-F5344CB8AC3E}">
        <p14:creationId xmlns:p14="http://schemas.microsoft.com/office/powerpoint/2010/main" val="300262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EFCC1CA-3E9C-4564-BECD-E3B2066433D8}"/>
              </a:ext>
            </a:extLst>
          </p:cNvPr>
          <p:cNvSpPr>
            <a:spLocks noGrp="1"/>
          </p:cNvSpPr>
          <p:nvPr>
            <p:ph type="title"/>
          </p:nvPr>
        </p:nvSpPr>
        <p:spPr>
          <a:xfrm>
            <a:off x="4379701" y="1933574"/>
            <a:ext cx="3563460" cy="2982913"/>
          </a:xfrm>
        </p:spPr>
        <p:txBody>
          <a:bodyPr/>
          <a:lstStyle/>
          <a:p>
            <a:r>
              <a:rPr lang="en-US" dirty="0"/>
              <a:t>Additional resources &amp; Opportunities</a:t>
            </a:r>
          </a:p>
        </p:txBody>
      </p:sp>
    </p:spTree>
    <p:extLst>
      <p:ext uri="{BB962C8B-B14F-4D97-AF65-F5344CB8AC3E}">
        <p14:creationId xmlns:p14="http://schemas.microsoft.com/office/powerpoint/2010/main" val="316955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7019"/>
            <a:ext cx="10515600" cy="1325563"/>
          </a:xfrm>
        </p:spPr>
        <p:txBody>
          <a:bodyPr>
            <a:normAutofit/>
          </a:bodyPr>
          <a:lstStyle/>
          <a:p>
            <a:r>
              <a:rPr kumimoji="0" lang="en-US" sz="3200" b="1" i="0" u="none" strike="noStrike" kern="1200" cap="none" spc="0" normalizeH="0" baseline="0" noProof="0" dirty="0">
                <a:ln>
                  <a:noFill/>
                </a:ln>
                <a:solidFill>
                  <a:srgbClr val="4963AE"/>
                </a:solidFill>
                <a:effectLst/>
                <a:uLnTx/>
                <a:uFillTx/>
              </a:rPr>
              <a:t>National Research Mentoring Network (NRMN)</a:t>
            </a:r>
            <a:endParaRPr lang="en-US" sz="3200" b="1" dirty="0">
              <a:solidFill>
                <a:srgbClr val="4963AE"/>
              </a:solidFill>
            </a:endParaRPr>
          </a:p>
        </p:txBody>
      </p:sp>
      <p:sp>
        <p:nvSpPr>
          <p:cNvPr id="6" name="TextBox 5">
            <a:extLst>
              <a:ext uri="{FF2B5EF4-FFF2-40B4-BE49-F238E27FC236}">
                <a16:creationId xmlns:a16="http://schemas.microsoft.com/office/drawing/2014/main" id="{365520FA-014A-6B7E-B41C-8460E7AF36E9}"/>
              </a:ext>
            </a:extLst>
          </p:cNvPr>
          <p:cNvSpPr txBox="1"/>
          <p:nvPr/>
        </p:nvSpPr>
        <p:spPr>
          <a:xfrm>
            <a:off x="1090670" y="1222421"/>
            <a:ext cx="9523035" cy="830997"/>
          </a:xfrm>
          <a:prstGeom prst="rect">
            <a:avLst/>
          </a:prstGeom>
          <a:noFill/>
        </p:spPr>
        <p:txBody>
          <a:bodyPr wrap="square" rtlCol="0">
            <a:spAutoFit/>
          </a:bodyPr>
          <a:lstStyle/>
          <a:p>
            <a:pPr algn="ct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Mentoring for Undergraduate &amp; Graduate Students, Post-Docs, Research Scientists, Faculty &amp; Academic Administrators </a:t>
            </a: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792480" y="2259388"/>
            <a:ext cx="10406007" cy="4097864"/>
          </a:xfrm>
        </p:spPr>
        <p:txBody>
          <a:bodyPr>
            <a:normAutofit/>
          </a:bodyPr>
          <a:lstStyle/>
          <a:p>
            <a:pPr marL="0" indent="0" defTabSz="457200">
              <a:buNone/>
              <a:defRPr/>
            </a:pPr>
            <a:r>
              <a:rPr lang="en-US" dirty="0">
                <a:solidFill>
                  <a:srgbClr val="222222"/>
                </a:solidFill>
                <a:latin typeface="Open Sans" panose="020B0606030504020204" pitchFamily="34" charset="0"/>
                <a:ea typeface="Open Sans" panose="020B0606030504020204" pitchFamily="34" charset="0"/>
                <a:cs typeface="Open Sans" panose="020B0606030504020204" pitchFamily="34" charset="0"/>
              </a:rPr>
              <a:t>Provides evidence-based mentorship professional development programming that emphasizes the benefits and challenges of diversity, inclusivity and culture</a:t>
            </a:r>
            <a:endParaRPr lang="en-US" sz="1000" dirty="0">
              <a:solidFill>
                <a:srgbClr val="292B2C"/>
              </a:solidFill>
              <a:latin typeface="Open Sans" panose="020B0606030504020204" pitchFamily="34" charset="0"/>
              <a:ea typeface="Open Sans" panose="020B0606030504020204" pitchFamily="34" charset="0"/>
              <a:cs typeface="Open Sans" panose="020B0606030504020204" pitchFamily="34" charset="0"/>
            </a:endParaRPr>
          </a:p>
          <a:p>
            <a:pPr defTabSz="457200">
              <a:spcAft>
                <a:spcPts val="1400"/>
              </a:spcAft>
              <a:buSzPct val="135000"/>
              <a:defRPr/>
            </a:pPr>
            <a:r>
              <a:rPr lang="en-US" sz="2000" dirty="0" err="1">
                <a:solidFill>
                  <a:srgbClr val="292B2C"/>
                </a:solidFill>
                <a:latin typeface="Open Sans" panose="020B0606030504020204" pitchFamily="34" charset="0"/>
                <a:ea typeface="Open Sans" panose="020B0606030504020204" pitchFamily="34" charset="0"/>
                <a:cs typeface="Open Sans" panose="020B0606030504020204" pitchFamily="34" charset="0"/>
              </a:rPr>
              <a:t>MyMentor</a:t>
            </a: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 virtual mentoring</a:t>
            </a:r>
          </a:p>
          <a:p>
            <a:pPr defTabSz="457200">
              <a:spcAft>
                <a:spcPts val="1400"/>
              </a:spcAft>
              <a:buSzPct val="135000"/>
              <a:defRPr/>
            </a:pPr>
            <a:r>
              <a:rPr lang="en-US" sz="2000" dirty="0" err="1">
                <a:solidFill>
                  <a:srgbClr val="292B2C"/>
                </a:solidFill>
                <a:latin typeface="Open Sans" panose="020B0606030504020204" pitchFamily="34" charset="0"/>
                <a:ea typeface="Open Sans" panose="020B0606030504020204" pitchFamily="34" charset="0"/>
                <a:cs typeface="Open Sans" panose="020B0606030504020204" pitchFamily="34" charset="0"/>
              </a:rPr>
              <a:t>MyNRMN</a:t>
            </a: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 social networking</a:t>
            </a:r>
          </a:p>
          <a:p>
            <a:pPr defTabSz="457200">
              <a:spcAft>
                <a:spcPts val="1400"/>
              </a:spcAft>
              <a:buSzPct val="135000"/>
              <a:defRPr/>
            </a:pP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Webinars including grant writing</a:t>
            </a:r>
          </a:p>
          <a:p>
            <a:pPr defTabSz="457200">
              <a:spcAft>
                <a:spcPts val="1400"/>
              </a:spcAft>
              <a:buSzPct val="135000"/>
              <a:defRPr/>
            </a:pP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Mentor training</a:t>
            </a:r>
            <a:endParaRPr kumimoji="0" lang="en-US" sz="20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57250" lvl="1" indent="-342900">
              <a:buFont typeface="Courier New" panose="02070309020205020404" pitchFamily="49" charset="0"/>
              <a:buChar char="o"/>
              <a:defRPr/>
            </a:pPr>
            <a:endParaRPr kumimoji="0" lang="en-US"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1" indent="0" algn="l" defTabSz="457200" rtl="0" eaLnBrk="1" fontAlgn="auto" latinLnBrk="0" hangingPunct="1">
              <a:lnSpc>
                <a:spcPct val="125000"/>
              </a:lnSpc>
              <a:spcBef>
                <a:spcPts val="0"/>
              </a:spcBef>
              <a:spcAft>
                <a:spcPts val="1000"/>
              </a:spcAft>
              <a:buClr>
                <a:srgbClr val="4963AE"/>
              </a:buClr>
              <a:buSzPct val="135000"/>
              <a:buNone/>
              <a:tabLst/>
              <a:defRPr/>
            </a:pPr>
            <a:endParaRPr lang="en-US" sz="1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NRMN Logo.">
            <a:extLst>
              <a:ext uri="{FF2B5EF4-FFF2-40B4-BE49-F238E27FC236}">
                <a16:creationId xmlns:a16="http://schemas.microsoft.com/office/drawing/2014/main" id="{6640C9B0-A963-1E7E-9FA3-46C8370DD1EF}"/>
              </a:ext>
            </a:extLst>
          </p:cNvPr>
          <p:cNvPicPr>
            <a:picLocks noChangeAspect="1"/>
          </p:cNvPicPr>
          <p:nvPr/>
        </p:nvPicPr>
        <p:blipFill>
          <a:blip r:embed="rId3"/>
          <a:stretch>
            <a:fillRect/>
          </a:stretch>
        </p:blipFill>
        <p:spPr>
          <a:xfrm>
            <a:off x="8244571" y="3753006"/>
            <a:ext cx="3109229" cy="731583"/>
          </a:xfrm>
          <a:prstGeom prst="rect">
            <a:avLst/>
          </a:prstGeom>
        </p:spPr>
      </p:pic>
      <p:sp>
        <p:nvSpPr>
          <p:cNvPr id="7" name="TextBox 6">
            <a:extLst>
              <a:ext uri="{FF2B5EF4-FFF2-40B4-BE49-F238E27FC236}">
                <a16:creationId xmlns:a16="http://schemas.microsoft.com/office/drawing/2014/main" id="{0E983830-A91F-E6B3-87ED-5EB13397FBC7}"/>
              </a:ext>
            </a:extLst>
          </p:cNvPr>
          <p:cNvSpPr txBox="1"/>
          <p:nvPr/>
        </p:nvSpPr>
        <p:spPr>
          <a:xfrm>
            <a:off x="4051790" y="5859945"/>
            <a:ext cx="7771073" cy="369332"/>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https://nrmnet.net/</a:t>
            </a:r>
            <a:endPar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29</a:t>
            </a:fld>
            <a:endParaRPr lang="en-US" dirty="0"/>
          </a:p>
        </p:txBody>
      </p:sp>
    </p:spTree>
    <p:custDataLst>
      <p:tags r:id="rId1"/>
    </p:custDataLst>
    <p:extLst>
      <p:ext uri="{BB962C8B-B14F-4D97-AF65-F5344CB8AC3E}">
        <p14:creationId xmlns:p14="http://schemas.microsoft.com/office/powerpoint/2010/main" val="1922925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In today’s session, you will learn…</a:t>
            </a:r>
            <a:endParaRPr lang="en-US" b="1" dirty="0">
              <a:solidFill>
                <a:srgbClr val="4945AE"/>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The answer to the question “What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the NIH R15 Program?” </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D</a:t>
            </a:r>
            <a:r>
              <a:rPr kumimoji="0" lang="en-US" sz="2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ifferences</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between the R15 and the R01</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S</a:t>
            </a:r>
            <a:r>
              <a:rPr kumimoji="0" lang="en-US" sz="2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pecifics</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the R15 Notices Of Funding Opportunities (NOFOs)</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to determine eligibility for the R15 program</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Differences between the Academic Research Enhancement Award (AREA) and Research Enhancement Award Program (REAP)</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 strategies for success</a:t>
            </a:r>
          </a:p>
          <a:p>
            <a:endParaRPr lang="en-US" dirty="0"/>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a:t>
            </a:fld>
            <a:endParaRPr lang="en-US" dirty="0"/>
          </a:p>
        </p:txBody>
      </p:sp>
    </p:spTree>
    <p:custDataLst>
      <p:tags r:id="rId1"/>
    </p:custDataLst>
    <p:extLst>
      <p:ext uri="{BB962C8B-B14F-4D97-AF65-F5344CB8AC3E}">
        <p14:creationId xmlns:p14="http://schemas.microsoft.com/office/powerpoint/2010/main" val="3440873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1272"/>
            <a:ext cx="10515600" cy="1325563"/>
          </a:xfrm>
        </p:spPr>
        <p:txBody>
          <a:bodyPr>
            <a:normAutofit/>
          </a:bodyPr>
          <a:lstStyle/>
          <a:p>
            <a:r>
              <a:rPr kumimoji="0" lang="en-US" sz="3200" b="1" i="0" u="none" strike="noStrike" kern="1200" cap="none" spc="0" normalizeH="0" baseline="0" noProof="0" dirty="0">
                <a:ln>
                  <a:noFill/>
                </a:ln>
                <a:solidFill>
                  <a:srgbClr val="4963AE"/>
                </a:solidFill>
                <a:effectLst/>
                <a:uLnTx/>
                <a:uFillTx/>
              </a:rPr>
              <a:t>Support for Research Excellence (</a:t>
            </a:r>
            <a:r>
              <a:rPr kumimoji="0" lang="en-US" sz="3200" b="1" i="0" u="none" strike="noStrike" kern="1200" cap="none" spc="0" normalizeH="0" baseline="0" noProof="0" dirty="0" err="1">
                <a:ln>
                  <a:noFill/>
                </a:ln>
                <a:solidFill>
                  <a:srgbClr val="4963AE"/>
                </a:solidFill>
                <a:effectLst/>
                <a:uLnTx/>
                <a:uFillTx/>
              </a:rPr>
              <a:t>SuRE</a:t>
            </a:r>
            <a:r>
              <a:rPr kumimoji="0" lang="en-US" sz="3200" b="1" i="0" u="none" strike="noStrike" kern="1200" cap="none" spc="0" normalizeH="0" baseline="0" noProof="0" dirty="0">
                <a:ln>
                  <a:noFill/>
                </a:ln>
                <a:solidFill>
                  <a:srgbClr val="4963AE"/>
                </a:solidFill>
                <a:effectLst/>
                <a:uLnTx/>
                <a:uFillTx/>
              </a:rPr>
              <a:t>) Resource Center University of Kentucky</a:t>
            </a:r>
            <a:endParaRPr lang="en-US" sz="3200" b="1" dirty="0">
              <a:solidFill>
                <a:srgbClr val="4963AE"/>
              </a:solidFill>
            </a:endParaRPr>
          </a:p>
        </p:txBody>
      </p:sp>
      <p:pic>
        <p:nvPicPr>
          <p:cNvPr id="10" name="Picture 9" descr="An image with the text, &quot;SuRE Resource Center. A pathway for under-resourced academic institutions to build research capacity and increase NIH funding success.&quot;&#10;">
            <a:extLst>
              <a:ext uri="{FF2B5EF4-FFF2-40B4-BE49-F238E27FC236}">
                <a16:creationId xmlns:a16="http://schemas.microsoft.com/office/drawing/2014/main" id="{BD947C46-B047-F385-2D18-B64A3981DB1C}"/>
              </a:ext>
            </a:extLst>
          </p:cNvPr>
          <p:cNvPicPr>
            <a:picLocks noChangeAspect="1"/>
          </p:cNvPicPr>
          <p:nvPr/>
        </p:nvPicPr>
        <p:blipFill>
          <a:blip r:embed="rId4"/>
          <a:stretch>
            <a:fillRect/>
          </a:stretch>
        </p:blipFill>
        <p:spPr>
          <a:xfrm>
            <a:off x="2536155" y="1192708"/>
            <a:ext cx="7054965" cy="2286000"/>
          </a:xfrm>
          <a:prstGeom prst="rect">
            <a:avLst/>
          </a:prstGeom>
        </p:spPr>
      </p:pic>
      <p:sp>
        <p:nvSpPr>
          <p:cNvPr id="11" name="TextBox 10">
            <a:extLst>
              <a:ext uri="{FF2B5EF4-FFF2-40B4-BE49-F238E27FC236}">
                <a16:creationId xmlns:a16="http://schemas.microsoft.com/office/drawing/2014/main" id="{5DD5929A-953A-8E7E-F03A-78B116F56B9B}"/>
              </a:ext>
            </a:extLst>
          </p:cNvPr>
          <p:cNvSpPr txBox="1"/>
          <p:nvPr/>
        </p:nvSpPr>
        <p:spPr>
          <a:xfrm>
            <a:off x="620257" y="3451914"/>
            <a:ext cx="11279732" cy="2246769"/>
          </a:xfrm>
          <a:prstGeom prst="rect">
            <a:avLst/>
          </a:prstGeom>
          <a:noFill/>
        </p:spPr>
        <p:txBody>
          <a:bodyPr wrap="square" lIns="91440" tIns="45720" rIns="91440" bIns="45720" anchor="t">
            <a:spAutoFit/>
          </a:bodyPr>
          <a:lstStyle/>
          <a:p>
            <a:pPr defTabSz="457200">
              <a:defRPr/>
            </a:pPr>
            <a:r>
              <a:rPr lang="en-US" sz="2000" b="1" dirty="0">
                <a:solidFill>
                  <a:srgbClr val="292B2C"/>
                </a:solidFill>
                <a:latin typeface="Open Sans" panose="020B0606030504020204" pitchFamily="34" charset="0"/>
                <a:ea typeface="Open Sans" panose="020B0606030504020204" pitchFamily="34" charset="0"/>
                <a:cs typeface="Open Sans" panose="020B0606030504020204" pitchFamily="34" charset="0"/>
              </a:rPr>
              <a:t>FREE Resources</a:t>
            </a:r>
          </a:p>
          <a:p>
            <a:pPr marL="285750" indent="-285750" defTabSz="457200">
              <a:buFont typeface="Wingdings" panose="05000000000000000000" pitchFamily="2" charset="2"/>
              <a:buChar char="Ø"/>
              <a:defRPr/>
            </a:pPr>
            <a:endPar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buClr>
                <a:srgbClr val="4963AE"/>
              </a:buClr>
              <a:buSzPct val="135000"/>
              <a:buFont typeface="Arial" panose="020B0604020202020204" pitchFamily="34" charset="0"/>
              <a:buChar char="•"/>
              <a:defRPr/>
            </a:pP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Helps qualifying institutions on their path toward building and sustaining a research infrastructure</a:t>
            </a:r>
          </a:p>
          <a:p>
            <a:pPr marL="342900" indent="-342900" defTabSz="457200">
              <a:buClr>
                <a:srgbClr val="4963AE"/>
              </a:buClr>
              <a:buSzPct val="135000"/>
              <a:buFont typeface="Arial" panose="020B0604020202020204" pitchFamily="34" charset="0"/>
              <a:buChar char="•"/>
              <a:defRPr/>
            </a:pPr>
            <a:endPar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buClr>
                <a:srgbClr val="4963AE"/>
              </a:buClr>
              <a:buSzPct val="135000"/>
              <a:buFont typeface="Arial" panose="020B0604020202020204" pitchFamily="34" charset="0"/>
              <a:buChar char="•"/>
              <a:defRPr/>
            </a:pP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Provides grant writing training, consultation, and mentoring to help faculty and staff at </a:t>
            </a:r>
            <a:r>
              <a:rPr lang="en-US" sz="2000" dirty="0" err="1">
                <a:solidFill>
                  <a:srgbClr val="292B2C"/>
                </a:solidFill>
                <a:latin typeface="Open Sans" panose="020B0606030504020204" pitchFamily="34" charset="0"/>
                <a:ea typeface="Open Sans" panose="020B0606030504020204" pitchFamily="34" charset="0"/>
                <a:cs typeface="Open Sans" panose="020B0606030504020204" pitchFamily="34" charset="0"/>
              </a:rPr>
              <a:t>SuRE</a:t>
            </a:r>
            <a:r>
              <a:rPr lang="en-US" sz="2000" dirty="0">
                <a:solidFill>
                  <a:srgbClr val="292B2C"/>
                </a:solidFill>
                <a:latin typeface="Open Sans" panose="020B0606030504020204" pitchFamily="34" charset="0"/>
                <a:ea typeface="Open Sans" panose="020B0606030504020204" pitchFamily="34" charset="0"/>
                <a:cs typeface="Open Sans" panose="020B0606030504020204" pitchFamily="34" charset="0"/>
              </a:rPr>
              <a:t>-eligible institutions overcome barriers to secure research funding</a:t>
            </a: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84AA4FC8-BE1A-25EF-BF63-CA857082714C}"/>
              </a:ext>
            </a:extLst>
          </p:cNvPr>
          <p:cNvSpPr txBox="1"/>
          <p:nvPr/>
        </p:nvSpPr>
        <p:spPr>
          <a:xfrm>
            <a:off x="3470314" y="5918104"/>
            <a:ext cx="8429676" cy="369332"/>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https://www.research.uky.edu/sure-resource-center</a:t>
            </a:r>
            <a:endParaRPr kumimoji="0" lang="en-US"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30</a:t>
            </a:fld>
            <a:endParaRPr lang="en-US" dirty="0"/>
          </a:p>
        </p:txBody>
      </p:sp>
    </p:spTree>
    <p:custDataLst>
      <p:tags r:id="rId1"/>
    </p:custDataLst>
    <p:extLst>
      <p:ext uri="{BB962C8B-B14F-4D97-AF65-F5344CB8AC3E}">
        <p14:creationId xmlns:p14="http://schemas.microsoft.com/office/powerpoint/2010/main" val="376984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1272"/>
            <a:ext cx="10515600" cy="1325563"/>
          </a:xfrm>
        </p:spPr>
        <p:txBody>
          <a:bodyPr>
            <a:normAutofit/>
          </a:bodyPr>
          <a:lstStyle/>
          <a:p>
            <a:r>
              <a:rPr kumimoji="0" lang="en-US" sz="3200" b="1" i="0" u="none" strike="noStrike" kern="1200" cap="none" spc="0" normalizeH="0" baseline="0" noProof="0" dirty="0">
                <a:ln>
                  <a:noFill/>
                </a:ln>
                <a:solidFill>
                  <a:srgbClr val="4963AE"/>
                </a:solidFill>
                <a:effectLst/>
                <a:uLnTx/>
                <a:uFillTx/>
              </a:rPr>
              <a:t>Instrumentation grant program for resource-limited institutions (RLI-S10)</a:t>
            </a:r>
            <a:endParaRPr lang="en-US" sz="3200" b="1" dirty="0">
              <a:solidFill>
                <a:srgbClr val="4963AE"/>
              </a:solidFill>
            </a:endParaRPr>
          </a:p>
        </p:txBody>
      </p:sp>
      <p:sp>
        <p:nvSpPr>
          <p:cNvPr id="3" name="TextBox 2">
            <a:extLst>
              <a:ext uri="{FF2B5EF4-FFF2-40B4-BE49-F238E27FC236}">
                <a16:creationId xmlns:a16="http://schemas.microsoft.com/office/drawing/2014/main" id="{2CC15853-1733-356E-6327-9ABAD2DBF8C4}"/>
              </a:ext>
            </a:extLst>
          </p:cNvPr>
          <p:cNvSpPr txBox="1"/>
          <p:nvPr/>
        </p:nvSpPr>
        <p:spPr>
          <a:xfrm>
            <a:off x="290276" y="1189393"/>
            <a:ext cx="11674462" cy="861774"/>
          </a:xfrm>
          <a:prstGeom prst="rect">
            <a:avLst/>
          </a:prstGeom>
          <a:solidFill>
            <a:sysClr val="window" lastClr="FFFFFF"/>
          </a:solidFill>
          <a:ln w="28575">
            <a:solidFill>
              <a:srgbClr val="C00000"/>
            </a:solidFill>
          </a:ln>
        </p:spPr>
        <p:txBody>
          <a:bodyPr wrap="square" lIns="91440" tIns="45720" rIns="91440" bIns="45720" rtlCol="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B3B3B"/>
                </a:solidFill>
                <a:effectLst/>
                <a:uLnTx/>
                <a:uFillTx/>
                <a:latin typeface="Open Sans" panose="020B0606030504020204" pitchFamily="34" charset="0"/>
                <a:ea typeface="Open Sans" panose="020B0606030504020204" pitchFamily="34" charset="0"/>
                <a:cs typeface="Open Sans" panose="020B0606030504020204" pitchFamily="34" charset="0"/>
              </a:rPr>
              <a:t>NIH </a:t>
            </a:r>
            <a:r>
              <a:rPr kumimoji="0" lang="en-US" sz="2400" b="0" i="0" u="none" strike="noStrike" kern="0" cap="none" spc="0" normalizeH="0" baseline="0" noProof="0" dirty="0">
                <a:ln>
                  <a:noFill/>
                </a:ln>
                <a:solidFill>
                  <a:srgbClr val="3B3B3B"/>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Unite E initiative</a:t>
            </a:r>
            <a:r>
              <a:rPr kumimoji="0" lang="en-US" sz="2400" b="0" i="0" u="none" strike="noStrike" kern="0" cap="none" spc="0" normalizeH="0" baseline="0" noProof="0" dirty="0">
                <a:ln>
                  <a:noFill/>
                </a:ln>
                <a:solidFill>
                  <a:srgbClr val="3B3B3B"/>
                </a:solidFill>
                <a:effectLst/>
                <a:uLnTx/>
                <a:uFillTx/>
                <a:latin typeface="Open Sans" panose="020B0606030504020204" pitchFamily="34" charset="0"/>
                <a:ea typeface="Open Sans" panose="020B0606030504020204" pitchFamily="34" charset="0"/>
                <a:cs typeface="Open Sans" panose="020B0606030504020204" pitchFamily="34" charset="0"/>
              </a:rPr>
              <a:t> to support acquisition of modern scientific instruments by resource-limited i</a:t>
            </a:r>
            <a:r>
              <a:rPr kumimoji="0" lang="en-US" sz="2400" b="0" i="0" u="none" strike="noStrike" kern="0" cap="none" spc="0" normalizeH="0" baseline="0" noProof="0" dirty="0" err="1">
                <a:ln>
                  <a:noFill/>
                </a:ln>
                <a:solidFill>
                  <a:srgbClr val="3B3B3B"/>
                </a:solidFill>
                <a:effectLst/>
                <a:uLnTx/>
                <a:uFillTx/>
                <a:latin typeface="Open Sans" panose="020B0606030504020204" pitchFamily="34" charset="0"/>
                <a:ea typeface="Open Sans" panose="020B0606030504020204" pitchFamily="34" charset="0"/>
                <a:cs typeface="Open Sans" panose="020B0606030504020204" pitchFamily="34" charset="0"/>
              </a:rPr>
              <a:t>nstitutions</a:t>
            </a:r>
            <a:r>
              <a:rPr kumimoji="0" lang="en-US" sz="2400" b="0" i="0" u="none" strike="noStrike" kern="0" cap="none" spc="0" normalizeH="0" baseline="0" noProof="0" dirty="0">
                <a:ln>
                  <a:noFill/>
                </a:ln>
                <a:solidFill>
                  <a:srgbClr val="3B3B3B"/>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4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PAR-23-138</a:t>
            </a:r>
            <a:endPar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descr="Scientists in a laboratory working with a large piece of machinery called a Mass spectrometry.  Credit: iStock">
            <a:extLst>
              <a:ext uri="{FF2B5EF4-FFF2-40B4-BE49-F238E27FC236}">
                <a16:creationId xmlns:a16="http://schemas.microsoft.com/office/drawing/2014/main" id="{CC938A74-CA16-6321-7F2E-6A3E0B36A2C3}"/>
              </a:ext>
            </a:extLst>
          </p:cNvPr>
          <p:cNvGrpSpPr/>
          <p:nvPr/>
        </p:nvGrpSpPr>
        <p:grpSpPr>
          <a:xfrm>
            <a:off x="1945772" y="2188346"/>
            <a:ext cx="2299533" cy="1798117"/>
            <a:chOff x="1945772" y="2188346"/>
            <a:chExt cx="2299533" cy="1798117"/>
          </a:xfrm>
        </p:grpSpPr>
        <p:pic>
          <p:nvPicPr>
            <p:cNvPr id="4" name="Picture 3" descr="Scientists in a laboratory working with a large piece of machinery called a Mass spectrometry.  Credit: iStock">
              <a:extLst>
                <a:ext uri="{FF2B5EF4-FFF2-40B4-BE49-F238E27FC236}">
                  <a16:creationId xmlns:a16="http://schemas.microsoft.com/office/drawing/2014/main" id="{A772972D-9C28-EDDD-E82D-EBA704852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5772" y="2188346"/>
              <a:ext cx="2299533" cy="1533022"/>
            </a:xfrm>
            <a:prstGeom prst="rect">
              <a:avLst/>
            </a:prstGeom>
          </p:spPr>
        </p:pic>
        <p:sp>
          <p:nvSpPr>
            <p:cNvPr id="6" name="TextBox 5" descr="Scientists in a laboratory working with a large piece of machinery called a Mass spectrometry.  Credit: iStock">
              <a:extLst>
                <a:ext uri="{FF2B5EF4-FFF2-40B4-BE49-F238E27FC236}">
                  <a16:creationId xmlns:a16="http://schemas.microsoft.com/office/drawing/2014/main" id="{BC2B9921-4471-ACB8-C686-7647726D3264}"/>
                </a:ext>
                <a:ext uri="{C183D7F6-B498-43B3-948B-1728B52AA6E4}">
                  <adec:decorative xmlns:adec="http://schemas.microsoft.com/office/drawing/2017/decorative" val="1"/>
                </a:ext>
              </a:extLst>
            </p:cNvPr>
            <p:cNvSpPr txBox="1"/>
            <p:nvPr/>
          </p:nvSpPr>
          <p:spPr>
            <a:xfrm>
              <a:off x="1945772" y="2293692"/>
              <a:ext cx="2299533" cy="1692771"/>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sz="1000" dirty="0">
                <a:solidFill>
                  <a:prstClr val="black"/>
                </a:solidFill>
                <a:latin typeface="Calibri"/>
              </a:endParaRPr>
            </a:p>
            <a:p>
              <a:pPr defTabSz="457200"/>
              <a:endParaRPr lang="en-US" sz="1000"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a:t>
              </a:r>
            </a:p>
          </p:txBody>
        </p:sp>
      </p:grpSp>
      <p:sp>
        <p:nvSpPr>
          <p:cNvPr id="7" name="TextBox 6">
            <a:extLst>
              <a:ext uri="{FF2B5EF4-FFF2-40B4-BE49-F238E27FC236}">
                <a16:creationId xmlns:a16="http://schemas.microsoft.com/office/drawing/2014/main" id="{0517F422-9CAB-40D3-7394-96C5F9257E15}"/>
              </a:ext>
            </a:extLst>
          </p:cNvPr>
          <p:cNvSpPr txBox="1"/>
          <p:nvPr/>
        </p:nvSpPr>
        <p:spPr>
          <a:xfrm>
            <a:off x="140484" y="4082469"/>
            <a:ext cx="5670041" cy="1338828"/>
          </a:xfrm>
          <a:prstGeom prst="rect">
            <a:avLst/>
          </a:prstGeom>
          <a:solidFill>
            <a:sysClr val="window" lastClr="FFFFFF"/>
          </a:solidFill>
          <a:ln w="28575">
            <a:solidFill>
              <a:sysClr val="windowText" lastClr="000000"/>
            </a:solidFill>
          </a:ln>
        </p:spPr>
        <p:txBody>
          <a:bodyPr wrap="square" lIns="91440" tIns="45720" rIns="91440" bIns="45720" rtlCol="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Goals</a:t>
            </a:r>
            <a:endPar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457200" eaLnBrk="1" fontAlgn="auto" latinLnBrk="0" hangingPunct="1">
              <a:lnSpc>
                <a:spcPct val="5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defTabSz="457200" eaLnBrk="1" fontAlgn="auto" latinLnBrk="0" hangingPunct="1">
              <a:lnSpc>
                <a:spcPct val="100000"/>
              </a:lnSpc>
              <a:spcBef>
                <a:spcPts val="0"/>
              </a:spcBef>
              <a:spcAft>
                <a:spcPts val="0"/>
              </a:spcAft>
              <a:buClr>
                <a:srgbClr val="4963AE"/>
              </a:buClr>
              <a:buSzPct val="1350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Provide instruments for research and teaching</a:t>
            </a:r>
          </a:p>
          <a:p>
            <a:pPr marL="285750" marR="0" lvl="0" indent="-285750" defTabSz="457200" eaLnBrk="1" fontAlgn="auto" latinLnBrk="0" hangingPunct="1">
              <a:lnSpc>
                <a:spcPct val="100000"/>
              </a:lnSpc>
              <a:spcBef>
                <a:spcPts val="0"/>
              </a:spcBef>
              <a:spcAft>
                <a:spcPts val="0"/>
              </a:spcAft>
              <a:buClr>
                <a:srgbClr val="4963AE"/>
              </a:buClr>
              <a:buSzPct val="1350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Enhance biomedical research capacity at resource-limited institutions</a:t>
            </a:r>
          </a:p>
        </p:txBody>
      </p:sp>
      <p:grpSp>
        <p:nvGrpSpPr>
          <p:cNvPr id="11" name="Group 10" descr="Two student researchers in a laboratory adding solution to a petri dish using a pipette.  Credit: iStock">
            <a:extLst>
              <a:ext uri="{FF2B5EF4-FFF2-40B4-BE49-F238E27FC236}">
                <a16:creationId xmlns:a16="http://schemas.microsoft.com/office/drawing/2014/main" id="{EEF9889D-5A3B-84A0-38FA-67E817419080}"/>
              </a:ext>
            </a:extLst>
          </p:cNvPr>
          <p:cNvGrpSpPr/>
          <p:nvPr/>
        </p:nvGrpSpPr>
        <p:grpSpPr>
          <a:xfrm>
            <a:off x="7640714" y="2188346"/>
            <a:ext cx="2299533" cy="1868416"/>
            <a:chOff x="7640714" y="2188346"/>
            <a:chExt cx="2299533" cy="1868416"/>
          </a:xfrm>
        </p:grpSpPr>
        <p:pic>
          <p:nvPicPr>
            <p:cNvPr id="8" name="Picture 7" descr="Two student researchers in a laboratory adding solution to a petri dish using a pipette.  Credit: iStock">
              <a:extLst>
                <a:ext uri="{FF2B5EF4-FFF2-40B4-BE49-F238E27FC236}">
                  <a16:creationId xmlns:a16="http://schemas.microsoft.com/office/drawing/2014/main" id="{C1E49CC2-33F4-2DB8-EF51-6E67BCE08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0714" y="2188346"/>
              <a:ext cx="2299533" cy="1533022"/>
            </a:xfrm>
            <a:prstGeom prst="rect">
              <a:avLst/>
            </a:prstGeom>
          </p:spPr>
        </p:pic>
        <p:sp>
          <p:nvSpPr>
            <p:cNvPr id="9" name="TextBox 8">
              <a:extLst>
                <a:ext uri="{FF2B5EF4-FFF2-40B4-BE49-F238E27FC236}">
                  <a16:creationId xmlns:a16="http://schemas.microsoft.com/office/drawing/2014/main" id="{66E7CEC7-2937-DF0A-7CE8-DE015C36468B}"/>
                </a:ext>
                <a:ext uri="{C183D7F6-B498-43B3-948B-1728B52AA6E4}">
                  <adec:decorative xmlns:adec="http://schemas.microsoft.com/office/drawing/2017/decorative" val="1"/>
                </a:ext>
              </a:extLst>
            </p:cNvPr>
            <p:cNvSpPr txBox="1"/>
            <p:nvPr/>
          </p:nvSpPr>
          <p:spPr>
            <a:xfrm>
              <a:off x="7640714" y="2271658"/>
              <a:ext cx="2299533" cy="1785104"/>
            </a:xfrm>
            <a:prstGeom prst="rect">
              <a:avLst/>
            </a:prstGeom>
            <a:noFill/>
          </p:spPr>
          <p:txBody>
            <a:bodyPr wrap="square" rtlCol="0">
              <a:spAutoFit/>
            </a:bodyPr>
            <a:lstStyle/>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endParaRPr lang="en-US" sz="1200"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a:t>
              </a:r>
            </a:p>
          </p:txBody>
        </p:sp>
      </p:grpSp>
      <p:sp>
        <p:nvSpPr>
          <p:cNvPr id="13" name="TextBox 12">
            <a:extLst>
              <a:ext uri="{FF2B5EF4-FFF2-40B4-BE49-F238E27FC236}">
                <a16:creationId xmlns:a16="http://schemas.microsoft.com/office/drawing/2014/main" id="{6E26331E-A70C-99AD-90EF-F136B9B7DF15}"/>
              </a:ext>
            </a:extLst>
          </p:cNvPr>
          <p:cNvSpPr txBox="1"/>
          <p:nvPr/>
        </p:nvSpPr>
        <p:spPr>
          <a:xfrm>
            <a:off x="6017170" y="4082469"/>
            <a:ext cx="5961416" cy="1338828"/>
          </a:xfrm>
          <a:prstGeom prst="rect">
            <a:avLst/>
          </a:prstGeom>
          <a:solidFill>
            <a:sysClr val="window" lastClr="FFFFFF"/>
          </a:solidFill>
          <a:ln w="28575">
            <a:solidFill>
              <a:sysClr val="windowText" lastClr="000000"/>
            </a:solidFill>
          </a:ln>
        </p:spPr>
        <p:txBody>
          <a:bodyPr wrap="square" lIns="91440" tIns="45720" rIns="91440" bIns="45720" rtlCol="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Features</a:t>
            </a:r>
            <a:endPar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457200" eaLnBrk="1" fontAlgn="auto" latinLnBrk="0" hangingPunct="1">
              <a:lnSpc>
                <a:spcPct val="5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defTabSz="457200" eaLnBrk="1" fontAlgn="auto" latinLnBrk="0" hangingPunct="1">
              <a:lnSpc>
                <a:spcPct val="100000"/>
              </a:lnSpc>
              <a:spcBef>
                <a:spcPts val="0"/>
              </a:spcBef>
              <a:spcAft>
                <a:spcPts val="0"/>
              </a:spcAft>
              <a:buClr>
                <a:srgbClr val="4963AE"/>
              </a:buClr>
              <a:buSzPct val="1350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Award Amount: $25,000 to $250,000</a:t>
            </a:r>
          </a:p>
          <a:p>
            <a:pPr marL="285750" marR="0" lvl="0" indent="-285750" defTabSz="457200" eaLnBrk="1" fontAlgn="auto" latinLnBrk="0" hangingPunct="1">
              <a:lnSpc>
                <a:spcPct val="100000"/>
              </a:lnSpc>
              <a:spcBef>
                <a:spcPts val="0"/>
              </a:spcBef>
              <a:spcAft>
                <a:spcPts val="0"/>
              </a:spcAft>
              <a:buClr>
                <a:srgbClr val="4963AE"/>
              </a:buClr>
              <a:buSzPct val="1350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Instruments for basic, translational, clinical, or biomedically-related behavioral research</a:t>
            </a:r>
          </a:p>
        </p:txBody>
      </p:sp>
      <p:sp>
        <p:nvSpPr>
          <p:cNvPr id="14" name="TextBox 13">
            <a:extLst>
              <a:ext uri="{FF2B5EF4-FFF2-40B4-BE49-F238E27FC236}">
                <a16:creationId xmlns:a16="http://schemas.microsoft.com/office/drawing/2014/main" id="{F6CDE8D1-05D9-0015-F675-AAE8F9183879}"/>
              </a:ext>
            </a:extLst>
          </p:cNvPr>
          <p:cNvSpPr txBox="1"/>
          <p:nvPr/>
        </p:nvSpPr>
        <p:spPr>
          <a:xfrm>
            <a:off x="2743200" y="5652806"/>
            <a:ext cx="9168737" cy="646331"/>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https://grants.nih.gov/grants/guide/pa-files/PAR-23-138.html</a:t>
            </a:r>
            <a:endPar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457200" eaLnBrk="1" fontAlgn="auto" latinLnBrk="0" hangingPunct="1">
              <a:lnSpc>
                <a:spcPct val="100000"/>
              </a:lnSpc>
              <a:spcBef>
                <a:spcPts val="0"/>
              </a:spcBef>
              <a:spcAft>
                <a:spcPts val="0"/>
              </a:spcAft>
              <a:buClrTx/>
              <a:buSzTx/>
              <a:buFontTx/>
              <a:buNone/>
              <a:tabLst/>
              <a:defRPr/>
            </a:pPr>
            <a:r>
              <a:rPr lang="en-US" kern="0">
                <a:solidFill>
                  <a:prstClr val="black"/>
                </a:solidFill>
                <a:latin typeface="Open Sans" panose="020B0606030504020204" pitchFamily="34" charset="0"/>
                <a:ea typeface="Open Sans" panose="020B0606030504020204" pitchFamily="34" charset="0"/>
                <a:cs typeface="Open Sans" panose="020B0606030504020204" pitchFamily="34" charset="0"/>
              </a:rPr>
              <a:t>RLI-S10 contact</a:t>
            </a:r>
            <a:r>
              <a:rPr lang="en-US"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Dr. Dorothy Beckett </a:t>
            </a:r>
            <a:r>
              <a:rPr lang="en-US" b="0" i="0" u="none" strike="noStrike" dirty="0">
                <a:solidFill>
                  <a:srgbClr val="428BCA"/>
                </a:solidFill>
                <a:effectLst/>
                <a:latin typeface="Open Sans" panose="020B0606030504020204" pitchFamily="34" charset="0"/>
                <a:ea typeface="Open Sans" panose="020B0606030504020204" pitchFamily="34" charset="0"/>
                <a:cs typeface="Open Sans" panose="020B0606030504020204" pitchFamily="34" charset="0"/>
                <a:hlinkClick r:id="rId8"/>
              </a:rPr>
              <a:t>dorothy.beckett@nih.gov</a:t>
            </a:r>
            <a:endParaRPr kumimoji="0" lang="en-US" sz="1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31</a:t>
            </a:fld>
            <a:endParaRPr lang="en-US" dirty="0"/>
          </a:p>
        </p:txBody>
      </p:sp>
    </p:spTree>
    <p:custDataLst>
      <p:tags r:id="rId1"/>
    </p:custDataLst>
    <p:extLst>
      <p:ext uri="{BB962C8B-B14F-4D97-AF65-F5344CB8AC3E}">
        <p14:creationId xmlns:p14="http://schemas.microsoft.com/office/powerpoint/2010/main" val="331345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1272"/>
            <a:ext cx="10515600" cy="1325563"/>
          </a:xfrm>
        </p:spPr>
        <p:txBody>
          <a:bodyPr>
            <a:normAutofit/>
          </a:bodyPr>
          <a:lstStyle/>
          <a:p>
            <a:r>
              <a:rPr kumimoji="0" lang="en-US" sz="3200" b="1" i="0" u="none" strike="noStrike" kern="1200" cap="none" spc="0" normalizeH="0" baseline="0" noProof="0" dirty="0">
                <a:ln>
                  <a:noFill/>
                </a:ln>
                <a:solidFill>
                  <a:srgbClr val="4963AE"/>
                </a:solidFill>
                <a:effectLst/>
                <a:uLnTx/>
                <a:uFillTx/>
              </a:rPr>
              <a:t>Final thoughts on R15s</a:t>
            </a:r>
            <a:endParaRPr lang="en-US" sz="3200" b="1" dirty="0">
              <a:solidFill>
                <a:srgbClr val="4963AE"/>
              </a:solidFill>
            </a:endParaRPr>
          </a:p>
        </p:txBody>
      </p:sp>
      <p:sp>
        <p:nvSpPr>
          <p:cNvPr id="10" name="Content Placeholder 2">
            <a:extLst>
              <a:ext uri="{FF2B5EF4-FFF2-40B4-BE49-F238E27FC236}">
                <a16:creationId xmlns:a16="http://schemas.microsoft.com/office/drawing/2014/main" id="{307B3A6B-F0FE-954D-B61E-BBC444008B37}"/>
              </a:ext>
            </a:extLst>
          </p:cNvPr>
          <p:cNvSpPr>
            <a:spLocks noGrp="1"/>
          </p:cNvSpPr>
          <p:nvPr>
            <p:ph idx="1"/>
          </p:nvPr>
        </p:nvSpPr>
        <p:spPr>
          <a:xfrm>
            <a:off x="838200" y="1253331"/>
            <a:ext cx="10515600" cy="4351338"/>
          </a:xfrm>
        </p:spPr>
        <p:txBody>
          <a:bodyPr>
            <a:normAutofit lnSpcReduction="10000"/>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Visit the NIH R15 website</a:t>
            </a:r>
          </a:p>
          <a:p>
            <a:pPr marL="742950" marR="0" lvl="1" indent="-285750" algn="l" defTabSz="457200" rtl="0" eaLnBrk="1" fontAlgn="auto" latinLnBrk="0" hangingPunct="1">
              <a:lnSpc>
                <a:spcPct val="125000"/>
              </a:lnSpc>
              <a:spcBef>
                <a:spcPts val="0"/>
              </a:spcBef>
              <a:spcAft>
                <a:spcPts val="1000"/>
              </a:spcAft>
              <a:buClr>
                <a:srgbClr val="4963AE"/>
              </a:buClr>
              <a:buSzPct val="135000"/>
              <a:buFont typeface="Courier New" pitchFamily="49" charset="0"/>
              <a:buChar char="o"/>
              <a:tabLst/>
              <a:defRPr/>
            </a:pPr>
            <a:r>
              <a:rPr kumimoji="0" lang="en-US" altLang="en-US" sz="18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https://grants.nih.gov/grants/funding/r15.htm</a:t>
            </a:r>
            <a:r>
              <a:rPr kumimoji="0" lang="en-US" altLang="en-US" sz="18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Find and read the relevant notice of funding opportunity  (NOFO)</a:t>
            </a:r>
          </a:p>
          <a:p>
            <a:pPr marL="914400" lvl="1" indent="-342900" defTabSz="457200">
              <a:lnSpc>
                <a:spcPct val="125000"/>
              </a:lnSpc>
              <a:spcBef>
                <a:spcPts val="0"/>
              </a:spcBef>
              <a:spcAft>
                <a:spcPts val="1000"/>
              </a:spcAft>
              <a:buClr>
                <a:srgbClr val="4963AE"/>
              </a:buClr>
              <a:buSzPct val="135000"/>
              <a:buFont typeface="Arial"/>
              <a:buChar char="•"/>
              <a:defRPr/>
            </a:pP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PAR-21-357</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(REAP R15 </a:t>
            </a:r>
            <a:r>
              <a:rPr kumimoji="0" lang="fr-FR"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Clinical</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Trial (CT) </a:t>
            </a:r>
            <a:r>
              <a:rPr kumimoji="0" lang="fr-FR"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required</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914400" lvl="1" indent="-342900" defTabSz="457200">
              <a:lnSpc>
                <a:spcPct val="125000"/>
              </a:lnSpc>
              <a:spcBef>
                <a:spcPts val="0"/>
              </a:spcBef>
              <a:spcAft>
                <a:spcPts val="1000"/>
              </a:spcAft>
              <a:buClr>
                <a:srgbClr val="4963AE"/>
              </a:buClr>
              <a:buSzPct val="135000"/>
              <a:buFont typeface="Arial"/>
              <a:buChar char="•"/>
              <a:defRPr/>
            </a:pP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PAR 21-154 </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(AREA R15 CT </a:t>
            </a:r>
            <a:r>
              <a:rPr kumimoji="0" lang="fr-FR"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required</a:t>
            </a:r>
            <a:r>
              <a:rPr lang="fr-FR"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914400" lvl="1" indent="-342900" defTabSz="457200">
              <a:lnSpc>
                <a:spcPct val="125000"/>
              </a:lnSpc>
              <a:spcBef>
                <a:spcPts val="0"/>
              </a:spcBef>
              <a:spcAft>
                <a:spcPts val="1000"/>
              </a:spcAft>
              <a:buClr>
                <a:srgbClr val="4963AE"/>
              </a:buClr>
              <a:buSzPct val="135000"/>
              <a:buFont typeface="Arial"/>
              <a:buChar char="•"/>
              <a:defRPr/>
            </a:pP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PAR-22-060</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(REAP CT not </a:t>
            </a:r>
            <a:r>
              <a:rPr kumimoji="0" lang="fr-FR"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allowed</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914400" lvl="1" indent="-342900" defTabSz="457200">
              <a:lnSpc>
                <a:spcPct val="125000"/>
              </a:lnSpc>
              <a:spcBef>
                <a:spcPts val="0"/>
              </a:spcBef>
              <a:spcAft>
                <a:spcPts val="1000"/>
              </a:spcAft>
              <a:buClr>
                <a:srgbClr val="4963AE"/>
              </a:buClr>
              <a:buSzPct val="135000"/>
              <a:buFont typeface="Arial"/>
              <a:buChar char="•"/>
              <a:defRPr/>
            </a:pP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PAR-21-155</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(AREA CT not </a:t>
            </a:r>
            <a:r>
              <a:rPr kumimoji="0" lang="fr-FR"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allowed</a:t>
            </a:r>
            <a:r>
              <a:rPr kumimoji="0" lang="fr-FR"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lnSpc>
                <a:spcPct val="125000"/>
              </a:lnSpc>
              <a:spcBef>
                <a:spcPts val="0"/>
              </a:spcBef>
              <a:spcAft>
                <a:spcPts val="1000"/>
              </a:spcAft>
              <a:buClr>
                <a:srgbClr val="4963AE"/>
              </a:buClr>
              <a:buSzPct val="135000"/>
              <a:buFont typeface="Arial"/>
              <a:buChar char="•"/>
              <a:defRPr/>
            </a:pP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Visit the R15 website for the relevant NIH Institute/Center (IC)</a:t>
            </a:r>
            <a:endParaRPr lang="en-US" alt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lang="en-US" alt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Talk to a relevant Program Officer!</a:t>
            </a:r>
            <a:endParaRPr kumimoji="0" lang="en-US" altLang="en-US" sz="1800" b="0"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32</a:t>
            </a:fld>
            <a:endParaRPr lang="en-US" dirty="0"/>
          </a:p>
        </p:txBody>
      </p:sp>
    </p:spTree>
    <p:custDataLst>
      <p:tags r:id="rId1"/>
    </p:custDataLst>
    <p:extLst>
      <p:ext uri="{BB962C8B-B14F-4D97-AF65-F5344CB8AC3E}">
        <p14:creationId xmlns:p14="http://schemas.microsoft.com/office/powerpoint/2010/main" val="2123296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1272"/>
            <a:ext cx="10515600" cy="1325563"/>
          </a:xfrm>
        </p:spPr>
        <p:txBody>
          <a:bodyPr>
            <a:normAutofit/>
          </a:bodyPr>
          <a:lstStyle/>
          <a:p>
            <a:r>
              <a:rPr kumimoji="0" lang="en-US" sz="3200" b="1" i="0" u="none" strike="noStrike" kern="1200" cap="none" spc="0" normalizeH="0" baseline="0" noProof="0" dirty="0">
                <a:ln>
                  <a:noFill/>
                </a:ln>
                <a:solidFill>
                  <a:srgbClr val="4963AE"/>
                </a:solidFill>
                <a:effectLst/>
                <a:uLnTx/>
                <a:uFillTx/>
              </a:rPr>
              <a:t>Thank you!</a:t>
            </a:r>
            <a:endParaRPr lang="en-US" sz="3200" b="1" dirty="0">
              <a:solidFill>
                <a:srgbClr val="4963AE"/>
              </a:solidFill>
            </a:endParaRPr>
          </a:p>
        </p:txBody>
      </p:sp>
      <p:sp>
        <p:nvSpPr>
          <p:cNvPr id="7" name="Content Placeholder 2">
            <a:extLst>
              <a:ext uri="{FF2B5EF4-FFF2-40B4-BE49-F238E27FC236}">
                <a16:creationId xmlns:a16="http://schemas.microsoft.com/office/drawing/2014/main" id="{9797C386-F92E-69DC-93B8-FE468164F658}"/>
              </a:ext>
            </a:extLst>
          </p:cNvPr>
          <p:cNvSpPr>
            <a:spLocks noGrp="1"/>
          </p:cNvSpPr>
          <p:nvPr>
            <p:ph idx="1"/>
          </p:nvPr>
        </p:nvSpPr>
        <p:spPr>
          <a:xfrm>
            <a:off x="838200" y="1334354"/>
            <a:ext cx="10515600" cy="4351338"/>
          </a:xfrm>
        </p:spPr>
        <p:txBody>
          <a:bodyPr>
            <a:normAutofit/>
          </a:bodyPr>
          <a:lstStyle/>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You, </a:t>
            </a:r>
            <a:r>
              <a:rPr lang="en-US" alt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our</a:t>
            </a: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audience</a:t>
            </a:r>
            <a:endParaRPr kumimoji="0" lang="en-US" altLang="en-US" sz="18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All members of the NIH R15 Program Advisory Committee</a:t>
            </a:r>
            <a:endParaRPr kumimoji="0" lang="en-US" alt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lnSpc>
                <a:spcPct val="125000"/>
              </a:lnSpc>
              <a:spcBef>
                <a:spcPts val="0"/>
              </a:spcBef>
              <a:spcAft>
                <a:spcPts val="1000"/>
              </a:spcAft>
              <a:buClr>
                <a:srgbClr val="4963AE"/>
              </a:buClr>
              <a:buSzPct val="135000"/>
              <a:buFont typeface="Arial"/>
              <a:buChar char="•"/>
              <a:defRPr/>
            </a:pP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lang="en-US" alt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NIH Grants Events T</a:t>
            </a:r>
            <a:r>
              <a:rPr kumimoji="0" lang="en-US" altLang="en-US" sz="2400" b="0" i="0" u="none" strike="noStrike" kern="1200" cap="none" spc="0" normalizeH="0" baseline="0" noProof="0" dirty="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eam</a:t>
            </a:r>
            <a:r>
              <a:rPr kumimoji="0" lang="en-US" altLang="en-US" sz="2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the Division of Communication &amp; Outreach in the NIH Office of Extramural Research</a:t>
            </a:r>
          </a:p>
          <a:p>
            <a:pPr marL="457200" lvl="1" indent="0" defTabSz="457200">
              <a:lnSpc>
                <a:spcPct val="125000"/>
              </a:lnSpc>
              <a:spcBef>
                <a:spcPts val="0"/>
              </a:spcBef>
              <a:spcAft>
                <a:spcPts val="1000"/>
              </a:spcAft>
              <a:buClr>
                <a:srgbClr val="4963AE"/>
              </a:buClr>
              <a:buSzPct val="135000"/>
              <a:buNone/>
              <a:defRPr/>
            </a:pPr>
            <a:r>
              <a:rPr lang="en-US" i="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Cynthia Dwyer, DeRon Turner, So</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phie Barry, Kim Biondi, &amp; Marisa Higgins</a:t>
            </a:r>
            <a:endParaRPr lang="en-US" i="0" dirty="0">
              <a:solidFill>
                <a:srgbClr val="3B3B3B"/>
              </a:solidFill>
              <a:effectLst/>
              <a:latin typeface="Source Sans Pro" panose="020B0503030403020204" pitchFamily="34" charset="0"/>
            </a:endParaRPr>
          </a:p>
          <a:p>
            <a:pPr marL="342900" indent="-342900" defTabSz="457200">
              <a:lnSpc>
                <a:spcPct val="125000"/>
              </a:lnSpc>
              <a:spcBef>
                <a:spcPts val="0"/>
              </a:spcBef>
              <a:spcAft>
                <a:spcPts val="1000"/>
              </a:spcAft>
              <a:buClr>
                <a:srgbClr val="4963AE"/>
              </a:buClr>
              <a:buSzPct val="135000"/>
              <a:buFont typeface="Arial"/>
              <a:buChar char="•"/>
              <a:defRPr/>
            </a:pPr>
            <a:endParaRPr kumimoji="0" lang="en-US" altLang="en-US" sz="1800" b="0" i="0" u="none" strike="noStrike" kern="1200" cap="none" spc="0" normalizeH="0" baseline="0" noProof="0" dirty="0">
              <a:ln>
                <a:noFill/>
              </a:ln>
              <a:solidFill>
                <a:srgbClr val="4963A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33</a:t>
            </a:fld>
            <a:endParaRPr lang="en-US" dirty="0"/>
          </a:p>
        </p:txBody>
      </p:sp>
    </p:spTree>
    <p:custDataLst>
      <p:tags r:id="rId1"/>
    </p:custDataLst>
    <p:extLst>
      <p:ext uri="{BB962C8B-B14F-4D97-AF65-F5344CB8AC3E}">
        <p14:creationId xmlns:p14="http://schemas.microsoft.com/office/powerpoint/2010/main" val="3325076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77DB7-CE5F-40B2-33B2-904C1412092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Us</a:t>
            </a:r>
          </a:p>
        </p:txBody>
      </p:sp>
    </p:spTree>
    <p:custDataLst>
      <p:tags r:id="rId1"/>
    </p:custDataLst>
    <p:extLst>
      <p:ext uri="{BB962C8B-B14F-4D97-AF65-F5344CB8AC3E}">
        <p14:creationId xmlns:p14="http://schemas.microsoft.com/office/powerpoint/2010/main" val="3028143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ECBDE58-9A9E-4EC7-BB3D-021E5F0DC282}"/>
              </a:ext>
            </a:extLst>
          </p:cNvPr>
          <p:cNvSpPr>
            <a:spLocks noGrp="1"/>
          </p:cNvSpPr>
          <p:nvPr>
            <p:ph type="title"/>
          </p:nvPr>
        </p:nvSpPr>
        <p:spPr>
          <a:xfrm>
            <a:off x="-1" y="-127233"/>
            <a:ext cx="12191999" cy="1325563"/>
          </a:xfrm>
        </p:spPr>
        <p:txBody>
          <a:bodyPr/>
          <a:lstStyle/>
          <a:p>
            <a:pPr algn="ctr"/>
            <a:r>
              <a:rPr lang="en-US" b="1" dirty="0">
                <a:solidFill>
                  <a:srgbClr val="4963AE"/>
                </a:solidFill>
              </a:rPr>
              <a:t>Your NIH Q&amp;A Panel</a:t>
            </a:r>
          </a:p>
        </p:txBody>
      </p:sp>
      <p:grpSp>
        <p:nvGrpSpPr>
          <p:cNvPr id="20" name="Group 19" descr="Charles Ansong, Ph.D.&#10;Program Director, NIGMS&#10;">
            <a:extLst>
              <a:ext uri="{FF2B5EF4-FFF2-40B4-BE49-F238E27FC236}">
                <a16:creationId xmlns:a16="http://schemas.microsoft.com/office/drawing/2014/main" id="{49D68CCD-F889-A7FC-36EB-55EFD50E4CDD}"/>
              </a:ext>
            </a:extLst>
          </p:cNvPr>
          <p:cNvGrpSpPr/>
          <p:nvPr/>
        </p:nvGrpSpPr>
        <p:grpSpPr>
          <a:xfrm>
            <a:off x="0" y="862435"/>
            <a:ext cx="3585364" cy="2513505"/>
            <a:chOff x="1165610" y="914372"/>
            <a:chExt cx="3585364" cy="2513505"/>
          </a:xfrm>
        </p:grpSpPr>
        <p:sp>
          <p:nvSpPr>
            <p:cNvPr id="23" name="Content Placeholder 1a">
              <a:extLst>
                <a:ext uri="{FF2B5EF4-FFF2-40B4-BE49-F238E27FC236}">
                  <a16:creationId xmlns:a16="http://schemas.microsoft.com/office/drawing/2014/main" id="{2A3164C1-D388-738A-7C66-784774D1769A}"/>
                </a:ext>
              </a:extLst>
            </p:cNvPr>
            <p:cNvSpPr txBox="1">
              <a:spLocks/>
            </p:cNvSpPr>
            <p:nvPr/>
          </p:nvSpPr>
          <p:spPr>
            <a:xfrm>
              <a:off x="1165610" y="2744433"/>
              <a:ext cx="3585364" cy="683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Charles Ansong,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Institute of General Medical Sciences (</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NIGMS), NIH</a:t>
              </a:r>
            </a:p>
          </p:txBody>
        </p:sp>
        <p:grpSp>
          <p:nvGrpSpPr>
            <p:cNvPr id="38" name="Group 37">
              <a:extLst>
                <a:ext uri="{FF2B5EF4-FFF2-40B4-BE49-F238E27FC236}">
                  <a16:creationId xmlns:a16="http://schemas.microsoft.com/office/drawing/2014/main" id="{B50FF5D2-9CA9-2759-6A59-BC6FFA402263}"/>
                </a:ext>
              </a:extLst>
            </p:cNvPr>
            <p:cNvGrpSpPr/>
            <p:nvPr/>
          </p:nvGrpSpPr>
          <p:grpSpPr>
            <a:xfrm>
              <a:off x="2090545" y="914372"/>
              <a:ext cx="1735494" cy="1797698"/>
              <a:chOff x="964675" y="989051"/>
              <a:chExt cx="1735494" cy="1797698"/>
            </a:xfrm>
          </p:grpSpPr>
          <p:sp>
            <p:nvSpPr>
              <p:cNvPr id="5" name="Oval 4">
                <a:extLst>
                  <a:ext uri="{FF2B5EF4-FFF2-40B4-BE49-F238E27FC236}">
                    <a16:creationId xmlns:a16="http://schemas.microsoft.com/office/drawing/2014/main" id="{42CDE654-55A5-4B0E-533F-7837A8156FEF}"/>
                  </a:ext>
                </a:extLst>
              </p:cNvPr>
              <p:cNvSpPr/>
              <p:nvPr/>
            </p:nvSpPr>
            <p:spPr>
              <a:xfrm>
                <a:off x="964675" y="989051"/>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3C61C7-864A-E275-5A80-89ADC5DEE45F}"/>
                  </a:ext>
                </a:extLst>
              </p:cNvPr>
              <p:cNvPicPr>
                <a:picLocks noChangeAspect="1"/>
              </p:cNvPicPr>
              <p:nvPr/>
            </p:nvPicPr>
            <p:blipFill>
              <a:blip r:embed="rId4"/>
              <a:stretch>
                <a:fillRect/>
              </a:stretch>
            </p:blipFill>
            <p:spPr>
              <a:xfrm>
                <a:off x="1284947" y="1338599"/>
                <a:ext cx="1094951" cy="1098601"/>
              </a:xfrm>
              <a:prstGeom prst="rect">
                <a:avLst/>
              </a:prstGeom>
            </p:spPr>
          </p:pic>
        </p:grpSp>
      </p:grpSp>
      <p:grpSp>
        <p:nvGrpSpPr>
          <p:cNvPr id="21" name="Group 20" descr="Anne Gershenson, Ph.D.&#10;Program Director, NIGMS&#10;">
            <a:extLst>
              <a:ext uri="{FF2B5EF4-FFF2-40B4-BE49-F238E27FC236}">
                <a16:creationId xmlns:a16="http://schemas.microsoft.com/office/drawing/2014/main" id="{2487E36A-2637-E90E-C405-FE7E8565EE85}"/>
              </a:ext>
            </a:extLst>
          </p:cNvPr>
          <p:cNvGrpSpPr/>
          <p:nvPr/>
        </p:nvGrpSpPr>
        <p:grpSpPr>
          <a:xfrm>
            <a:off x="4319469" y="862435"/>
            <a:ext cx="2944124" cy="2877675"/>
            <a:chOff x="5896209" y="859806"/>
            <a:chExt cx="2944124" cy="2877675"/>
          </a:xfrm>
        </p:grpSpPr>
        <p:sp>
          <p:nvSpPr>
            <p:cNvPr id="31" name="Content Placeholder 1a">
              <a:extLst>
                <a:ext uri="{FF2B5EF4-FFF2-40B4-BE49-F238E27FC236}">
                  <a16:creationId xmlns:a16="http://schemas.microsoft.com/office/drawing/2014/main" id="{E7B29132-3AC6-280B-3D13-FA073F1AACBD}"/>
                </a:ext>
              </a:extLst>
            </p:cNvPr>
            <p:cNvSpPr txBox="1">
              <a:spLocks/>
            </p:cNvSpPr>
            <p:nvPr/>
          </p:nvSpPr>
          <p:spPr>
            <a:xfrm>
              <a:off x="5896209" y="2741538"/>
              <a:ext cx="2944124" cy="99594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Anne Gershenson,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indent="0" algn="ctr">
                <a:spcBef>
                  <a:spcPts val="400"/>
                </a:spcBef>
                <a:buNone/>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Institute of General Medical Sciences (NIGMS), NIH</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9" name="Group 38">
              <a:extLst>
                <a:ext uri="{FF2B5EF4-FFF2-40B4-BE49-F238E27FC236}">
                  <a16:creationId xmlns:a16="http://schemas.microsoft.com/office/drawing/2014/main" id="{36108494-D1F4-B7BF-C5B6-916DA562F6C5}"/>
                </a:ext>
              </a:extLst>
            </p:cNvPr>
            <p:cNvGrpSpPr/>
            <p:nvPr/>
          </p:nvGrpSpPr>
          <p:grpSpPr>
            <a:xfrm>
              <a:off x="6513586" y="859806"/>
              <a:ext cx="1854884" cy="1797698"/>
              <a:chOff x="964675" y="3517044"/>
              <a:chExt cx="1735494" cy="1797698"/>
            </a:xfrm>
          </p:grpSpPr>
          <p:sp>
            <p:nvSpPr>
              <p:cNvPr id="8" name="Oval 7">
                <a:extLst>
                  <a:ext uri="{FF2B5EF4-FFF2-40B4-BE49-F238E27FC236}">
                    <a16:creationId xmlns:a16="http://schemas.microsoft.com/office/drawing/2014/main" id="{DB997007-03AB-D8A7-7010-AD10492BF380}"/>
                  </a:ext>
                </a:extLst>
              </p:cNvPr>
              <p:cNvSpPr/>
              <p:nvPr/>
            </p:nvSpPr>
            <p:spPr>
              <a:xfrm>
                <a:off x="964675" y="3517044"/>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9C3C771-4D49-51E5-DBCB-760C40779540}"/>
                  </a:ext>
                </a:extLst>
              </p:cNvPr>
              <p:cNvPicPr>
                <a:picLocks noChangeAspect="1"/>
              </p:cNvPicPr>
              <p:nvPr/>
            </p:nvPicPr>
            <p:blipFill>
              <a:blip r:embed="rId5"/>
              <a:stretch>
                <a:fillRect/>
              </a:stretch>
            </p:blipFill>
            <p:spPr>
              <a:xfrm>
                <a:off x="1341861" y="3796861"/>
                <a:ext cx="991733" cy="1269418"/>
              </a:xfrm>
              <a:prstGeom prst="rect">
                <a:avLst/>
              </a:prstGeom>
            </p:spPr>
          </p:pic>
        </p:grpSp>
      </p:grpSp>
      <p:grpSp>
        <p:nvGrpSpPr>
          <p:cNvPr id="24" name="Group 23" descr="Liz Perruccio, Ph.D.&#10;Program Director, NINR&#10;">
            <a:extLst>
              <a:ext uri="{FF2B5EF4-FFF2-40B4-BE49-F238E27FC236}">
                <a16:creationId xmlns:a16="http://schemas.microsoft.com/office/drawing/2014/main" id="{F7A4BFCF-2A9C-4DC0-DD31-582B961652F9}"/>
              </a:ext>
            </a:extLst>
          </p:cNvPr>
          <p:cNvGrpSpPr/>
          <p:nvPr/>
        </p:nvGrpSpPr>
        <p:grpSpPr>
          <a:xfrm>
            <a:off x="8417448" y="862435"/>
            <a:ext cx="3206431" cy="2831283"/>
            <a:chOff x="8886847" y="859806"/>
            <a:chExt cx="3206431" cy="2831283"/>
          </a:xfrm>
        </p:grpSpPr>
        <p:sp>
          <p:nvSpPr>
            <p:cNvPr id="11" name="Content Placeholder 1a">
              <a:extLst>
                <a:ext uri="{FF2B5EF4-FFF2-40B4-BE49-F238E27FC236}">
                  <a16:creationId xmlns:a16="http://schemas.microsoft.com/office/drawing/2014/main" id="{981A6895-FEFB-D4B1-A0CF-BBD94901C4F3}"/>
                </a:ext>
              </a:extLst>
            </p:cNvPr>
            <p:cNvSpPr txBox="1">
              <a:spLocks/>
            </p:cNvSpPr>
            <p:nvPr/>
          </p:nvSpPr>
          <p:spPr>
            <a:xfrm>
              <a:off x="8886847" y="2745283"/>
              <a:ext cx="3206431" cy="945806"/>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pt-BR"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Liz Perruccio,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pt-BR" sz="140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a:t>
              </a:r>
              <a:r>
                <a:rPr kumimoji="0" lang="pt-BR" sz="14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pt-BR"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Institute of Nursing Research (</a:t>
              </a:r>
              <a:r>
                <a:rPr kumimoji="0" lang="pt-BR" sz="14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NINR), NIH</a:t>
              </a:r>
            </a:p>
          </p:txBody>
        </p:sp>
        <p:grpSp>
          <p:nvGrpSpPr>
            <p:cNvPr id="4" name="Group 3">
              <a:extLst>
                <a:ext uri="{FF2B5EF4-FFF2-40B4-BE49-F238E27FC236}">
                  <a16:creationId xmlns:a16="http://schemas.microsoft.com/office/drawing/2014/main" id="{DE33F2FD-1A6E-945C-9F27-97537DAAB062}"/>
                </a:ext>
              </a:extLst>
            </p:cNvPr>
            <p:cNvGrpSpPr/>
            <p:nvPr/>
          </p:nvGrpSpPr>
          <p:grpSpPr>
            <a:xfrm>
              <a:off x="9374858" y="859806"/>
              <a:ext cx="1854884" cy="1797698"/>
              <a:chOff x="2626417" y="3975145"/>
              <a:chExt cx="1735494" cy="1797698"/>
            </a:xfrm>
          </p:grpSpPr>
          <p:pic>
            <p:nvPicPr>
              <p:cNvPr id="52" name="Picture 51">
                <a:extLst>
                  <a:ext uri="{FF2B5EF4-FFF2-40B4-BE49-F238E27FC236}">
                    <a16:creationId xmlns:a16="http://schemas.microsoft.com/office/drawing/2014/main" id="{BD56B6D5-76EF-6A3D-1504-57B28D4C3759}"/>
                  </a:ext>
                </a:extLst>
              </p:cNvPr>
              <p:cNvPicPr>
                <a:picLocks noChangeAspect="1"/>
              </p:cNvPicPr>
              <p:nvPr/>
            </p:nvPicPr>
            <p:blipFill>
              <a:blip r:embed="rId6"/>
              <a:stretch>
                <a:fillRect/>
              </a:stretch>
            </p:blipFill>
            <p:spPr>
              <a:xfrm>
                <a:off x="2915458" y="4246619"/>
                <a:ext cx="1134392" cy="1273515"/>
              </a:xfrm>
              <a:prstGeom prst="rect">
                <a:avLst/>
              </a:prstGeom>
            </p:spPr>
          </p:pic>
          <p:sp>
            <p:nvSpPr>
              <p:cNvPr id="7" name="Oval 6">
                <a:extLst>
                  <a:ext uri="{FF2B5EF4-FFF2-40B4-BE49-F238E27FC236}">
                    <a16:creationId xmlns:a16="http://schemas.microsoft.com/office/drawing/2014/main" id="{8114A246-486E-5D7F-9E5F-64E06E4BCBBA}"/>
                  </a:ext>
                </a:extLst>
              </p:cNvPr>
              <p:cNvSpPr/>
              <p:nvPr/>
            </p:nvSpPr>
            <p:spPr>
              <a:xfrm>
                <a:off x="2626417" y="3975145"/>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9" name="Rectangle 18">
            <a:extLst>
              <a:ext uri="{FF2B5EF4-FFF2-40B4-BE49-F238E27FC236}">
                <a16:creationId xmlns:a16="http://schemas.microsoft.com/office/drawing/2014/main" id="{3580C812-7DC3-FFBB-6394-DE005B1F6DDA}"/>
              </a:ext>
              <a:ext uri="{C183D7F6-B498-43B3-948B-1728B52AA6E4}">
                <adec:decorative xmlns:adec="http://schemas.microsoft.com/office/drawing/2017/decorative" val="1"/>
              </a:ext>
            </a:extLst>
          </p:cNvPr>
          <p:cNvSpPr/>
          <p:nvPr/>
        </p:nvSpPr>
        <p:spPr>
          <a:xfrm>
            <a:off x="1" y="6134202"/>
            <a:ext cx="12192000" cy="723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descr="Carmen Bertoni, Ph.D.&#10;Scientific Review Officer, CSR&#10;">
            <a:extLst>
              <a:ext uri="{FF2B5EF4-FFF2-40B4-BE49-F238E27FC236}">
                <a16:creationId xmlns:a16="http://schemas.microsoft.com/office/drawing/2014/main" id="{E2801286-B1E7-2C1C-64B6-A96B4621EFCE}"/>
              </a:ext>
            </a:extLst>
          </p:cNvPr>
          <p:cNvGrpSpPr/>
          <p:nvPr/>
        </p:nvGrpSpPr>
        <p:grpSpPr>
          <a:xfrm>
            <a:off x="231938" y="4013486"/>
            <a:ext cx="3353426" cy="2497422"/>
            <a:chOff x="786106" y="4209140"/>
            <a:chExt cx="3353426" cy="2497422"/>
          </a:xfrm>
        </p:grpSpPr>
        <p:sp>
          <p:nvSpPr>
            <p:cNvPr id="12" name="Content Placeholder 1a">
              <a:extLst>
                <a:ext uri="{FF2B5EF4-FFF2-40B4-BE49-F238E27FC236}">
                  <a16:creationId xmlns:a16="http://schemas.microsoft.com/office/drawing/2014/main" id="{A94BCC9B-E79F-9B44-96E1-8662C27E87EF}"/>
                </a:ext>
              </a:extLst>
            </p:cNvPr>
            <p:cNvSpPr txBox="1">
              <a:spLocks/>
            </p:cNvSpPr>
            <p:nvPr/>
          </p:nvSpPr>
          <p:spPr>
            <a:xfrm>
              <a:off x="786106" y="6023118"/>
              <a:ext cx="3353426" cy="683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Carmen Bertoni,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Scientific Review Officer</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Center for Scientific Review </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(CSR), NIH</a:t>
              </a:r>
              <a:endParaRPr kumimoji="0" lang="en-US" sz="1400" b="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0" name="Group 39">
              <a:extLst>
                <a:ext uri="{FF2B5EF4-FFF2-40B4-BE49-F238E27FC236}">
                  <a16:creationId xmlns:a16="http://schemas.microsoft.com/office/drawing/2014/main" id="{9828C597-3F49-4A5E-F279-623F0A863D4A}"/>
                </a:ext>
              </a:extLst>
            </p:cNvPr>
            <p:cNvGrpSpPr/>
            <p:nvPr/>
          </p:nvGrpSpPr>
          <p:grpSpPr>
            <a:xfrm>
              <a:off x="1531954" y="4209140"/>
              <a:ext cx="1813607" cy="1797698"/>
              <a:chOff x="5618709" y="3810541"/>
              <a:chExt cx="1735494" cy="1797698"/>
            </a:xfrm>
          </p:grpSpPr>
          <p:sp>
            <p:nvSpPr>
              <p:cNvPr id="34" name="Oval 33">
                <a:extLst>
                  <a:ext uri="{FF2B5EF4-FFF2-40B4-BE49-F238E27FC236}">
                    <a16:creationId xmlns:a16="http://schemas.microsoft.com/office/drawing/2014/main" id="{C41D4482-5E0F-9BF8-CE55-FE36A4C6B963}"/>
                  </a:ext>
                </a:extLst>
              </p:cNvPr>
              <p:cNvSpPr/>
              <p:nvPr/>
            </p:nvSpPr>
            <p:spPr>
              <a:xfrm>
                <a:off x="5618709" y="3810541"/>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B90E94F5-7D30-BBFF-977A-E78F97BDE9DB}"/>
                  </a:ext>
                </a:extLst>
              </p:cNvPr>
              <p:cNvPicPr>
                <a:picLocks noChangeAspect="1"/>
              </p:cNvPicPr>
              <p:nvPr/>
            </p:nvPicPr>
            <p:blipFill>
              <a:blip r:embed="rId7"/>
              <a:stretch>
                <a:fillRect/>
              </a:stretch>
            </p:blipFill>
            <p:spPr>
              <a:xfrm>
                <a:off x="5889284" y="4143752"/>
                <a:ext cx="1212177" cy="1169986"/>
              </a:xfrm>
              <a:prstGeom prst="rect">
                <a:avLst/>
              </a:prstGeom>
            </p:spPr>
          </p:pic>
        </p:grpSp>
      </p:grpSp>
      <p:grpSp>
        <p:nvGrpSpPr>
          <p:cNvPr id="30" name="Group 29" descr="Jeanette Marketon, Ph.D.&#10;Program Director, NIDA&#10;">
            <a:extLst>
              <a:ext uri="{FF2B5EF4-FFF2-40B4-BE49-F238E27FC236}">
                <a16:creationId xmlns:a16="http://schemas.microsoft.com/office/drawing/2014/main" id="{67877743-5AC7-5F7B-7078-CC186882D81D}"/>
              </a:ext>
            </a:extLst>
          </p:cNvPr>
          <p:cNvGrpSpPr/>
          <p:nvPr/>
        </p:nvGrpSpPr>
        <p:grpSpPr>
          <a:xfrm>
            <a:off x="3847227" y="4021804"/>
            <a:ext cx="3900391" cy="2528286"/>
            <a:chOff x="4213950" y="4209140"/>
            <a:chExt cx="3900391" cy="2528286"/>
          </a:xfrm>
        </p:grpSpPr>
        <p:sp>
          <p:nvSpPr>
            <p:cNvPr id="28" name="Content Placeholder 1a">
              <a:extLst>
                <a:ext uri="{FF2B5EF4-FFF2-40B4-BE49-F238E27FC236}">
                  <a16:creationId xmlns:a16="http://schemas.microsoft.com/office/drawing/2014/main" id="{2BA33ED9-FCD3-92FE-3F40-780F32335EAF}"/>
                </a:ext>
              </a:extLst>
            </p:cNvPr>
            <p:cNvSpPr txBox="1">
              <a:spLocks/>
            </p:cNvSpPr>
            <p:nvPr/>
          </p:nvSpPr>
          <p:spPr>
            <a:xfrm>
              <a:off x="4213950" y="6020932"/>
              <a:ext cx="3900391" cy="71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Jeanette Marketon,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400" i="1" dirty="0">
                  <a:solidFill>
                    <a:prstClr val="black"/>
                  </a:solidFill>
                  <a:latin typeface="Open Sans" panose="020B0606030504020204" pitchFamily="34" charset="0"/>
                  <a:ea typeface="Open Sans" panose="020B0606030504020204" pitchFamily="34" charset="0"/>
                  <a:cs typeface="Open Sans" panose="020B0606030504020204" pitchFamily="34" charset="0"/>
                </a:rPr>
                <a:t>Receipt and Referral Officer</a:t>
              </a:r>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Institute on Drug Abuse </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(NIDA). NIH</a:t>
              </a:r>
              <a:endParaRPr kumimoji="0" lang="en-US" sz="1400" b="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AC83CEE5-8493-7390-AA61-E16F683DF483}"/>
                </a:ext>
              </a:extLst>
            </p:cNvPr>
            <p:cNvGrpSpPr/>
            <p:nvPr/>
          </p:nvGrpSpPr>
          <p:grpSpPr>
            <a:xfrm>
              <a:off x="5211321" y="4209140"/>
              <a:ext cx="1813607" cy="1797698"/>
              <a:chOff x="9139957" y="3661443"/>
              <a:chExt cx="1735494" cy="1797698"/>
            </a:xfrm>
          </p:grpSpPr>
          <p:sp>
            <p:nvSpPr>
              <p:cNvPr id="26" name="Oval 25">
                <a:extLst>
                  <a:ext uri="{FF2B5EF4-FFF2-40B4-BE49-F238E27FC236}">
                    <a16:creationId xmlns:a16="http://schemas.microsoft.com/office/drawing/2014/main" id="{F4B4D97F-AEB3-2AD6-5184-8160B9512B35}"/>
                  </a:ext>
                </a:extLst>
              </p:cNvPr>
              <p:cNvSpPr/>
              <p:nvPr/>
            </p:nvSpPr>
            <p:spPr>
              <a:xfrm>
                <a:off x="9139957" y="3661443"/>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DDA245D8-C050-46CD-9325-97F236E40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7443" y="3952801"/>
                <a:ext cx="1229076" cy="122907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2" name="Group 31" descr="Mahua Mukhopadhyay, Ph.D.&#10;Program Director, NICHD&#10;">
            <a:extLst>
              <a:ext uri="{FF2B5EF4-FFF2-40B4-BE49-F238E27FC236}">
                <a16:creationId xmlns:a16="http://schemas.microsoft.com/office/drawing/2014/main" id="{ABF17534-8650-3887-E3CD-67B749C4C057}"/>
              </a:ext>
            </a:extLst>
          </p:cNvPr>
          <p:cNvGrpSpPr/>
          <p:nvPr/>
        </p:nvGrpSpPr>
        <p:grpSpPr>
          <a:xfrm>
            <a:off x="7794815" y="3957550"/>
            <a:ext cx="4278158" cy="2518585"/>
            <a:chOff x="7544453" y="4152976"/>
            <a:chExt cx="4278158" cy="2518585"/>
          </a:xfrm>
        </p:grpSpPr>
        <p:sp>
          <p:nvSpPr>
            <p:cNvPr id="10" name="Content Placeholder 1a">
              <a:extLst>
                <a:ext uri="{FF2B5EF4-FFF2-40B4-BE49-F238E27FC236}">
                  <a16:creationId xmlns:a16="http://schemas.microsoft.com/office/drawing/2014/main" id="{D5D52937-08E8-343F-C1AB-36639F90BBB0}"/>
                </a:ext>
              </a:extLst>
            </p:cNvPr>
            <p:cNvSpPr txBox="1">
              <a:spLocks/>
            </p:cNvSpPr>
            <p:nvPr/>
          </p:nvSpPr>
          <p:spPr>
            <a:xfrm>
              <a:off x="7544453" y="5988117"/>
              <a:ext cx="4278158" cy="683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Mahua Mukhopadhyay, Ph.D.</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Program Director</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lvl="0" indent="0" algn="ctr">
                <a:spcBef>
                  <a:spcPts val="400"/>
                </a:spcBef>
                <a:buNone/>
                <a:defRPr/>
              </a:pPr>
              <a:r>
                <a:rPr lang="en-US" sz="1400" i="1" dirty="0">
                  <a:latin typeface="Open Sans "/>
                </a:rPr>
                <a:t>Eunice Kennedy Shriver</a:t>
              </a:r>
              <a:r>
                <a:rPr lang="en-US" sz="1400" dirty="0">
                  <a:latin typeface="Open Sans "/>
                </a:rPr>
                <a:t> National Institute of Child Health and Human Development (NICHD</a:t>
              </a:r>
              <a:r>
                <a:rPr lang="en-US" sz="1600" dirty="0">
                  <a:latin typeface="Open Sans "/>
                </a:rPr>
                <a:t>), NIH</a:t>
              </a:r>
              <a:endParaRPr kumimoji="0" lang="en-US" sz="1600" b="0" i="0" u="none" strike="noStrike" kern="1200" cap="none" spc="0" normalizeH="0" baseline="0" noProof="0" dirty="0">
                <a:ln>
                  <a:noFill/>
                </a:ln>
                <a:solidFill>
                  <a:prstClr val="black"/>
                </a:solidFill>
                <a:effectLst/>
                <a:uLnTx/>
                <a:uFillTx/>
                <a:latin typeface="Open Sans "/>
                <a:ea typeface="Open Sans" panose="020B0606030504020204" pitchFamily="34" charset="0"/>
                <a:cs typeface="Open Sans" panose="020B0606030504020204" pitchFamily="34" charset="0"/>
              </a:endParaRPr>
            </a:p>
          </p:txBody>
        </p:sp>
        <p:grpSp>
          <p:nvGrpSpPr>
            <p:cNvPr id="27" name="Group 26">
              <a:extLst>
                <a:ext uri="{FF2B5EF4-FFF2-40B4-BE49-F238E27FC236}">
                  <a16:creationId xmlns:a16="http://schemas.microsoft.com/office/drawing/2014/main" id="{0B269421-3072-C69D-112F-331743935838}"/>
                </a:ext>
              </a:extLst>
            </p:cNvPr>
            <p:cNvGrpSpPr/>
            <p:nvPr/>
          </p:nvGrpSpPr>
          <p:grpSpPr>
            <a:xfrm>
              <a:off x="8825576" y="4152976"/>
              <a:ext cx="1813607" cy="1797698"/>
              <a:chOff x="5338565" y="1018323"/>
              <a:chExt cx="1735494" cy="1797698"/>
            </a:xfrm>
          </p:grpSpPr>
          <p:pic>
            <p:nvPicPr>
              <p:cNvPr id="17" name="Picture 16">
                <a:extLst>
                  <a:ext uri="{FF2B5EF4-FFF2-40B4-BE49-F238E27FC236}">
                    <a16:creationId xmlns:a16="http://schemas.microsoft.com/office/drawing/2014/main" id="{01FAD8B1-904A-85CF-C279-6F1890AF3060}"/>
                  </a:ext>
                </a:extLst>
              </p:cNvPr>
              <p:cNvPicPr>
                <a:picLocks noChangeAspect="1"/>
              </p:cNvPicPr>
              <p:nvPr/>
            </p:nvPicPr>
            <p:blipFill>
              <a:blip r:embed="rId9"/>
              <a:stretch>
                <a:fillRect/>
              </a:stretch>
            </p:blipFill>
            <p:spPr>
              <a:xfrm>
                <a:off x="5637419" y="1324834"/>
                <a:ext cx="1127397" cy="1282259"/>
              </a:xfrm>
              <a:prstGeom prst="rect">
                <a:avLst/>
              </a:prstGeom>
            </p:spPr>
          </p:pic>
          <p:sp>
            <p:nvSpPr>
              <p:cNvPr id="18" name="Oval 17">
                <a:extLst>
                  <a:ext uri="{FF2B5EF4-FFF2-40B4-BE49-F238E27FC236}">
                    <a16:creationId xmlns:a16="http://schemas.microsoft.com/office/drawing/2014/main" id="{82544791-8A0D-4E69-0D47-6141C5E94AAE}"/>
                  </a:ext>
                </a:extLst>
              </p:cNvPr>
              <p:cNvSpPr/>
              <p:nvPr/>
            </p:nvSpPr>
            <p:spPr>
              <a:xfrm>
                <a:off x="5338565" y="1018323"/>
                <a:ext cx="1735494" cy="1797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custDataLst>
      <p:tags r:id="rId1"/>
    </p:custDataLst>
    <p:extLst>
      <p:ext uri="{BB962C8B-B14F-4D97-AF65-F5344CB8AC3E}">
        <p14:creationId xmlns:p14="http://schemas.microsoft.com/office/powerpoint/2010/main" val="4200655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1272"/>
            <a:ext cx="10515600" cy="1325563"/>
          </a:xfrm>
        </p:spPr>
        <p:txBody>
          <a:bodyPr>
            <a:normAutofit/>
          </a:bodyPr>
          <a:lstStyle/>
          <a:p>
            <a:r>
              <a:rPr kumimoji="0" lang="en-US" sz="3200" b="1" i="0" u="none" strike="noStrike" kern="1200" cap="none" spc="0" normalizeH="0" baseline="0" noProof="0" dirty="0">
                <a:ln>
                  <a:noFill/>
                </a:ln>
                <a:solidFill>
                  <a:srgbClr val="4963AE"/>
                </a:solidFill>
                <a:effectLst/>
                <a:uLnTx/>
                <a:uFillTx/>
              </a:rPr>
              <a:t>Support for Research Excellence (</a:t>
            </a:r>
            <a:r>
              <a:rPr kumimoji="0" lang="en-US" sz="3200" b="1" i="0" u="none" strike="noStrike" kern="1200" cap="none" spc="0" normalizeH="0" baseline="0" noProof="0" dirty="0" err="1">
                <a:ln>
                  <a:noFill/>
                </a:ln>
                <a:solidFill>
                  <a:srgbClr val="4963AE"/>
                </a:solidFill>
                <a:effectLst/>
                <a:uLnTx/>
                <a:uFillTx/>
              </a:rPr>
              <a:t>SuRE</a:t>
            </a:r>
            <a:r>
              <a:rPr kumimoji="0" lang="en-US" sz="3200" b="1" i="0" u="none" strike="noStrike" kern="1200" cap="none" spc="0" normalizeH="0" baseline="0" noProof="0" dirty="0">
                <a:ln>
                  <a:noFill/>
                </a:ln>
                <a:solidFill>
                  <a:srgbClr val="4963AE"/>
                </a:solidFill>
                <a:effectLst/>
                <a:uLnTx/>
                <a:uFillTx/>
              </a:rPr>
              <a:t>) R16 programs</a:t>
            </a:r>
            <a:endParaRPr lang="en-US" sz="3200" b="1" dirty="0">
              <a:solidFill>
                <a:srgbClr val="4963AE"/>
              </a:solidFill>
            </a:endParaRPr>
          </a:p>
        </p:txBody>
      </p:sp>
      <p:sp>
        <p:nvSpPr>
          <p:cNvPr id="6" name="TextBox 5">
            <a:extLst>
              <a:ext uri="{FF2B5EF4-FFF2-40B4-BE49-F238E27FC236}">
                <a16:creationId xmlns:a16="http://schemas.microsoft.com/office/drawing/2014/main" id="{C9C236AA-8A19-585E-6F31-4D9FB0B7FF5C}"/>
              </a:ext>
            </a:extLst>
          </p:cNvPr>
          <p:cNvSpPr txBox="1"/>
          <p:nvPr/>
        </p:nvSpPr>
        <p:spPr>
          <a:xfrm>
            <a:off x="660545" y="1138629"/>
            <a:ext cx="11054006" cy="4862870"/>
          </a:xfrm>
          <a:prstGeom prst="rect">
            <a:avLst/>
          </a:prstGeom>
          <a:noFill/>
        </p:spPr>
        <p:txBody>
          <a:bodyPr wrap="square" lIns="91440" tIns="45720" rIns="91440" bIns="45720" anchor="t">
            <a:spAutoFit/>
          </a:bodyPr>
          <a:lstStyle/>
          <a:p>
            <a:pPr marL="285750" indent="-285750" defTabSz="457200">
              <a:buClr>
                <a:srgbClr val="4963AE"/>
              </a:buClr>
              <a:buSzPct val="135000"/>
              <a:buFont typeface="Arial" panose="020B0604020202020204" pitchFamily="34" charset="0"/>
              <a:buChar char="•"/>
              <a:defRPr/>
            </a:pPr>
            <a:r>
              <a:rPr lang="en-US"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SuRE</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-First R16</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Supports research by faculty investigators </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who have not been PIs of external research grants</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($125K Direct Costs (DC)/</a:t>
            </a:r>
            <a:r>
              <a:rPr lang="en-U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yr</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for up to 4 years, mentored, 6 months of research effort required, not renewable)</a:t>
            </a:r>
          </a:p>
          <a:p>
            <a:pPr marL="285750" indent="-285750" defTabSz="457200">
              <a:spcBef>
                <a:spcPts val="1000"/>
              </a:spcBef>
              <a:buClr>
                <a:srgbClr val="4963AE"/>
              </a:buClr>
              <a:buSzPct val="135000"/>
              <a:buFont typeface="Arial" panose="020B0604020202020204" pitchFamily="34" charset="0"/>
              <a:buChar char="•"/>
              <a:defRPr/>
            </a:pPr>
            <a:r>
              <a:rPr lang="en-US"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SuRE</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 R16</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Supports research by faculty investigators </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with prior research experience and no active NIH Research Project Grant (RPG) funding</a:t>
            </a:r>
            <a:r>
              <a:rPr lang="en-US"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($100K DC/</a:t>
            </a:r>
            <a:r>
              <a:rPr lang="en-U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yr</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for up to 4 years, renewable)</a:t>
            </a:r>
          </a:p>
          <a:p>
            <a:pPr marL="285750" indent="-285750" defTabSz="457200">
              <a:spcBef>
                <a:spcPts val="1000"/>
              </a:spcBef>
              <a:buClr>
                <a:srgbClr val="4963AE"/>
              </a:buClr>
              <a:buSzPct val="135000"/>
              <a:buFont typeface="Arial" panose="020B0604020202020204" pitchFamily="34" charset="0"/>
              <a:buChar char="•"/>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Check participating NIH Institutes/Centers</a:t>
            </a:r>
          </a:p>
          <a:p>
            <a:pPr marL="285750" indent="-285750" defTabSz="457200">
              <a:spcBef>
                <a:spcPts val="1000"/>
              </a:spcBef>
              <a:buClr>
                <a:srgbClr val="4963AE"/>
              </a:buClr>
              <a:buSzPct val="135000"/>
              <a:buFont typeface="Arial" panose="020B0604020202020204" pitchFamily="34" charset="0"/>
              <a:buChar char="•"/>
              <a:defRPr/>
            </a:pP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Institutional Eligibility</a:t>
            </a:r>
          </a:p>
          <a:p>
            <a:pPr marL="396875" indent="-285750" defTabSz="457200">
              <a:spcBef>
                <a:spcPts val="600"/>
              </a:spcBef>
              <a:buClr>
                <a:srgbClr val="4963AE"/>
              </a:buClr>
              <a:buFont typeface="Courier New" panose="02070309020205020404" pitchFamily="49" charset="0"/>
              <a:buChar char="o"/>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Award undergraduate (B.S./B.A.) and/or graduate degrees in biomedical sciences </a:t>
            </a:r>
          </a:p>
          <a:p>
            <a:pPr marL="396875" lvl="1" indent="-285750" defTabSz="457200">
              <a:spcBef>
                <a:spcPts val="600"/>
              </a:spcBef>
              <a:buClr>
                <a:srgbClr val="4963AE"/>
              </a:buClr>
              <a:buFont typeface="Courier New" panose="02070309020205020404" pitchFamily="49" charset="0"/>
              <a:buChar char="o"/>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At the time of the application, have received no more than $6 million dollars per year (total costs) from NIH RPGs in each of the preceding two fiscal years</a:t>
            </a:r>
          </a:p>
          <a:p>
            <a:pPr marL="396875" lvl="1" indent="-285750" defTabSz="457200">
              <a:spcBef>
                <a:spcPts val="600"/>
              </a:spcBef>
              <a:buClr>
                <a:srgbClr val="4963AE"/>
              </a:buClr>
              <a:buFont typeface="Courier New" panose="02070309020205020404" pitchFamily="49" charset="0"/>
              <a:buChar char="o"/>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Enroll at least </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25% of undergraduate students supported by Pell grants</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based on the most recent 2 years of data or </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are an accredited medical/health professional school with a historical mission statement that explicitly states that it was founded to educate students from nationally underrepresented backgrounds.</a:t>
            </a:r>
          </a:p>
          <a:p>
            <a:pPr marL="742950" lvl="1" indent="-285750" defTabSz="457200">
              <a:buFont typeface="Arial" panose="05000000000000000000" pitchFamily="2" charset="2"/>
              <a:buChar char="•"/>
              <a:defRPr/>
            </a:pPr>
            <a:endParaRPr lang="en-US" dirty="0">
              <a:solidFill>
                <a:prstClr val="black"/>
              </a:solidFill>
              <a:cs typeface="Arial"/>
            </a:endParaRPr>
          </a:p>
        </p:txBody>
      </p:sp>
      <p:sp>
        <p:nvSpPr>
          <p:cNvPr id="8" name="TextBox 7">
            <a:extLst>
              <a:ext uri="{FF2B5EF4-FFF2-40B4-BE49-F238E27FC236}">
                <a16:creationId xmlns:a16="http://schemas.microsoft.com/office/drawing/2014/main" id="{B5BFC274-4F96-2D1F-13F2-8982178B494B}"/>
              </a:ext>
            </a:extLst>
          </p:cNvPr>
          <p:cNvSpPr txBox="1"/>
          <p:nvPr/>
        </p:nvSpPr>
        <p:spPr>
          <a:xfrm>
            <a:off x="2699132" y="5766469"/>
            <a:ext cx="9293549" cy="584775"/>
          </a:xfrm>
          <a:prstGeom prst="rect">
            <a:avLst/>
          </a:prstGeom>
          <a:solidFill>
            <a:srgbClr val="F79646">
              <a:lumMod val="20000"/>
              <a:lumOff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more information: </a:t>
            </a:r>
            <a:r>
              <a:rPr kumimoji="0" lang="en-US" sz="16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https://www.nigms.nih.gov/about/overview/Pages/SuRE.aspx</a:t>
            </a:r>
            <a:endParaRPr kumimoji="0" lang="en-US" sz="16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R16 contact: Dr. Irina N. Krasnova (</a:t>
            </a:r>
            <a:r>
              <a:rPr kumimoji="0" lang="en-US" sz="16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Irina.Krasnova@nih.gov</a:t>
            </a:r>
            <a:r>
              <a:rPr kumimoji="0" lang="en-US" sz="16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36</a:t>
            </a:fld>
            <a:endParaRPr lang="en-US" dirty="0"/>
          </a:p>
        </p:txBody>
      </p:sp>
    </p:spTree>
    <p:custDataLst>
      <p:tags r:id="rId1"/>
    </p:custDataLst>
    <p:extLst>
      <p:ext uri="{BB962C8B-B14F-4D97-AF65-F5344CB8AC3E}">
        <p14:creationId xmlns:p14="http://schemas.microsoft.com/office/powerpoint/2010/main" val="689886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21273"/>
            <a:ext cx="10515600" cy="1124622"/>
          </a:xfrm>
        </p:spPr>
        <p:txBody>
          <a:bodyPr>
            <a:normAutofit/>
          </a:bodyPr>
          <a:lstStyle/>
          <a:p>
            <a:r>
              <a:rPr kumimoji="0" lang="en-US" sz="3200" b="1" i="0" u="none" strike="noStrike" kern="1200" cap="none" spc="0" normalizeH="0" baseline="0" noProof="0" dirty="0">
                <a:ln>
                  <a:noFill/>
                </a:ln>
                <a:solidFill>
                  <a:srgbClr val="4963AE"/>
                </a:solidFill>
                <a:effectLst/>
                <a:uLnTx/>
                <a:uFillTx/>
              </a:rPr>
              <a:t>Even more resources</a:t>
            </a:r>
            <a:endParaRPr lang="en-US" sz="3200" b="1" dirty="0">
              <a:solidFill>
                <a:srgbClr val="4963AE"/>
              </a:solidFill>
            </a:endParaRPr>
          </a:p>
        </p:txBody>
      </p:sp>
      <p:sp>
        <p:nvSpPr>
          <p:cNvPr id="7" name="TextBox 6">
            <a:extLst>
              <a:ext uri="{FF2B5EF4-FFF2-40B4-BE49-F238E27FC236}">
                <a16:creationId xmlns:a16="http://schemas.microsoft.com/office/drawing/2014/main" id="{DFA54E91-24AF-8C24-0632-F62C9C74A3BB}"/>
              </a:ext>
            </a:extLst>
          </p:cNvPr>
          <p:cNvSpPr txBox="1"/>
          <p:nvPr/>
        </p:nvSpPr>
        <p:spPr>
          <a:xfrm>
            <a:off x="649528" y="897538"/>
            <a:ext cx="11054006" cy="5442516"/>
          </a:xfrm>
          <a:prstGeom prst="rect">
            <a:avLst/>
          </a:prstGeom>
          <a:noFill/>
        </p:spPr>
        <p:txBody>
          <a:bodyPr wrap="square" lIns="91440" tIns="45720" rIns="91440" bIns="45720" anchor="t">
            <a:spAutoFit/>
          </a:bodyPr>
          <a:lstStyle/>
          <a:p>
            <a:pPr defTabSz="457200">
              <a:spcAft>
                <a:spcPts val="1400"/>
              </a:spcAft>
              <a:buClr>
                <a:srgbClr val="4963AE"/>
              </a:buClr>
              <a:buSzPct val="135000"/>
              <a:defRPr/>
            </a:pPr>
            <a:r>
              <a:rPr lang="en-US" sz="2400" b="1" dirty="0">
                <a:latin typeface="Open Sans" panose="020B0606030504020204" pitchFamily="34" charset="0"/>
                <a:ea typeface="Open Sans" panose="020B0606030504020204" pitchFamily="34" charset="0"/>
                <a:cs typeface="Open Sans" panose="020B0606030504020204" pitchFamily="34" charset="0"/>
              </a:rPr>
              <a:t>NIH Grants Process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457200">
              <a:spcAft>
                <a:spcPts val="1400"/>
              </a:spcAft>
              <a:buClr>
                <a:srgbClr val="4963AE"/>
              </a:buClr>
              <a:buSzPct val="135000"/>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Helpful videos: </a:t>
            </a:r>
            <a:r>
              <a:rPr lang="en-US" sz="2200" dirty="0">
                <a:latin typeface="Open Sans" panose="020B0606030504020204" pitchFamily="34" charset="0"/>
                <a:ea typeface="Open Sans" panose="020B0606030504020204" pitchFamily="34" charset="0"/>
                <a:cs typeface="Open Sans" panose="020B0606030504020204" pitchFamily="34" charset="0"/>
                <a:hlinkClick r:id="rId4"/>
              </a:rPr>
              <a:t>https://grants.nih.gov/grants/grants_process.htm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457200">
              <a:spcAft>
                <a:spcPts val="1400"/>
              </a:spcAft>
              <a:buClr>
                <a:srgbClr val="4963AE"/>
              </a:buClr>
              <a:buSzPct val="135000"/>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NIGMS Grant Writing Webinar Series for Institution Capacity Building: </a:t>
            </a:r>
            <a:r>
              <a:rPr lang="en-US" sz="2200" dirty="0">
                <a:latin typeface="Open Sans" panose="020B0606030504020204" pitchFamily="34" charset="0"/>
                <a:ea typeface="Open Sans" panose="020B0606030504020204" pitchFamily="34" charset="0"/>
                <a:cs typeface="Open Sans" panose="020B0606030504020204" pitchFamily="34" charset="0"/>
                <a:hlinkClick r:id="rId5"/>
              </a:rPr>
              <a:t>https://nigms.nih.gov/training/Pages/Grant-Writing-Webinar-Series-for-Institutions-Building-Research--and-Research-Training-Capacity.aspx</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457200">
              <a:spcAft>
                <a:spcPts val="1400"/>
              </a:spcAft>
              <a:buClr>
                <a:srgbClr val="4963AE"/>
              </a:buClr>
              <a:buSzPct val="135000"/>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Notice of Funding Opportunities (NOFOs): </a:t>
            </a:r>
            <a:r>
              <a:rPr lang="en-US" sz="2200" dirty="0">
                <a:latin typeface="Open Sans" panose="020B0606030504020204" pitchFamily="34" charset="0"/>
                <a:ea typeface="Open Sans" panose="020B0606030504020204" pitchFamily="34" charset="0"/>
                <a:cs typeface="Open Sans" panose="020B0606030504020204" pitchFamily="34" charset="0"/>
                <a:hlinkClick r:id="rId6"/>
              </a:rPr>
              <a:t>The Annotated NOFO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457200">
              <a:buClr>
                <a:srgbClr val="4963AE"/>
              </a:buClr>
              <a:buSzPct val="135000"/>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The NIH Application Guide: </a:t>
            </a:r>
          </a:p>
          <a:p>
            <a:pPr lvl="1" defTabSz="457200">
              <a:spcAft>
                <a:spcPts val="1400"/>
              </a:spcAft>
              <a:buClr>
                <a:srgbClr val="4963AE"/>
              </a:buClr>
              <a:buSzPct val="135000"/>
              <a:defRPr/>
            </a:pP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a:latin typeface="Open Sans" panose="020B0606030504020204" pitchFamily="34" charset="0"/>
                <a:ea typeface="Open Sans" panose="020B0606030504020204" pitchFamily="34" charset="0"/>
                <a:cs typeface="Open Sans" panose="020B0606030504020204" pitchFamily="34" charset="0"/>
                <a:hlinkClick r:id="rId7"/>
              </a:rPr>
              <a:t>https://grants.nih.gov/grants/how-to-apply-application-guide.html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457200">
              <a:buClr>
                <a:srgbClr val="4963AE"/>
              </a:buClr>
              <a:buSzPct val="135000"/>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 Submitting an Application: </a:t>
            </a:r>
          </a:p>
          <a:p>
            <a:pPr lvl="1" defTabSz="457200">
              <a:spcAft>
                <a:spcPts val="1400"/>
              </a:spcAft>
              <a:buClr>
                <a:srgbClr val="4963AE"/>
              </a:buClr>
              <a:buSzPct val="135000"/>
              <a:defRPr/>
            </a:pP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dirty="0">
                <a:latin typeface="Open Sans" panose="020B0606030504020204" pitchFamily="34" charset="0"/>
                <a:ea typeface="Open Sans" panose="020B0606030504020204" pitchFamily="34" charset="0"/>
                <a:cs typeface="Open Sans" panose="020B0606030504020204" pitchFamily="34" charset="0"/>
                <a:hlinkClick r:id="rId8"/>
              </a:rPr>
              <a:t>https://grants.nih.gov/grants/forms/submitting-an-application.htm</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0" lvl="1" defTabSz="457200">
              <a:spcAft>
                <a:spcPts val="1400"/>
              </a:spcAft>
              <a:buClr>
                <a:srgbClr val="4963AE"/>
              </a:buClr>
              <a:buSzPct val="135000"/>
              <a:defRPr/>
            </a:pPr>
            <a:r>
              <a:rPr lang="en-US" sz="2400" b="1" dirty="0">
                <a:latin typeface="Open Sans" panose="020B0606030504020204" pitchFamily="34" charset="0"/>
                <a:ea typeface="Open Sans" panose="020B0606030504020204" pitchFamily="34" charset="0"/>
                <a:cs typeface="Open Sans" panose="020B0606030504020204" pitchFamily="34" charset="0"/>
              </a:rPr>
              <a:t>NIH Peer Review Process</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marL="800100" lvl="1" indent="-342900" defTabSz="457200">
              <a:spcAft>
                <a:spcPts val="1400"/>
              </a:spcAft>
              <a:buClr>
                <a:srgbClr val="4963AE"/>
              </a:buClr>
              <a:buSzPct val="135000"/>
              <a:buFont typeface="Arial" panose="020B0604020202020204" pitchFamily="34" charset="0"/>
              <a:buChar char="•"/>
              <a:defRPr/>
            </a:pPr>
            <a:r>
              <a:rPr lang="en-US" sz="2200" dirty="0">
                <a:latin typeface="Open Sans" panose="020B0606030504020204" pitchFamily="34" charset="0"/>
                <a:ea typeface="Open Sans" panose="020B0606030504020204" pitchFamily="34" charset="0"/>
                <a:cs typeface="Open Sans" panose="020B0606030504020204" pitchFamily="34" charset="0"/>
              </a:rPr>
              <a:t>Information for Applicants: </a:t>
            </a:r>
            <a:r>
              <a:rPr lang="en-US" sz="2200" dirty="0">
                <a:latin typeface="Open Sans" panose="020B0606030504020204" pitchFamily="34" charset="0"/>
                <a:ea typeface="Open Sans" panose="020B0606030504020204" pitchFamily="34" charset="0"/>
                <a:cs typeface="Open Sans" panose="020B0606030504020204" pitchFamily="34" charset="0"/>
                <a:hlinkClick r:id="rId9"/>
              </a:rPr>
              <a:t>Center for Scientific Review</a:t>
            </a:r>
            <a:endPar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37</a:t>
            </a:fld>
            <a:endParaRPr lang="en-US" dirty="0"/>
          </a:p>
        </p:txBody>
      </p:sp>
    </p:spTree>
    <p:custDataLst>
      <p:tags r:id="rId1"/>
    </p:custDataLst>
    <p:extLst>
      <p:ext uri="{BB962C8B-B14F-4D97-AF65-F5344CB8AC3E}">
        <p14:creationId xmlns:p14="http://schemas.microsoft.com/office/powerpoint/2010/main" val="42354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D7A9733-D23D-4B4E-A29D-3BCEC96A6A2F}"/>
              </a:ext>
            </a:extLst>
          </p:cNvPr>
          <p:cNvSpPr>
            <a:spLocks noGrp="1"/>
          </p:cNvSpPr>
          <p:nvPr>
            <p:ph type="title"/>
          </p:nvPr>
        </p:nvSpPr>
        <p:spPr>
          <a:xfrm>
            <a:off x="735460" y="365125"/>
            <a:ext cx="10515600" cy="1325563"/>
          </a:xfrm>
        </p:spPr>
        <p:txBody>
          <a:bodyPr/>
          <a:lstStyle/>
          <a:p>
            <a:r>
              <a:rPr kumimoji="0" lang="en-US" sz="4400" b="1" i="0" u="none" strike="noStrike" kern="1200" cap="none" spc="0" normalizeH="0" baseline="0" noProof="0" dirty="0">
                <a:ln>
                  <a:noFill/>
                </a:ln>
                <a:solidFill>
                  <a:srgbClr val="4963AE"/>
                </a:solidFill>
                <a:effectLst/>
                <a:uLnTx/>
                <a:uFillTx/>
              </a:rPr>
              <a:t>What is the goal of the R15 program?</a:t>
            </a:r>
            <a:endParaRPr lang="en-US" b="1" dirty="0">
              <a:solidFill>
                <a:srgbClr val="4945AE"/>
              </a:solidFill>
            </a:endParaRPr>
          </a:p>
        </p:txBody>
      </p:sp>
      <p:sp>
        <p:nvSpPr>
          <p:cNvPr id="3" name="Content Placeholder">
            <a:extLst>
              <a:ext uri="{FF2B5EF4-FFF2-40B4-BE49-F238E27FC236}">
                <a16:creationId xmlns:a16="http://schemas.microsoft.com/office/drawing/2014/main" id="{9C63ADCE-EED4-4E81-A496-FAE45DD9B498}"/>
              </a:ext>
            </a:extLst>
          </p:cNvPr>
          <p:cNvSpPr>
            <a:spLocks noGrp="1"/>
          </p:cNvSpPr>
          <p:nvPr>
            <p:ph sz="half" idx="2"/>
          </p:nvPr>
        </p:nvSpPr>
        <p:spPr>
          <a:xfrm>
            <a:off x="550718" y="1813623"/>
            <a:ext cx="6630918" cy="4351338"/>
          </a:xfrm>
        </p:spPr>
        <p:txBody>
          <a:bodyPr>
            <a:normAutofit/>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Support meritorious, small scale research grants at institutions that do not receive substantial NIH</a:t>
            </a:r>
            <a:r>
              <a:rPr kumimoji="0" lang="en-US" sz="2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Provide research opportunities to students who might not otherwise have access to them</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Strengthen the overall research environment at the institution</a:t>
            </a:r>
          </a:p>
          <a:p>
            <a:endParaRPr lang="en-US" dirty="0"/>
          </a:p>
        </p:txBody>
      </p:sp>
      <p:grpSp>
        <p:nvGrpSpPr>
          <p:cNvPr id="6" name="Group 5" descr="Scientist working in a laboratory setting using test tubes and a pipette.  Credit: iStock">
            <a:extLst>
              <a:ext uri="{FF2B5EF4-FFF2-40B4-BE49-F238E27FC236}">
                <a16:creationId xmlns:a16="http://schemas.microsoft.com/office/drawing/2014/main" id="{113CEE7F-5067-FC6C-A5C9-2EFDBAE5AE51}"/>
              </a:ext>
            </a:extLst>
          </p:cNvPr>
          <p:cNvGrpSpPr/>
          <p:nvPr/>
        </p:nvGrpSpPr>
        <p:grpSpPr>
          <a:xfrm>
            <a:off x="7503765" y="1672155"/>
            <a:ext cx="4459646" cy="2985433"/>
            <a:chOff x="7503765" y="1672155"/>
            <a:chExt cx="4459646" cy="2985433"/>
          </a:xfrm>
        </p:grpSpPr>
        <p:pic>
          <p:nvPicPr>
            <p:cNvPr id="13" name="Picture 12" descr="Scientist working in a laboratory setting using test tubes and a pipette.  Credit: iStock">
              <a:extLst>
                <a:ext uri="{FF2B5EF4-FFF2-40B4-BE49-F238E27FC236}">
                  <a16:creationId xmlns:a16="http://schemas.microsoft.com/office/drawing/2014/main" id="{247D491F-05DD-1909-FC65-3960C3A0F920}"/>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850" y="2103876"/>
              <a:ext cx="4114800" cy="2169621"/>
            </a:xfrm>
            <a:prstGeom prst="rect">
              <a:avLst/>
            </a:prstGeom>
          </p:spPr>
        </p:pic>
        <p:sp>
          <p:nvSpPr>
            <p:cNvPr id="12" name="TextBox 11">
              <a:extLst>
                <a:ext uri="{FF2B5EF4-FFF2-40B4-BE49-F238E27FC236}">
                  <a16:creationId xmlns:a16="http://schemas.microsoft.com/office/drawing/2014/main" id="{E96A7624-71C8-4E52-ADE9-0600F40A6592}"/>
                </a:ext>
                <a:ext uri="{C183D7F6-B498-43B3-948B-1728B52AA6E4}">
                  <adec:decorative xmlns:adec="http://schemas.microsoft.com/office/drawing/2017/decorative" val="1"/>
                </a:ext>
              </a:extLst>
            </p:cNvPr>
            <p:cNvSpPr txBox="1"/>
            <p:nvPr/>
          </p:nvSpPr>
          <p:spPr>
            <a:xfrm>
              <a:off x="7503765" y="1672155"/>
              <a:ext cx="4459646" cy="2985433"/>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sz="1200" dirty="0">
                <a:solidFill>
                  <a:prstClr val="black"/>
                </a:solidFill>
                <a:latin typeface="Calibri"/>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 </a:t>
              </a:r>
            </a:p>
          </p:txBody>
        </p:sp>
      </p:grpSp>
      <p:sp>
        <p:nvSpPr>
          <p:cNvPr id="5" name="Slide Number Placeholder">
            <a:extLst>
              <a:ext uri="{FF2B5EF4-FFF2-40B4-BE49-F238E27FC236}">
                <a16:creationId xmlns:a16="http://schemas.microsoft.com/office/drawing/2014/main" id="{4FBB0EDE-B2BC-4839-B234-B41A5D1D5EB6}"/>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4</a:t>
            </a:fld>
            <a:endParaRPr lang="en-US" dirty="0"/>
          </a:p>
        </p:txBody>
      </p:sp>
    </p:spTree>
    <p:extLst>
      <p:ext uri="{BB962C8B-B14F-4D97-AF65-F5344CB8AC3E}">
        <p14:creationId xmlns:p14="http://schemas.microsoft.com/office/powerpoint/2010/main" val="167576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365125"/>
            <a:ext cx="11129682" cy="1325563"/>
          </a:xfrm>
        </p:spPr>
        <p:txBody>
          <a:bodyPr/>
          <a:lstStyle/>
          <a:p>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R15 landscape: Active awards across NIH</a:t>
            </a:r>
            <a:endParaRPr lang="en-US" b="1" dirty="0">
              <a:solidFill>
                <a:srgbClr val="4945AE"/>
              </a:solidFill>
            </a:endParaRPr>
          </a:p>
        </p:txBody>
      </p:sp>
      <p:sp>
        <p:nvSpPr>
          <p:cNvPr id="10" name="TextBox 9">
            <a:extLst>
              <a:ext uri="{FF2B5EF4-FFF2-40B4-BE49-F238E27FC236}">
                <a16:creationId xmlns:a16="http://schemas.microsoft.com/office/drawing/2014/main" id="{A3808414-D783-EF90-B500-44A6FC5D81F9}"/>
              </a:ext>
            </a:extLst>
          </p:cNvPr>
          <p:cNvSpPr txBox="1"/>
          <p:nvPr/>
        </p:nvSpPr>
        <p:spPr>
          <a:xfrm>
            <a:off x="96632" y="2453851"/>
            <a:ext cx="3429000" cy="979692"/>
          </a:xfrm>
          <a:prstGeom prst="rect">
            <a:avLst/>
          </a:prstGeom>
          <a:noFill/>
        </p:spPr>
        <p:txBody>
          <a:bodyPr wrap="square">
            <a:spAutoFit/>
          </a:bodyPr>
          <a:lstStyle/>
          <a:p>
            <a:pPr marL="0" marR="0" lvl="0" indent="0" algn="ctr" defTabSz="457200" rtl="0" eaLnBrk="1" fontAlgn="auto" latinLnBrk="0" hangingPunct="1">
              <a:lnSpc>
                <a:spcPct val="125000"/>
              </a:lnSpc>
              <a:spcBef>
                <a:spcPts val="0"/>
              </a:spcBef>
              <a:spcAft>
                <a:spcPts val="500"/>
              </a:spcAft>
              <a:buClr>
                <a:srgbClr val="4963AE"/>
              </a:buClr>
              <a:buSzPct val="135000"/>
              <a:buFont typeface="Arial"/>
              <a:buNone/>
              <a:tabLst/>
              <a:defRPr/>
            </a:pP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23 participating NIH Institutes/Centers</a:t>
            </a:r>
          </a:p>
        </p:txBody>
      </p:sp>
      <p:sp>
        <p:nvSpPr>
          <p:cNvPr id="8" name="TextBox 7">
            <a:extLst>
              <a:ext uri="{FF2B5EF4-FFF2-40B4-BE49-F238E27FC236}">
                <a16:creationId xmlns:a16="http://schemas.microsoft.com/office/drawing/2014/main" id="{694B4972-0A7D-13EF-8DBF-526FA6DF63AC}"/>
              </a:ext>
            </a:extLst>
          </p:cNvPr>
          <p:cNvSpPr txBox="1"/>
          <p:nvPr/>
        </p:nvSpPr>
        <p:spPr>
          <a:xfrm>
            <a:off x="96632" y="4354430"/>
            <a:ext cx="3429000" cy="987450"/>
          </a:xfrm>
          <a:prstGeom prst="rect">
            <a:avLst/>
          </a:prstGeom>
          <a:noFill/>
        </p:spPr>
        <p:txBody>
          <a:bodyPr wrap="square">
            <a:spAutoFit/>
          </a:bodyPr>
          <a:lstStyle/>
          <a:p>
            <a:pPr marL="0" marR="0" lvl="0" indent="0" algn="ctr" defTabSz="457200" rtl="0" eaLnBrk="1" fontAlgn="auto" latinLnBrk="0" hangingPunct="1">
              <a:lnSpc>
                <a:spcPct val="125000"/>
              </a:lnSpc>
              <a:spcBef>
                <a:spcPts val="0"/>
              </a:spcBef>
              <a:spcAft>
                <a:spcPts val="500"/>
              </a:spcAft>
              <a:buClr>
                <a:srgbClr val="4963AE"/>
              </a:buClr>
              <a:buSzPct val="135000"/>
              <a:buFont typeface="Arial"/>
              <a:buNone/>
              <a:tabLst/>
              <a:defRPr/>
            </a:pP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&gt;1100 active</a:t>
            </a:r>
          </a:p>
          <a:p>
            <a:pPr marL="0" marR="0" lvl="0" indent="0" algn="ctr" defTabSz="457200" rtl="0" eaLnBrk="1" fontAlgn="auto" latinLnBrk="0" hangingPunct="1">
              <a:lnSpc>
                <a:spcPct val="100000"/>
              </a:lnSpc>
              <a:spcBef>
                <a:spcPts val="0"/>
              </a:spcBef>
              <a:spcAft>
                <a:spcPts val="500"/>
              </a:spcAft>
              <a:buClr>
                <a:srgbClr val="4963AE"/>
              </a:buClr>
              <a:buSzPct val="135000"/>
              <a:buFont typeface="Arial"/>
              <a:buNone/>
              <a:tabLst/>
              <a:defRPr/>
            </a:pP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projects</a:t>
            </a:r>
          </a:p>
        </p:txBody>
      </p:sp>
      <p:graphicFrame>
        <p:nvGraphicFramePr>
          <p:cNvPr id="27" name="Chart 26" descr="A pie chart showing the percentage of active awards across NIH. Out of 23 participating institutes and more than 1,100 projects, NIGMS funds 33 percent of active awards (red slice), with all other 22 ICs funding 67 percent (blue slice). ">
            <a:extLst>
              <a:ext uri="{FF2B5EF4-FFF2-40B4-BE49-F238E27FC236}">
                <a16:creationId xmlns:a16="http://schemas.microsoft.com/office/drawing/2014/main" id="{D4F40CBC-E9BF-1583-D880-FB6163EFFB1A}"/>
              </a:ext>
            </a:extLst>
          </p:cNvPr>
          <p:cNvGraphicFramePr/>
          <p:nvPr>
            <p:extLst>
              <p:ext uri="{D42A27DB-BD31-4B8C-83A1-F6EECF244321}">
                <p14:modId xmlns:p14="http://schemas.microsoft.com/office/powerpoint/2010/main" val="2358332329"/>
              </p:ext>
            </p:extLst>
          </p:nvPr>
        </p:nvGraphicFramePr>
        <p:xfrm>
          <a:off x="2032000" y="937683"/>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21" name="Left Brace 20" descr="large blue bracket&#10;">
            <a:extLst>
              <a:ext uri="{FF2B5EF4-FFF2-40B4-BE49-F238E27FC236}">
                <a16:creationId xmlns:a16="http://schemas.microsoft.com/office/drawing/2014/main" id="{3D25B077-09C4-31CC-D40E-DD4A71A99A8A}"/>
              </a:ext>
            </a:extLst>
          </p:cNvPr>
          <p:cNvSpPr/>
          <p:nvPr/>
        </p:nvSpPr>
        <p:spPr>
          <a:xfrm>
            <a:off x="9717158" y="1526016"/>
            <a:ext cx="461333" cy="2646878"/>
          </a:xfrm>
          <a:prstGeom prst="leftBrace">
            <a:avLst/>
          </a:prstGeom>
          <a:ln w="38100">
            <a:solidFill>
              <a:srgbClr val="4945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215E38A1-8BB7-1F7F-4A2D-08C414478EBA}"/>
              </a:ext>
            </a:extLst>
          </p:cNvPr>
          <p:cNvSpPr txBox="1"/>
          <p:nvPr/>
        </p:nvSpPr>
        <p:spPr>
          <a:xfrm>
            <a:off x="10178491" y="1549828"/>
            <a:ext cx="1948180" cy="2646878"/>
          </a:xfrm>
          <a:prstGeom prst="rect">
            <a:avLst/>
          </a:prstGeom>
          <a:noFill/>
        </p:spPr>
        <p:txBody>
          <a:bodyPr wrap="square" rtlCol="0">
            <a:spAutoFit/>
          </a:bodyPr>
          <a:lstStyle/>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NICHD 	8.0%</a:t>
            </a:r>
          </a:p>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NCI      	8.0%</a:t>
            </a:r>
          </a:p>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NHLBI	7.3%</a:t>
            </a:r>
          </a:p>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NIAID	6.5%</a:t>
            </a:r>
          </a:p>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NINDS	6.1%</a:t>
            </a:r>
          </a:p>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NIA 	5.3%</a:t>
            </a:r>
          </a:p>
          <a:p>
            <a:pPr>
              <a:spcAft>
                <a:spcPts val="800"/>
              </a:spcAft>
            </a:pPr>
            <a:r>
              <a:rPr lang="en-US" dirty="0">
                <a:latin typeface="Open Sans" panose="020B0606030504020204" pitchFamily="34" charset="0"/>
                <a:ea typeface="Open Sans" panose="020B0606030504020204" pitchFamily="34" charset="0"/>
                <a:cs typeface="Open Sans" panose="020B0606030504020204" pitchFamily="34" charset="0"/>
              </a:rPr>
              <a:t>NIMH	5.2%</a:t>
            </a: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5</a:t>
            </a:fld>
            <a:endParaRPr lang="en-US" dirty="0"/>
          </a:p>
        </p:txBody>
      </p:sp>
    </p:spTree>
    <p:custDataLst>
      <p:tags r:id="rId1"/>
    </p:custDataLst>
    <p:extLst>
      <p:ext uri="{BB962C8B-B14F-4D97-AF65-F5344CB8AC3E}">
        <p14:creationId xmlns:p14="http://schemas.microsoft.com/office/powerpoint/2010/main" val="152287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4700"/>
            <a:ext cx="11353800" cy="1325563"/>
          </a:xfrm>
        </p:spPr>
        <p:txBody>
          <a:bodyPr>
            <a:normAutofit/>
          </a:bodyPr>
          <a:lstStyle/>
          <a:p>
            <a:r>
              <a:rPr kumimoji="0" lang="en-US" sz="4000" b="1" i="0" u="none" strike="noStrike" kern="1200" cap="none" spc="0" normalizeH="0" baseline="0" noProof="0" dirty="0">
                <a:ln>
                  <a:noFill/>
                </a:ln>
                <a:solidFill>
                  <a:srgbClr val="4963AE"/>
                </a:solidFill>
                <a:effectLst/>
                <a:uLnTx/>
                <a:uFillTx/>
              </a:rPr>
              <a:t>How</a:t>
            </a:r>
            <a:r>
              <a:rPr kumimoji="0" lang="en-US" b="1" i="0" u="none" strike="noStrike" kern="1200" cap="none" spc="0" normalizeH="0" baseline="0" noProof="0" dirty="0">
                <a:ln>
                  <a:noFill/>
                </a:ln>
                <a:solidFill>
                  <a:srgbClr val="4963AE"/>
                </a:solidFill>
                <a:effectLst/>
                <a:uLnTx/>
                <a:uFillTx/>
              </a:rPr>
              <a:t> is the R15 different from an R01?</a:t>
            </a:r>
            <a:endParaRPr lang="en-US" b="1" dirty="0">
              <a:solidFill>
                <a:srgbClr val="4945AE"/>
              </a:solidFill>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6</a:t>
            </a:r>
          </a:p>
        </p:txBody>
      </p:sp>
      <p:graphicFrame>
        <p:nvGraphicFramePr>
          <p:cNvPr id="4" name="Table 10" descr="Table showing differences between R15 research project grants and R01 research project grants">
            <a:extLst>
              <a:ext uri="{FF2B5EF4-FFF2-40B4-BE49-F238E27FC236}">
                <a16:creationId xmlns:a16="http://schemas.microsoft.com/office/drawing/2014/main" id="{919A82F0-E292-3430-D535-C41E0A67190C}"/>
              </a:ext>
            </a:extLst>
          </p:cNvPr>
          <p:cNvGraphicFramePr>
            <a:graphicFrameLocks noGrp="1"/>
          </p:cNvGraphicFramePr>
          <p:nvPr/>
        </p:nvGraphicFramePr>
        <p:xfrm>
          <a:off x="701040" y="893848"/>
          <a:ext cx="10789920" cy="5278432"/>
        </p:xfrm>
        <a:graphic>
          <a:graphicData uri="http://schemas.openxmlformats.org/drawingml/2006/table">
            <a:tbl>
              <a:tblPr firstRow="1" bandRow="1">
                <a:tableStyleId>{5C22544A-7EE6-4342-B048-85BDC9FD1C3A}</a:tableStyleId>
              </a:tblPr>
              <a:tblGrid>
                <a:gridCol w="5394960">
                  <a:extLst>
                    <a:ext uri="{9D8B030D-6E8A-4147-A177-3AD203B41FA5}">
                      <a16:colId xmlns:a16="http://schemas.microsoft.com/office/drawing/2014/main" val="3548257957"/>
                    </a:ext>
                  </a:extLst>
                </a:gridCol>
                <a:gridCol w="5394960">
                  <a:extLst>
                    <a:ext uri="{9D8B030D-6E8A-4147-A177-3AD203B41FA5}">
                      <a16:colId xmlns:a16="http://schemas.microsoft.com/office/drawing/2014/main" val="2643722787"/>
                    </a:ext>
                  </a:extLst>
                </a:gridCol>
              </a:tblGrid>
              <a:tr h="593479">
                <a:tc>
                  <a:txBody>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R15</a:t>
                      </a:r>
                    </a:p>
                  </a:txBody>
                  <a:tcPr/>
                </a:tc>
                <a:tc>
                  <a:txBody>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R01</a:t>
                      </a:r>
                    </a:p>
                  </a:txBody>
                  <a:tcPr/>
                </a:tc>
                <a:extLst>
                  <a:ext uri="{0D108BD9-81ED-4DB2-BD59-A6C34878D82A}">
                    <a16:rowId xmlns:a16="http://schemas.microsoft.com/office/drawing/2014/main" val="1013720495"/>
                  </a:ext>
                </a:extLst>
              </a:tr>
              <a:tr h="1054167">
                <a:tc>
                  <a:txBody>
                    <a:bodyPr/>
                    <a:lstStyle/>
                    <a:p>
                      <a:pPr marL="0" marR="0" lvl="0" indent="0" algn="l" defTabSz="97383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Lato"/>
                        <a:ea typeface="+mn-ea"/>
                        <a:cs typeface="+mn-cs"/>
                      </a:endParaRPr>
                    </a:p>
                    <a:p>
                      <a:pPr marL="0" marR="0" lvl="0" indent="0" algn="l" defTabSz="97383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Publishable, disseminated, and important scientific contribution to the research field(s) involved</a:t>
                      </a:r>
                    </a:p>
                  </a:txBody>
                  <a:tcPr marL="64971" marR="64971" marT="9024" marB="0"/>
                </a:tc>
                <a:tc>
                  <a:txBody>
                    <a:bodyPr/>
                    <a:lstStyle/>
                    <a:p>
                      <a:pPr marL="0" marR="0" lvl="0" indent="0" algn="l" defTabSz="97383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Lato"/>
                        <a:ea typeface="+mn-ea"/>
                        <a:cs typeface="+mn-cs"/>
                      </a:endParaRPr>
                    </a:p>
                    <a:p>
                      <a:pPr marL="0" marR="0" lvl="0" indent="0" algn="l" defTabSz="97383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 </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sustained, powerful influence on the research field(s) involved</a:t>
                      </a:r>
                    </a:p>
                  </a:txBody>
                  <a:tcPr marL="64971" marR="64971" marT="9024" marB="0"/>
                </a:tc>
                <a:extLst>
                  <a:ext uri="{0D108BD9-81ED-4DB2-BD59-A6C34878D82A}">
                    <a16:rowId xmlns:a16="http://schemas.microsoft.com/office/drawing/2014/main" val="478935880"/>
                  </a:ext>
                </a:extLst>
              </a:tr>
              <a:tr h="854154">
                <a:tc>
                  <a:txBody>
                    <a:bodyPr/>
                    <a:lstStyle/>
                    <a:p>
                      <a:pPr>
                        <a:spcBef>
                          <a:spcPts val="400"/>
                        </a:spcBef>
                        <a:spcAft>
                          <a:spcPts val="1000"/>
                        </a:spcAft>
                      </a:pPr>
                      <a:r>
                        <a:rPr lang="en-US" sz="1800" b="1" dirty="0">
                          <a:latin typeface="Open Sans" panose="020B0606030504020204" pitchFamily="34" charset="0"/>
                          <a:ea typeface="Open Sans" panose="020B0606030504020204" pitchFamily="34" charset="0"/>
                          <a:cs typeface="Open Sans" panose="020B0606030504020204" pitchFamily="34" charset="0"/>
                        </a:rPr>
                        <a:t>Scope: </a:t>
                      </a:r>
                      <a:r>
                        <a:rPr lang="en-US" sz="1800" b="0" dirty="0">
                          <a:latin typeface="Open Sans" panose="020B0606030504020204" pitchFamily="34" charset="0"/>
                          <a:ea typeface="Open Sans" panose="020B0606030504020204" pitchFamily="34" charset="0"/>
                          <a:cs typeface="Open Sans" panose="020B0606030504020204" pitchFamily="34" charset="0"/>
                        </a:rPr>
                        <a:t> Could be limited due to limitations of facilities and personnel</a:t>
                      </a:r>
                    </a:p>
                  </a:txBody>
                  <a:tcPr marL="64971" marR="64971" marT="9024" marB="0"/>
                </a:tc>
                <a:tc>
                  <a:txBody>
                    <a:bodyPr/>
                    <a:lstStyle/>
                    <a:p>
                      <a:pPr marL="0" marR="0" lvl="0" indent="0" algn="l" defTabSz="973839" rtl="0" eaLnBrk="1" fontAlgn="auto" latinLnBrk="0" hangingPunct="1">
                        <a:lnSpc>
                          <a:spcPct val="100000"/>
                        </a:lnSpc>
                        <a:spcBef>
                          <a:spcPts val="400"/>
                        </a:spcBef>
                        <a:spcAft>
                          <a:spcPts val="1000"/>
                        </a:spcAft>
                        <a:buClrTx/>
                        <a:buSzTx/>
                        <a:buFontTx/>
                        <a:buNone/>
                        <a:tabLst/>
                        <a:defRPr/>
                      </a:pPr>
                      <a:r>
                        <a:rPr lang="en-US" sz="1800" b="1" dirty="0">
                          <a:latin typeface="Open Sans" panose="020B0606030504020204" pitchFamily="34" charset="0"/>
                          <a:ea typeface="Open Sans" panose="020B0606030504020204" pitchFamily="34" charset="0"/>
                          <a:cs typeface="Open Sans" panose="020B0606030504020204" pitchFamily="34" charset="0"/>
                        </a:rPr>
                        <a:t>Scope: </a:t>
                      </a:r>
                      <a:r>
                        <a:rPr lang="en-US" sz="1800" b="0" dirty="0">
                          <a:latin typeface="Open Sans" panose="020B0606030504020204" pitchFamily="34" charset="0"/>
                          <a:ea typeface="Open Sans" panose="020B0606030504020204" pitchFamily="34" charset="0"/>
                          <a:cs typeface="Open Sans" panose="020B0606030504020204" pitchFamily="34" charset="0"/>
                        </a:rPr>
                        <a:t>Broader, could extend across one or multiple fields</a:t>
                      </a:r>
                    </a:p>
                  </a:txBody>
                  <a:tcPr marL="64971" marR="64971" marT="9024" marB="0"/>
                </a:tc>
                <a:extLst>
                  <a:ext uri="{0D108BD9-81ED-4DB2-BD59-A6C34878D82A}">
                    <a16:rowId xmlns:a16="http://schemas.microsoft.com/office/drawing/2014/main" val="3703455862"/>
                  </a:ext>
                </a:extLst>
              </a:tr>
              <a:tr h="748946">
                <a:tc>
                  <a:txBody>
                    <a:bodyPr/>
                    <a:lstStyle/>
                    <a:p>
                      <a:pPr marL="0" marR="0" lvl="0" indent="0" algn="l" defTabSz="912872" rtl="0" eaLnBrk="1" fontAlgn="auto" latinLnBrk="0" hangingPunct="1">
                        <a:lnSpc>
                          <a:spcPct val="106000"/>
                        </a:lnSpc>
                        <a:spcBef>
                          <a:spcPts val="600"/>
                        </a:spcBef>
                        <a:spcAft>
                          <a:spcPts val="0"/>
                        </a:spcAft>
                        <a:buClrTx/>
                        <a:buSzTx/>
                        <a:buFontTx/>
                        <a:buNone/>
                        <a:tabLst/>
                        <a:defRPr/>
                      </a:pPr>
                      <a:r>
                        <a:rPr lang="en-US" sz="1800" b="0" dirty="0">
                          <a:latin typeface="Open Sans" panose="020B0606030504020204" pitchFamily="34" charset="0"/>
                          <a:ea typeface="Open Sans" panose="020B0606030504020204" pitchFamily="34" charset="0"/>
                          <a:cs typeface="Open Sans" panose="020B0606030504020204" pitchFamily="34" charset="0"/>
                        </a:rPr>
                        <a:t>Must describe </a:t>
                      </a:r>
                      <a:r>
                        <a:rPr lang="en-US" sz="1800" b="1" dirty="0">
                          <a:latin typeface="Open Sans" panose="020B0606030504020204" pitchFamily="34" charset="0"/>
                          <a:ea typeface="Open Sans" panose="020B0606030504020204" pitchFamily="34" charset="0"/>
                          <a:cs typeface="Open Sans" panose="020B0606030504020204" pitchFamily="34" charset="0"/>
                        </a:rPr>
                        <a:t>research opportunities for students</a:t>
                      </a:r>
                    </a:p>
                  </a:txBody>
                  <a:tcPr marL="64971" marR="64971" marT="9024" marB="0"/>
                </a:tc>
                <a:tc>
                  <a:txBody>
                    <a:bodyPr/>
                    <a:lstStyle/>
                    <a:p>
                      <a:pPr marL="0" marR="0" lvl="0" indent="0" algn="l" defTabSz="912872" rtl="0" eaLnBrk="1" fontAlgn="auto" latinLnBrk="0" hangingPunct="1">
                        <a:lnSpc>
                          <a:spcPct val="106000"/>
                        </a:lnSpc>
                        <a:spcBef>
                          <a:spcPts val="0"/>
                        </a:spcBef>
                        <a:spcAft>
                          <a:spcPts val="0"/>
                        </a:spcAft>
                        <a:buClrTx/>
                        <a:buSzTx/>
                        <a:buFontTx/>
                        <a:buNone/>
                        <a:tabLst/>
                        <a:defRPr/>
                      </a:pPr>
                      <a:endParaRPr lang="en-US" sz="800" b="1" kern="1200" dirty="0">
                        <a:solidFill>
                          <a:srgbClr val="000000"/>
                        </a:solidFill>
                        <a:effectLst/>
                        <a:latin typeface="Lato"/>
                        <a:ea typeface="Calibri" panose="020F0502020204030204" pitchFamily="34" charset="0"/>
                        <a:cs typeface="Times New Roman" panose="02020603050405020304" pitchFamily="18" charset="0"/>
                      </a:endParaRPr>
                    </a:p>
                    <a:p>
                      <a:pPr marL="0" marR="0" lvl="0" indent="0" algn="l" defTabSz="912872" rtl="0" eaLnBrk="1" fontAlgn="auto" latinLnBrk="0" hangingPunct="1">
                        <a:lnSpc>
                          <a:spcPct val="106000"/>
                        </a:lnSpc>
                        <a:spcBef>
                          <a:spcPts val="0"/>
                        </a:spcBef>
                        <a:spcAft>
                          <a:spcPts val="0"/>
                        </a:spcAft>
                        <a:buClrTx/>
                        <a:buSzTx/>
                        <a:buFontTx/>
                        <a:buNone/>
                        <a:tabLst/>
                        <a:defRPr/>
                      </a:pPr>
                      <a:r>
                        <a:rPr lang="en-US" sz="1800" dirty="0">
                          <a:latin typeface="Open Sans" panose="020B0606030504020204" pitchFamily="34" charset="0"/>
                          <a:ea typeface="Open Sans" panose="020B0606030504020204" pitchFamily="34" charset="0"/>
                          <a:cs typeface="Open Sans" panose="020B0606030504020204" pitchFamily="34" charset="0"/>
                        </a:rPr>
                        <a:t>Not relevant</a:t>
                      </a:r>
                    </a:p>
                  </a:txBody>
                  <a:tcPr marL="64971" marR="64971" marT="9024" marB="0"/>
                </a:tc>
                <a:extLst>
                  <a:ext uri="{0D108BD9-81ED-4DB2-BD59-A6C34878D82A}">
                    <a16:rowId xmlns:a16="http://schemas.microsoft.com/office/drawing/2014/main" val="336409077"/>
                  </a:ext>
                </a:extLst>
              </a:tr>
              <a:tr h="882149">
                <a:tc>
                  <a:txBody>
                    <a:bodyPr/>
                    <a:lstStyle/>
                    <a:p>
                      <a:pPr marL="0" marR="0" lvl="0" indent="0" algn="l" defTabSz="97383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Lato"/>
                        <a:ea typeface="+mn-ea"/>
                        <a:cs typeface="+mn-cs"/>
                      </a:endParaRPr>
                    </a:p>
                    <a:p>
                      <a:pPr marL="0" marR="0" lvl="0" indent="0" algn="l" defTabSz="9738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Must describe </a:t>
                      </a: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the award will strengthen the research environment of the institution</a:t>
                      </a:r>
                    </a:p>
                  </a:txBody>
                  <a:tcPr marL="64971" marR="64971" marT="9024" marB="0"/>
                </a:tc>
                <a:tc>
                  <a:txBody>
                    <a:bodyPr/>
                    <a:lstStyle/>
                    <a:p>
                      <a:pPr marL="0" marR="0" lvl="0" indent="0" algn="l" defTabSz="912872" rtl="0" eaLnBrk="1" fontAlgn="auto" latinLnBrk="0" hangingPunct="1">
                        <a:lnSpc>
                          <a:spcPct val="100000"/>
                        </a:lnSpc>
                        <a:spcBef>
                          <a:spcPts val="0"/>
                        </a:spcBef>
                        <a:spcAft>
                          <a:spcPts val="0"/>
                        </a:spcAft>
                        <a:buClrTx/>
                        <a:buSzTx/>
                        <a:buFontTx/>
                        <a:buNone/>
                        <a:tabLst/>
                        <a:defRPr/>
                      </a:pPr>
                      <a:endParaRPr lang="en-US" sz="800" b="1" kern="1200" dirty="0">
                        <a:solidFill>
                          <a:srgbClr val="000000"/>
                        </a:solidFill>
                        <a:effectLst/>
                        <a:latin typeface="Lato"/>
                        <a:ea typeface="Calibri" panose="020F0502020204030204" pitchFamily="34" charset="0"/>
                        <a:cs typeface="Times New Roman" panose="02020603050405020304" pitchFamily="18" charset="0"/>
                      </a:endParaRPr>
                    </a:p>
                    <a:p>
                      <a:pPr marL="0" marR="0" lvl="0" indent="0" algn="l" defTabSz="91287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a:ea typeface="+mn-ea"/>
                          <a:cs typeface="+mn-cs"/>
                        </a:rPr>
                        <a:t>Not relevant</a:t>
                      </a:r>
                    </a:p>
                  </a:txBody>
                  <a:tcPr marL="64971" marR="64971" marT="9024" marB="0"/>
                </a:tc>
                <a:extLst>
                  <a:ext uri="{0D108BD9-81ED-4DB2-BD59-A6C34878D82A}">
                    <a16:rowId xmlns:a16="http://schemas.microsoft.com/office/drawing/2014/main" val="3032991188"/>
                  </a:ext>
                </a:extLst>
              </a:tr>
              <a:tr h="1145537">
                <a:tc>
                  <a:txBody>
                    <a:bodyPr/>
                    <a:lstStyle/>
                    <a:p>
                      <a:pPr marL="0" marR="0" lvl="0" indent="0" algn="l" defTabSz="97383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Foreign Institutions: </a:t>
                      </a:r>
                      <a:r>
                        <a:rPr kumimoji="0" lang="en-US" sz="18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Non-domestic (non-US) entities and non-domestic (non-US) components of US organizations are </a:t>
                      </a:r>
                      <a:r>
                        <a:rPr kumimoji="0" lang="en-US" sz="18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a:t>
                      </a:r>
                      <a:r>
                        <a:rPr kumimoji="0" lang="en-US" sz="18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eligible but foreign components </a:t>
                      </a:r>
                      <a:r>
                        <a:rPr kumimoji="0" lang="en-US" sz="18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a:t>
                      </a:r>
                      <a:r>
                        <a:rPr kumimoji="0" lang="en-US" sz="18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allowed</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64971" marR="64971" marT="9024" marB="0"/>
                </a:tc>
                <a:tc>
                  <a:txBody>
                    <a:bodyPr/>
                    <a:lstStyle/>
                    <a:p>
                      <a:pPr marL="0" marR="0" lvl="0" indent="0" algn="l" defTabSz="91287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Foreign Institutions: </a:t>
                      </a:r>
                      <a:r>
                        <a:rPr kumimoji="0" lang="en-US" sz="18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Non-domestic (non-US) entities and non-domestic (non-US) components of US organizations </a:t>
                      </a:r>
                      <a:r>
                        <a:rPr kumimoji="0" lang="en-US" sz="18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a:t>
                      </a:r>
                      <a:r>
                        <a:rPr kumimoji="0" lang="en-US" sz="18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eligible</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64971" marR="64971" marT="9024" marB="0"/>
                </a:tc>
                <a:extLst>
                  <a:ext uri="{0D108BD9-81ED-4DB2-BD59-A6C34878D82A}">
                    <a16:rowId xmlns:a16="http://schemas.microsoft.com/office/drawing/2014/main" val="4091417718"/>
                  </a:ext>
                </a:extLst>
              </a:tr>
            </a:tbl>
          </a:graphicData>
        </a:graphic>
      </p:graphicFrame>
    </p:spTree>
    <p:custDataLst>
      <p:tags r:id="rId1"/>
    </p:custDataLst>
    <p:extLst>
      <p:ext uri="{BB962C8B-B14F-4D97-AF65-F5344CB8AC3E}">
        <p14:creationId xmlns:p14="http://schemas.microsoft.com/office/powerpoint/2010/main" val="255964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rPr>
              <a:t>Key features of the R15</a:t>
            </a:r>
            <a:endParaRPr lang="en-US" b="1" dirty="0">
              <a:solidFill>
                <a:srgbClr val="4945AE"/>
              </a:solidFill>
            </a:endParaRPr>
          </a:p>
        </p:txBody>
      </p:sp>
      <p:grpSp>
        <p:nvGrpSpPr>
          <p:cNvPr id="7" name="Group 6" descr="Researcher looking through a microscope in a laboratory setting.  Credit: iStock">
            <a:extLst>
              <a:ext uri="{FF2B5EF4-FFF2-40B4-BE49-F238E27FC236}">
                <a16:creationId xmlns:a16="http://schemas.microsoft.com/office/drawing/2014/main" id="{CABB0AC2-33F4-2904-F3AF-84FA22D50D7C}"/>
              </a:ext>
            </a:extLst>
          </p:cNvPr>
          <p:cNvGrpSpPr/>
          <p:nvPr/>
        </p:nvGrpSpPr>
        <p:grpSpPr>
          <a:xfrm>
            <a:off x="264418" y="2100863"/>
            <a:ext cx="4429144" cy="2792171"/>
            <a:chOff x="264418" y="2100863"/>
            <a:chExt cx="4429144" cy="2792171"/>
          </a:xfrm>
        </p:grpSpPr>
        <p:sp>
          <p:nvSpPr>
            <p:cNvPr id="6" name="TextBox 5" descr="Researcher looking through a microscope in a laboratory setting.  Credit: iStock">
              <a:extLst>
                <a:ext uri="{FF2B5EF4-FFF2-40B4-BE49-F238E27FC236}">
                  <a16:creationId xmlns:a16="http://schemas.microsoft.com/office/drawing/2014/main" id="{DDC68581-3236-61E3-F79E-FBC2A77BEE5F}"/>
                </a:ext>
                <a:ext uri="{C183D7F6-B498-43B3-948B-1728B52AA6E4}">
                  <adec:decorative xmlns:adec="http://schemas.microsoft.com/office/drawing/2017/decorative" val="1"/>
                </a:ext>
              </a:extLst>
            </p:cNvPr>
            <p:cNvSpPr txBox="1"/>
            <p:nvPr/>
          </p:nvSpPr>
          <p:spPr>
            <a:xfrm>
              <a:off x="264418" y="2153823"/>
              <a:ext cx="4353017" cy="2739211"/>
            </a:xfrm>
            <a:prstGeom prst="rect">
              <a:avLst/>
            </a:prstGeom>
            <a:noFill/>
          </p:spPr>
          <p:txBody>
            <a:bodyPr wrap="square" rtlCol="0">
              <a:spAutoFit/>
            </a:bodyPr>
            <a:lstStyle/>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457200"/>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Credit: iStock</a:t>
              </a:r>
            </a:p>
          </p:txBody>
        </p:sp>
        <p:pic>
          <p:nvPicPr>
            <p:cNvPr id="4" name="Picture 3" descr="Researcher looking through a microscope in a laboratory setting.  Credit: iStock">
              <a:extLst>
                <a:ext uri="{FF2B5EF4-FFF2-40B4-BE49-F238E27FC236}">
                  <a16:creationId xmlns:a16="http://schemas.microsoft.com/office/drawing/2014/main" id="{A8D25874-67DE-2FFF-FBAC-8DB0F385FCFF}"/>
                </a:ext>
              </a:extLst>
            </p:cNvPr>
            <p:cNvPicPr>
              <a:picLocks noChangeAspect="1"/>
            </p:cNvPicPr>
            <p:nvPr/>
          </p:nvPicPr>
          <p:blipFill>
            <a:blip r:embed="rId4"/>
            <a:stretch>
              <a:fillRect/>
            </a:stretch>
          </p:blipFill>
          <p:spPr>
            <a:xfrm>
              <a:off x="401606" y="2100863"/>
              <a:ext cx="4291956" cy="2414225"/>
            </a:xfrm>
            <a:prstGeom prst="rect">
              <a:avLst/>
            </a:prstGeom>
          </p:spPr>
        </p:pic>
      </p:gr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4831977" y="1690688"/>
            <a:ext cx="7176247" cy="4351338"/>
          </a:xfrm>
        </p:spPr>
        <p:txBody>
          <a:bodyPr>
            <a:normAutofit fontScale="85000" lnSpcReduction="10000"/>
          </a:body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Makes an important scientific contribution to the research field(s) involved; not a training grant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3-year project period</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Provides up to $300,000 in direct costs over 3 years</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Includes a 12-page research strategy</a:t>
            </a:r>
          </a:p>
          <a:p>
            <a:pPr marL="857250" marR="0" lvl="1" indent="-285750" algn="l" defTabSz="457200" rtl="0" eaLnBrk="1" fontAlgn="auto" latinLnBrk="0" hangingPunct="1">
              <a:lnSpc>
                <a:spcPct val="125000"/>
              </a:lnSpc>
              <a:spcBef>
                <a:spcPts val="0"/>
              </a:spcBef>
              <a:spcAft>
                <a:spcPts val="1000"/>
              </a:spcAft>
              <a:buClr>
                <a:srgbClr val="4963AE"/>
              </a:buClr>
              <a:buSzPct val="100000"/>
              <a:buFont typeface="Courier New" pitchFamily="49" charset="0"/>
              <a:buChar char="o"/>
              <a:tabLst/>
              <a:defRPr/>
            </a:pPr>
            <a:r>
              <a:rPr kumimoji="0" lang="en-US"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Same scored review criteria as R01 with added emphasis on student engagement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Can have multiple PIs if all PIs are eligible for the same R15 NOFO</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Renewable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7</a:t>
            </a:fld>
            <a:endParaRPr lang="en-US" dirty="0"/>
          </a:p>
        </p:txBody>
      </p:sp>
    </p:spTree>
    <p:custDataLst>
      <p:tags r:id="rId1"/>
    </p:custDataLst>
    <p:extLst>
      <p:ext uri="{BB962C8B-B14F-4D97-AF65-F5344CB8AC3E}">
        <p14:creationId xmlns:p14="http://schemas.microsoft.com/office/powerpoint/2010/main" val="180846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4963AE"/>
                </a:solidFill>
                <a:effectLst/>
                <a:uLnTx/>
                <a:uFillTx/>
              </a:rPr>
              <a:t>R15 Notices Of Funding Opportunities (NOFOs)</a:t>
            </a:r>
            <a:endParaRPr lang="en-US" b="1" dirty="0">
              <a:solidFill>
                <a:srgbClr val="4963AE"/>
              </a:solidFill>
            </a:endParaRPr>
          </a:p>
        </p:txBody>
      </p:sp>
      <p:sp>
        <p:nvSpPr>
          <p:cNvPr id="12" name="Content Placeholder 3">
            <a:extLst>
              <a:ext uri="{FF2B5EF4-FFF2-40B4-BE49-F238E27FC236}">
                <a16:creationId xmlns:a16="http://schemas.microsoft.com/office/drawing/2014/main" id="{7C590C15-4C1B-1C75-706F-4D718BDB5BE8}"/>
              </a:ext>
            </a:extLst>
          </p:cNvPr>
          <p:cNvSpPr txBox="1">
            <a:spLocks/>
          </p:cNvSpPr>
          <p:nvPr/>
        </p:nvSpPr>
        <p:spPr>
          <a:xfrm>
            <a:off x="141207" y="2112626"/>
            <a:ext cx="5723691" cy="1947188"/>
          </a:xfrm>
          <a:prstGeom prst="rect">
            <a:avLst/>
          </a:prstGeom>
        </p:spPr>
        <p:txBody>
          <a:bodyPr/>
          <a:lstStyle>
            <a:lvl1pPr marL="342900" indent="-342900" algn="l" defTabSz="457200" rtl="0" eaLnBrk="1" latinLnBrk="0" hangingPunct="1">
              <a:lnSpc>
                <a:spcPct val="125000"/>
              </a:lnSpc>
              <a:spcBef>
                <a:spcPts val="0"/>
              </a:spcBef>
              <a:spcAft>
                <a:spcPts val="1000"/>
              </a:spcAft>
              <a:buClr>
                <a:srgbClr val="4963AE"/>
              </a:buClr>
              <a:buSzPct val="135000"/>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lnSpc>
                <a:spcPct val="125000"/>
              </a:lnSpc>
              <a:spcBef>
                <a:spcPts val="0"/>
              </a:spcBef>
              <a:spcAft>
                <a:spcPts val="1000"/>
              </a:spcAft>
              <a:buClr>
                <a:srgbClr val="4963AE"/>
              </a:buClr>
              <a:buSzPct val="135000"/>
              <a:buFont typeface="Courier New" pitchFamily="49" charset="0"/>
              <a:buChar char="o"/>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0" algn="ctr" defTabSz="457200" rtl="0" eaLnBrk="1" fontAlgn="auto" latinLnBrk="0" hangingPunct="1">
              <a:lnSpc>
                <a:spcPct val="125000"/>
              </a:lnSpc>
              <a:spcBef>
                <a:spcPts val="0"/>
              </a:spcBef>
              <a:spcAft>
                <a:spcPts val="1000"/>
              </a:spcAft>
              <a:buClr>
                <a:srgbClr val="4963AE"/>
              </a:buClr>
              <a:buSzPct val="135000"/>
              <a:buFont typeface="Arial"/>
              <a:buNone/>
              <a:tabLst/>
              <a:defRPr/>
            </a:pP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Academic Research Enhancement Award (</a:t>
            </a:r>
            <a:r>
              <a:rPr kumimoji="0" lang="en-US" sz="2400" b="1"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AREA</a:t>
            </a:r>
            <a: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 for </a:t>
            </a:r>
            <a:br>
              <a:rPr kumimoji="0" lang="en-US" sz="24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1"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Undergraduate-Focused Schools</a:t>
            </a:r>
          </a:p>
        </p:txBody>
      </p:sp>
      <p:sp>
        <p:nvSpPr>
          <p:cNvPr id="14" name="Content Placeholder 3">
            <a:extLst>
              <a:ext uri="{FF2B5EF4-FFF2-40B4-BE49-F238E27FC236}">
                <a16:creationId xmlns:a16="http://schemas.microsoft.com/office/drawing/2014/main" id="{4090A64F-A934-2CBC-5FB5-6A1256EB45B4}"/>
              </a:ext>
            </a:extLst>
          </p:cNvPr>
          <p:cNvSpPr txBox="1">
            <a:spLocks/>
          </p:cNvSpPr>
          <p:nvPr/>
        </p:nvSpPr>
        <p:spPr>
          <a:xfrm>
            <a:off x="386011" y="3655759"/>
            <a:ext cx="5234082" cy="1199855"/>
          </a:xfrm>
          <a:prstGeom prst="rect">
            <a:avLst/>
          </a:prstGeom>
        </p:spPr>
        <p:txBody>
          <a:bodyPr/>
          <a:lstStyle>
            <a:lvl1pPr marL="342900" indent="-342900" algn="l" defTabSz="457200" rtl="0" eaLnBrk="1" latinLnBrk="0" hangingPunct="1">
              <a:lnSpc>
                <a:spcPct val="125000"/>
              </a:lnSpc>
              <a:spcBef>
                <a:spcPts val="0"/>
              </a:spcBef>
              <a:spcAft>
                <a:spcPts val="1000"/>
              </a:spcAft>
              <a:buClr>
                <a:srgbClr val="4963AE"/>
              </a:buClr>
              <a:buSzPct val="135000"/>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lnSpc>
                <a:spcPct val="125000"/>
              </a:lnSpc>
              <a:spcBef>
                <a:spcPts val="0"/>
              </a:spcBef>
              <a:spcAft>
                <a:spcPts val="1000"/>
              </a:spcAft>
              <a:buClr>
                <a:srgbClr val="4963AE"/>
              </a:buClr>
              <a:buSzPct val="135000"/>
              <a:buFont typeface="Courier New" pitchFamily="49" charset="0"/>
              <a:buChar char="o"/>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PAR-21-154</a:t>
            </a: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2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Clinical</a:t>
            </a: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Trial (CT))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PAR 21-155 </a:t>
            </a: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 CT)</a:t>
            </a:r>
          </a:p>
        </p:txBody>
      </p:sp>
      <p:sp>
        <p:nvSpPr>
          <p:cNvPr id="13" name="Content Placeholder 3">
            <a:extLst>
              <a:ext uri="{FF2B5EF4-FFF2-40B4-BE49-F238E27FC236}">
                <a16:creationId xmlns:a16="http://schemas.microsoft.com/office/drawing/2014/main" id="{262415B5-879B-273E-222C-D8911A17FF8B}"/>
              </a:ext>
            </a:extLst>
          </p:cNvPr>
          <p:cNvSpPr txBox="1">
            <a:spLocks/>
          </p:cNvSpPr>
          <p:nvPr/>
        </p:nvSpPr>
        <p:spPr>
          <a:xfrm>
            <a:off x="6192982" y="2112626"/>
            <a:ext cx="5857810" cy="1947188"/>
          </a:xfrm>
          <a:prstGeom prst="rect">
            <a:avLst/>
          </a:prstGeom>
        </p:spPr>
        <p:txBody>
          <a:bodyPr/>
          <a:lstStyle>
            <a:lvl1pPr marL="342900" indent="-342900" algn="l" defTabSz="457200" rtl="0" eaLnBrk="1" latinLnBrk="0" hangingPunct="1">
              <a:lnSpc>
                <a:spcPct val="125000"/>
              </a:lnSpc>
              <a:spcBef>
                <a:spcPts val="0"/>
              </a:spcBef>
              <a:spcAft>
                <a:spcPts val="1000"/>
              </a:spcAft>
              <a:buClr>
                <a:srgbClr val="4963AE"/>
              </a:buClr>
              <a:buSzPct val="135000"/>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lnSpc>
                <a:spcPct val="125000"/>
              </a:lnSpc>
              <a:spcBef>
                <a:spcPts val="0"/>
              </a:spcBef>
              <a:spcAft>
                <a:spcPts val="1000"/>
              </a:spcAft>
              <a:buClr>
                <a:srgbClr val="4963AE"/>
              </a:buClr>
              <a:buSzPct val="135000"/>
              <a:buFont typeface="Courier New" pitchFamily="49" charset="0"/>
              <a:buChar char="o"/>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0" algn="ctr" defTabSz="457200" rtl="0" eaLnBrk="1" fontAlgn="auto" latinLnBrk="0" hangingPunct="1">
              <a:lnSpc>
                <a:spcPct val="125000"/>
              </a:lnSpc>
              <a:spcBef>
                <a:spcPts val="0"/>
              </a:spcBef>
              <a:spcAft>
                <a:spcPts val="1000"/>
              </a:spcAft>
              <a:buClr>
                <a:srgbClr val="4963AE"/>
              </a:buClr>
              <a:buSzPct val="135000"/>
              <a:buFont typeface="Arial"/>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Research Enhancement Award Program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REAP</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Health Professional and Graduate Schools</a:t>
            </a:r>
          </a:p>
        </p:txBody>
      </p:sp>
      <p:sp>
        <p:nvSpPr>
          <p:cNvPr id="15" name="Content Placeholder 3">
            <a:extLst>
              <a:ext uri="{FF2B5EF4-FFF2-40B4-BE49-F238E27FC236}">
                <a16:creationId xmlns:a16="http://schemas.microsoft.com/office/drawing/2014/main" id="{D13A4BA6-BF88-B678-0086-3AD221313035}"/>
              </a:ext>
            </a:extLst>
          </p:cNvPr>
          <p:cNvSpPr txBox="1">
            <a:spLocks/>
          </p:cNvSpPr>
          <p:nvPr/>
        </p:nvSpPr>
        <p:spPr>
          <a:xfrm>
            <a:off x="6294678" y="3655759"/>
            <a:ext cx="3942861" cy="1947188"/>
          </a:xfrm>
          <a:prstGeom prst="rect">
            <a:avLst/>
          </a:prstGeom>
        </p:spPr>
        <p:txBody>
          <a:bodyPr/>
          <a:lstStyle>
            <a:lvl1pPr marL="342900" indent="-342900" algn="l" defTabSz="457200" rtl="0" eaLnBrk="1" latinLnBrk="0" hangingPunct="1">
              <a:lnSpc>
                <a:spcPct val="125000"/>
              </a:lnSpc>
              <a:spcBef>
                <a:spcPts val="0"/>
              </a:spcBef>
              <a:spcAft>
                <a:spcPts val="1000"/>
              </a:spcAft>
              <a:buClr>
                <a:srgbClr val="4963AE"/>
              </a:buClr>
              <a:buSzPct val="135000"/>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lnSpc>
                <a:spcPct val="125000"/>
              </a:lnSpc>
              <a:spcBef>
                <a:spcPts val="0"/>
              </a:spcBef>
              <a:spcAft>
                <a:spcPts val="1000"/>
              </a:spcAft>
              <a:buClr>
                <a:srgbClr val="4963AE"/>
              </a:buClr>
              <a:buSzPct val="135000"/>
              <a:buFont typeface="Courier New" pitchFamily="49" charset="0"/>
              <a:buChar char="o"/>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PAR-21-357</a:t>
            </a: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(CT)</a:t>
            </a: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PAR-22-060</a:t>
            </a:r>
            <a:r>
              <a:rPr kumimoji="0" lang="fr-FR"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(no CT)</a:t>
            </a:r>
          </a:p>
        </p:txBody>
      </p:sp>
      <p:sp>
        <p:nvSpPr>
          <p:cNvPr id="9" name="TextBox 8">
            <a:extLst>
              <a:ext uri="{FF2B5EF4-FFF2-40B4-BE49-F238E27FC236}">
                <a16:creationId xmlns:a16="http://schemas.microsoft.com/office/drawing/2014/main" id="{E467CF3B-3018-D099-415E-E88DF18873FF}"/>
              </a:ext>
            </a:extLst>
          </p:cNvPr>
          <p:cNvSpPr txBox="1"/>
          <p:nvPr/>
        </p:nvSpPr>
        <p:spPr>
          <a:xfrm>
            <a:off x="747783" y="5193939"/>
            <a:ext cx="10696433" cy="979692"/>
          </a:xfrm>
          <a:prstGeom prst="rect">
            <a:avLst/>
          </a:prstGeom>
          <a:noFill/>
        </p:spPr>
        <p:txBody>
          <a:bodyPr wrap="square">
            <a:spAutoFit/>
          </a:bodyPr>
          <a:lstStyle/>
          <a:p>
            <a:pPr marL="114300" marR="0" lvl="0" indent="0" algn="l" defTabSz="457200" rtl="0" eaLnBrk="1" fontAlgn="auto" latinLnBrk="0" hangingPunct="1">
              <a:lnSpc>
                <a:spcPct val="125000"/>
              </a:lnSpc>
              <a:spcBef>
                <a:spcPts val="0"/>
              </a:spcBef>
              <a:spcAft>
                <a:spcPts val="1000"/>
              </a:spcAft>
              <a:buClr>
                <a:srgbClr val="4963AE"/>
              </a:buClr>
              <a:buSzPct val="135000"/>
              <a:buFont typeface="Arial"/>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 institutions may be eligible for BOTH the AREA and REAP programs</a:t>
            </a:r>
            <a:endParaRPr kumimoji="0" lang="fr-FR"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8</a:t>
            </a:fld>
            <a:endParaRPr lang="en-US" dirty="0"/>
          </a:p>
        </p:txBody>
      </p:sp>
    </p:spTree>
    <p:custDataLst>
      <p:tags r:id="rId1"/>
    </p:custDataLst>
    <p:extLst>
      <p:ext uri="{BB962C8B-B14F-4D97-AF65-F5344CB8AC3E}">
        <p14:creationId xmlns:p14="http://schemas.microsoft.com/office/powerpoint/2010/main" val="374101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normAutofit fontScale="90000"/>
          </a:bodyPr>
          <a:lstStyle/>
          <a:p>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Defining Undergraduate-focused schools and Health </a:t>
            </a:r>
            <a:r>
              <a:rPr lang="en-US" b="1" dirty="0">
                <a:solidFill>
                  <a:srgbClr val="4963AE"/>
                </a:solidFill>
                <a:latin typeface="Arial" pitchFamily="34" charset="0"/>
                <a:ea typeface="+mj-ea"/>
                <a:cs typeface="Arial" pitchFamily="34" charset="0"/>
              </a:rPr>
              <a:t>Pr</a:t>
            </a:r>
            <a:r>
              <a:rPr kumimoji="0" lang="en-US" sz="4400" b="1" i="0" u="none" strike="noStrike" kern="1200" cap="none" spc="0" normalizeH="0" baseline="0" noProof="0" dirty="0">
                <a:ln>
                  <a:noFill/>
                </a:ln>
                <a:solidFill>
                  <a:srgbClr val="4963AE"/>
                </a:solidFill>
                <a:effectLst/>
                <a:uLnTx/>
                <a:uFillTx/>
                <a:latin typeface="Arial" pitchFamily="34" charset="0"/>
                <a:ea typeface="+mj-ea"/>
                <a:cs typeface="Arial" pitchFamily="34" charset="0"/>
              </a:rPr>
              <a:t>ofessional schools (refer to NOFOs)</a:t>
            </a:r>
            <a:endParaRPr lang="en-US" b="1" dirty="0">
              <a:solidFill>
                <a:srgbClr val="4945AE"/>
              </a:solidFill>
            </a:endParaRPr>
          </a:p>
        </p:txBody>
      </p:sp>
      <p:sp>
        <p:nvSpPr>
          <p:cNvPr id="7" name="Content Placeholder 3">
            <a:extLst>
              <a:ext uri="{FF2B5EF4-FFF2-40B4-BE49-F238E27FC236}">
                <a16:creationId xmlns:a16="http://schemas.microsoft.com/office/drawing/2014/main" id="{81E13B45-7D57-4A34-072F-6ADB96B613FF}"/>
              </a:ext>
            </a:extLst>
          </p:cNvPr>
          <p:cNvSpPr txBox="1">
            <a:spLocks noGrp="1"/>
          </p:cNvSpPr>
          <p:nvPr>
            <p:ph idx="1"/>
          </p:nvPr>
        </p:nvSpPr>
        <p:spPr>
          <a:xfrm>
            <a:off x="883920" y="1847850"/>
            <a:ext cx="10515600" cy="4351338"/>
          </a:xfrm>
          <a:prstGeom prst="rect">
            <a:avLst/>
          </a:prstGeom>
        </p:spPr>
        <p:txBody>
          <a:bodyPr>
            <a:normAutofit fontScale="92500" lnSpcReduction="20000"/>
          </a:bodyPr>
          <a:lstStyle>
            <a:lvl1pPr marL="342900" indent="-342900" algn="l" defTabSz="457200" rtl="0" eaLnBrk="1" latinLnBrk="0" hangingPunct="1">
              <a:lnSpc>
                <a:spcPct val="125000"/>
              </a:lnSpc>
              <a:spcBef>
                <a:spcPts val="0"/>
              </a:spcBef>
              <a:spcAft>
                <a:spcPts val="1000"/>
              </a:spcAft>
              <a:buClr>
                <a:srgbClr val="4963AE"/>
              </a:buClr>
              <a:buSzPct val="135000"/>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lnSpc>
                <a:spcPct val="125000"/>
              </a:lnSpc>
              <a:spcBef>
                <a:spcPts val="0"/>
              </a:spcBef>
              <a:spcAft>
                <a:spcPts val="1000"/>
              </a:spcAft>
              <a:buClr>
                <a:srgbClr val="4963AE"/>
              </a:buClr>
              <a:buSzPct val="135000"/>
              <a:buFont typeface="Courier New" pitchFamily="49" charset="0"/>
              <a:buChar char="o"/>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lnSpc>
                <a:spcPct val="125000"/>
              </a:lnSpc>
              <a:spcBef>
                <a:spcPts val="0"/>
              </a:spcBef>
              <a:spcAft>
                <a:spcPts val="1000"/>
              </a:spcAft>
              <a:buClr>
                <a:srgbClr val="4963AE"/>
              </a:buClr>
              <a:buSzPct val="135000"/>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Undergraduate-Focused Schools</a:t>
            </a:r>
          </a:p>
          <a:p>
            <a:pPr marL="857250" lvl="1" indent="-342900">
              <a:buSzPct val="100000"/>
              <a:defRPr/>
            </a:pPr>
            <a:r>
              <a:rPr lang="en-US" sz="1900" dirty="0">
                <a:latin typeface="Open Sans" panose="020B0606030504020204" pitchFamily="34" charset="0"/>
                <a:ea typeface="Open Sans" panose="020B0606030504020204" pitchFamily="34" charset="0"/>
                <a:cs typeface="Open Sans" panose="020B0606030504020204" pitchFamily="34" charset="0"/>
              </a:rPr>
              <a:t>Confer</a:t>
            </a: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baccalaureate degrees in biomedical sciences</a:t>
            </a:r>
          </a:p>
          <a:p>
            <a:pPr marL="857250" lvl="1" indent="-342900">
              <a:buSzPct val="100000"/>
              <a:defRPr/>
            </a:pPr>
            <a:r>
              <a:rPr lang="en-US" sz="1900" dirty="0">
                <a:solidFill>
                  <a:srgbClr val="333333"/>
                </a:solidFill>
                <a:latin typeface="Open Sans" panose="020B0606030504020204" pitchFamily="34" charset="0"/>
                <a:ea typeface="Open Sans" panose="020B0606030504020204" pitchFamily="34" charset="0"/>
                <a:cs typeface="Open Sans" panose="020B0606030504020204" pitchFamily="34" charset="0"/>
              </a:rPr>
              <a:t>A</a:t>
            </a: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 undergraduate-focused institution/component is one in which the undergraduate enrollment is greater than the graduate enrollment</a:t>
            </a:r>
            <a:endPar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Health Professional Schools</a:t>
            </a:r>
          </a:p>
          <a:p>
            <a:pPr marL="857250" lvl="1" indent="-342900">
              <a:buSzPct val="100000"/>
              <a:defRPr/>
            </a:pPr>
            <a:r>
              <a:rPr lang="en-US" sz="1900" dirty="0">
                <a:solidFill>
                  <a:srgbClr val="333333"/>
                </a:solidFill>
                <a:latin typeface="Open Sans" panose="020B0606030504020204" pitchFamily="34" charset="0"/>
                <a:ea typeface="Open Sans" panose="020B0606030504020204" pitchFamily="34" charset="0"/>
                <a:cs typeface="Open Sans" panose="020B0606030504020204" pitchFamily="34" charset="0"/>
              </a:rPr>
              <a:t>H</a:t>
            </a: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ealth professional schools and colleges are accredited institutions that provide education and training leading to a health professional degree</a:t>
            </a:r>
            <a:r>
              <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including but not limited to: BSN, MSN, DNP, MD, DDS, DO, PharmD, DVM, OD, DPT, DC, ND, DPM, MOT, OTD, MS-SLP, </a:t>
            </a:r>
            <a:r>
              <a:rPr lang="en-US" sz="19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CScD</a:t>
            </a: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SLPD, </a:t>
            </a:r>
            <a:r>
              <a:rPr lang="en-US" sz="19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AuD</a:t>
            </a: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MSPO, MSAT, and MPH</a:t>
            </a:r>
          </a:p>
          <a:p>
            <a:pPr marL="857250" lvl="1" indent="-342900">
              <a:buSzPct val="100000"/>
              <a:defRPr/>
            </a:pPr>
            <a:r>
              <a:rPr lang="en-US" sz="19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Accreditation must be provided by a body approved for such purpose by the Secretary of Education</a:t>
            </a:r>
            <a:endParaRPr kumimoji="0" lang="en-US"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14300" marR="0" lvl="0" indent="0" algn="l" defTabSz="457200" rtl="0" eaLnBrk="1" fontAlgn="auto" latinLnBrk="0" hangingPunct="1">
              <a:lnSpc>
                <a:spcPct val="125000"/>
              </a:lnSpc>
              <a:spcBef>
                <a:spcPts val="0"/>
              </a:spcBef>
              <a:spcAft>
                <a:spcPts val="1000"/>
              </a:spcAft>
              <a:buClr>
                <a:srgbClr val="4963AE"/>
              </a:buClr>
              <a:buSzPct val="135000"/>
              <a:buFont typeface="Arial"/>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342900" algn="l" defTabSz="457200" rtl="0" eaLnBrk="1" fontAlgn="auto" latinLnBrk="0" hangingPunct="1">
              <a:lnSpc>
                <a:spcPct val="125000"/>
              </a:lnSpc>
              <a:spcBef>
                <a:spcPts val="0"/>
              </a:spcBef>
              <a:spcAft>
                <a:spcPts val="1000"/>
              </a:spcAft>
              <a:buClr>
                <a:srgbClr val="4963AE"/>
              </a:buClr>
              <a:buSzPct val="135000"/>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Slide Number Placeholder">
            <a:extLst>
              <a:ext uri="{FF2B5EF4-FFF2-40B4-BE49-F238E27FC236}">
                <a16:creationId xmlns:a16="http://schemas.microsoft.com/office/drawing/2014/main" id="{FD05E8C9-A299-4D7A-AA21-CBC12B6FDD8E}"/>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9</a:t>
            </a:fld>
            <a:endParaRPr lang="en-US" dirty="0"/>
          </a:p>
        </p:txBody>
      </p:sp>
    </p:spTree>
    <p:custDataLst>
      <p:tags r:id="rId1"/>
    </p:custDataLst>
    <p:extLst>
      <p:ext uri="{BB962C8B-B14F-4D97-AF65-F5344CB8AC3E}">
        <p14:creationId xmlns:p14="http://schemas.microsoft.com/office/powerpoint/2010/main" val="4278380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H-508-Compliant-PPT" id="{A5106FC9-FC11-46A6-9C88-F56D2C9AF917}" vid="{07093C16-7F5A-4E5C-9DE6-E66544FEE51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AA4614CBA06C45A70F3463F463C382" ma:contentTypeVersion="2" ma:contentTypeDescription="Create a new document." ma:contentTypeScope="" ma:versionID="fbd3e5a29d384f11faf8cb112eaef3c5">
  <xsd:schema xmlns:xsd="http://www.w3.org/2001/XMLSchema" xmlns:xs="http://www.w3.org/2001/XMLSchema" xmlns:p="http://schemas.microsoft.com/office/2006/metadata/properties" xmlns:ns2="38f7a09f-7f7b-4855-aed2-ad67111d4934" targetNamespace="http://schemas.microsoft.com/office/2006/metadata/properties" ma:root="true" ma:fieldsID="635add2a047b4e3f79eb431b671f596e" ns2:_="">
    <xsd:import namespace="38f7a09f-7f7b-4855-aed2-ad67111d493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7a09f-7f7b-4855-aed2-ad67111d493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12EE83-F210-45E0-89BC-4FE5AE9F1C70}">
  <ds:schemaRefs>
    <ds:schemaRef ds:uri="http://schemas.microsoft.com/sharepoint/v3/contenttype/forms"/>
  </ds:schemaRefs>
</ds:datastoreItem>
</file>

<file path=customXml/itemProps2.xml><?xml version="1.0" encoding="utf-8"?>
<ds:datastoreItem xmlns:ds="http://schemas.openxmlformats.org/officeDocument/2006/customXml" ds:itemID="{E71C9641-BD81-48AA-9DE3-DA9D899E7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f7a09f-7f7b-4855-aed2-ad67111d49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46BB0C-6012-465E-87C1-5EA49490DF4E}">
  <ds:schemaRefs>
    <ds:schemaRef ds:uri="http://purl.org/dc/dcmitype/"/>
    <ds:schemaRef ds:uri="http://schemas.microsoft.com/office/infopath/2007/PartnerControls"/>
    <ds:schemaRef ds:uri="http://purl.org/dc/elements/1.1/"/>
    <ds:schemaRef ds:uri="http://schemas.microsoft.com/office/2006/documentManagement/types"/>
    <ds:schemaRef ds:uri="38f7a09f-7f7b-4855-aed2-ad67111d4934"/>
    <ds:schemaRef ds:uri="http://purl.org/dc/terms/"/>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NIH-508-Compliant-PPT</Template>
  <TotalTime>4552</TotalTime>
  <Words>3078</Words>
  <Application>Microsoft Office PowerPoint</Application>
  <PresentationFormat>Widescreen</PresentationFormat>
  <Paragraphs>486</Paragraphs>
  <Slides>37</Slides>
  <Notes>14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37</vt:i4>
      </vt:variant>
    </vt:vector>
  </HeadingPairs>
  <TitlesOfParts>
    <vt:vector size="54" baseType="lpstr">
      <vt:lpstr>Cavolini</vt:lpstr>
      <vt:lpstr>Open Sans </vt:lpstr>
      <vt:lpstr>Courier New</vt:lpstr>
      <vt:lpstr>Open Sans ExtraBold</vt:lpstr>
      <vt:lpstr>Arial Black</vt:lpstr>
      <vt:lpstr>Open Sans</vt:lpstr>
      <vt:lpstr>Calibri Light</vt:lpstr>
      <vt:lpstr>Helvetica</vt:lpstr>
      <vt:lpstr>Calibri</vt:lpstr>
      <vt:lpstr>Arial</vt:lpstr>
      <vt:lpstr>Wingdings</vt:lpstr>
      <vt:lpstr>Open Sans Light</vt:lpstr>
      <vt:lpstr>Source Sans Pro</vt:lpstr>
      <vt:lpstr>Lato</vt:lpstr>
      <vt:lpstr>Open Sans Light ITALIC</vt:lpstr>
      <vt:lpstr>Office Theme</vt:lpstr>
      <vt:lpstr>1_Office Theme</vt:lpstr>
      <vt:lpstr>NIH Research  Enhancement Award (R15)…  What You Need to Know! </vt:lpstr>
      <vt:lpstr>Meet Your Presentation Team</vt:lpstr>
      <vt:lpstr>In today’s session, you will learn…</vt:lpstr>
      <vt:lpstr>What is the goal of the R15 program?</vt:lpstr>
      <vt:lpstr>R15 landscape: Active awards across NIH</vt:lpstr>
      <vt:lpstr>How is the R15 different from an R01?</vt:lpstr>
      <vt:lpstr>Key features of the R15</vt:lpstr>
      <vt:lpstr>R15 Notices Of Funding Opportunities (NOFOs)</vt:lpstr>
      <vt:lpstr>Defining Undergraduate-focused schools and Health Professional schools (refer to NOFOs)</vt:lpstr>
      <vt:lpstr>Am I eligible for a REAP R15?</vt:lpstr>
      <vt:lpstr>Am I eligible for an AREA R15?</vt:lpstr>
      <vt:lpstr>Determining institution financial eligibility</vt:lpstr>
      <vt:lpstr>How do I document institution eligibility?</vt:lpstr>
      <vt:lpstr>Painted Desert University</vt:lpstr>
      <vt:lpstr>Painted Desert University: NIH Funding</vt:lpstr>
      <vt:lpstr>Putting the application together</vt:lpstr>
      <vt:lpstr>It’s time to put the application together!</vt:lpstr>
      <vt:lpstr>The art of crafting an R15</vt:lpstr>
      <vt:lpstr>Writing the Research Strategy</vt:lpstr>
      <vt:lpstr>Writing the Research Strategy – Clinical Trial Required</vt:lpstr>
      <vt:lpstr>Student involvement should be meaningful</vt:lpstr>
      <vt:lpstr>Writing the Biosketch</vt:lpstr>
      <vt:lpstr>Facilities, Data &amp; Resources</vt:lpstr>
      <vt:lpstr>Putting the budget together</vt:lpstr>
      <vt:lpstr>Student compensation</vt:lpstr>
      <vt:lpstr>Where will my application be reviewed?</vt:lpstr>
      <vt:lpstr>Help your reviewers by writing a great application!</vt:lpstr>
      <vt:lpstr>Additional resources &amp; Opportunities</vt:lpstr>
      <vt:lpstr>National Research Mentoring Network (NRMN)</vt:lpstr>
      <vt:lpstr>Support for Research Excellence (SuRE) Resource Center University of Kentucky</vt:lpstr>
      <vt:lpstr>Instrumentation grant program for resource-limited institutions (RLI-S10)</vt:lpstr>
      <vt:lpstr>Final thoughts on R15s</vt:lpstr>
      <vt:lpstr>Thank you!</vt:lpstr>
      <vt:lpstr>Contact Us</vt:lpstr>
      <vt:lpstr>Your NIH Q&amp;A Panel</vt:lpstr>
      <vt:lpstr>Support for Research Excellence (SuRE) R16 programs</vt:lpstr>
      <vt:lpstr>Even more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NIH R15 Program:  AREA and REAP</dc:title>
  <dc:creator>Gershenson, Anne (NIH/NIGMS) [E]</dc:creator>
  <cp:lastModifiedBy>Dwyer, Cynthia (NIH/OD) [E]</cp:lastModifiedBy>
  <cp:revision>50</cp:revision>
  <dcterms:created xsi:type="dcterms:W3CDTF">2023-05-22T17:44:33Z</dcterms:created>
  <dcterms:modified xsi:type="dcterms:W3CDTF">2023-06-14T17:07:18Z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0x01010048AA4614CBA06C45A70F3463F463C382</vt:lpwstr>
  </property>
  <property fmtid="{D5CDD505-2E9C-101B-9397-08002B2CF9AE}" pid="3" name="ArticulateGUID">
    <vt:lpwstr>C7EFD0F6-F74F-4E65-8C8B-3AA56B1A7D69</vt:lpwstr>
  </property>
  <property fmtid="{D5CDD505-2E9C-101B-9397-08002B2CF9AE}" pid="4" name="ArticulatePath">
    <vt:lpwstr>https://rippleeffect.sharepoint.com/projects/active/OER/CTComms/2_SlideDeck/New OER Templates/OER_template1</vt:lpwstr>
  </property>
</Properties>
</file>