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 id="2147483684" r:id="rId5"/>
    <p:sldMasterId id="2147483686" r:id="rId6"/>
    <p:sldMasterId id="2147483688" r:id="rId7"/>
    <p:sldMasterId id="2147483696" r:id="rId8"/>
    <p:sldMasterId id="2147483698" r:id="rId9"/>
    <p:sldMasterId id="2147483700" r:id="rId10"/>
    <p:sldMasterId id="2147483708" r:id="rId11"/>
    <p:sldMasterId id="2147483710" r:id="rId12"/>
    <p:sldMasterId id="2147483712" r:id="rId13"/>
    <p:sldMasterId id="2147483720" r:id="rId14"/>
    <p:sldMasterId id="2147483722" r:id="rId15"/>
    <p:sldMasterId id="2147483724" r:id="rId16"/>
    <p:sldMasterId id="2147483732" r:id="rId17"/>
    <p:sldMasterId id="2147483734" r:id="rId18"/>
    <p:sldMasterId id="2147483738" r:id="rId19"/>
    <p:sldMasterId id="2147483758" r:id="rId20"/>
    <p:sldMasterId id="2147483770" r:id="rId21"/>
  </p:sldMasterIdLst>
  <p:notesMasterIdLst>
    <p:notesMasterId r:id="rId61"/>
  </p:notesMasterIdLst>
  <p:handoutMasterIdLst>
    <p:handoutMasterId r:id="rId62"/>
  </p:handoutMasterIdLst>
  <p:sldIdLst>
    <p:sldId id="2145706334" r:id="rId22"/>
    <p:sldId id="2145706336" r:id="rId23"/>
    <p:sldId id="450" r:id="rId24"/>
    <p:sldId id="409" r:id="rId25"/>
    <p:sldId id="340" r:id="rId26"/>
    <p:sldId id="403" r:id="rId27"/>
    <p:sldId id="462" r:id="rId28"/>
    <p:sldId id="312" r:id="rId29"/>
    <p:sldId id="428" r:id="rId30"/>
    <p:sldId id="308" r:id="rId31"/>
    <p:sldId id="305" r:id="rId32"/>
    <p:sldId id="449" r:id="rId33"/>
    <p:sldId id="434" r:id="rId34"/>
    <p:sldId id="388" r:id="rId35"/>
    <p:sldId id="339" r:id="rId36"/>
    <p:sldId id="331" r:id="rId37"/>
    <p:sldId id="343" r:id="rId38"/>
    <p:sldId id="344" r:id="rId39"/>
    <p:sldId id="345" r:id="rId40"/>
    <p:sldId id="346" r:id="rId41"/>
    <p:sldId id="347" r:id="rId42"/>
    <p:sldId id="348" r:id="rId43"/>
    <p:sldId id="349" r:id="rId44"/>
    <p:sldId id="350" r:id="rId45"/>
    <p:sldId id="416" r:id="rId46"/>
    <p:sldId id="353" r:id="rId47"/>
    <p:sldId id="352" r:id="rId48"/>
    <p:sldId id="461" r:id="rId49"/>
    <p:sldId id="452" r:id="rId50"/>
    <p:sldId id="457" r:id="rId51"/>
    <p:sldId id="454" r:id="rId52"/>
    <p:sldId id="458" r:id="rId53"/>
    <p:sldId id="456" r:id="rId54"/>
    <p:sldId id="460" r:id="rId55"/>
    <p:sldId id="459" r:id="rId56"/>
    <p:sldId id="455" r:id="rId57"/>
    <p:sldId id="418" r:id="rId58"/>
    <p:sldId id="401" r:id="rId59"/>
    <p:sldId id="2145706253" r:id="rId60"/>
  </p:sldIdLst>
  <p:sldSz cx="12192000" cy="6858000"/>
  <p:notesSz cx="7010400" cy="9296400"/>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D523D-8499-9666-FD04-32A5593CF52E}" name="Brody, Alesia (NIH/OD) [E]" initials="BA([" userId="S::brodyam@nih.gov::1dc61753-6a86-439a-b383-87b5628321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nyderman, Joel (NIH/OD) [E]" initials="JAS" lastIdx="1" clrIdx="0"/>
  <p:cmAuthor id="1" name="Snyderman, Joel (NIH/OD) [E]" initials="SJ([" lastIdx="15" clrIdx="1"/>
  <p:cmAuthor id="2" name="Gray, Laura (NIH/OD) [E]" initials="GL([" lastIdx="4" clrIdx="2">
    <p:extLst>
      <p:ext uri="{19B8F6BF-5375-455C-9EA6-DF929625EA0E}">
        <p15:presenceInfo xmlns:p15="http://schemas.microsoft.com/office/powerpoint/2012/main" userId="S::graylf@nih.gov::7fcc57ce-a891-4ad6-a387-ed04151fe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336600"/>
    <a:srgbClr val="000000"/>
    <a:srgbClr val="003300"/>
    <a:srgbClr val="663300"/>
    <a:srgbClr val="FF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67E25-61F7-48C3-84F9-8D2B14DC667A}" v="4" dt="2023-01-31T21:05:43.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76968" autoAdjust="0"/>
  </p:normalViewPr>
  <p:slideViewPr>
    <p:cSldViewPr>
      <p:cViewPr varScale="1">
        <p:scale>
          <a:sx n="76" d="100"/>
          <a:sy n="76" d="100"/>
        </p:scale>
        <p:origin x="907" y="53"/>
      </p:cViewPr>
      <p:guideLst>
        <p:guide orient="horz" pos="2160"/>
        <p:guide pos="3840"/>
      </p:guideLst>
    </p:cSldViewPr>
  </p:slideViewPr>
  <p:outlineViewPr>
    <p:cViewPr>
      <p:scale>
        <a:sx n="33" d="100"/>
        <a:sy n="33" d="100"/>
      </p:scale>
      <p:origin x="0" y="-288"/>
    </p:cViewPr>
  </p:outlineViewPr>
  <p:notesTextViewPr>
    <p:cViewPr>
      <p:scale>
        <a:sx n="90" d="100"/>
        <a:sy n="90" d="100"/>
      </p:scale>
      <p:origin x="0" y="0"/>
    </p:cViewPr>
  </p:notesTextViewPr>
  <p:sorterViewPr>
    <p:cViewPr>
      <p:scale>
        <a:sx n="50" d="100"/>
        <a:sy n="5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 Id="rId7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5" name="Rectangle 3"/>
          <p:cNvSpPr>
            <a:spLocks noGrp="1" noChangeArrowheads="1"/>
          </p:cNvSpPr>
          <p:nvPr>
            <p:ph type="dt" sz="quarter" idx="1"/>
          </p:nvPr>
        </p:nvSpPr>
        <p:spPr bwMode="auto">
          <a:xfrm>
            <a:off x="3972561"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69636" name="Rectangle 4"/>
          <p:cNvSpPr>
            <a:spLocks noGrp="1" noChangeArrowheads="1"/>
          </p:cNvSpPr>
          <p:nvPr>
            <p:ph type="ftr" sz="quarter" idx="2"/>
          </p:nvPr>
        </p:nvSpPr>
        <p:spPr bwMode="auto">
          <a:xfrm>
            <a:off x="0"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69637" name="Rectangle 5"/>
          <p:cNvSpPr>
            <a:spLocks noGrp="1" noChangeArrowheads="1"/>
          </p:cNvSpPr>
          <p:nvPr>
            <p:ph type="sldNum" sz="quarter" idx="3"/>
          </p:nvPr>
        </p:nvSpPr>
        <p:spPr bwMode="auto">
          <a:xfrm>
            <a:off x="3972561" y="8832938"/>
            <a:ext cx="3037840" cy="463467"/>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5F806D6-CEC3-47AA-B411-84BD893E59D4}" type="slidenum">
              <a:rPr lang="en-US"/>
              <a:pPr>
                <a:defRPr/>
              </a:pPr>
              <a:t>‹#›</a:t>
            </a:fld>
            <a:endParaRPr lang="en-US"/>
          </a:p>
        </p:txBody>
      </p:sp>
    </p:spTree>
    <p:extLst>
      <p:ext uri="{BB962C8B-B14F-4D97-AF65-F5344CB8AC3E}">
        <p14:creationId xmlns:p14="http://schemas.microsoft.com/office/powerpoint/2010/main" val="2011876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0939" y="2"/>
            <a:ext cx="3037840" cy="463467"/>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lvl1pPr algn="r" defTabSz="927564">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1" y="4416471"/>
            <a:ext cx="5608320" cy="4182345"/>
          </a:xfrm>
          <a:prstGeom prst="rect">
            <a:avLst/>
          </a:prstGeom>
          <a:noFill/>
          <a:ln w="9525">
            <a:noFill/>
            <a:miter lim="800000"/>
            <a:headEnd/>
            <a:tailEnd/>
          </a:ln>
          <a:effectLst/>
        </p:spPr>
        <p:txBody>
          <a:bodyPr vert="horz" wrap="square" lIns="92794" tIns="46398" rIns="92794" bIns="463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defTabSz="927564">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0939" y="8831343"/>
            <a:ext cx="3037840" cy="463466"/>
          </a:xfrm>
          <a:prstGeom prst="rect">
            <a:avLst/>
          </a:prstGeom>
          <a:noFill/>
          <a:ln w="9525">
            <a:noFill/>
            <a:miter lim="800000"/>
            <a:headEnd/>
            <a:tailEnd/>
          </a:ln>
          <a:effectLst/>
        </p:spPr>
        <p:txBody>
          <a:bodyPr vert="horz" wrap="square" lIns="92794" tIns="46398" rIns="92794" bIns="46398" numCol="1" anchor="b" anchorCtr="0" compatLnSpc="1">
            <a:prstTxWarp prst="textNoShape">
              <a:avLst/>
            </a:prstTxWarp>
          </a:bodyPr>
          <a:lstStyle>
            <a:lvl1pPr algn="r" defTabSz="927564">
              <a:defRPr sz="1200">
                <a:latin typeface="Times New Roman" pitchFamily="18" charset="0"/>
              </a:defRPr>
            </a:lvl1pPr>
          </a:lstStyle>
          <a:p>
            <a:pPr>
              <a:defRPr/>
            </a:pPr>
            <a:fld id="{C1090057-0F9F-4E96-8711-63F4B4F32239}" type="slidenum">
              <a:rPr lang="en-US"/>
              <a:pPr>
                <a:defRPr/>
              </a:pPr>
              <a:t>‹#›</a:t>
            </a:fld>
            <a:endParaRPr lang="en-US"/>
          </a:p>
        </p:txBody>
      </p:sp>
    </p:spTree>
    <p:extLst>
      <p:ext uri="{BB962C8B-B14F-4D97-AF65-F5344CB8AC3E}">
        <p14:creationId xmlns:p14="http://schemas.microsoft.com/office/powerpoint/2010/main" val="4236242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ants.nih.gov/grants/policy/nihgps/HTML5/section_1/1.2_definition_of_term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41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D3D1CB3-4E6B-4B73-81C1-AB2010EF6408}" type="slidenum">
              <a:rPr lang="en-US" smtClean="0">
                <a:latin typeface="Times New Roman" charset="0"/>
              </a:rPr>
              <a:pPr/>
              <a:t>11</a:t>
            </a:fld>
            <a:endParaRPr lang="en-US">
              <a:latin typeface="Times New Roman" charset="0"/>
            </a:endParaRPr>
          </a:p>
        </p:txBody>
      </p:sp>
      <p:sp>
        <p:nvSpPr>
          <p:cNvPr id="48131" name="Rectangle 2"/>
          <p:cNvSpPr>
            <a:spLocks noGrp="1" noRot="1" noChangeAspect="1" noChangeArrowheads="1" noTextEdit="1"/>
          </p:cNvSpPr>
          <p:nvPr>
            <p:ph type="sldImg"/>
          </p:nvPr>
        </p:nvSpPr>
        <p:spPr>
          <a:xfrm>
            <a:off x="406400" y="696913"/>
            <a:ext cx="6199188" cy="3487737"/>
          </a:xfrm>
          <a:ln/>
        </p:spPr>
      </p:sp>
      <p:sp>
        <p:nvSpPr>
          <p:cNvPr id="48132" name="Rectangle 3"/>
          <p:cNvSpPr>
            <a:spLocks noGrp="1" noChangeArrowheads="1"/>
          </p:cNvSpPr>
          <p:nvPr>
            <p:ph type="body" idx="1"/>
          </p:nvPr>
        </p:nvSpPr>
        <p:spPr>
          <a:xfrm>
            <a:off x="934721" y="4416471"/>
            <a:ext cx="5140960" cy="4182345"/>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rPr>
              <a:t>Joel</a:t>
            </a:r>
          </a:p>
          <a:p>
            <a:pPr>
              <a:spcBef>
                <a:spcPts val="0"/>
              </a:spcBef>
              <a:defRPr/>
            </a:pPr>
            <a:r>
              <a:rPr lang="en-US" sz="1200" dirty="0"/>
              <a:t>Moving on to audit requirements…</a:t>
            </a:r>
          </a:p>
          <a:p>
            <a:pPr>
              <a:spcBef>
                <a:spcPts val="0"/>
              </a:spcBef>
              <a:defRPr/>
            </a:pPr>
            <a:endParaRPr lang="en-US" sz="1200" dirty="0"/>
          </a:p>
          <a:p>
            <a:pPr>
              <a:spcBef>
                <a:spcPts val="0"/>
              </a:spcBef>
              <a:defRPr/>
            </a:pPr>
            <a:r>
              <a:rPr lang="en-US" sz="1200" dirty="0"/>
              <a:t>Listed here are the different regulations where the audit requirements for the different institutions are housed. </a:t>
            </a:r>
          </a:p>
          <a:p>
            <a:pPr>
              <a:spcBef>
                <a:spcPts val="0"/>
              </a:spcBef>
              <a:defRPr/>
            </a:pPr>
            <a:r>
              <a:rPr lang="en-US" sz="1200" dirty="0"/>
              <a:t>Please note that foreign organization will follow the same audit requirements as for-profit organizations.</a:t>
            </a:r>
          </a:p>
          <a:p>
            <a:pPr>
              <a:spcBef>
                <a:spcPts val="0"/>
              </a:spcBef>
              <a:defRPr/>
            </a:pPr>
            <a:endParaRPr lang="en-US" sz="1200" dirty="0"/>
          </a:p>
          <a:p>
            <a:pPr>
              <a:spcBef>
                <a:spcPts val="0"/>
              </a:spcBef>
              <a:defRPr/>
            </a:pPr>
            <a:r>
              <a:rPr lang="en-US" sz="1200" dirty="0"/>
              <a:t>When thinking about audit requirements for NIH awards one key point to note is that all NIH grant recipients that expend $750,000 or more within a year in Federal awards are subject to an audit requirement.</a:t>
            </a:r>
          </a:p>
          <a:p>
            <a:pPr eaLnBrk="1" hangingPunct="1"/>
            <a:endParaRPr lang="en-US" dirty="0">
              <a:latin typeface="Times New Roman" charset="0"/>
            </a:endParaRPr>
          </a:p>
        </p:txBody>
      </p:sp>
    </p:spTree>
    <p:extLst>
      <p:ext uri="{BB962C8B-B14F-4D97-AF65-F5344CB8AC3E}">
        <p14:creationId xmlns:p14="http://schemas.microsoft.com/office/powerpoint/2010/main" val="252850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Times New Roman" charset="0"/>
              </a:rPr>
              <a:t>Joel</a:t>
            </a:r>
          </a:p>
          <a:p>
            <a:r>
              <a:rPr lang="en-US" dirty="0"/>
              <a:t>… And for your reference we have included a summary of the audit requirements by recipient type.  This summary also provides information on where to submit audit reports.</a:t>
            </a:r>
            <a:endParaRPr lang="en-US" sz="1100"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12</a:t>
            </a:fld>
            <a:endParaRPr lang="en-US"/>
          </a:p>
        </p:txBody>
      </p:sp>
    </p:spTree>
    <p:extLst>
      <p:ext uri="{BB962C8B-B14F-4D97-AF65-F5344CB8AC3E}">
        <p14:creationId xmlns:p14="http://schemas.microsoft.com/office/powerpoint/2010/main" val="45221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a:t>Joel</a:t>
            </a:r>
          </a:p>
          <a:p>
            <a:r>
              <a:rPr lang="en-US" dirty="0"/>
              <a:t>…And finally, we have also included a summary of the federal requirements that we just covered. This table is also organized by recipient type and nicely summaries the location of the appropriate administrative req, cost principles, and audit req.</a:t>
            </a:r>
          </a:p>
          <a:p>
            <a:endParaRPr lang="en-US" dirty="0"/>
          </a:p>
          <a:p>
            <a:r>
              <a:rPr lang="en-US" dirty="0"/>
              <a:t>Now, I’m going to turn it over to Alesia to review grant award basics…</a:t>
            </a:r>
          </a:p>
          <a:p>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13</a:t>
            </a:fld>
            <a:endParaRPr lang="en-US"/>
          </a:p>
        </p:txBody>
      </p:sp>
    </p:spTree>
    <p:extLst>
      <p:ext uri="{BB962C8B-B14F-4D97-AF65-F5344CB8AC3E}">
        <p14:creationId xmlns:p14="http://schemas.microsoft.com/office/powerpoint/2010/main" val="284838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55CA374-E61D-4055-AB78-727D6A3E6026}" type="slidenum">
              <a:rPr lang="en-US" smtClean="0">
                <a:latin typeface="Times New Roman" charset="0"/>
              </a:rPr>
              <a:pPr/>
              <a:t>14</a:t>
            </a:fld>
            <a:endParaRPr lang="en-US">
              <a:latin typeface="Times New Roman" charset="0"/>
            </a:endParaRPr>
          </a:p>
        </p:txBody>
      </p:sp>
      <p:sp>
        <p:nvSpPr>
          <p:cNvPr id="52227"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r>
              <a:rPr lang="en-US" dirty="0">
                <a:latin typeface="Times New Roman" charset="0"/>
              </a:rPr>
              <a:t>Good Afternoon everyone. Grant award basics starts with the Notice of Award--the </a:t>
            </a:r>
            <a:r>
              <a:rPr lang="en-US" dirty="0"/>
              <a:t>official, legally binding document that </a:t>
            </a:r>
            <a:r>
              <a:rPr lang="en-US" dirty="0">
                <a:latin typeface="Times New Roman" charset="0"/>
              </a:rPr>
              <a:t>contains important </a:t>
            </a:r>
            <a:r>
              <a:rPr lang="en-US" b="1" dirty="0">
                <a:latin typeface="Times New Roman" charset="0"/>
              </a:rPr>
              <a:t>details, requirements </a:t>
            </a:r>
            <a:r>
              <a:rPr lang="en-US" dirty="0">
                <a:latin typeface="Times New Roman" charset="0"/>
              </a:rPr>
              <a:t>and other helpful pieces of information including:</a:t>
            </a:r>
          </a:p>
          <a:p>
            <a:pPr lvl="1" eaLnBrk="1" hangingPunct="1">
              <a:buFont typeface="Arial" pitchFamily="34" charset="0"/>
              <a:buChar char="•"/>
            </a:pPr>
            <a:r>
              <a:rPr lang="en-US" dirty="0">
                <a:latin typeface="Times New Roman" charset="0"/>
              </a:rPr>
              <a:t>level of funds awarded for the current year and committed amounts for future years, </a:t>
            </a:r>
          </a:p>
          <a:p>
            <a:pPr lvl="1" eaLnBrk="1" hangingPunct="1">
              <a:buFont typeface="Arial" pitchFamily="34" charset="0"/>
              <a:buChar char="•"/>
            </a:pPr>
            <a:r>
              <a:rPr lang="en-US" dirty="0">
                <a:latin typeface="Times New Roman" charset="0"/>
              </a:rPr>
              <a:t>budget and project period start and end dates</a:t>
            </a:r>
          </a:p>
          <a:p>
            <a:pPr lvl="1" eaLnBrk="1" hangingPunct="1">
              <a:buFont typeface="Arial" pitchFamily="34" charset="0"/>
              <a:buChar char="•"/>
            </a:pPr>
            <a:r>
              <a:rPr lang="en-US" dirty="0">
                <a:latin typeface="Times New Roman" charset="0"/>
              </a:rPr>
              <a:t>names of your program officer and grants management specialist</a:t>
            </a:r>
          </a:p>
          <a:p>
            <a:pPr lvl="1" eaLnBrk="1" hangingPunct="1">
              <a:buFont typeface="Arial" pitchFamily="34" charset="0"/>
              <a:buChar char="•"/>
            </a:pPr>
            <a:r>
              <a:rPr lang="en-US" u="sng" dirty="0">
                <a:latin typeface="Times New Roman" charset="0"/>
              </a:rPr>
              <a:t>and</a:t>
            </a:r>
            <a:r>
              <a:rPr lang="en-US" dirty="0">
                <a:latin typeface="Times New Roman" charset="0"/>
              </a:rPr>
              <a:t> the </a:t>
            </a:r>
            <a:r>
              <a:rPr lang="en-US" b="1" dirty="0">
                <a:latin typeface="Times New Roman" charset="0"/>
              </a:rPr>
              <a:t>terms and conditions </a:t>
            </a:r>
            <a:r>
              <a:rPr lang="en-US" dirty="0">
                <a:latin typeface="Times New Roman" charset="0"/>
              </a:rPr>
              <a:t>of the award</a:t>
            </a:r>
          </a:p>
          <a:p>
            <a:pPr eaLnBrk="1" hangingPunct="1"/>
            <a:endParaRPr lang="en-US" dirty="0">
              <a:latin typeface="Times New Roman" charset="0"/>
            </a:endParaRPr>
          </a:p>
        </p:txBody>
      </p:sp>
    </p:spTree>
    <p:extLst>
      <p:ext uri="{BB962C8B-B14F-4D97-AF65-F5344CB8AC3E}">
        <p14:creationId xmlns:p14="http://schemas.microsoft.com/office/powerpoint/2010/main" val="386541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D9CAA6F-0201-4073-8382-1D154B3DD30B}" type="slidenum">
              <a:rPr lang="en-US" smtClean="0">
                <a:latin typeface="Times New Roman" charset="0"/>
              </a:rPr>
              <a:pPr/>
              <a:t>15</a:t>
            </a:fld>
            <a:endParaRPr lang="en-US">
              <a:latin typeface="Times New Roman" charset="0"/>
            </a:endParaRPr>
          </a:p>
        </p:txBody>
      </p:sp>
      <p:sp>
        <p:nvSpPr>
          <p:cNvPr id="53251"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r>
              <a:rPr lang="en-US" dirty="0">
                <a:latin typeface="Times New Roman" charset="0"/>
              </a:rPr>
              <a:t>Corey</a:t>
            </a:r>
          </a:p>
          <a:p>
            <a:pPr defTabSz="914350" eaLnBrk="1" hangingPunct="1">
              <a:defRPr/>
            </a:pPr>
            <a:endParaRPr lang="en-US" dirty="0">
              <a:latin typeface="Times New Roman" charset="0"/>
            </a:endParaRPr>
          </a:p>
          <a:p>
            <a:pPr defTabSz="914350" eaLnBrk="1" hangingPunct="1">
              <a:defRPr/>
            </a:pPr>
            <a:r>
              <a:rPr lang="en-US" dirty="0">
                <a:latin typeface="Times New Roman" charset="0"/>
              </a:rPr>
              <a:t>Section III of the NOA includes the </a:t>
            </a:r>
            <a:r>
              <a:rPr lang="en-US" b="1" dirty="0">
                <a:latin typeface="Times New Roman" charset="0"/>
              </a:rPr>
              <a:t>standard</a:t>
            </a:r>
            <a:r>
              <a:rPr lang="en-US" dirty="0">
                <a:latin typeface="Times New Roman" charset="0"/>
              </a:rPr>
              <a:t> terms and conditions of award for NIH grants and cooperative agreements. The section explicitly states that the project which can be found at the top of the NOA is subject either directly or by reference to both 45 CFR Part 75 which outlines the HHS rules and requirements that govern the administration of grants as well as the NIH Grants Policy Statement which outlines policy requirements that serve as the terms and conditions of NIH awards.</a:t>
            </a:r>
            <a:endParaRPr lang="en-US" strike="sngStrike" dirty="0">
              <a:latin typeface="Times New Roman" charset="0"/>
            </a:endParaRPr>
          </a:p>
          <a:p>
            <a:pPr defTabSz="914350" eaLnBrk="1" hangingPunct="1">
              <a:defRPr/>
            </a:pPr>
            <a:endParaRPr lang="en-US" strike="sngStrike" dirty="0">
              <a:latin typeface="Times New Roman" charset="0"/>
            </a:endParaRPr>
          </a:p>
          <a:p>
            <a:pPr eaLnBrk="1" hangingPunct="1"/>
            <a:r>
              <a:rPr lang="en-US" dirty="0">
                <a:latin typeface="Times New Roman" charset="0"/>
              </a:rPr>
              <a:t>In this section, you will also find the requirements for: </a:t>
            </a:r>
          </a:p>
          <a:p>
            <a:pPr lvl="1" eaLnBrk="1" hangingPunct="1">
              <a:buFont typeface="Arial" pitchFamily="34" charset="0"/>
              <a:buChar char="•"/>
            </a:pPr>
            <a:r>
              <a:rPr lang="en-US" dirty="0">
                <a:latin typeface="Times New Roman" charset="0"/>
              </a:rPr>
              <a:t>carryover of funds (if applicable), </a:t>
            </a:r>
          </a:p>
          <a:p>
            <a:pPr lvl="1" eaLnBrk="1" hangingPunct="1">
              <a:buFont typeface="Arial" pitchFamily="34" charset="0"/>
              <a:buChar char="•"/>
            </a:pPr>
            <a:r>
              <a:rPr lang="en-US" dirty="0">
                <a:latin typeface="Times New Roman" charset="0"/>
              </a:rPr>
              <a:t>the System for Award Management (otherwise known as SAM) as well as the…</a:t>
            </a:r>
          </a:p>
          <a:p>
            <a:pPr lvl="1" eaLnBrk="1" hangingPunct="1">
              <a:buFont typeface="Arial" pitchFamily="34" charset="0"/>
              <a:buChar char="•"/>
            </a:pPr>
            <a:r>
              <a:rPr lang="en-US" dirty="0">
                <a:latin typeface="Times New Roman" charset="0"/>
              </a:rPr>
              <a:t>treatment of program income.</a:t>
            </a:r>
          </a:p>
          <a:p>
            <a:pPr eaLnBrk="1" hangingPunct="1"/>
            <a:endParaRPr lang="en-US" dirty="0">
              <a:latin typeface="Times New Roman" charset="0"/>
            </a:endParaRPr>
          </a:p>
          <a:p>
            <a:pPr eaLnBrk="1" hangingPunct="1"/>
            <a:r>
              <a:rPr lang="en-US" dirty="0">
                <a:latin typeface="Times New Roman" charset="0"/>
              </a:rPr>
              <a:t>If there are any “special” terms and conditions </a:t>
            </a:r>
            <a:r>
              <a:rPr lang="en-US" b="1" dirty="0">
                <a:latin typeface="Times New Roman" charset="0"/>
              </a:rPr>
              <a:t>specific </a:t>
            </a:r>
            <a:r>
              <a:rPr lang="en-US" dirty="0">
                <a:latin typeface="Times New Roman" charset="0"/>
              </a:rPr>
              <a:t>to a </a:t>
            </a:r>
            <a:r>
              <a:rPr lang="en-US" b="1" dirty="0">
                <a:latin typeface="Times New Roman" charset="0"/>
              </a:rPr>
              <a:t>particular</a:t>
            </a:r>
            <a:r>
              <a:rPr lang="en-US" dirty="0">
                <a:latin typeface="Times New Roman" charset="0"/>
              </a:rPr>
              <a:t> grant award, they will be found in Section IV which includes both </a:t>
            </a:r>
            <a:r>
              <a:rPr lang="en-US" u="sng" dirty="0">
                <a:latin typeface="Times New Roman" charset="0"/>
              </a:rPr>
              <a:t>informational</a:t>
            </a:r>
            <a:r>
              <a:rPr lang="en-US" dirty="0">
                <a:latin typeface="Times New Roman" charset="0"/>
              </a:rPr>
              <a:t> and </a:t>
            </a:r>
            <a:r>
              <a:rPr lang="en-US" u="sng" dirty="0">
                <a:latin typeface="Times New Roman" charset="0"/>
              </a:rPr>
              <a:t>restrictive</a:t>
            </a:r>
            <a:r>
              <a:rPr lang="en-US" dirty="0">
                <a:latin typeface="Times New Roman" charset="0"/>
              </a:rPr>
              <a:t> terms and conditions.</a:t>
            </a:r>
          </a:p>
          <a:p>
            <a:pPr eaLnBrk="1" hangingPunct="1"/>
            <a:r>
              <a:rPr lang="en-US" dirty="0">
                <a:latin typeface="Times New Roman" charset="0"/>
              </a:rPr>
              <a:t>Next slide.</a:t>
            </a:r>
          </a:p>
          <a:p>
            <a:pPr eaLnBrk="1" hangingPunct="1"/>
            <a:endParaRPr lang="en-US" dirty="0">
              <a:latin typeface="Times New Roman" charset="0"/>
            </a:endParaRPr>
          </a:p>
        </p:txBody>
      </p:sp>
    </p:spTree>
    <p:extLst>
      <p:ext uri="{BB962C8B-B14F-4D97-AF65-F5344CB8AC3E}">
        <p14:creationId xmlns:p14="http://schemas.microsoft.com/office/powerpoint/2010/main" val="83781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BB5E826-8E6D-4CD3-9953-BA251CDD1F39}" type="slidenum">
              <a:rPr lang="en-US" smtClean="0">
                <a:latin typeface="Times New Roman" charset="0"/>
              </a:rPr>
              <a:pPr/>
              <a:t>16</a:t>
            </a:fld>
            <a:endParaRPr lang="en-US">
              <a:latin typeface="Times New Roman" charset="0"/>
            </a:endParaRPr>
          </a:p>
        </p:txBody>
      </p:sp>
      <p:sp>
        <p:nvSpPr>
          <p:cNvPr id="54275" name="Rectangle 2"/>
          <p:cNvSpPr>
            <a:spLocks noGrp="1" noRot="1" noChangeAspect="1" noChangeArrowheads="1" noTextEdit="1"/>
          </p:cNvSpPr>
          <p:nvPr>
            <p:ph type="sldImg"/>
          </p:nvPr>
        </p:nvSpPr>
        <p:spPr>
          <a:xfrm>
            <a:off x="404813" y="696913"/>
            <a:ext cx="6199187" cy="3487737"/>
          </a:xfrm>
          <a:ln/>
        </p:spPr>
      </p:sp>
      <p:sp>
        <p:nvSpPr>
          <p:cNvPr id="5" name="Rectangle 3"/>
          <p:cNvSpPr>
            <a:spLocks noGrp="1" noChangeArrowheads="1"/>
          </p:cNvSpPr>
          <p:nvPr>
            <p:ph type="body" idx="3"/>
          </p:nvPr>
        </p:nvSpPr>
        <p:spPr>
          <a:xfrm>
            <a:off x="926677" y="4239511"/>
            <a:ext cx="5096722" cy="4303508"/>
          </a:xfrm>
          <a:noFill/>
          <a:ln/>
        </p:spPr>
        <p:txBody>
          <a:bodyPr/>
          <a:lstStyle/>
          <a:p>
            <a:pPr eaLnBrk="1" hangingPunct="1"/>
            <a:r>
              <a:rPr lang="en-US" sz="1000" dirty="0">
                <a:latin typeface="Times New Roman" charset="0"/>
              </a:rPr>
              <a:t>Corey</a:t>
            </a:r>
          </a:p>
          <a:p>
            <a:pPr eaLnBrk="1" hangingPunct="1"/>
            <a:endParaRPr lang="en-US" sz="1000" dirty="0">
              <a:latin typeface="Times New Roman" charset="0"/>
            </a:endParaRPr>
          </a:p>
          <a:p>
            <a:pPr eaLnBrk="1" hangingPunct="1"/>
            <a:r>
              <a:rPr lang="en-US" sz="1000" dirty="0">
                <a:latin typeface="Times New Roman" charset="0"/>
              </a:rPr>
              <a:t>Any specific IC terms or award restrictions will be included under Section IV</a:t>
            </a:r>
            <a:r>
              <a:rPr lang="en-US" sz="1000" dirty="0">
                <a:solidFill>
                  <a:schemeClr val="tx1"/>
                </a:solidFill>
                <a:latin typeface="Times New Roman" charset="0"/>
              </a:rPr>
              <a:t>.</a:t>
            </a:r>
          </a:p>
          <a:p>
            <a:pPr eaLnBrk="1" hangingPunct="1"/>
            <a:endParaRPr lang="en-US" sz="1000" dirty="0">
              <a:latin typeface="Times New Roman" charset="0"/>
            </a:endParaRPr>
          </a:p>
          <a:p>
            <a:pPr eaLnBrk="1" hangingPunct="1"/>
            <a:r>
              <a:rPr lang="en-US" sz="1000" dirty="0">
                <a:latin typeface="Times New Roman" charset="0"/>
              </a:rPr>
              <a:t>Restrictions may include prohibiting use of funds for a particular purpose such as the use of emergency funds for emergency response to COVID-19 or for activities involving human subjects pending the receipt of the IRB approval. </a:t>
            </a:r>
          </a:p>
          <a:p>
            <a:pPr eaLnBrk="1" hangingPunct="1"/>
            <a:r>
              <a:rPr lang="en-US" sz="1000" dirty="0">
                <a:latin typeface="Times New Roman" charset="0"/>
              </a:rPr>
              <a:t>	</a:t>
            </a:r>
          </a:p>
          <a:p>
            <a:pPr eaLnBrk="1" hangingPunct="1"/>
            <a:r>
              <a:rPr lang="en-US" sz="1000" dirty="0">
                <a:latin typeface="Times New Roman" charset="0"/>
              </a:rPr>
              <a:t>NIH can also put a restriction on a grant for various other reasons, including if the institution falls behind in reporting requirements.  If the </a:t>
            </a:r>
            <a:r>
              <a:rPr lang="en-US" sz="1000" dirty="0" err="1">
                <a:latin typeface="Times New Roman" charset="0"/>
              </a:rPr>
              <a:t>NoA</a:t>
            </a:r>
            <a:r>
              <a:rPr lang="en-US" sz="1000" dirty="0">
                <a:latin typeface="Times New Roman" charset="0"/>
              </a:rPr>
              <a:t> includes a restriction, it is your responsibility, as the recipient, to ensure compliance with the restriction.  </a:t>
            </a:r>
            <a:r>
              <a:rPr lang="en-US" sz="1000" b="1" dirty="0">
                <a:latin typeface="Times New Roman" charset="0"/>
              </a:rPr>
              <a:t>A restriction may only be lifted by a revised Notice of Award signed by the grants management officer.</a:t>
            </a:r>
            <a:endParaRPr lang="en-US" sz="1000" dirty="0">
              <a:latin typeface="Times New Roman" charset="0"/>
            </a:endParaRPr>
          </a:p>
          <a:p>
            <a:pPr eaLnBrk="1" hangingPunct="1"/>
            <a:endParaRPr lang="en-US" sz="1000" dirty="0">
              <a:latin typeface="Times New Roman"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Times New Roman" charset="0"/>
              </a:rPr>
              <a:t>In all, it is critical that you read the NOA carefully—whether you are the PI or the authorized organization official to ensure that you are familiar with both the standard and IC specific terms of award. </a:t>
            </a:r>
          </a:p>
          <a:p>
            <a:pPr eaLnBrk="1" hangingPunct="1"/>
            <a:endParaRPr lang="en-US" sz="1000" dirty="0">
              <a:latin typeface="Times New Roman" charset="0"/>
            </a:endParaRPr>
          </a:p>
          <a:p>
            <a:pPr eaLnBrk="1" hangingPunct="1"/>
            <a:r>
              <a:rPr lang="en-US" sz="1000" dirty="0">
                <a:latin typeface="Times New Roman" charset="0"/>
              </a:rPr>
              <a:t>SIDE NOTE:</a:t>
            </a:r>
          </a:p>
          <a:p>
            <a:pPr eaLnBrk="1" hangingPunct="1"/>
            <a:r>
              <a:rPr lang="en-US" sz="1000" dirty="0">
                <a:latin typeface="Times New Roman" charset="0"/>
              </a:rPr>
              <a:t>Please note that </a:t>
            </a:r>
            <a:r>
              <a:rPr lang="en-US" sz="1000" dirty="0" err="1">
                <a:latin typeface="Times New Roman" charset="0"/>
              </a:rPr>
              <a:t>subawardees</a:t>
            </a:r>
            <a:r>
              <a:rPr lang="en-US" sz="1000" dirty="0">
                <a:latin typeface="Times New Roman" charset="0"/>
              </a:rPr>
              <a:t> must also follow the terms and restrictions in the </a:t>
            </a:r>
            <a:r>
              <a:rPr lang="en-US" sz="1000" dirty="0" err="1">
                <a:latin typeface="Times New Roman" charset="0"/>
              </a:rPr>
              <a:t>NoA</a:t>
            </a:r>
            <a:r>
              <a:rPr lang="en-US" sz="1000" dirty="0">
                <a:latin typeface="Times New Roman" charset="0"/>
              </a:rPr>
              <a:t>.  As you know, NIH only sends the Notice of Award to the recipient institution.  </a:t>
            </a:r>
          </a:p>
          <a:p>
            <a:pPr eaLnBrk="1" hangingPunct="1"/>
            <a:endParaRPr lang="en-US" sz="1000" dirty="0">
              <a:latin typeface="Times New Roman" charset="0"/>
            </a:endParaRPr>
          </a:p>
          <a:p>
            <a:pPr eaLnBrk="1" hangingPunct="1"/>
            <a:r>
              <a:rPr lang="en-US" sz="1000" dirty="0">
                <a:latin typeface="Times New Roman" charset="0"/>
              </a:rPr>
              <a:t>So, if you are a subrecipient, please make sure to go over the terms and conditions of award with your prime.</a:t>
            </a:r>
          </a:p>
          <a:p>
            <a:pPr eaLnBrk="1" hangingPunct="1"/>
            <a:endParaRPr lang="en-US" sz="1000" dirty="0">
              <a:latin typeface="Times New Roman" charset="0"/>
            </a:endParaRPr>
          </a:p>
          <a:p>
            <a:pPr eaLnBrk="1" hangingPunct="1"/>
            <a:endParaRPr lang="en-US" sz="1000" dirty="0">
              <a:latin typeface="Times New Roman" charset="0"/>
            </a:endParaRPr>
          </a:p>
          <a:p>
            <a:pPr eaLnBrk="1" hangingPunct="1"/>
            <a:endParaRPr lang="en-US" sz="1000" dirty="0">
              <a:latin typeface="Times New Roman" charset="0"/>
            </a:endParaRPr>
          </a:p>
          <a:p>
            <a:pPr eaLnBrk="1" hangingPunct="1"/>
            <a:endParaRPr lang="en-US" sz="1000" dirty="0">
              <a:latin typeface="Times New Roman" charset="0"/>
            </a:endParaRPr>
          </a:p>
        </p:txBody>
      </p:sp>
    </p:spTree>
    <p:extLst>
      <p:ext uri="{BB962C8B-B14F-4D97-AF65-F5344CB8AC3E}">
        <p14:creationId xmlns:p14="http://schemas.microsoft.com/office/powerpoint/2010/main" val="21845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37F654-4908-4E3C-A2DF-3888BCF466E6}" type="slidenum">
              <a:rPr lang="en-US" smtClean="0">
                <a:latin typeface="Times New Roman" charset="0"/>
              </a:rPr>
              <a:pPr/>
              <a:t>17</a:t>
            </a:fld>
            <a:endParaRPr lang="en-US">
              <a:latin typeface="Times New Roman" charset="0"/>
            </a:endParaRPr>
          </a:p>
        </p:txBody>
      </p:sp>
      <p:sp>
        <p:nvSpPr>
          <p:cNvPr id="56323"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r>
              <a:rPr lang="en-US" dirty="0">
                <a:latin typeface="Times New Roman" charset="0"/>
              </a:rPr>
              <a:t>Corey</a:t>
            </a:r>
          </a:p>
          <a:p>
            <a:pPr eaLnBrk="1" hangingPunct="1"/>
            <a:endParaRPr lang="en-US" dirty="0">
              <a:latin typeface="Times New Roman" charset="0"/>
            </a:endParaRPr>
          </a:p>
          <a:p>
            <a:pPr eaLnBrk="1" hangingPunct="1"/>
            <a:r>
              <a:rPr lang="en-US" dirty="0">
                <a:latin typeface="Times New Roman" charset="0"/>
              </a:rPr>
              <a:t>Now we will move on to accounting basics.</a:t>
            </a:r>
          </a:p>
          <a:p>
            <a:pPr eaLnBrk="1" hangingPunct="1"/>
            <a:r>
              <a:rPr lang="en-US" dirty="0">
                <a:latin typeface="Times New Roman" charset="0"/>
              </a:rPr>
              <a:t>Next slide.</a:t>
            </a:r>
          </a:p>
          <a:p>
            <a:pPr eaLnBrk="1" hangingPunct="1"/>
            <a:endParaRPr lang="en-US" dirty="0">
              <a:latin typeface="Times New Roman" charset="0"/>
            </a:endParaRPr>
          </a:p>
        </p:txBody>
      </p:sp>
    </p:spTree>
    <p:extLst>
      <p:ext uri="{BB962C8B-B14F-4D97-AF65-F5344CB8AC3E}">
        <p14:creationId xmlns:p14="http://schemas.microsoft.com/office/powerpoint/2010/main" val="286119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6A0753-FCF1-4AB0-AF30-6CA516AD6F1D}" type="slidenum">
              <a:rPr lang="en-US" smtClean="0">
                <a:latin typeface="Times New Roman" charset="0"/>
              </a:rPr>
              <a:pPr/>
              <a:t>18</a:t>
            </a:fld>
            <a:endParaRPr lang="en-US">
              <a:latin typeface="Times New Roman" charset="0"/>
            </a:endParaRPr>
          </a:p>
        </p:txBody>
      </p:sp>
      <p:sp>
        <p:nvSpPr>
          <p:cNvPr id="57347" name="Rectangle 2"/>
          <p:cNvSpPr>
            <a:spLocks noGrp="1" noRot="1" noChangeAspect="1" noChangeArrowheads="1" noTextEdit="1"/>
          </p:cNvSpPr>
          <p:nvPr>
            <p:ph type="sldImg"/>
          </p:nvPr>
        </p:nvSpPr>
        <p:spPr>
          <a:xfrm>
            <a:off x="406400" y="696913"/>
            <a:ext cx="6199188" cy="3487737"/>
          </a:xfrm>
          <a:ln/>
        </p:spPr>
      </p:sp>
      <p:sp>
        <p:nvSpPr>
          <p:cNvPr id="57348" name="Rectangle 3"/>
          <p:cNvSpPr>
            <a:spLocks noGrp="1" noChangeArrowheads="1"/>
          </p:cNvSpPr>
          <p:nvPr>
            <p:ph type="body" idx="1"/>
          </p:nvPr>
        </p:nvSpPr>
        <p:spPr>
          <a:noFill/>
          <a:ln/>
        </p:spPr>
        <p:txBody>
          <a:bodyPr/>
          <a:lstStyle/>
          <a:p>
            <a:pPr eaLnBrk="1" hangingPunct="1"/>
            <a:r>
              <a:rPr lang="en-US" dirty="0">
                <a:latin typeface="Times New Roman" charset="0"/>
              </a:rPr>
              <a:t>Corey</a:t>
            </a:r>
          </a:p>
          <a:p>
            <a:pPr eaLnBrk="1" hangingPunct="1"/>
            <a:endParaRPr lang="en-US" dirty="0">
              <a:latin typeface="Times New Roman" charset="0"/>
            </a:endParaRPr>
          </a:p>
          <a:p>
            <a:pPr eaLnBrk="1" hangingPunct="1"/>
            <a:r>
              <a:rPr lang="en-US" dirty="0">
                <a:latin typeface="Times New Roman" charset="0"/>
              </a:rPr>
              <a:t>We will start with Administrative Standards for accounting. As mentioned earlier, the Administrative Standards are found in 45 CFR Part 75. They require that:</a:t>
            </a:r>
          </a:p>
          <a:p>
            <a:pPr marL="171450" indent="-171450" eaLnBrk="1" hangingPunct="1">
              <a:buFont typeface="Arial" panose="020B0604020202020204" pitchFamily="34" charset="0"/>
              <a:buChar char="•"/>
            </a:pPr>
            <a:r>
              <a:rPr lang="en-US" dirty="0">
                <a:latin typeface="Times New Roman" charset="0"/>
              </a:rPr>
              <a:t>The grantee establish a separate account for each project (e.g., another account under the Chart of Accounts)</a:t>
            </a:r>
          </a:p>
          <a:p>
            <a:pPr marL="171450" indent="-171450" eaLnBrk="1" hangingPunct="1">
              <a:buFont typeface="Arial" panose="020B0604020202020204" pitchFamily="34" charset="0"/>
              <a:buChar char="•"/>
            </a:pPr>
            <a:r>
              <a:rPr lang="en-US" dirty="0">
                <a:latin typeface="Times New Roman" charset="0"/>
              </a:rPr>
              <a:t>That program income is identified and accounted for by project</a:t>
            </a:r>
          </a:p>
          <a:p>
            <a:pPr marL="171450" indent="-171450" eaLnBrk="1" hangingPunct="1">
              <a:buFont typeface="Arial" panose="020B0604020202020204" pitchFamily="34" charset="0"/>
              <a:buChar char="•"/>
            </a:pPr>
            <a:r>
              <a:rPr lang="en-US" dirty="0">
                <a:latin typeface="Times New Roman" charset="0"/>
              </a:rPr>
              <a:t>And that Program Income is used in accordance with the appropriate alternative. These alternative include:</a:t>
            </a:r>
          </a:p>
          <a:p>
            <a:pPr lvl="1" eaLnBrk="1" hangingPunct="1">
              <a:buFontTx/>
              <a:buChar char="•"/>
            </a:pPr>
            <a:r>
              <a:rPr lang="en-US" dirty="0">
                <a:latin typeface="Times New Roman" charset="0"/>
              </a:rPr>
              <a:t>Additive which is the most common</a:t>
            </a:r>
          </a:p>
          <a:p>
            <a:pPr lvl="1" eaLnBrk="1" hangingPunct="1">
              <a:buFontTx/>
              <a:buChar char="•"/>
            </a:pPr>
            <a:r>
              <a:rPr lang="en-US" dirty="0">
                <a:latin typeface="Times New Roman" charset="0"/>
              </a:rPr>
              <a:t>Deductive</a:t>
            </a:r>
          </a:p>
          <a:p>
            <a:pPr lvl="1" eaLnBrk="1" hangingPunct="1">
              <a:buFontTx/>
              <a:buChar char="•"/>
            </a:pPr>
            <a:r>
              <a:rPr lang="en-US" dirty="0">
                <a:latin typeface="Times New Roman" charset="0"/>
              </a:rPr>
              <a:t>Combination</a:t>
            </a:r>
          </a:p>
          <a:p>
            <a:pPr lvl="1" eaLnBrk="1" hangingPunct="1">
              <a:buFontTx/>
              <a:buChar char="•"/>
            </a:pPr>
            <a:r>
              <a:rPr lang="en-US" dirty="0">
                <a:latin typeface="Times New Roman" charset="0"/>
              </a:rPr>
              <a:t>Matching</a:t>
            </a:r>
          </a:p>
          <a:p>
            <a:pPr eaLnBrk="1" hangingPunct="1">
              <a:buFontTx/>
              <a:buNone/>
            </a:pPr>
            <a:endParaRPr lang="en-US" dirty="0">
              <a:latin typeface="Times New Roman" charset="0"/>
            </a:endParaRPr>
          </a:p>
          <a:p>
            <a:pPr eaLnBrk="1" hangingPunct="1"/>
            <a:r>
              <a:rPr lang="en-US" dirty="0">
                <a:latin typeface="Times New Roman" charset="0"/>
              </a:rPr>
              <a:t>More information about the different Program Income alternatives can be found in </a:t>
            </a:r>
            <a:r>
              <a:rPr lang="en-US" b="1" dirty="0">
                <a:latin typeface="Times New Roman" charset="0"/>
              </a:rPr>
              <a:t>NIH GPS Section 8.3.2.1</a:t>
            </a:r>
          </a:p>
          <a:p>
            <a:pPr eaLnBrk="1" hangingPunct="1"/>
            <a:r>
              <a:rPr lang="en-US" b="0" dirty="0">
                <a:latin typeface="Times New Roman" charset="0"/>
              </a:rPr>
              <a:t>Next slide.</a:t>
            </a:r>
          </a:p>
          <a:p>
            <a:pPr eaLnBrk="1" hangingPunct="1"/>
            <a:endParaRPr lang="en-US" dirty="0">
              <a:latin typeface="Times New Roman" charset="0"/>
            </a:endParaRPr>
          </a:p>
        </p:txBody>
      </p:sp>
    </p:spTree>
    <p:extLst>
      <p:ext uri="{BB962C8B-B14F-4D97-AF65-F5344CB8AC3E}">
        <p14:creationId xmlns:p14="http://schemas.microsoft.com/office/powerpoint/2010/main" val="277624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8DBC1CC-21E8-4A8A-A1E0-E4D0F159F9E6}" type="slidenum">
              <a:rPr lang="en-US" smtClean="0">
                <a:latin typeface="Times New Roman" charset="0"/>
              </a:rPr>
              <a:pPr/>
              <a:t>19</a:t>
            </a:fld>
            <a:endParaRPr lang="en-US">
              <a:latin typeface="Times New Roman" charset="0"/>
            </a:endParaRPr>
          </a:p>
        </p:txBody>
      </p:sp>
      <p:sp>
        <p:nvSpPr>
          <p:cNvPr id="58371" name="Rectangle 2"/>
          <p:cNvSpPr>
            <a:spLocks noGrp="1" noRot="1" noChangeAspect="1" noChangeArrowheads="1" noTextEdit="1"/>
          </p:cNvSpPr>
          <p:nvPr>
            <p:ph type="sldImg"/>
          </p:nvPr>
        </p:nvSpPr>
        <p:spPr>
          <a:xfrm>
            <a:off x="406400" y="696913"/>
            <a:ext cx="6199188" cy="3487737"/>
          </a:xfrm>
          <a:ln/>
        </p:spPr>
      </p:sp>
      <p:sp>
        <p:nvSpPr>
          <p:cNvPr id="58372" name="Rectangle 3"/>
          <p:cNvSpPr>
            <a:spLocks noGrp="1" noChangeArrowheads="1"/>
          </p:cNvSpPr>
          <p:nvPr>
            <p:ph type="body" idx="1"/>
          </p:nvPr>
        </p:nvSpPr>
        <p:spPr>
          <a:noFill/>
          <a:ln/>
        </p:spPr>
        <p:txBody>
          <a:bodyPr/>
          <a:lstStyle/>
          <a:p>
            <a:pPr eaLnBrk="1" hangingPunct="1"/>
            <a:r>
              <a:rPr lang="en-US" dirty="0">
                <a:latin typeface="Times New Roman" charset="0"/>
              </a:rPr>
              <a:t>Corey</a:t>
            </a:r>
          </a:p>
          <a:p>
            <a:pPr eaLnBrk="1" hangingPunct="1"/>
            <a:endParaRPr lang="en-US" dirty="0">
              <a:latin typeface="Times New Roman" charset="0"/>
            </a:endParaRPr>
          </a:p>
          <a:p>
            <a:pPr eaLnBrk="1" hangingPunct="1"/>
            <a:r>
              <a:rPr lang="en-US" dirty="0">
                <a:latin typeface="Times New Roman" charset="0"/>
              </a:rPr>
              <a:t>The Administrative Standards found in 45 CFR Part 75 also require that:</a:t>
            </a:r>
          </a:p>
          <a:p>
            <a:pPr marL="171450" indent="-171450" eaLnBrk="1" hangingPunct="1">
              <a:buFont typeface="Arial" panose="020B0604020202020204" pitchFamily="34" charset="0"/>
              <a:buChar char="•"/>
            </a:pPr>
            <a:r>
              <a:rPr lang="en-US" dirty="0">
                <a:latin typeface="Times New Roman" charset="0"/>
              </a:rPr>
              <a:t>Expenses are charged in accordance with the NOA terms &amp; conditions, the NIH GPS, any salary cap or rate limitation, cost accounting standards, and federal regulations.</a:t>
            </a:r>
          </a:p>
          <a:p>
            <a:pPr marL="171450" indent="-171450" eaLnBrk="1" hangingPunct="1">
              <a:buFont typeface="Arial" panose="020B0604020202020204" pitchFamily="34" charset="0"/>
              <a:buChar char="•"/>
            </a:pPr>
            <a:r>
              <a:rPr lang="en-US" dirty="0">
                <a:latin typeface="Times New Roman" charset="0"/>
              </a:rPr>
              <a:t>And finally, the administrative standards require that all expenses are appropriately documented</a:t>
            </a:r>
          </a:p>
          <a:p>
            <a:pPr marL="628650" lvl="1" indent="-171450" eaLnBrk="1" hangingPunct="1">
              <a:buFont typeface="Arial" panose="020B0604020202020204" pitchFamily="34" charset="0"/>
              <a:buChar char="•"/>
            </a:pPr>
            <a:r>
              <a:rPr lang="en-US" dirty="0">
                <a:latin typeface="Times New Roman" charset="0"/>
              </a:rPr>
              <a:t>If you have ever experienced an audit, then you know that supporting documentation is key. And this goes double when managing federal awards.</a:t>
            </a:r>
          </a:p>
          <a:p>
            <a:pPr eaLnBrk="1" hangingPunct="1"/>
            <a:endParaRPr lang="en-US" dirty="0">
              <a:latin typeface="Times New Roman" charset="0"/>
            </a:endParaRPr>
          </a:p>
          <a:p>
            <a:pPr eaLnBrk="1" hangingPunct="1"/>
            <a:r>
              <a:rPr lang="en-US" dirty="0">
                <a:latin typeface="Times New Roman" charset="0"/>
              </a:rPr>
              <a:t>When managing your federal award, you will want to ensure that costs are supported by </a:t>
            </a:r>
            <a:r>
              <a:rPr lang="en-US" b="1" dirty="0">
                <a:latin typeface="Times New Roman" charset="0"/>
              </a:rPr>
              <a:t>appropriate source documentation.</a:t>
            </a:r>
            <a:r>
              <a:rPr lang="en-US" dirty="0">
                <a:latin typeface="Times New Roman" charset="0"/>
              </a:rPr>
              <a:t>  This means you will want to have documents like:</a:t>
            </a:r>
          </a:p>
          <a:p>
            <a:pPr eaLnBrk="1" hangingPunct="1"/>
            <a:endParaRPr lang="en-US" dirty="0">
              <a:latin typeface="Times New Roman" charset="0"/>
            </a:endParaRPr>
          </a:p>
          <a:p>
            <a:pPr lvl="1" eaLnBrk="1" hangingPunct="1">
              <a:buFont typeface="Arial" pitchFamily="34" charset="0"/>
              <a:buChar char="•"/>
            </a:pPr>
            <a:r>
              <a:rPr lang="en-US" dirty="0">
                <a:latin typeface="Times New Roman" charset="0"/>
              </a:rPr>
              <a:t>invoices, </a:t>
            </a:r>
          </a:p>
          <a:p>
            <a:pPr lvl="1" eaLnBrk="1" hangingPunct="1">
              <a:buFont typeface="Arial" pitchFamily="34" charset="0"/>
              <a:buChar char="•"/>
            </a:pPr>
            <a:r>
              <a:rPr lang="en-US" dirty="0">
                <a:latin typeface="Times New Roman" charset="0"/>
              </a:rPr>
              <a:t>payroll slips, </a:t>
            </a:r>
          </a:p>
          <a:p>
            <a:pPr lvl="1" eaLnBrk="1" hangingPunct="1">
              <a:buFont typeface="Arial" pitchFamily="34" charset="0"/>
              <a:buChar char="•"/>
            </a:pPr>
            <a:r>
              <a:rPr lang="en-US" dirty="0">
                <a:latin typeface="Times New Roman" charset="0"/>
              </a:rPr>
              <a:t>time-sheets, and</a:t>
            </a:r>
          </a:p>
          <a:p>
            <a:pPr lvl="1" eaLnBrk="1" hangingPunct="1">
              <a:buFont typeface="Arial" pitchFamily="34" charset="0"/>
              <a:buChar char="•"/>
            </a:pPr>
            <a:r>
              <a:rPr lang="en-US" dirty="0">
                <a:latin typeface="Times New Roman" charset="0"/>
              </a:rPr>
              <a:t>justifications, </a:t>
            </a:r>
          </a:p>
          <a:p>
            <a:pPr lvl="1" eaLnBrk="1" hangingPunct="1">
              <a:buFont typeface="Arial" pitchFamily="34" charset="0"/>
              <a:buNone/>
            </a:pPr>
            <a:endParaRPr lang="en-US" b="1" dirty="0">
              <a:latin typeface="Times New Roman" charset="0"/>
            </a:endParaRPr>
          </a:p>
          <a:p>
            <a:pPr lvl="0" eaLnBrk="1" hangingPunct="1">
              <a:buFont typeface="Arial" pitchFamily="34" charset="0"/>
              <a:buNone/>
            </a:pPr>
            <a:r>
              <a:rPr lang="en-US" dirty="0">
                <a:latin typeface="Times New Roman" charset="0"/>
              </a:rPr>
              <a:t>Failure to maintain supporting documentation may constitute a material violation of the terms of the award.</a:t>
            </a:r>
          </a:p>
          <a:p>
            <a:pPr lvl="0" eaLnBrk="1" hangingPunct="1">
              <a:buFont typeface="Arial" pitchFamily="34" charset="0"/>
              <a:buNone/>
            </a:pPr>
            <a:endParaRPr lang="en-US" dirty="0">
              <a:latin typeface="Times New Roman" charset="0"/>
            </a:endParaRPr>
          </a:p>
          <a:p>
            <a:pPr lvl="0" eaLnBrk="1" hangingPunct="1">
              <a:buFont typeface="Arial" pitchFamily="34" charset="0"/>
              <a:buNone/>
            </a:pPr>
            <a:r>
              <a:rPr lang="en-US" dirty="0">
                <a:latin typeface="Times New Roman" charset="0"/>
              </a:rPr>
              <a:t>Now I will turn it over to Corey to cover monitoring basics. Next slide.</a:t>
            </a:r>
          </a:p>
        </p:txBody>
      </p:sp>
    </p:spTree>
    <p:extLst>
      <p:ext uri="{BB962C8B-B14F-4D97-AF65-F5344CB8AC3E}">
        <p14:creationId xmlns:p14="http://schemas.microsoft.com/office/powerpoint/2010/main" val="105731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20</a:t>
            </a:fld>
            <a:endParaRPr lang="en-US">
              <a:latin typeface="Times New Roman" charset="0"/>
            </a:endParaRPr>
          </a:p>
        </p:txBody>
      </p:sp>
      <p:sp>
        <p:nvSpPr>
          <p:cNvPr id="59395" name="Rectangle 2"/>
          <p:cNvSpPr>
            <a:spLocks noGrp="1" noRot="1" noChangeAspect="1" noChangeArrowheads="1" noTextEdit="1"/>
          </p:cNvSpPr>
          <p:nvPr>
            <p:ph type="sldImg"/>
          </p:nvPr>
        </p:nvSpPr>
        <p:spPr>
          <a:xfrm>
            <a:off x="406400" y="696913"/>
            <a:ext cx="6199188" cy="3487737"/>
          </a:xfrm>
          <a:ln/>
        </p:spPr>
      </p:sp>
      <p:sp>
        <p:nvSpPr>
          <p:cNvPr id="59396" name="Rectangle 3"/>
          <p:cNvSpPr>
            <a:spLocks noGrp="1" noChangeArrowheads="1"/>
          </p:cNvSpPr>
          <p:nvPr>
            <p:ph type="body" idx="1"/>
          </p:nvPr>
        </p:nvSpPr>
        <p:spPr>
          <a:noFill/>
          <a:ln/>
        </p:spPr>
        <p:txBody>
          <a:bodyPr/>
          <a:lstStyle/>
          <a:p>
            <a:pPr eaLnBrk="1" hangingPunct="1"/>
            <a:r>
              <a:rPr lang="en-US" dirty="0">
                <a:latin typeface="Times New Roman" charset="0"/>
              </a:rPr>
              <a:t>Corey</a:t>
            </a:r>
          </a:p>
          <a:p>
            <a:pPr eaLnBrk="1" hangingPunct="1"/>
            <a:endParaRPr lang="en-US" dirty="0">
              <a:latin typeface="Times New Roman" charset="0"/>
            </a:endParaRPr>
          </a:p>
          <a:p>
            <a:pPr eaLnBrk="1" hangingPunct="1"/>
            <a:r>
              <a:rPr lang="en-US" dirty="0">
                <a:latin typeface="Times New Roman" charset="0"/>
              </a:rPr>
              <a:t>Administrative Standards also require the monitoring of funds to:</a:t>
            </a:r>
          </a:p>
          <a:p>
            <a:pPr eaLnBrk="1" hangingPunct="1"/>
            <a:endParaRPr lang="en-US" dirty="0">
              <a:latin typeface="Times New Roman" charset="0"/>
            </a:endParaRPr>
          </a:p>
          <a:p>
            <a:pPr eaLnBrk="1" hangingPunct="1"/>
            <a:r>
              <a:rPr lang="en-US" dirty="0">
                <a:latin typeface="Times New Roman" charset="0"/>
              </a:rPr>
              <a:t>--- safeguard assets</a:t>
            </a:r>
          </a:p>
          <a:p>
            <a:pPr eaLnBrk="1" hangingPunct="1"/>
            <a:endParaRPr lang="en-US" dirty="0">
              <a:latin typeface="Times New Roman" charset="0"/>
            </a:endParaRPr>
          </a:p>
          <a:p>
            <a:pPr eaLnBrk="1" hangingPunct="1"/>
            <a:r>
              <a:rPr lang="en-US" dirty="0">
                <a:latin typeface="Times New Roman" charset="0"/>
              </a:rPr>
              <a:t>--- and you want to ensure that those funds are used solely for the authorized purposes</a:t>
            </a:r>
          </a:p>
          <a:p>
            <a:pPr eaLnBrk="1" hangingPunct="1"/>
            <a:endParaRPr lang="en-US" dirty="0">
              <a:latin typeface="Times New Roman" charset="0"/>
            </a:endParaRPr>
          </a:p>
          <a:p>
            <a:pPr eaLnBrk="1" hangingPunct="1"/>
            <a:r>
              <a:rPr lang="en-US" dirty="0">
                <a:latin typeface="Times New Roman" charset="0"/>
              </a:rPr>
              <a:t>Of course, the PI is the driving force behind research activity and supervision of the scientific and technical staff.  </a:t>
            </a:r>
          </a:p>
          <a:p>
            <a:pPr eaLnBrk="1" hangingPunct="1"/>
            <a:endParaRPr lang="en-US" dirty="0">
              <a:latin typeface="Times New Roman" charset="0"/>
            </a:endParaRPr>
          </a:p>
          <a:p>
            <a:pPr eaLnBrk="1" hangingPunct="1"/>
            <a:r>
              <a:rPr lang="en-US" dirty="0">
                <a:latin typeface="Times New Roman" charset="0"/>
              </a:rPr>
              <a:t>In accepting this role, the PI also accepts the financial management responsibility to use grant funds for the purposes that are set forth in the application and the </a:t>
            </a:r>
            <a:r>
              <a:rPr lang="en-US" dirty="0" err="1">
                <a:latin typeface="Times New Roman" charset="0"/>
              </a:rPr>
              <a:t>NoA</a:t>
            </a:r>
            <a:r>
              <a:rPr lang="en-US" dirty="0">
                <a:latin typeface="Times New Roman" charset="0"/>
              </a:rPr>
              <a:t>.</a:t>
            </a:r>
          </a:p>
          <a:p>
            <a:pPr eaLnBrk="1" hangingPunct="1"/>
            <a:endParaRPr lang="en-US" dirty="0">
              <a:latin typeface="Times New Roman" charset="0"/>
            </a:endParaRPr>
          </a:p>
        </p:txBody>
      </p:sp>
    </p:spTree>
    <p:extLst>
      <p:ext uri="{BB962C8B-B14F-4D97-AF65-F5344CB8AC3E}">
        <p14:creationId xmlns:p14="http://schemas.microsoft.com/office/powerpoint/2010/main" val="208510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3A5959-2DB9-48AB-989E-326F4E10EA1C}" type="slidenum">
              <a:rPr lang="en-US" smtClean="0">
                <a:latin typeface="Times New Roman" charset="0"/>
              </a:rPr>
              <a:pPr/>
              <a:t>3</a:t>
            </a:fld>
            <a:endParaRPr lang="en-US">
              <a:latin typeface="Times New Roman" charset="0"/>
            </a:endParaRPr>
          </a:p>
        </p:txBody>
      </p:sp>
      <p:sp>
        <p:nvSpPr>
          <p:cNvPr id="43011"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419600"/>
            <a:ext cx="5560060" cy="4155205"/>
          </a:xfrm>
          <a:noFill/>
          <a:ln/>
        </p:spPr>
        <p:txBody>
          <a:bodyPr/>
          <a:lstStyle/>
          <a:p>
            <a:pPr eaLnBrk="1" hangingPunct="1"/>
            <a:r>
              <a:rPr lang="en-US" dirty="0">
                <a:latin typeface="Times New Roman" charset="0"/>
              </a:rPr>
              <a:t>Joel</a:t>
            </a:r>
          </a:p>
          <a:p>
            <a:pPr eaLnBrk="1" hangingPunct="1"/>
            <a:r>
              <a:rPr lang="en-US" dirty="0">
                <a:latin typeface="Times New Roman" charset="0"/>
              </a:rPr>
              <a:t>Good Afternoon Everyone &amp; Welcome to ‘All About Costs—A Post-Award Primer’. We are excited to have everyone here with us. My name is Joel Snyderman, and I am the Director of the Division of Grants Compliance &amp; Oversight in the Office of Policy for Extramural Research Administration at NIH. I am joined today by 2 assistant grants compliance officers from my team--Alesia Brody and Corey Taylor. </a:t>
            </a:r>
          </a:p>
        </p:txBody>
      </p:sp>
    </p:spTree>
    <p:extLst>
      <p:ext uri="{BB962C8B-B14F-4D97-AF65-F5344CB8AC3E}">
        <p14:creationId xmlns:p14="http://schemas.microsoft.com/office/powerpoint/2010/main" val="242643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C80A8E5-BE95-4680-8AC2-3B92E40A1C7B}" type="slidenum">
              <a:rPr lang="en-US" smtClean="0">
                <a:latin typeface="Times New Roman" charset="0"/>
              </a:rPr>
              <a:pPr/>
              <a:t>21</a:t>
            </a:fld>
            <a:endParaRPr lang="en-US">
              <a:latin typeface="Times New Roman" charset="0"/>
            </a:endParaRPr>
          </a:p>
        </p:txBody>
      </p:sp>
      <p:sp>
        <p:nvSpPr>
          <p:cNvPr id="60419" name="Rectangle 2"/>
          <p:cNvSpPr>
            <a:spLocks noGrp="1" noRot="1" noChangeAspect="1" noChangeArrowheads="1" noTextEdit="1"/>
          </p:cNvSpPr>
          <p:nvPr>
            <p:ph type="sldImg"/>
          </p:nvPr>
        </p:nvSpPr>
        <p:spPr>
          <a:xfrm>
            <a:off x="406400" y="696913"/>
            <a:ext cx="6199188" cy="3487737"/>
          </a:xfrm>
          <a:ln/>
        </p:spPr>
      </p:sp>
      <p:sp>
        <p:nvSpPr>
          <p:cNvPr id="60420"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r>
              <a:rPr lang="en-US" dirty="0">
                <a:latin typeface="Times New Roman" charset="0"/>
              </a:rPr>
              <a:t>Recipients must have accounting and internal control systems that provide for appropriate monitoring of grant accounts to </a:t>
            </a:r>
            <a:r>
              <a:rPr lang="en-US" b="1" dirty="0">
                <a:latin typeface="Times New Roman" charset="0"/>
              </a:rPr>
              <a:t>ensure obligations and expenditures are accurate and allowable.  </a:t>
            </a:r>
          </a:p>
          <a:p>
            <a:pPr eaLnBrk="1" hangingPunct="1"/>
            <a:endParaRPr lang="en-US" dirty="0">
              <a:latin typeface="Times New Roman" charset="0"/>
            </a:endParaRPr>
          </a:p>
          <a:p>
            <a:pPr eaLnBrk="1" hangingPunct="1"/>
            <a:r>
              <a:rPr lang="en-US" dirty="0">
                <a:latin typeface="Times New Roman" charset="0"/>
              </a:rPr>
              <a:t>These systems must be able to identify:</a:t>
            </a:r>
          </a:p>
          <a:p>
            <a:pPr lvl="1" eaLnBrk="1" hangingPunct="1">
              <a:buFont typeface="Arial" pitchFamily="34" charset="0"/>
              <a:buChar char="•"/>
            </a:pPr>
            <a:r>
              <a:rPr lang="en-US" dirty="0">
                <a:latin typeface="Times New Roman" charset="0"/>
              </a:rPr>
              <a:t>large unobligated balances, </a:t>
            </a:r>
          </a:p>
          <a:p>
            <a:pPr lvl="1" eaLnBrk="1" hangingPunct="1">
              <a:buFont typeface="Arial" pitchFamily="34" charset="0"/>
              <a:buChar char="•"/>
            </a:pPr>
            <a:r>
              <a:rPr lang="en-US" dirty="0">
                <a:latin typeface="Times New Roman" charset="0"/>
              </a:rPr>
              <a:t>accelerated expenditures, </a:t>
            </a:r>
          </a:p>
          <a:p>
            <a:pPr lvl="1" eaLnBrk="1" hangingPunct="1">
              <a:buFont typeface="Arial" pitchFamily="34" charset="0"/>
              <a:buChar char="•"/>
            </a:pPr>
            <a:r>
              <a:rPr lang="en-US" dirty="0">
                <a:latin typeface="Times New Roman" charset="0"/>
              </a:rPr>
              <a:t>inappropriate cost transfers, </a:t>
            </a:r>
          </a:p>
          <a:p>
            <a:pPr lvl="1" eaLnBrk="1" hangingPunct="1">
              <a:buFont typeface="Arial" pitchFamily="34" charset="0"/>
              <a:buChar char="•"/>
            </a:pPr>
            <a:r>
              <a:rPr lang="en-US" dirty="0">
                <a:latin typeface="Times New Roman" charset="0"/>
              </a:rPr>
              <a:t>and other inappropriate obligation and expenditure of funds. </a:t>
            </a:r>
          </a:p>
          <a:p>
            <a:pPr eaLnBrk="1" hangingPunct="1"/>
            <a:endParaRPr lang="en-US" dirty="0">
              <a:latin typeface="Times New Roman" charset="0"/>
            </a:endParaRPr>
          </a:p>
        </p:txBody>
      </p:sp>
    </p:spTree>
    <p:extLst>
      <p:ext uri="{BB962C8B-B14F-4D97-AF65-F5344CB8AC3E}">
        <p14:creationId xmlns:p14="http://schemas.microsoft.com/office/powerpoint/2010/main" val="23995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99C6B5-DA52-460F-8D31-D1AC0616B634}" type="slidenum">
              <a:rPr lang="en-US" smtClean="0">
                <a:latin typeface="Times New Roman" charset="0"/>
              </a:rPr>
              <a:pPr/>
              <a:t>22</a:t>
            </a:fld>
            <a:endParaRPr lang="en-US">
              <a:latin typeface="Times New Roman" charset="0"/>
            </a:endParaRPr>
          </a:p>
        </p:txBody>
      </p:sp>
      <p:sp>
        <p:nvSpPr>
          <p:cNvPr id="61443" name="Rectangle 2"/>
          <p:cNvSpPr>
            <a:spLocks noGrp="1" noRot="1" noChangeAspect="1" noChangeArrowheads="1" noTextEdit="1"/>
          </p:cNvSpPr>
          <p:nvPr>
            <p:ph type="sldImg"/>
          </p:nvPr>
        </p:nvSpPr>
        <p:spPr>
          <a:xfrm>
            <a:off x="406400" y="696913"/>
            <a:ext cx="6199188" cy="3487737"/>
          </a:xfrm>
          <a:ln/>
        </p:spPr>
      </p:sp>
      <p:sp>
        <p:nvSpPr>
          <p:cNvPr id="61444"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buFontTx/>
              <a:buNone/>
            </a:pPr>
            <a:r>
              <a:rPr lang="en-US" dirty="0">
                <a:latin typeface="Times New Roman" charset="0"/>
              </a:rPr>
              <a:t>And, of course, </a:t>
            </a:r>
            <a:r>
              <a:rPr lang="en-US" b="1" dirty="0">
                <a:latin typeface="Times New Roman" charset="0"/>
              </a:rPr>
              <a:t>monitoring activities </a:t>
            </a:r>
            <a:r>
              <a:rPr lang="en-US" dirty="0">
                <a:latin typeface="Times New Roman" charset="0"/>
              </a:rPr>
              <a:t>should include comparing actual expenses to the budget to ensure </a:t>
            </a:r>
          </a:p>
          <a:p>
            <a:pPr lvl="1" eaLnBrk="1" hangingPunct="1"/>
            <a:r>
              <a:rPr lang="en-US" dirty="0"/>
              <a:t>Total funds on the grant have not been exceeded</a:t>
            </a:r>
          </a:p>
          <a:p>
            <a:pPr lvl="1" eaLnBrk="1" hangingPunct="1"/>
            <a:r>
              <a:rPr lang="en-US" dirty="0"/>
              <a:t>Total funds are used appropriately</a:t>
            </a:r>
          </a:p>
          <a:p>
            <a:pPr lvl="1" eaLnBrk="1" hangingPunct="1"/>
            <a:r>
              <a:rPr lang="en-US" dirty="0"/>
              <a:t>Total funds for any cost category have not been exceeded, if restricted on the </a:t>
            </a:r>
            <a:r>
              <a:rPr lang="en-US" dirty="0" err="1"/>
              <a:t>NoA</a:t>
            </a:r>
            <a:endParaRPr lang="en-US" dirty="0"/>
          </a:p>
          <a:p>
            <a:pPr eaLnBrk="1" hangingPunct="1">
              <a:buFontTx/>
              <a:buNone/>
            </a:pPr>
            <a:endParaRPr lang="en-US" dirty="0">
              <a:latin typeface="Times New Roman" charset="0"/>
            </a:endParaRPr>
          </a:p>
          <a:p>
            <a:pPr eaLnBrk="1" hangingPunct="1">
              <a:buFontTx/>
              <a:buNone/>
            </a:pPr>
            <a:r>
              <a:rPr lang="en-US" dirty="0">
                <a:latin typeface="Times New Roman" charset="0"/>
              </a:rPr>
              <a:t>Monitoring grant expenditures also helps to ensure the project will have enough grant funds to cover costs incurred later in the budget period</a:t>
            </a:r>
          </a:p>
          <a:p>
            <a:pPr eaLnBrk="1" hangingPunct="1">
              <a:buFontTx/>
              <a:buNone/>
            </a:pPr>
            <a:endParaRPr lang="en-US" dirty="0">
              <a:latin typeface="Times New Roman" charset="0"/>
            </a:endParaRPr>
          </a:p>
        </p:txBody>
      </p:sp>
    </p:spTree>
    <p:extLst>
      <p:ext uri="{BB962C8B-B14F-4D97-AF65-F5344CB8AC3E}">
        <p14:creationId xmlns:p14="http://schemas.microsoft.com/office/powerpoint/2010/main" val="272214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6177C3-184C-46E2-822E-60BD2809F925}" type="slidenum">
              <a:rPr lang="en-US" smtClean="0">
                <a:latin typeface="Times New Roman" charset="0"/>
              </a:rPr>
              <a:pPr/>
              <a:t>23</a:t>
            </a:fld>
            <a:endParaRPr lang="en-US">
              <a:latin typeface="Times New Roman" charset="0"/>
            </a:endParaRPr>
          </a:p>
        </p:txBody>
      </p:sp>
      <p:sp>
        <p:nvSpPr>
          <p:cNvPr id="62467" name="Rectangle 2"/>
          <p:cNvSpPr>
            <a:spLocks noGrp="1" noRot="1" noChangeAspect="1" noChangeArrowheads="1" noTextEdit="1"/>
          </p:cNvSpPr>
          <p:nvPr>
            <p:ph type="sldImg"/>
          </p:nvPr>
        </p:nvSpPr>
        <p:spPr>
          <a:xfrm>
            <a:off x="406400" y="696913"/>
            <a:ext cx="6199188" cy="3487737"/>
          </a:xfrm>
          <a:ln/>
        </p:spPr>
      </p:sp>
      <p:sp>
        <p:nvSpPr>
          <p:cNvPr id="62468"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r>
              <a:rPr lang="en-US" dirty="0">
                <a:latin typeface="Times New Roman" charset="0"/>
              </a:rPr>
              <a:t>Costs are considered allowable or accurate if they meet the four tests to determine allowability of a cost. </a:t>
            </a:r>
          </a:p>
          <a:p>
            <a:pPr eaLnBrk="1" hangingPunct="1"/>
            <a:endParaRPr lang="en-US" dirty="0">
              <a:latin typeface="Times New Roman"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118678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8508EA8-247B-4492-BF4D-60EB62FAAFE8}" type="slidenum">
              <a:rPr lang="en-US" smtClean="0">
                <a:latin typeface="Times New Roman" charset="0"/>
              </a:rPr>
              <a:pPr/>
              <a:t>24</a:t>
            </a:fld>
            <a:endParaRPr lang="en-US">
              <a:latin typeface="Times New Roman" charset="0"/>
            </a:endParaRPr>
          </a:p>
        </p:txBody>
      </p:sp>
      <p:sp>
        <p:nvSpPr>
          <p:cNvPr id="63491" name="Rectangle 2"/>
          <p:cNvSpPr>
            <a:spLocks noGrp="1" noRot="1" noChangeAspect="1" noChangeArrowheads="1" noTextEdit="1"/>
          </p:cNvSpPr>
          <p:nvPr>
            <p:ph type="sldImg"/>
          </p:nvPr>
        </p:nvSpPr>
        <p:spPr>
          <a:xfrm>
            <a:off x="406400" y="696913"/>
            <a:ext cx="6199188" cy="3487737"/>
          </a:xfrm>
          <a:ln/>
        </p:spPr>
      </p:sp>
      <p:sp>
        <p:nvSpPr>
          <p:cNvPr id="63492"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r>
              <a:rPr lang="en-US" dirty="0">
                <a:latin typeface="Times New Roman" charset="0"/>
              </a:rPr>
              <a:t>Read definition</a:t>
            </a:r>
          </a:p>
          <a:p>
            <a:pPr eaLnBrk="1" hangingPunct="1"/>
            <a:endParaRPr lang="en-US" dirty="0">
              <a:latin typeface="Times New Roman" charset="0"/>
            </a:endParaRPr>
          </a:p>
          <a:p>
            <a:pPr eaLnBrk="1" hangingPunct="1"/>
            <a:r>
              <a:rPr lang="en-US" sz="1200" dirty="0">
                <a:latin typeface="Times New Roman" charset="0"/>
              </a:rPr>
              <a:t>Think about the “</a:t>
            </a:r>
            <a:r>
              <a:rPr lang="en-US" sz="1200" b="1" dirty="0">
                <a:latin typeface="Times New Roman" charset="0"/>
              </a:rPr>
              <a:t>prudent person” </a:t>
            </a:r>
            <a:r>
              <a:rPr lang="en-US" sz="1200" dirty="0">
                <a:latin typeface="Times New Roman" charset="0"/>
              </a:rPr>
              <a:t>as if you were the one making the purchase using your own personal checkbook.     </a:t>
            </a:r>
          </a:p>
          <a:p>
            <a:pPr eaLnBrk="1" hangingPunct="1"/>
            <a:r>
              <a:rPr lang="en-US" sz="1200" b="1" dirty="0">
                <a:latin typeface="Times New Roman" charset="0"/>
              </a:rPr>
              <a:t>	Is this extra cost REASONABLE to you?  </a:t>
            </a:r>
          </a:p>
          <a:p>
            <a:pPr eaLnBrk="1" hangingPunct="1"/>
            <a:r>
              <a:rPr lang="en-US" sz="1200" b="1" dirty="0">
                <a:latin typeface="Times New Roman" charset="0"/>
              </a:rPr>
              <a:t>	Are the added features NECESSARY?</a:t>
            </a:r>
          </a:p>
          <a:p>
            <a:pPr eaLnBrk="1" hangingPunct="1"/>
            <a:endParaRPr lang="en-US" dirty="0">
              <a:latin typeface="Times New Roman" charset="0"/>
            </a:endParaRPr>
          </a:p>
        </p:txBody>
      </p:sp>
    </p:spTree>
    <p:extLst>
      <p:ext uri="{BB962C8B-B14F-4D97-AF65-F5344CB8AC3E}">
        <p14:creationId xmlns:p14="http://schemas.microsoft.com/office/powerpoint/2010/main" val="166717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6DFBBE-1E57-4DC3-B5F2-BE019199F657}" type="slidenum">
              <a:rPr lang="en-US" smtClean="0">
                <a:latin typeface="Times New Roman" charset="0"/>
              </a:rPr>
              <a:pPr/>
              <a:t>25</a:t>
            </a:fld>
            <a:endParaRPr lang="en-US">
              <a:latin typeface="Times New Roman" charset="0"/>
            </a:endParaRPr>
          </a:p>
        </p:txBody>
      </p:sp>
      <p:sp>
        <p:nvSpPr>
          <p:cNvPr id="65539" name="Rectangle 2"/>
          <p:cNvSpPr>
            <a:spLocks noGrp="1" noRot="1" noChangeAspect="1" noChangeArrowheads="1" noTextEdit="1"/>
          </p:cNvSpPr>
          <p:nvPr>
            <p:ph type="sldImg"/>
          </p:nvPr>
        </p:nvSpPr>
        <p:spPr>
          <a:xfrm>
            <a:off x="406400" y="696913"/>
            <a:ext cx="6199188" cy="3487737"/>
          </a:xfrm>
          <a:ln/>
        </p:spPr>
      </p:sp>
      <p:sp>
        <p:nvSpPr>
          <p:cNvPr id="70660" name="Rectangle 3"/>
          <p:cNvSpPr>
            <a:spLocks noGrp="1" noChangeArrowheads="1"/>
          </p:cNvSpPr>
          <p:nvPr>
            <p:ph type="body" idx="1"/>
          </p:nvPr>
        </p:nvSpPr>
        <p:spPr>
          <a:ln/>
        </p:spPr>
        <p:txBody>
          <a:bodyPr/>
          <a:lstStyle/>
          <a:p>
            <a:pPr eaLnBrk="1" hangingPunct="1">
              <a:defRPr/>
            </a:pPr>
            <a:r>
              <a:rPr lang="en-US" dirty="0">
                <a:latin typeface="Times New Roman" charset="0"/>
              </a:rPr>
              <a:t>Alesia</a:t>
            </a:r>
          </a:p>
          <a:p>
            <a:pPr marL="228588" indent="-228588" eaLnBrk="1" hangingPunct="1">
              <a:defRPr/>
            </a:pPr>
            <a:endParaRPr lang="en-US" dirty="0">
              <a:latin typeface="Times New Roman" charset="0"/>
            </a:endParaRPr>
          </a:p>
          <a:p>
            <a:pPr marL="228588" indent="-228588" eaLnBrk="1" hangingPunct="1">
              <a:defRPr/>
            </a:pPr>
            <a:r>
              <a:rPr lang="en-US" dirty="0">
                <a:latin typeface="Times New Roman" charset="0"/>
              </a:rPr>
              <a:t>Read definition</a:t>
            </a:r>
          </a:p>
          <a:p>
            <a:pPr marL="228588" indent="-228588" eaLnBrk="1" hangingPunct="1">
              <a:defRPr/>
            </a:pPr>
            <a:endParaRPr lang="en-US" dirty="0">
              <a:latin typeface="Times New Roman" charset="0"/>
            </a:endParaRPr>
          </a:p>
          <a:p>
            <a:pPr marL="228588" indent="-228588" eaLnBrk="1" hangingPunct="1">
              <a:buFontTx/>
              <a:buAutoNum type="arabicPeriod"/>
              <a:defRPr/>
            </a:pPr>
            <a:r>
              <a:rPr lang="en-US" dirty="0">
                <a:latin typeface="Times New Roman" charset="0"/>
              </a:rPr>
              <a:t>Proportional benefit</a:t>
            </a:r>
          </a:p>
          <a:p>
            <a:pPr marL="228588" indent="-228588" eaLnBrk="1" hangingPunct="1">
              <a:buFontTx/>
              <a:buAutoNum type="arabicPeriod"/>
              <a:defRPr/>
            </a:pPr>
            <a:r>
              <a:rPr lang="en-US" dirty="0">
                <a:latin typeface="Times New Roman" charset="0"/>
              </a:rPr>
              <a:t>Reasonable basis when supported by 2 or more sources and benefits 2 or more projects or activities in proportions that cannot be determined because of the interrelationship of the work.</a:t>
            </a:r>
          </a:p>
          <a:p>
            <a:pPr marL="228588" indent="-228588" eaLnBrk="1" hangingPunct="1">
              <a:defRPr/>
            </a:pPr>
            <a:endParaRPr lang="en-US" dirty="0">
              <a:latin typeface="Times New Roman" charset="0"/>
            </a:endParaRPr>
          </a:p>
          <a:p>
            <a:pPr marL="228588" indent="-228588" eaLnBrk="1" hangingPunct="1">
              <a:defRPr/>
            </a:pPr>
            <a:r>
              <a:rPr lang="en-US" dirty="0">
                <a:latin typeface="Times New Roman" charset="0"/>
              </a:rPr>
              <a:t>NOTE TO DGCO staff as the “take home message”:</a:t>
            </a:r>
          </a:p>
          <a:p>
            <a:pPr marL="228588" indent="-228588" eaLnBrk="1" hangingPunct="1">
              <a:defRPr/>
            </a:pPr>
            <a:endParaRPr lang="en-US" dirty="0">
              <a:latin typeface="Times New Roman" charset="0"/>
            </a:endParaRPr>
          </a:p>
          <a:p>
            <a:pPr marL="228588" indent="-228588" eaLnBrk="1" hangingPunct="1">
              <a:defRPr/>
            </a:pPr>
            <a:r>
              <a:rPr lang="en-US" dirty="0">
                <a:latin typeface="Times New Roman" charset="0"/>
              </a:rPr>
              <a:t>     Costs allocable to a particular grant </a:t>
            </a:r>
            <a:r>
              <a:rPr lang="en-US" u="sng" dirty="0">
                <a:latin typeface="Times New Roman" charset="0"/>
              </a:rPr>
              <a:t>may </a:t>
            </a:r>
            <a:r>
              <a:rPr lang="en-US" b="1" u="sng" dirty="0">
                <a:latin typeface="Times New Roman" charset="0"/>
              </a:rPr>
              <a:t>not </a:t>
            </a:r>
            <a:r>
              <a:rPr lang="en-US" b="1" dirty="0">
                <a:latin typeface="Times New Roman" charset="0"/>
              </a:rPr>
              <a:t>be shifted to other grants in order to meet deficiencies caused by cost overruns or to avoid restrictions imposed by terms and conditions.</a:t>
            </a:r>
          </a:p>
          <a:p>
            <a:pPr eaLnBrk="1" hangingPunct="1">
              <a:defRPr/>
            </a:pPr>
            <a:endParaRPr lang="en-US" b="1" dirty="0">
              <a:latin typeface="Times New Roman" charset="0"/>
            </a:endParaRPr>
          </a:p>
          <a:p>
            <a:pPr eaLnBrk="1" hangingPunct="1"/>
            <a:r>
              <a:rPr lang="en-US" sz="1200" b="1" dirty="0">
                <a:latin typeface="Tahoma" pitchFamily="34" charset="0"/>
                <a:ea typeface="Tahoma" pitchFamily="34" charset="0"/>
                <a:cs typeface="Tahoma" pitchFamily="34" charset="0"/>
              </a:rPr>
              <a:t>consider2) Does the cost </a:t>
            </a:r>
            <a:r>
              <a:rPr lang="en-US" sz="1200" b="1" u="sng" dirty="0">
                <a:latin typeface="Tahoma" pitchFamily="34" charset="0"/>
                <a:ea typeface="Tahoma" pitchFamily="34" charset="0"/>
                <a:cs typeface="Tahoma" pitchFamily="34" charset="0"/>
              </a:rPr>
              <a:t>benefit</a:t>
            </a:r>
            <a:r>
              <a:rPr lang="en-US" sz="1200" b="1" dirty="0">
                <a:latin typeface="Tahoma" pitchFamily="34" charset="0"/>
                <a:ea typeface="Tahoma" pitchFamily="34" charset="0"/>
                <a:cs typeface="Tahoma" pitchFamily="34" charset="0"/>
              </a:rPr>
              <a:t>?     3) Does the cost </a:t>
            </a:r>
            <a:r>
              <a:rPr lang="en-US" sz="1200" b="1" u="sng" dirty="0">
                <a:latin typeface="Tahoma" pitchFamily="34" charset="0"/>
                <a:ea typeface="Tahoma" pitchFamily="34" charset="0"/>
                <a:cs typeface="Tahoma" pitchFamily="34" charset="0"/>
              </a:rPr>
              <a:t>advance work</a:t>
            </a:r>
            <a:r>
              <a:rPr lang="en-US" sz="1200" b="1" dirty="0">
                <a:latin typeface="Tahoma" pitchFamily="34" charset="0"/>
                <a:ea typeface="Tahoma" pitchFamily="34" charset="0"/>
                <a:cs typeface="Tahoma" pitchFamily="34" charset="0"/>
              </a:rPr>
              <a:t> on that project?  </a:t>
            </a:r>
          </a:p>
          <a:p>
            <a:pPr eaLnBrk="1" hangingPunct="1">
              <a:defRPr/>
            </a:pPr>
            <a:endParaRPr lang="en-US" b="1" dirty="0">
              <a:latin typeface="Times New Roman" charset="0"/>
            </a:endParaRPr>
          </a:p>
        </p:txBody>
      </p:sp>
    </p:spTree>
    <p:extLst>
      <p:ext uri="{BB962C8B-B14F-4D97-AF65-F5344CB8AC3E}">
        <p14:creationId xmlns:p14="http://schemas.microsoft.com/office/powerpoint/2010/main" val="4240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52B0F34-B08D-42FD-BD59-32E542D4630C}" type="slidenum">
              <a:rPr lang="en-US" smtClean="0">
                <a:latin typeface="Times New Roman" charset="0"/>
              </a:rPr>
              <a:pPr/>
              <a:t>26</a:t>
            </a:fld>
            <a:endParaRPr lang="en-US">
              <a:latin typeface="Times New Roman" charset="0"/>
            </a:endParaRPr>
          </a:p>
        </p:txBody>
      </p:sp>
      <p:sp>
        <p:nvSpPr>
          <p:cNvPr id="67587" name="Rectangle 2"/>
          <p:cNvSpPr>
            <a:spLocks noGrp="1" noRot="1" noChangeAspect="1" noChangeArrowheads="1" noTextEdit="1"/>
          </p:cNvSpPr>
          <p:nvPr>
            <p:ph type="sldImg"/>
          </p:nvPr>
        </p:nvSpPr>
        <p:spPr>
          <a:xfrm>
            <a:off x="406400" y="696913"/>
            <a:ext cx="6199188" cy="3487737"/>
          </a:xfrm>
          <a:ln/>
        </p:spPr>
      </p:sp>
      <p:sp>
        <p:nvSpPr>
          <p:cNvPr id="67588"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r>
              <a:rPr lang="en-US" sz="1200" dirty="0">
                <a:latin typeface="Times New Roman" charset="0"/>
              </a:rPr>
              <a:t> </a:t>
            </a:r>
          </a:p>
          <a:p>
            <a:pPr eaLnBrk="1" hangingPunct="1">
              <a:defRPr/>
            </a:pPr>
            <a:r>
              <a:rPr lang="en-US" sz="1200" dirty="0">
                <a:latin typeface="Times New Roman" charset="0"/>
              </a:rPr>
              <a:t>Generally, for IHE i</a:t>
            </a:r>
            <a:r>
              <a:rPr lang="en-US" sz="1200" dirty="0"/>
              <a:t>tems such as office supplies, postage, local telephone costs, and memberships must normally be treated as indirect (F&amp;A) costs.</a:t>
            </a:r>
          </a:p>
          <a:p>
            <a:pPr eaLnBrk="1" hangingPunct="1"/>
            <a:r>
              <a:rPr lang="en-US" sz="1200" dirty="0">
                <a:latin typeface="Times New Roman" charset="0"/>
              </a:rPr>
              <a:t>If such charges are included in the direct cost claimed, that would constitute ‘double dipping’ because the project would be paying for general office supplies as both a direct and indirect charge.  Therefore, these costs are NOT allowable.  See 45 CFR 75.453 and 45 CFR 75, Appendix III b.6.b.(2)</a:t>
            </a:r>
          </a:p>
          <a:p>
            <a:pPr eaLnBrk="1" hangingPunct="1"/>
            <a:endParaRPr lang="en-US" sz="1200" dirty="0">
              <a:latin typeface="Times New Roman" charset="0"/>
            </a:endParaRPr>
          </a:p>
          <a:p>
            <a:pPr eaLnBrk="1" hangingPunct="1"/>
            <a:r>
              <a:rPr lang="en-US" sz="1200" b="1" dirty="0">
                <a:latin typeface="Times New Roman" charset="0"/>
              </a:rPr>
              <a:t>Contact your Internal Auditor if there is any doubt about the allowability of a cost</a:t>
            </a:r>
            <a:r>
              <a:rPr lang="en-US" sz="1200" dirty="0">
                <a:latin typeface="Times New Roman" charset="0"/>
              </a:rPr>
              <a:t>.</a:t>
            </a:r>
          </a:p>
          <a:p>
            <a:pPr eaLnBrk="1" hangingPunct="1"/>
            <a:endParaRPr lang="en-US" sz="1200" dirty="0">
              <a:latin typeface="Times New Roman" charset="0"/>
            </a:endParaRPr>
          </a:p>
          <a:p>
            <a:pPr eaLnBrk="1" hangingPunct="1"/>
            <a:r>
              <a:rPr lang="en-US" sz="1200" dirty="0">
                <a:latin typeface="Times New Roman" charset="0"/>
              </a:rPr>
              <a:t>Costs may be considered appropriate if the costs will be used for the following:</a:t>
            </a:r>
          </a:p>
          <a:p>
            <a:pPr eaLnBrk="1" hangingPunct="1"/>
            <a:r>
              <a:rPr lang="en-US" sz="1200" dirty="0">
                <a:latin typeface="Times New Roman" charset="0"/>
              </a:rPr>
              <a:t>	---- a specific research purpose (e.g., large mailings, epidemiology study)</a:t>
            </a:r>
          </a:p>
          <a:p>
            <a:pPr eaLnBrk="1" hangingPunct="1"/>
            <a:r>
              <a:rPr lang="en-US" sz="1200" dirty="0">
                <a:latin typeface="Times New Roman" charset="0"/>
              </a:rPr>
              <a:t>	---- an unlike circumstance (not usually covered as part of F&amp;A costs)</a:t>
            </a:r>
          </a:p>
          <a:p>
            <a:pPr eaLnBrk="1" hangingPunct="1"/>
            <a:r>
              <a:rPr lang="en-US" sz="1200" dirty="0">
                <a:latin typeface="Times New Roman" charset="0"/>
              </a:rPr>
              <a:t>	</a:t>
            </a:r>
          </a:p>
          <a:p>
            <a:pPr eaLnBrk="1" hangingPunct="1"/>
            <a:r>
              <a:rPr lang="en-US" sz="1200" dirty="0">
                <a:latin typeface="Times New Roman" charset="0"/>
              </a:rPr>
              <a:t>Costs  incurred for the same purpose in like circumstances, that is - treated consistently for all work of the organization under similar circumstances, regardless of the source of funding.</a:t>
            </a:r>
          </a:p>
          <a:p>
            <a:pPr eaLnBrk="1" hangingPunct="1"/>
            <a:endParaRPr lang="en-US" sz="1200" dirty="0">
              <a:latin typeface="Times New Roman" charset="0"/>
            </a:endParaRPr>
          </a:p>
          <a:p>
            <a:pPr eaLnBrk="1" hangingPunct="1"/>
            <a:r>
              <a:rPr lang="en-US" sz="1200" dirty="0">
                <a:latin typeface="Times New Roman" charset="0"/>
              </a:rPr>
              <a:t>It is inappropriate to charge costs of activities directly to a sponsored agreement if, in similar circumstances, the costs of performing the same type of activity for other sponsored agreements were included as allocable costs in the institution’s F&amp;A cost pools.</a:t>
            </a:r>
          </a:p>
          <a:p>
            <a:pPr eaLnBrk="1" hangingPunct="1"/>
            <a:endParaRPr lang="en-US" dirty="0">
              <a:latin typeface="Times New Roman" charset="0"/>
            </a:endParaRPr>
          </a:p>
          <a:p>
            <a:pPr eaLnBrk="1" hangingPunct="1"/>
            <a:endParaRPr lang="en-US" dirty="0">
              <a:latin typeface="Times New Roman" charset="0"/>
            </a:endParaRPr>
          </a:p>
          <a:p>
            <a:pPr eaLnBrk="1" hangingPunct="1"/>
            <a:endParaRPr lang="en-US" dirty="0">
              <a:latin typeface="Times New Roman" charset="0"/>
            </a:endParaRPr>
          </a:p>
        </p:txBody>
      </p:sp>
    </p:spTree>
    <p:extLst>
      <p:ext uri="{BB962C8B-B14F-4D97-AF65-F5344CB8AC3E}">
        <p14:creationId xmlns:p14="http://schemas.microsoft.com/office/powerpoint/2010/main" val="193146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30FC44-D14C-47BA-B6DA-FCDF8E991373}" type="slidenum">
              <a:rPr lang="en-US" smtClean="0">
                <a:latin typeface="Times New Roman" charset="0"/>
              </a:rPr>
              <a:pPr/>
              <a:t>27</a:t>
            </a:fld>
            <a:endParaRPr lang="en-US">
              <a:latin typeface="Times New Roman" charset="0"/>
            </a:endParaRPr>
          </a:p>
        </p:txBody>
      </p:sp>
      <p:sp>
        <p:nvSpPr>
          <p:cNvPr id="69635" name="Rectangle 2"/>
          <p:cNvSpPr>
            <a:spLocks noGrp="1" noRot="1" noChangeAspect="1" noChangeArrowheads="1" noTextEdit="1"/>
          </p:cNvSpPr>
          <p:nvPr>
            <p:ph type="sldImg"/>
          </p:nvPr>
        </p:nvSpPr>
        <p:spPr>
          <a:xfrm>
            <a:off x="406400" y="696913"/>
            <a:ext cx="6199188" cy="3487737"/>
          </a:xfrm>
          <a:ln/>
        </p:spPr>
      </p:sp>
      <p:sp>
        <p:nvSpPr>
          <p:cNvPr id="69636"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endParaRPr lang="en-US" dirty="0">
              <a:latin typeface="Times New Roman" charset="0"/>
            </a:endParaRPr>
          </a:p>
          <a:p>
            <a:pPr eaLnBrk="1" hangingPunct="1"/>
            <a:r>
              <a:rPr lang="en-US" sz="1200" b="0" i="0" kern="1200" dirty="0">
                <a:solidFill>
                  <a:schemeClr val="tx1"/>
                </a:solidFill>
                <a:effectLst/>
                <a:latin typeface="Times New Roman" pitchFamily="18" charset="0"/>
                <a:ea typeface="+mn-ea"/>
                <a:cs typeface="+mn-cs"/>
              </a:rPr>
              <a:t>A cost incurred by a recipient that is: (1) reasonable for the performance of the award; (2) allocable; (3) in conformance with any limitations or exclusions set forth in the Federal </a:t>
            </a:r>
            <a:r>
              <a:rPr lang="en-US" sz="1200" b="1" i="0" u="none" strike="noStrike" kern="1200" dirty="0">
                <a:solidFill>
                  <a:schemeClr val="tx1"/>
                </a:solidFill>
                <a:effectLst/>
                <a:latin typeface="Times New Roman" pitchFamily="18" charset="0"/>
                <a:ea typeface="+mn-ea"/>
                <a:cs typeface="+mn-cs"/>
                <a:hlinkClick r:id="rId3"/>
              </a:rPr>
              <a:t>cost principles</a:t>
            </a:r>
            <a:r>
              <a:rPr lang="en-US" sz="1200" b="0" i="0" kern="1200" dirty="0">
                <a:solidFill>
                  <a:schemeClr val="tx1"/>
                </a:solidFill>
                <a:effectLst/>
                <a:latin typeface="Times New Roman" pitchFamily="18" charset="0"/>
                <a:ea typeface="+mn-ea"/>
                <a:cs typeface="+mn-cs"/>
              </a:rPr>
              <a:t> applicable to the organization incurring the cost or in the </a:t>
            </a:r>
            <a:r>
              <a:rPr lang="en-US" sz="1200" b="1" i="0" u="none" strike="noStrike" kern="1200" dirty="0" err="1">
                <a:solidFill>
                  <a:schemeClr val="tx1"/>
                </a:solidFill>
                <a:effectLst/>
                <a:latin typeface="Times New Roman" pitchFamily="18" charset="0"/>
                <a:ea typeface="+mn-ea"/>
                <a:cs typeface="+mn-cs"/>
                <a:hlinkClick r:id="rId3"/>
              </a:rPr>
              <a:t>NoA</a:t>
            </a:r>
            <a:r>
              <a:rPr lang="en-US" sz="1200" b="0" i="0" kern="1200" dirty="0">
                <a:solidFill>
                  <a:schemeClr val="tx1"/>
                </a:solidFill>
                <a:effectLst/>
                <a:latin typeface="Times New Roman" pitchFamily="18" charset="0"/>
                <a:ea typeface="+mn-ea"/>
                <a:cs typeface="+mn-cs"/>
              </a:rPr>
              <a:t> as to the type or amount of cost; (4) consistent with regulations, policies, and procedures of the recipient that are applied uniformly to both federally supported and other activities of the organization; (5) accorded consistent treatment as a direct or </a:t>
            </a:r>
            <a:r>
              <a:rPr lang="en-US" sz="1200" b="1" i="0" u="none" strike="noStrike" kern="1200" dirty="0">
                <a:solidFill>
                  <a:schemeClr val="tx1"/>
                </a:solidFill>
                <a:effectLst/>
                <a:latin typeface="Times New Roman" pitchFamily="18" charset="0"/>
                <a:ea typeface="+mn-ea"/>
                <a:cs typeface="+mn-cs"/>
                <a:hlinkClick r:id="rId3"/>
              </a:rPr>
              <a:t>indirect cost</a:t>
            </a:r>
            <a:r>
              <a:rPr lang="en-US" sz="1200" b="0" i="0" kern="1200" dirty="0">
                <a:solidFill>
                  <a:schemeClr val="tx1"/>
                </a:solidFill>
                <a:effectLst/>
                <a:latin typeface="Times New Roman" pitchFamily="18" charset="0"/>
                <a:ea typeface="+mn-ea"/>
                <a:cs typeface="+mn-cs"/>
              </a:rPr>
              <a:t>; (6) determined in accordance with generally accepted accounting principles; and (7) not included as a cost in any other federally supported award (unless specifically authorized by statute).</a:t>
            </a:r>
            <a:endParaRPr lang="en-US" dirty="0">
              <a:latin typeface="Times New Roman" charset="0"/>
            </a:endParaRPr>
          </a:p>
          <a:p>
            <a:pPr eaLnBrk="1" hangingPunct="1"/>
            <a:endParaRPr lang="en-US" dirty="0">
              <a:latin typeface="Times New Roman" charset="0"/>
            </a:endParaRPr>
          </a:p>
          <a:p>
            <a:pPr eaLnBrk="1" hangingPunct="1"/>
            <a:r>
              <a:rPr lang="en-US" sz="1000" dirty="0">
                <a:latin typeface="Times New Roman" charset="0"/>
              </a:rPr>
              <a:t>The cost principles outline the allowability of various costs including alcohol, entertainment, and meals. Specifically…</a:t>
            </a:r>
          </a:p>
          <a:p>
            <a:pPr eaLnBrk="1" hangingPunct="1"/>
            <a:endParaRPr lang="en-US" sz="1000" dirty="0">
              <a:latin typeface="Times New Roman" charset="0"/>
            </a:endParaRPr>
          </a:p>
          <a:p>
            <a:pPr eaLnBrk="1" hangingPunct="1"/>
            <a:r>
              <a:rPr lang="en-US" sz="1000" dirty="0">
                <a:latin typeface="Times New Roman" charset="0"/>
              </a:rPr>
              <a:t>---alcohol is NOT allowed</a:t>
            </a:r>
          </a:p>
          <a:p>
            <a:pPr eaLnBrk="1" hangingPunct="1"/>
            <a:r>
              <a:rPr lang="en-US" sz="1000" dirty="0">
                <a:latin typeface="Times New Roman" charset="0"/>
              </a:rPr>
              <a:t>---entertainment costs are not allowed</a:t>
            </a:r>
          </a:p>
          <a:p>
            <a:pPr eaLnBrk="1" hangingPunct="1"/>
            <a:r>
              <a:rPr lang="en-US" sz="1000" dirty="0">
                <a:latin typeface="Times New Roman" charset="0"/>
              </a:rPr>
              <a:t>---meals are unallowable unless…</a:t>
            </a:r>
          </a:p>
          <a:p>
            <a:pPr marL="742909" lvl="1" indent="-285735" eaLnBrk="1" hangingPunct="1">
              <a:buFontTx/>
              <a:buChar char="•"/>
            </a:pPr>
            <a:r>
              <a:rPr lang="en-US" sz="1000" b="1" dirty="0">
                <a:solidFill>
                  <a:srgbClr val="000000"/>
                </a:solidFill>
                <a:latin typeface="Times New Roman" charset="0"/>
              </a:rPr>
              <a:t>On a research grant,</a:t>
            </a:r>
            <a:r>
              <a:rPr lang="en-US" sz="1000" b="1" dirty="0">
                <a:solidFill>
                  <a:srgbClr val="FF0000"/>
                </a:solidFill>
                <a:latin typeface="Times New Roman" charset="0"/>
              </a:rPr>
              <a:t> </a:t>
            </a:r>
            <a:r>
              <a:rPr lang="en-US" sz="1000" dirty="0">
                <a:latin typeface="Times New Roman" charset="0"/>
              </a:rPr>
              <a:t>They are provided in conjunction with a meeting whose primary purpose is to disseminate </a:t>
            </a:r>
            <a:r>
              <a:rPr lang="en-US" sz="1000" b="1" dirty="0">
                <a:latin typeface="Times New Roman" charset="0"/>
              </a:rPr>
              <a:t>technical information</a:t>
            </a:r>
          </a:p>
          <a:p>
            <a:pPr marL="742909" lvl="1" indent="-285735" eaLnBrk="1" hangingPunct="1">
              <a:buFontTx/>
              <a:buChar char="•"/>
            </a:pPr>
            <a:r>
              <a:rPr lang="en-US" sz="1000" dirty="0">
                <a:latin typeface="Times New Roman" charset="0"/>
              </a:rPr>
              <a:t>In ADDITION, we would expect the institution to have a written and enforced policy that ensures costs are:</a:t>
            </a:r>
          </a:p>
          <a:p>
            <a:pPr eaLnBrk="1" hangingPunct="1"/>
            <a:r>
              <a:rPr lang="en-US" sz="1000" dirty="0">
                <a:latin typeface="Times New Roman" charset="0"/>
              </a:rPr>
              <a:t>--consistently applied whether it is a federal or non-federal activity --</a:t>
            </a:r>
            <a:r>
              <a:rPr lang="en-US" sz="1000" b="1" dirty="0">
                <a:latin typeface="Times New Roman" charset="0"/>
              </a:rPr>
              <a:t>defines a technical meeting</a:t>
            </a:r>
            <a:r>
              <a:rPr lang="en-US" sz="1000" dirty="0">
                <a:latin typeface="Times New Roman" charset="0"/>
              </a:rPr>
              <a:t> </a:t>
            </a:r>
            <a:r>
              <a:rPr lang="en-US" sz="1000" u="sng" dirty="0">
                <a:latin typeface="Times New Roman" charset="0"/>
              </a:rPr>
              <a:t>and</a:t>
            </a:r>
            <a:r>
              <a:rPr lang="en-US" sz="1000" dirty="0">
                <a:latin typeface="Times New Roman" charset="0"/>
              </a:rPr>
              <a:t> --</a:t>
            </a:r>
            <a:r>
              <a:rPr lang="en-US" sz="1000" b="1" dirty="0">
                <a:latin typeface="Times New Roman" charset="0"/>
              </a:rPr>
              <a:t>establishes limitations</a:t>
            </a:r>
          </a:p>
          <a:p>
            <a:pPr eaLnBrk="1" hangingPunct="1"/>
            <a:r>
              <a:rPr lang="en-US" sz="1000" b="1" dirty="0">
                <a:latin typeface="Times New Roman" charset="0"/>
              </a:rPr>
              <a:t>--specifies when they are allowed.</a:t>
            </a:r>
          </a:p>
          <a:p>
            <a:pPr eaLnBrk="1" hangingPunct="1">
              <a:buFontTx/>
              <a:buChar char="•"/>
            </a:pPr>
            <a:endParaRPr lang="en-US" sz="900" b="1" dirty="0">
              <a:latin typeface="Times New Roman" charset="0"/>
            </a:endParaRPr>
          </a:p>
          <a:p>
            <a:pPr eaLnBrk="1" hangingPunct="1"/>
            <a:r>
              <a:rPr lang="en-US" sz="900" dirty="0">
                <a:latin typeface="Times New Roman" charset="0"/>
              </a:rPr>
              <a:t>CHECK WITH INTERNAL AUDIT DEPARTMENT TO SEE IF THEY CONSIDER IT ALLOWABLE.</a:t>
            </a:r>
          </a:p>
          <a:p>
            <a:pPr eaLnBrk="1" hangingPunct="1"/>
            <a:endParaRPr lang="en-US" dirty="0">
              <a:latin typeface="Times New Roman" charset="0"/>
            </a:endParaRPr>
          </a:p>
          <a:p>
            <a:pPr eaLnBrk="1" hangingPunct="1"/>
            <a:r>
              <a:rPr lang="en-US" dirty="0">
                <a:latin typeface="Times New Roman" charset="0"/>
              </a:rPr>
              <a:t>You may want to talk about the “new” HHS policy on “Promoting Efficient Spending for Conferences and Meetings, Food, Promotional Items, Printing and Publications.  </a:t>
            </a:r>
          </a:p>
          <a:p>
            <a:pPr marL="171441" indent="-171441" eaLnBrk="1" hangingPunct="1">
              <a:buFont typeface="Arial" pitchFamily="34" charset="0"/>
              <a:buChar char="•"/>
            </a:pPr>
            <a:r>
              <a:rPr lang="en-US" dirty="0">
                <a:latin typeface="Times New Roman" charset="0"/>
              </a:rPr>
              <a:t>Applies to any new obligations (FY 12) and all funds appropriated by Congress (whether from an annual appropriation, multi-year appropriation, appropriated user fee, mandatory appropriation, gift funds, or reimbursements from such appropriations, etc.).</a:t>
            </a:r>
          </a:p>
          <a:p>
            <a:pPr marL="171441" indent="-171441" eaLnBrk="1" hangingPunct="1">
              <a:buFont typeface="Arial" pitchFamily="34" charset="0"/>
              <a:buChar char="•"/>
            </a:pPr>
            <a:r>
              <a:rPr lang="en-US" dirty="0">
                <a:latin typeface="Times New Roman" charset="0"/>
              </a:rPr>
              <a:t>Applies to any grant or cooperative agreement (e.g., R13 and U13 conference grants) that obligated funds after January 3, 2012.</a:t>
            </a:r>
          </a:p>
          <a:p>
            <a:pPr marL="171441" indent="-171441" eaLnBrk="1" hangingPunct="1">
              <a:buFont typeface="Arial" pitchFamily="34" charset="0"/>
              <a:buChar char="•"/>
            </a:pPr>
            <a:r>
              <a:rPr lang="en-US" dirty="0">
                <a:latin typeface="Times New Roman" charset="0"/>
              </a:rPr>
              <a:t>Direct charging for meals/food and beverages are UNALLOWABLE charges to R13 and U13 awards.</a:t>
            </a:r>
          </a:p>
          <a:p>
            <a:pPr marL="171441" indent="-171441" eaLnBrk="1" hangingPunct="1">
              <a:buFont typeface="Arial" pitchFamily="34" charset="0"/>
              <a:buChar char="•"/>
            </a:pPr>
            <a:r>
              <a:rPr lang="en-US" dirty="0">
                <a:latin typeface="Times New Roman" charset="0"/>
              </a:rPr>
              <a:t>NIH Guide NOT-OD-12-041 released on 1/27/2012</a:t>
            </a:r>
          </a:p>
          <a:p>
            <a:pPr marL="171441" indent="-171441" eaLnBrk="1" hangingPunct="1">
              <a:buFont typeface="Arial" pitchFamily="34" charset="0"/>
              <a:buChar char="•"/>
            </a:pPr>
            <a:r>
              <a:rPr lang="en-US" dirty="0">
                <a:latin typeface="Times New Roman" charset="0"/>
              </a:rPr>
              <a:t>Policy does NOT apply to RESEARCH grants and other mechanisms that are NOT awarded specifically to support conferences.</a:t>
            </a:r>
          </a:p>
          <a:p>
            <a:pPr eaLnBrk="1" hangingPunct="1"/>
            <a:endParaRPr lang="en-US" dirty="0">
              <a:latin typeface="Times New Roman"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rPr>
              <a:t>Now I’m going to turn it back over to Corey for a couple of case studies to illustrate these “four</a:t>
            </a:r>
            <a:r>
              <a:rPr lang="en-US" baseline="0" dirty="0">
                <a:latin typeface="Times New Roman" charset="0"/>
              </a:rPr>
              <a:t> tests”.</a:t>
            </a:r>
            <a:endParaRPr lang="en-US" dirty="0">
              <a:latin typeface="Times New Roman" charset="0"/>
            </a:endParaRPr>
          </a:p>
          <a:p>
            <a:pPr eaLnBrk="1" hangingPunct="1"/>
            <a:r>
              <a:rPr lang="en-US" dirty="0">
                <a:latin typeface="Times New Roman" charset="0"/>
              </a:rPr>
              <a:t>See 7.9.1 Selected Items of Costs from NIH GPS “Meals”</a:t>
            </a:r>
          </a:p>
          <a:p>
            <a:pPr eaLnBrk="1" hangingPunct="1"/>
            <a:endParaRPr lang="en-US" dirty="0">
              <a:latin typeface="Times New Roman" charset="0"/>
            </a:endParaRPr>
          </a:p>
        </p:txBody>
      </p:sp>
    </p:spTree>
    <p:extLst>
      <p:ext uri="{BB962C8B-B14F-4D97-AF65-F5344CB8AC3E}">
        <p14:creationId xmlns:p14="http://schemas.microsoft.com/office/powerpoint/2010/main" val="3536915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31A09D-E363-4849-A90A-0BF07B446FC8}" type="slidenum">
              <a:rPr lang="en-US" smtClean="0">
                <a:latin typeface="Times New Roman" charset="0"/>
              </a:rPr>
              <a:pPr/>
              <a:t>28</a:t>
            </a:fld>
            <a:endParaRPr lang="en-US">
              <a:latin typeface="Times New Roman" charset="0"/>
            </a:endParaRPr>
          </a:p>
        </p:txBody>
      </p:sp>
      <p:sp>
        <p:nvSpPr>
          <p:cNvPr id="59395" name="Rectangle 2"/>
          <p:cNvSpPr>
            <a:spLocks noGrp="1" noRot="1" noChangeAspect="1" noChangeArrowheads="1" noTextEdit="1"/>
          </p:cNvSpPr>
          <p:nvPr>
            <p:ph type="sldImg"/>
          </p:nvPr>
        </p:nvSpPr>
        <p:spPr>
          <a:xfrm>
            <a:off x="406400" y="696913"/>
            <a:ext cx="6199188" cy="3487737"/>
          </a:xfrm>
          <a:ln/>
        </p:spPr>
      </p:sp>
      <p:sp>
        <p:nvSpPr>
          <p:cNvPr id="59396" name="Rectangle 3"/>
          <p:cNvSpPr>
            <a:spLocks noGrp="1" noChangeArrowheads="1"/>
          </p:cNvSpPr>
          <p:nvPr>
            <p:ph type="body" idx="1"/>
          </p:nvPr>
        </p:nvSpPr>
        <p:spPr>
          <a:noFill/>
          <a:ln/>
        </p:spPr>
        <p:txBody>
          <a:bodyPr/>
          <a:lstStyle/>
          <a:p>
            <a:pPr eaLnBrk="1" hangingPunct="1"/>
            <a:r>
              <a:rPr lang="en-US" dirty="0">
                <a:latin typeface="Times New Roman" charset="0"/>
              </a:rPr>
              <a:t>Alesia.</a:t>
            </a:r>
          </a:p>
          <a:p>
            <a:pPr eaLnBrk="1" hangingPunct="1"/>
            <a:r>
              <a:rPr lang="en-US" dirty="0">
                <a:latin typeface="Times New Roman" charset="0"/>
              </a:rPr>
              <a:t>End: Thank you all for joining us--That is it for the 1</a:t>
            </a:r>
            <a:r>
              <a:rPr lang="en-US" baseline="30000" dirty="0">
                <a:latin typeface="Times New Roman" charset="0"/>
              </a:rPr>
              <a:t>st</a:t>
            </a:r>
            <a:r>
              <a:rPr lang="en-US" dirty="0">
                <a:latin typeface="Times New Roman" charset="0"/>
              </a:rPr>
              <a:t> half of our presentation—we hope to see you at the case study and Q&amp;A session immediately following this segment.</a:t>
            </a:r>
          </a:p>
          <a:p>
            <a:pPr eaLnBrk="1" hangingPunct="1"/>
            <a:r>
              <a:rPr lang="en-US" dirty="0">
                <a:latin typeface="Times New Roman" charset="0"/>
              </a:rPr>
              <a:t>END RECORDING HERE.</a:t>
            </a:r>
          </a:p>
          <a:p>
            <a:pPr eaLnBrk="1" hangingPunct="1"/>
            <a:r>
              <a:rPr lang="en-US" dirty="0">
                <a:latin typeface="Times New Roman" charset="0"/>
              </a:rPr>
              <a:t>______________</a:t>
            </a:r>
          </a:p>
          <a:p>
            <a:pPr eaLnBrk="1" hangingPunct="1"/>
            <a:r>
              <a:rPr lang="en-US" dirty="0">
                <a:latin typeface="Times New Roman" charset="0"/>
              </a:rPr>
              <a:t>START LIVE HERE.</a:t>
            </a:r>
          </a:p>
          <a:p>
            <a:pPr eaLnBrk="1" hangingPunct="1"/>
            <a:r>
              <a:rPr lang="en-US" dirty="0">
                <a:latin typeface="Times New Roman" charset="0"/>
              </a:rPr>
              <a:t>Begin: Thank you all for joining us for our case study and Q&amp;A session. We are now going to discuss several case studies where you will have the opportunity to test your knowledge. I am now going to turn it over to Alesia to get us started with our 1</a:t>
            </a:r>
            <a:r>
              <a:rPr lang="en-US" baseline="30000" dirty="0">
                <a:latin typeface="Times New Roman" charset="0"/>
              </a:rPr>
              <a:t>st</a:t>
            </a:r>
            <a:r>
              <a:rPr lang="en-US" dirty="0">
                <a:latin typeface="Times New Roman" charset="0"/>
              </a:rPr>
              <a:t> case study.</a:t>
            </a:r>
          </a:p>
        </p:txBody>
      </p:sp>
    </p:spTree>
    <p:extLst>
      <p:ext uri="{BB962C8B-B14F-4D97-AF65-F5344CB8AC3E}">
        <p14:creationId xmlns:p14="http://schemas.microsoft.com/office/powerpoint/2010/main" val="1802292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eaLnBrk="1" hangingPunct="1"/>
            <a:r>
              <a:rPr lang="en-US" dirty="0">
                <a:latin typeface="Times New Roman" charset="0"/>
              </a:rPr>
              <a:t>Corey</a:t>
            </a:r>
          </a:p>
          <a:p>
            <a:pPr eaLnBrk="1" hangingPunct="1"/>
            <a:endParaRPr lang="en-US" sz="1000" dirty="0">
              <a:latin typeface="Times New Roman" charset="0"/>
            </a:endParaRPr>
          </a:p>
          <a:p>
            <a:pPr eaLnBrk="1" hangingPunct="1"/>
            <a:r>
              <a:rPr lang="en-US" sz="1000" b="1" dirty="0">
                <a:latin typeface="Times New Roman" charset="0"/>
              </a:rPr>
              <a:t>Read slide</a:t>
            </a:r>
            <a:endParaRPr lang="en-US" sz="1000" dirty="0">
              <a:latin typeface="Times New Roman" charset="0"/>
            </a:endParaRPr>
          </a:p>
          <a:p>
            <a:pPr eaLnBrk="1" hangingPunct="1"/>
            <a:endParaRPr lang="en-US" sz="1000"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29</a:t>
            </a:fld>
            <a:endParaRPr lang="en-US"/>
          </a:p>
        </p:txBody>
      </p:sp>
    </p:spTree>
    <p:extLst>
      <p:ext uri="{BB962C8B-B14F-4D97-AF65-F5344CB8AC3E}">
        <p14:creationId xmlns:p14="http://schemas.microsoft.com/office/powerpoint/2010/main" val="4050209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a:t>Corey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take moment to answer the poll. You will select from 4 possible, which are:</a:t>
            </a:r>
          </a:p>
          <a:p>
            <a:endParaRPr lang="en-US" dirty="0"/>
          </a:p>
          <a:p>
            <a:r>
              <a:rPr lang="en-US" dirty="0"/>
              <a:t>Read slide…</a:t>
            </a:r>
          </a:p>
          <a:p>
            <a:endParaRPr lang="en-US" dirty="0"/>
          </a:p>
          <a:p>
            <a:pPr eaLnBrk="1" hangingPunct="1"/>
            <a:r>
              <a:rPr lang="en-US" sz="1200" b="1" dirty="0">
                <a:latin typeface="Times New Roman" charset="0"/>
              </a:rPr>
              <a:t>…The answer is to this questions is number 2.</a:t>
            </a:r>
          </a:p>
          <a:p>
            <a:pPr eaLnBrk="1" hangingPunct="1"/>
            <a:endParaRPr lang="en-US" sz="1200" b="1" dirty="0">
              <a:latin typeface="Times New Roman" charset="0"/>
            </a:endParaRPr>
          </a:p>
          <a:p>
            <a:pPr eaLnBrk="1" hangingPunct="1"/>
            <a:r>
              <a:rPr lang="en-US" sz="1200" dirty="0">
                <a:latin typeface="Times New Roman" charset="0"/>
              </a:rPr>
              <a:t>It is important to note that generally food is considered an “entertainment cost” which is unallowable and that alcohol is</a:t>
            </a:r>
            <a:r>
              <a:rPr lang="en-US" sz="1200" b="0" dirty="0">
                <a:latin typeface="Times New Roman" charset="0"/>
              </a:rPr>
              <a:t> unallowable unless required as part of the study.</a:t>
            </a:r>
            <a:endParaRPr lang="en-US" sz="1200" b="1" dirty="0">
              <a:latin typeface="Times New Roman" charset="0"/>
            </a:endParaRPr>
          </a:p>
          <a:p>
            <a:pPr eaLnBrk="1" hangingPunct="1"/>
            <a:endParaRPr lang="en-US" sz="1200" b="1" dirty="0">
              <a:latin typeface="Times New Roman" charset="0"/>
            </a:endParaRPr>
          </a:p>
          <a:p>
            <a:pPr eaLnBrk="1" hangingPunct="1"/>
            <a:r>
              <a:rPr lang="en-US" sz="1200" kern="1200" dirty="0">
                <a:solidFill>
                  <a:schemeClr val="tx1"/>
                </a:solidFill>
                <a:latin typeface="Times New Roman" charset="0"/>
                <a:ea typeface="+mn-ea"/>
                <a:cs typeface="+mn-cs"/>
              </a:rPr>
              <a:t>You can find the cost principle that speak to these costs in 45 CFR 75.423</a:t>
            </a:r>
            <a:r>
              <a:rPr lang="en-US" sz="1200" dirty="0">
                <a:latin typeface="Times New Roman" charset="0"/>
              </a:rPr>
              <a:t> (alcoholic beverages) and 75.438 (Entertainment costs). Generally, these costs are only allowable if they serve a programmatic purpose and are authorized either in the approved budget of the Federal Award or with prior written approval of the HHS awarding agency.</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30</a:t>
            </a:fld>
            <a:endParaRPr lang="en-US"/>
          </a:p>
        </p:txBody>
      </p:sp>
    </p:spTree>
    <p:extLst>
      <p:ext uri="{BB962C8B-B14F-4D97-AF65-F5344CB8AC3E}">
        <p14:creationId xmlns:p14="http://schemas.microsoft.com/office/powerpoint/2010/main" val="97895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939" y="8831343"/>
            <a:ext cx="3037840" cy="463466"/>
          </a:xfrm>
          <a:prstGeom prst="rect">
            <a:avLst/>
          </a:prstGeom>
          <a:noFill/>
          <a:ln w="9525">
            <a:noFill/>
            <a:miter lim="800000"/>
            <a:headEnd/>
            <a:tailEnd/>
          </a:ln>
        </p:spPr>
        <p:txBody>
          <a:bodyPr lIns="92794" tIns="46398" rIns="92794" bIns="46398" anchor="b"/>
          <a:lstStyle/>
          <a:p>
            <a:pPr algn="r" defTabSz="927564"/>
            <a:fld id="{F7DB70DF-70D9-4A91-A986-03C11B672AAA}" type="slidenum">
              <a:rPr lang="en-US" sz="1200">
                <a:latin typeface="Times New Roman" charset="0"/>
              </a:rPr>
              <a:pPr algn="r" defTabSz="927564"/>
              <a:t>4</a:t>
            </a:fld>
            <a:endParaRPr lang="en-US" sz="1200">
              <a:latin typeface="Times New Roman" charset="0"/>
            </a:endParaRPr>
          </a:p>
        </p:txBody>
      </p:sp>
      <p:sp>
        <p:nvSpPr>
          <p:cNvPr id="44035" name="Rectangle 2"/>
          <p:cNvSpPr>
            <a:spLocks noGrp="1" noRot="1" noChangeAspect="1" noChangeArrowheads="1" noTextEdit="1"/>
          </p:cNvSpPr>
          <p:nvPr>
            <p:ph type="sldImg"/>
          </p:nvPr>
        </p:nvSpPr>
        <p:spPr>
          <a:xfrm>
            <a:off x="404813" y="696913"/>
            <a:ext cx="6199187" cy="3487737"/>
          </a:xfrm>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r>
              <a:rPr lang="en-US" dirty="0">
                <a:latin typeface="Times New Roman" charset="0"/>
              </a:rPr>
              <a:t>Joel</a:t>
            </a:r>
          </a:p>
          <a:p>
            <a:pPr eaLnBrk="1" hangingPunct="1"/>
            <a:r>
              <a:rPr lang="en-US" dirty="0">
                <a:latin typeface="Times New Roman" charset="0"/>
              </a:rPr>
              <a:t>Here are the discussion topics that for today.  We will be covering…</a:t>
            </a:r>
          </a:p>
          <a:p>
            <a:pPr eaLnBrk="1" hangingPunct="1"/>
            <a:endParaRPr lang="en-US" dirty="0">
              <a:latin typeface="Times New Roman" charset="0"/>
            </a:endParaRPr>
          </a:p>
        </p:txBody>
      </p:sp>
    </p:spTree>
    <p:extLst>
      <p:ext uri="{BB962C8B-B14F-4D97-AF65-F5344CB8AC3E}">
        <p14:creationId xmlns:p14="http://schemas.microsoft.com/office/powerpoint/2010/main" val="3572072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eaLnBrk="1" hangingPunct="1"/>
            <a:r>
              <a:rPr lang="en-US" dirty="0">
                <a:latin typeface="Times New Roman" charset="0"/>
              </a:rPr>
              <a:t>Corey</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31</a:t>
            </a:fld>
            <a:endParaRPr lang="en-US"/>
          </a:p>
        </p:txBody>
      </p:sp>
    </p:spTree>
    <p:extLst>
      <p:ext uri="{BB962C8B-B14F-4D97-AF65-F5344CB8AC3E}">
        <p14:creationId xmlns:p14="http://schemas.microsoft.com/office/powerpoint/2010/main" val="1978056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eaLnBrk="1" hangingPunct="1"/>
            <a:r>
              <a:rPr lang="en-US" sz="1200" dirty="0">
                <a:latin typeface="Times New Roman" charset="0"/>
              </a:rPr>
              <a:t>Corey</a:t>
            </a:r>
          </a:p>
          <a:p>
            <a:pPr eaLnBrk="1" hangingPunct="1"/>
            <a:endParaRPr lang="en-US" sz="1200" dirty="0">
              <a:latin typeface="Times New Roman" charset="0"/>
            </a:endParaRPr>
          </a:p>
          <a:p>
            <a:pPr eaLnBrk="1" hangingPunct="1"/>
            <a:r>
              <a:rPr lang="en-US" sz="1200" dirty="0">
                <a:latin typeface="Times New Roman" charset="0"/>
              </a:rPr>
              <a:t>It may not be considered reasonable if the less expensive equipment had all the necessary specifications the PI needed to do the work. If the added features are NOT necessary for the grant’s performance, then the extra cost WOULD NOT BE REASONABLE.</a:t>
            </a:r>
          </a:p>
          <a:p>
            <a:pPr eaLnBrk="1" hangingPunct="1"/>
            <a:endParaRPr lang="en-US" sz="1200" dirty="0">
              <a:latin typeface="Times New Roman" charset="0"/>
            </a:endParaRPr>
          </a:p>
          <a:p>
            <a:pPr eaLnBrk="1" hangingPunct="1"/>
            <a:r>
              <a:rPr lang="en-US" sz="1200" b="1" dirty="0">
                <a:latin typeface="Times New Roman" charset="0"/>
              </a:rPr>
              <a:t>DELAY – JEOPARDIZE PROJECT </a:t>
            </a:r>
            <a:r>
              <a:rPr lang="en-US" sz="1200" dirty="0">
                <a:latin typeface="Times New Roman" charset="0"/>
              </a:rPr>
              <a:t>- What if the less expensive model was not available or couldn’t be delivered for 3 months and the delay would jeopardize work under the project?  Then the purchase of the more expensive model may be justified. </a:t>
            </a:r>
          </a:p>
          <a:p>
            <a:pPr eaLnBrk="1" hangingPunct="1"/>
            <a:endParaRPr lang="en-US" sz="1200" dirty="0">
              <a:latin typeface="Times New Roman" charset="0"/>
            </a:endParaRPr>
          </a:p>
          <a:p>
            <a:pPr eaLnBrk="1" hangingPunct="1"/>
            <a:r>
              <a:rPr lang="en-US" sz="1200" b="1" dirty="0">
                <a:latin typeface="Times New Roman" charset="0"/>
              </a:rPr>
              <a:t>DEPT FUNDS - </a:t>
            </a:r>
            <a:r>
              <a:rPr lang="en-US" sz="1200" dirty="0">
                <a:latin typeface="Times New Roman" charset="0"/>
              </a:rPr>
              <a:t>What if the DEPT. told you that the DEPARTMENT FUNDS will provide the additional $10,000?  Would that be okay to charge the grant for the amount less the $10,000 &amp; the DEPARTMENT FUNDS WOULD BE CHARGED THE $10,000?  </a:t>
            </a:r>
            <a:r>
              <a:rPr lang="en-US" sz="1200" b="1" dirty="0">
                <a:latin typeface="Times New Roman" charset="0"/>
              </a:rPr>
              <a:t>YES</a:t>
            </a:r>
          </a:p>
          <a:p>
            <a:pPr eaLnBrk="1" hangingPunct="1"/>
            <a:endParaRPr lang="en-US" sz="1200" dirty="0">
              <a:latin typeface="Times New Roman" charset="0"/>
            </a:endParaRPr>
          </a:p>
          <a:p>
            <a:pPr eaLnBrk="1" hangingPunct="1"/>
            <a:r>
              <a:rPr lang="en-US" sz="1200" dirty="0">
                <a:solidFill>
                  <a:srgbClr val="FF0000"/>
                </a:solidFill>
                <a:latin typeface="Times New Roman" charset="0"/>
              </a:rPr>
              <a:t>Other considerations:</a:t>
            </a:r>
          </a:p>
          <a:p>
            <a:pPr eaLnBrk="1" hangingPunct="1">
              <a:buFontTx/>
              <a:buChar char="•"/>
            </a:pPr>
            <a:r>
              <a:rPr lang="en-US" sz="1200" dirty="0">
                <a:solidFill>
                  <a:srgbClr val="FF0000"/>
                </a:solidFill>
                <a:latin typeface="Times New Roman" charset="0"/>
              </a:rPr>
              <a:t>Is it necessary for the performance of the grant?</a:t>
            </a:r>
          </a:p>
          <a:p>
            <a:pPr eaLnBrk="1" hangingPunct="1">
              <a:buFontTx/>
              <a:buChar char="•"/>
            </a:pPr>
            <a:r>
              <a:rPr lang="en-US" sz="1200" dirty="0">
                <a:solidFill>
                  <a:srgbClr val="FF0000"/>
                </a:solidFill>
                <a:latin typeface="Times New Roman" charset="0"/>
              </a:rPr>
              <a:t>Is the purchase allowed under Terms of </a:t>
            </a:r>
            <a:r>
              <a:rPr lang="en-US" sz="1200" dirty="0" err="1">
                <a:solidFill>
                  <a:srgbClr val="FF0000"/>
                </a:solidFill>
                <a:latin typeface="Times New Roman" charset="0"/>
              </a:rPr>
              <a:t>Awd</a:t>
            </a:r>
            <a:r>
              <a:rPr lang="en-US" sz="1200" dirty="0">
                <a:solidFill>
                  <a:srgbClr val="FF0000"/>
                </a:solidFill>
                <a:latin typeface="Times New Roman" charset="0"/>
              </a:rPr>
              <a:t>?  OR Does it comply with terms and conditions of award?</a:t>
            </a:r>
          </a:p>
          <a:p>
            <a:pPr eaLnBrk="1" hangingPunct="1">
              <a:buFontTx/>
              <a:buChar char="•"/>
            </a:pPr>
            <a:r>
              <a:rPr lang="en-US" sz="1200" dirty="0">
                <a:solidFill>
                  <a:srgbClr val="FF0000"/>
                </a:solidFill>
                <a:latin typeface="Times New Roman" charset="0"/>
              </a:rPr>
              <a:t>Is the purchase consistent with institutional polices?</a:t>
            </a:r>
          </a:p>
          <a:p>
            <a:pPr eaLnBrk="1" hangingPunct="1"/>
            <a:endParaRPr lang="en-US" sz="1200" dirty="0">
              <a:latin typeface="Times New Roman" charset="0"/>
            </a:endParaRPr>
          </a:p>
          <a:p>
            <a:pPr eaLnBrk="1" hangingPunct="1"/>
            <a:r>
              <a:rPr lang="en-US" sz="1200" dirty="0">
                <a:latin typeface="Times New Roman" charset="0"/>
              </a:rPr>
              <a:t>Take home message -- Be sure your files include </a:t>
            </a:r>
            <a:r>
              <a:rPr lang="en-US" sz="1200" b="1" dirty="0">
                <a:latin typeface="Times New Roman" charset="0"/>
              </a:rPr>
              <a:t>sufficient documentation to justify the additional expenditures </a:t>
            </a:r>
            <a:r>
              <a:rPr lang="en-US" sz="1200" dirty="0">
                <a:latin typeface="Times New Roman" charset="0"/>
              </a:rPr>
              <a:t>in </a:t>
            </a:r>
            <a:r>
              <a:rPr lang="en-US" sz="1200" b="1" dirty="0">
                <a:latin typeface="Times New Roman" charset="0"/>
              </a:rPr>
              <a:t>the event the cost/charge is questioned by an auditor</a:t>
            </a:r>
            <a:r>
              <a:rPr lang="en-US" sz="1200" dirty="0">
                <a:latin typeface="Times New Roman" charset="0"/>
              </a:rPr>
              <a:t>.  The charge </a:t>
            </a:r>
            <a:r>
              <a:rPr lang="en-US" sz="1200" b="1" dirty="0">
                <a:latin typeface="Times New Roman" charset="0"/>
              </a:rPr>
              <a:t>must be </a:t>
            </a:r>
            <a:r>
              <a:rPr lang="en-US" sz="1200" b="1" i="1" dirty="0">
                <a:latin typeface="Times New Roman" charset="0"/>
              </a:rPr>
              <a:t>reasonable at the time the decision is made </a:t>
            </a:r>
            <a:r>
              <a:rPr lang="en-US" sz="1200" b="1" dirty="0">
                <a:latin typeface="Times New Roman" charset="0"/>
              </a:rPr>
              <a:t>to incur the cost.  </a:t>
            </a:r>
            <a:r>
              <a:rPr lang="en-US" sz="1200" dirty="0">
                <a:latin typeface="Times New Roman" charset="0"/>
              </a:rPr>
              <a:t>Also be sure the </a:t>
            </a:r>
            <a:r>
              <a:rPr lang="en-US" sz="1200" b="1" i="1" dirty="0">
                <a:latin typeface="Times New Roman" charset="0"/>
              </a:rPr>
              <a:t>purchase is consistent with </a:t>
            </a:r>
            <a:r>
              <a:rPr lang="en-US" sz="1200" b="1" i="1" dirty="0" err="1">
                <a:latin typeface="Times New Roman" charset="0"/>
              </a:rPr>
              <a:t>Inst’l</a:t>
            </a:r>
            <a:r>
              <a:rPr lang="en-US" sz="1200" b="1" i="1" dirty="0">
                <a:latin typeface="Times New Roman" charset="0"/>
              </a:rPr>
              <a:t> policy</a:t>
            </a:r>
            <a:r>
              <a:rPr lang="en-US" sz="1200" b="1" dirty="0">
                <a:latin typeface="Times New Roman" charset="0"/>
              </a:rPr>
              <a:t>, is </a:t>
            </a:r>
            <a:r>
              <a:rPr lang="en-US" sz="1200" b="1" i="1" dirty="0">
                <a:latin typeface="Times New Roman" charset="0"/>
              </a:rPr>
              <a:t>in compliance with terms of award and Federal requirements.</a:t>
            </a:r>
          </a:p>
          <a:p>
            <a:pPr eaLnBrk="1" hangingPunct="1"/>
            <a:endParaRPr lang="en-US" sz="1200"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32</a:t>
            </a:fld>
            <a:endParaRPr lang="en-US"/>
          </a:p>
        </p:txBody>
      </p:sp>
    </p:spTree>
    <p:extLst>
      <p:ext uri="{BB962C8B-B14F-4D97-AF65-F5344CB8AC3E}">
        <p14:creationId xmlns:p14="http://schemas.microsoft.com/office/powerpoint/2010/main" val="2866103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eaLnBrk="1" hangingPunct="1">
              <a:defRPr/>
            </a:pPr>
            <a:r>
              <a:rPr lang="en-US" b="1" dirty="0">
                <a:latin typeface="Times New Roman" charset="0"/>
              </a:rPr>
              <a:t>Alesia</a:t>
            </a:r>
          </a:p>
          <a:p>
            <a:pPr eaLnBrk="1" hangingPunct="1">
              <a:defRPr/>
            </a:pPr>
            <a:endParaRPr lang="en-US" b="1"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33</a:t>
            </a:fld>
            <a:endParaRPr lang="en-US"/>
          </a:p>
        </p:txBody>
      </p:sp>
    </p:spTree>
    <p:extLst>
      <p:ext uri="{BB962C8B-B14F-4D97-AF65-F5344CB8AC3E}">
        <p14:creationId xmlns:p14="http://schemas.microsoft.com/office/powerpoint/2010/main" val="3952187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eaLnBrk="1" hangingPunct="1"/>
            <a:r>
              <a:rPr lang="en-US" sz="1200" dirty="0">
                <a:latin typeface="Tahoma" pitchFamily="34" charset="0"/>
                <a:ea typeface="Tahoma" pitchFamily="34" charset="0"/>
                <a:cs typeface="Tahoma" pitchFamily="34" charset="0"/>
              </a:rPr>
              <a:t>Alesia</a:t>
            </a:r>
          </a:p>
          <a:p>
            <a:pPr eaLnBrk="1" hangingPunct="1"/>
            <a:endParaRPr lang="en-US" sz="1200" dirty="0">
              <a:latin typeface="Tahoma" pitchFamily="34" charset="0"/>
              <a:ea typeface="Tahoma" pitchFamily="34" charset="0"/>
              <a:cs typeface="Tahoma" pitchFamily="34" charset="0"/>
            </a:endParaRPr>
          </a:p>
          <a:p>
            <a:pPr eaLnBrk="1" hangingPunct="1"/>
            <a:r>
              <a:rPr lang="en-US" sz="1200" dirty="0">
                <a:latin typeface="Tahoma" pitchFamily="34" charset="0"/>
                <a:ea typeface="Tahoma" pitchFamily="34" charset="0"/>
                <a:cs typeface="Tahoma" pitchFamily="34" charset="0"/>
              </a:rPr>
              <a:t>FYI - The case study is emphasizing that the EQUIPMENT will be </a:t>
            </a:r>
            <a:r>
              <a:rPr lang="en-US" sz="1200" u="sng" dirty="0">
                <a:latin typeface="Tahoma" pitchFamily="34" charset="0"/>
                <a:ea typeface="Tahoma" pitchFamily="34" charset="0"/>
                <a:cs typeface="Tahoma" pitchFamily="34" charset="0"/>
              </a:rPr>
              <a:t>used on an NCI grant </a:t>
            </a:r>
            <a:r>
              <a:rPr lang="en-US" sz="1200" dirty="0">
                <a:latin typeface="Tahoma" pitchFamily="34" charset="0"/>
                <a:ea typeface="Tahoma" pitchFamily="34" charset="0"/>
                <a:cs typeface="Tahoma" pitchFamily="34" charset="0"/>
              </a:rPr>
              <a:t>and the </a:t>
            </a:r>
            <a:r>
              <a:rPr lang="en-US" sz="1200" u="sng" dirty="0">
                <a:latin typeface="Tahoma" pitchFamily="34" charset="0"/>
                <a:ea typeface="Tahoma" pitchFamily="34" charset="0"/>
                <a:cs typeface="Tahoma" pitchFamily="34" charset="0"/>
              </a:rPr>
              <a:t>cost</a:t>
            </a:r>
            <a:r>
              <a:rPr lang="en-US" sz="1200" dirty="0">
                <a:latin typeface="Tahoma" pitchFamily="34" charset="0"/>
                <a:ea typeface="Tahoma" pitchFamily="34" charset="0"/>
                <a:cs typeface="Tahoma" pitchFamily="34" charset="0"/>
              </a:rPr>
              <a:t> will be </a:t>
            </a:r>
            <a:r>
              <a:rPr lang="en-US" sz="1200" u="sng" dirty="0">
                <a:latin typeface="Tahoma" pitchFamily="34" charset="0"/>
                <a:ea typeface="Tahoma" pitchFamily="34" charset="0"/>
                <a:cs typeface="Tahoma" pitchFamily="34" charset="0"/>
              </a:rPr>
              <a:t>CHARGED to NEI grant</a:t>
            </a:r>
            <a:r>
              <a:rPr lang="en-US" sz="1200" dirty="0">
                <a:latin typeface="Tahoma" pitchFamily="34" charset="0"/>
                <a:ea typeface="Tahoma" pitchFamily="34" charset="0"/>
                <a:cs typeface="Tahoma" pitchFamily="34" charset="0"/>
              </a:rPr>
              <a:t>.</a:t>
            </a:r>
          </a:p>
          <a:p>
            <a:pPr eaLnBrk="1" hangingPunct="1"/>
            <a:endParaRPr lang="en-US" sz="1200" dirty="0">
              <a:latin typeface="Tahoma" pitchFamily="34" charset="0"/>
              <a:ea typeface="Tahoma" pitchFamily="34" charset="0"/>
              <a:cs typeface="Tahoma" pitchFamily="34" charset="0"/>
            </a:endParaRPr>
          </a:p>
          <a:p>
            <a:pPr eaLnBrk="1" hangingPunct="1"/>
            <a:r>
              <a:rPr lang="en-US" sz="1200" dirty="0">
                <a:latin typeface="Tahoma" pitchFamily="34" charset="0"/>
                <a:ea typeface="Tahoma" pitchFamily="34" charset="0"/>
                <a:cs typeface="Tahoma" pitchFamily="34" charset="0"/>
              </a:rPr>
              <a:t>What are some questions you would ask yourself in determining whether the cost is allowable/allocable?  </a:t>
            </a:r>
            <a:r>
              <a:rPr lang="en-US" sz="1200" b="1" dirty="0">
                <a:latin typeface="Tahoma" pitchFamily="34" charset="0"/>
                <a:ea typeface="Tahoma" pitchFamily="34" charset="0"/>
                <a:cs typeface="Tahoma" pitchFamily="34" charset="0"/>
              </a:rPr>
              <a:t>  1)</a:t>
            </a:r>
            <a:r>
              <a:rPr lang="en-US" sz="1200" dirty="0">
                <a:latin typeface="Tahoma" pitchFamily="34" charset="0"/>
                <a:ea typeface="Tahoma" pitchFamily="34" charset="0"/>
                <a:cs typeface="Tahoma" pitchFamily="34" charset="0"/>
              </a:rPr>
              <a:t> </a:t>
            </a:r>
            <a:r>
              <a:rPr lang="en-US" sz="1200" b="1" dirty="0">
                <a:latin typeface="Tahoma" pitchFamily="34" charset="0"/>
                <a:ea typeface="Tahoma" pitchFamily="34" charset="0"/>
                <a:cs typeface="Tahoma" pitchFamily="34" charset="0"/>
              </a:rPr>
              <a:t>Is the cost of the equipment allocable to the NEI grant?</a:t>
            </a:r>
            <a:r>
              <a:rPr lang="en-US" sz="1200" dirty="0">
                <a:latin typeface="Tahoma" pitchFamily="34" charset="0"/>
                <a:ea typeface="Tahoma" pitchFamily="34" charset="0"/>
                <a:cs typeface="Tahoma" pitchFamily="34" charset="0"/>
              </a:rPr>
              <a:t>    </a:t>
            </a:r>
            <a:r>
              <a:rPr lang="en-US" sz="1200" b="1" dirty="0">
                <a:latin typeface="Tahoma" pitchFamily="34" charset="0"/>
                <a:ea typeface="Tahoma" pitchFamily="34" charset="0"/>
                <a:cs typeface="Tahoma" pitchFamily="34" charset="0"/>
              </a:rPr>
              <a:t>2) Does the cost </a:t>
            </a:r>
            <a:r>
              <a:rPr lang="en-US" sz="1200" b="1" u="sng" dirty="0">
                <a:latin typeface="Tahoma" pitchFamily="34" charset="0"/>
                <a:ea typeface="Tahoma" pitchFamily="34" charset="0"/>
                <a:cs typeface="Tahoma" pitchFamily="34" charset="0"/>
              </a:rPr>
              <a:t>benefit</a:t>
            </a:r>
            <a:r>
              <a:rPr lang="en-US" sz="1200" b="1" dirty="0">
                <a:latin typeface="Tahoma" pitchFamily="34" charset="0"/>
                <a:ea typeface="Tahoma" pitchFamily="34" charset="0"/>
                <a:cs typeface="Tahoma" pitchFamily="34" charset="0"/>
              </a:rPr>
              <a:t> the NEI grant?     3) Does the cost </a:t>
            </a:r>
            <a:r>
              <a:rPr lang="en-US" sz="1200" b="1" u="sng" dirty="0">
                <a:latin typeface="Tahoma" pitchFamily="34" charset="0"/>
                <a:ea typeface="Tahoma" pitchFamily="34" charset="0"/>
                <a:cs typeface="Tahoma" pitchFamily="34" charset="0"/>
              </a:rPr>
              <a:t>advance work</a:t>
            </a:r>
            <a:r>
              <a:rPr lang="en-US" sz="1200" b="1" dirty="0">
                <a:latin typeface="Tahoma" pitchFamily="34" charset="0"/>
                <a:ea typeface="Tahoma" pitchFamily="34" charset="0"/>
                <a:cs typeface="Tahoma" pitchFamily="34" charset="0"/>
              </a:rPr>
              <a:t> under the NEI grant?  </a:t>
            </a:r>
          </a:p>
          <a:p>
            <a:pPr eaLnBrk="1" hangingPunct="1"/>
            <a:endParaRPr lang="en-US" sz="1200" b="1" dirty="0">
              <a:latin typeface="Tahoma" pitchFamily="34" charset="0"/>
              <a:ea typeface="Tahoma" pitchFamily="34" charset="0"/>
              <a:cs typeface="Tahoma" pitchFamily="34" charset="0"/>
            </a:endParaRPr>
          </a:p>
          <a:p>
            <a:pPr eaLnBrk="1" hangingPunct="1"/>
            <a:r>
              <a:rPr lang="en-US" sz="1200" dirty="0">
                <a:latin typeface="Tahoma" pitchFamily="34" charset="0"/>
                <a:ea typeface="Tahoma" pitchFamily="34" charset="0"/>
                <a:cs typeface="Tahoma" pitchFamily="34" charset="0"/>
              </a:rPr>
              <a:t>Since the microscope will </a:t>
            </a:r>
            <a:r>
              <a:rPr lang="en-US" sz="1200" b="1" u="sng" dirty="0">
                <a:latin typeface="Tahoma" pitchFamily="34" charset="0"/>
                <a:ea typeface="Tahoma" pitchFamily="34" charset="0"/>
                <a:cs typeface="Tahoma" pitchFamily="34" charset="0"/>
              </a:rPr>
              <a:t>not</a:t>
            </a:r>
            <a:r>
              <a:rPr lang="en-US" sz="1200" b="1" dirty="0">
                <a:latin typeface="Tahoma" pitchFamily="34" charset="0"/>
                <a:ea typeface="Tahoma" pitchFamily="34" charset="0"/>
                <a:cs typeface="Tahoma" pitchFamily="34" charset="0"/>
              </a:rPr>
              <a:t> be used</a:t>
            </a:r>
            <a:r>
              <a:rPr lang="en-US" sz="1200" dirty="0">
                <a:latin typeface="Tahoma" pitchFamily="34" charset="0"/>
                <a:ea typeface="Tahoma" pitchFamily="34" charset="0"/>
                <a:cs typeface="Tahoma" pitchFamily="34" charset="0"/>
              </a:rPr>
              <a:t> on the NEI grant, nor benefit the NEI grant or even advance work on the NEI grant, </a:t>
            </a:r>
            <a:r>
              <a:rPr lang="en-US" sz="1200" b="1" dirty="0">
                <a:latin typeface="Tahoma" pitchFamily="34" charset="0"/>
                <a:ea typeface="Tahoma" pitchFamily="34" charset="0"/>
                <a:cs typeface="Tahoma" pitchFamily="34" charset="0"/>
              </a:rPr>
              <a:t>it does NOT meet the test of allocability.  Therefore the cost </a:t>
            </a:r>
            <a:r>
              <a:rPr lang="en-US" sz="1200" dirty="0">
                <a:latin typeface="Tahoma" pitchFamily="34" charset="0"/>
                <a:ea typeface="Tahoma" pitchFamily="34" charset="0"/>
                <a:cs typeface="Tahoma" pitchFamily="34" charset="0"/>
              </a:rPr>
              <a:t>should </a:t>
            </a:r>
            <a:r>
              <a:rPr lang="en-US" sz="1200" b="1" dirty="0">
                <a:latin typeface="Tahoma" pitchFamily="34" charset="0"/>
                <a:ea typeface="Tahoma" pitchFamily="34" charset="0"/>
                <a:cs typeface="Tahoma" pitchFamily="34" charset="0"/>
              </a:rPr>
              <a:t>NOT </a:t>
            </a:r>
            <a:r>
              <a:rPr lang="en-US" sz="1200" dirty="0">
                <a:latin typeface="Tahoma" pitchFamily="34" charset="0"/>
                <a:ea typeface="Tahoma" pitchFamily="34" charset="0"/>
                <a:cs typeface="Tahoma" pitchFamily="34" charset="0"/>
              </a:rPr>
              <a:t>be charged to the NEI grant. </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34</a:t>
            </a:fld>
            <a:endParaRPr lang="en-US"/>
          </a:p>
        </p:txBody>
      </p:sp>
    </p:spTree>
    <p:extLst>
      <p:ext uri="{BB962C8B-B14F-4D97-AF65-F5344CB8AC3E}">
        <p14:creationId xmlns:p14="http://schemas.microsoft.com/office/powerpoint/2010/main" val="2286518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dirty="0"/>
              <a:t>Alesia</a:t>
            </a:r>
          </a:p>
          <a:p>
            <a:endParaRPr lang="en-US" dirty="0"/>
          </a:p>
          <a:p>
            <a:r>
              <a:rPr lang="en-US" dirty="0"/>
              <a:t>Read Slide</a:t>
            </a:r>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35</a:t>
            </a:fld>
            <a:endParaRPr lang="en-US"/>
          </a:p>
        </p:txBody>
      </p:sp>
    </p:spTree>
    <p:extLst>
      <p:ext uri="{BB962C8B-B14F-4D97-AF65-F5344CB8AC3E}">
        <p14:creationId xmlns:p14="http://schemas.microsoft.com/office/powerpoint/2010/main" val="1236765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Alesia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take moment to answer the poll. You will select from 4 possible, which are:</a:t>
            </a:r>
          </a:p>
          <a:p>
            <a:endParaRPr lang="en-US" dirty="0"/>
          </a:p>
          <a:p>
            <a:r>
              <a:rPr lang="en-US" dirty="0"/>
              <a:t>Read slide…</a:t>
            </a:r>
          </a:p>
          <a:p>
            <a:endParaRPr lang="en-US" dirty="0"/>
          </a:p>
          <a:p>
            <a:pPr eaLnBrk="1" hangingPunct="1"/>
            <a:r>
              <a:rPr lang="en-US" sz="1000" b="1" dirty="0">
                <a:latin typeface="Times New Roman" charset="0"/>
              </a:rPr>
              <a:t>…The answer is to this questions is number 1.</a:t>
            </a:r>
          </a:p>
          <a:p>
            <a:pPr eaLnBrk="1" hangingPunct="1"/>
            <a:endParaRPr lang="en-US" sz="1200" dirty="0">
              <a:latin typeface="Times New Roman" charset="0"/>
            </a:endParaRPr>
          </a:p>
          <a:p>
            <a:pPr eaLnBrk="1" hangingPunct="1">
              <a:defRPr/>
            </a:pPr>
            <a:r>
              <a:rPr lang="en-US" sz="1200" dirty="0">
                <a:latin typeface="Times New Roman" charset="0"/>
              </a:rPr>
              <a:t>Generally, for IHE i</a:t>
            </a:r>
            <a:r>
              <a:rPr lang="en-US" sz="1200" dirty="0"/>
              <a:t>tems such as office supplies, postage, local telephone costs, and memberships must normally be treated as indirect (F&amp;A) costs.</a:t>
            </a:r>
          </a:p>
          <a:p>
            <a:pPr eaLnBrk="1" hangingPunct="1">
              <a:defRPr/>
            </a:pPr>
            <a:endParaRPr lang="en-US" sz="1200" dirty="0"/>
          </a:p>
          <a:p>
            <a:pPr eaLnBrk="1" hangingPunct="1"/>
            <a:r>
              <a:rPr lang="en-US" sz="1200" dirty="0">
                <a:latin typeface="Times New Roman" charset="0"/>
              </a:rPr>
              <a:t>If such charges are included in the direct cost claimed, that would constitute ‘double dipping’ because the project would be paying for general office supplies as both a direct and indirect charge.  Therefore, these costs are NOT allowable.</a:t>
            </a:r>
          </a:p>
          <a:p>
            <a:pPr eaLnBrk="1" hangingPunct="1"/>
            <a:endParaRPr lang="en-US" sz="1200" dirty="0">
              <a:latin typeface="Times New Roman" charset="0"/>
            </a:endParaRPr>
          </a:p>
          <a:p>
            <a:pPr eaLnBrk="1" hangingPunct="1"/>
            <a:r>
              <a:rPr lang="en-US" sz="1200" dirty="0">
                <a:latin typeface="Times New Roman" charset="0"/>
              </a:rPr>
              <a:t>With that said, costs may be considered appropriate if the costs will be used for the following:</a:t>
            </a:r>
          </a:p>
          <a:p>
            <a:pPr eaLnBrk="1" hangingPunct="1"/>
            <a:r>
              <a:rPr lang="en-US" sz="1200" dirty="0">
                <a:latin typeface="Times New Roman" charset="0"/>
              </a:rPr>
              <a:t>	---- a specific research purpose (e.g., large mailings, epidemiology study)</a:t>
            </a:r>
          </a:p>
          <a:p>
            <a:pPr eaLnBrk="1" hangingPunct="1"/>
            <a:r>
              <a:rPr lang="en-US" sz="1200" dirty="0">
                <a:latin typeface="Times New Roman" charset="0"/>
              </a:rPr>
              <a:t>	---- an unlike circumstance (not usually covered as part of F&amp;A costs)</a:t>
            </a:r>
          </a:p>
          <a:p>
            <a:pPr eaLnBrk="1" hangingPunct="1"/>
            <a:r>
              <a:rPr lang="en-US" sz="1200" dirty="0">
                <a:latin typeface="Times New Roman"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latin typeface="Times New Roman" charset="0"/>
              </a:rPr>
              <a:t>Lastly, when in doubt about a cost I always recommend that you contact your Internal Auditor.</a:t>
            </a:r>
            <a:endParaRPr lang="en-US" sz="1200" dirty="0">
              <a:latin typeface="Times New Roman" charset="0"/>
            </a:endParaRPr>
          </a:p>
          <a:p>
            <a:pPr eaLnBrk="1" hangingPunct="1"/>
            <a:endParaRPr lang="en-US" sz="1200" dirty="0">
              <a:latin typeface="Times New Roman" charset="0"/>
            </a:endParaRPr>
          </a:p>
          <a:p>
            <a:pPr eaLnBrk="1" hangingPunct="1"/>
            <a:r>
              <a:rPr lang="en-US" sz="1200" dirty="0">
                <a:latin typeface="Times New Roman" charset="0"/>
              </a:rPr>
              <a:t>See 45 CFR 75.453 and 45 CFR 75, Appendix III b.6.b.(2)</a:t>
            </a:r>
          </a:p>
          <a:p>
            <a:endParaRPr lang="en-US" dirty="0"/>
          </a:p>
        </p:txBody>
      </p:sp>
      <p:sp>
        <p:nvSpPr>
          <p:cNvPr id="4" name="Slide Number Placeholder 3"/>
          <p:cNvSpPr>
            <a:spLocks noGrp="1"/>
          </p:cNvSpPr>
          <p:nvPr>
            <p:ph type="sldNum" sz="quarter" idx="5"/>
          </p:nvPr>
        </p:nvSpPr>
        <p:spPr/>
        <p:txBody>
          <a:bodyPr/>
          <a:lstStyle/>
          <a:p>
            <a:pPr>
              <a:defRPr/>
            </a:pPr>
            <a:fld id="{C1090057-0F9F-4E96-8711-63F4B4F32239}" type="slidenum">
              <a:rPr lang="en-US" smtClean="0"/>
              <a:pPr>
                <a:defRPr/>
              </a:pPr>
              <a:t>36</a:t>
            </a:fld>
            <a:endParaRPr lang="en-US"/>
          </a:p>
        </p:txBody>
      </p:sp>
    </p:spTree>
    <p:extLst>
      <p:ext uri="{BB962C8B-B14F-4D97-AF65-F5344CB8AC3E}">
        <p14:creationId xmlns:p14="http://schemas.microsoft.com/office/powerpoint/2010/main" val="402867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37</a:t>
            </a:fld>
            <a:endParaRPr lang="en-US"/>
          </a:p>
        </p:txBody>
      </p:sp>
      <p:sp>
        <p:nvSpPr>
          <p:cNvPr id="108547" name="Rectangle 2"/>
          <p:cNvSpPr>
            <a:spLocks noGrp="1" noRot="1" noChangeAspect="1" noChangeArrowheads="1" noTextEdit="1"/>
          </p:cNvSpPr>
          <p:nvPr>
            <p:ph type="sldImg"/>
          </p:nvPr>
        </p:nvSpPr>
        <p:spPr>
          <a:xfrm>
            <a:off x="406400" y="696913"/>
            <a:ext cx="6199188" cy="3487737"/>
          </a:xfrm>
          <a:ln/>
        </p:spPr>
      </p:sp>
      <p:sp>
        <p:nvSpPr>
          <p:cNvPr id="108548" name="Rectangle 3"/>
          <p:cNvSpPr>
            <a:spLocks noGrp="1" noChangeArrowheads="1"/>
          </p:cNvSpPr>
          <p:nvPr>
            <p:ph type="body" idx="1"/>
          </p:nvPr>
        </p:nvSpPr>
        <p:spPr>
          <a:noFill/>
          <a:ln/>
        </p:spPr>
        <p:txBody>
          <a:bodyPr/>
          <a:lstStyle/>
          <a:p>
            <a:pPr>
              <a:buClr>
                <a:srgbClr val="000099"/>
              </a:buClr>
            </a:pPr>
            <a:endParaRPr lang="en-US" dirty="0"/>
          </a:p>
        </p:txBody>
      </p:sp>
    </p:spTree>
    <p:extLst>
      <p:ext uri="{BB962C8B-B14F-4D97-AF65-F5344CB8AC3E}">
        <p14:creationId xmlns:p14="http://schemas.microsoft.com/office/powerpoint/2010/main" val="2860252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849"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Arial" charset="0"/>
              </a:rPr>
              <a:pPr marL="0" marR="0" lvl="0" indent="0" algn="r" defTabSz="924849"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2632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F3069D-D121-4876-88CA-889C570AB876}" type="slidenum">
              <a:rPr lang="en-US" smtClean="0">
                <a:latin typeface="Times New Roman" charset="0"/>
              </a:rPr>
              <a:pPr/>
              <a:t>5</a:t>
            </a:fld>
            <a:endParaRPr lang="en-US">
              <a:latin typeface="Times New Roman" charset="0"/>
            </a:endParaRPr>
          </a:p>
        </p:txBody>
      </p:sp>
      <p:sp>
        <p:nvSpPr>
          <p:cNvPr id="45059"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387813"/>
            <a:ext cx="5560060" cy="4155205"/>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rPr>
              <a:t>Joel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Times New Roman" charset="0"/>
            </a:endParaRPr>
          </a:p>
          <a:p>
            <a:pPr eaLnBrk="1" hangingPunct="1"/>
            <a:r>
              <a:rPr lang="en-US" dirty="0">
                <a:latin typeface="Times New Roman" charset="0"/>
              </a:rPr>
              <a:t>To set the backdrop for our discussion we will first cover federal requirements</a:t>
            </a:r>
          </a:p>
          <a:p>
            <a:pPr eaLnBrk="1" hangingPunct="1"/>
            <a:endParaRPr lang="en-US" dirty="0">
              <a:latin typeface="Times New Roman" charset="0"/>
            </a:endParaRPr>
          </a:p>
        </p:txBody>
      </p:sp>
    </p:spTree>
    <p:extLst>
      <p:ext uri="{BB962C8B-B14F-4D97-AF65-F5344CB8AC3E}">
        <p14:creationId xmlns:p14="http://schemas.microsoft.com/office/powerpoint/2010/main" val="260552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6</a:t>
            </a:fld>
            <a:endParaRPr lang="en-US"/>
          </a:p>
        </p:txBody>
      </p:sp>
      <p:sp>
        <p:nvSpPr>
          <p:cNvPr id="67587" name="Rectangle 2"/>
          <p:cNvSpPr>
            <a:spLocks noGrp="1" noRot="1" noChangeAspect="1" noChangeArrowheads="1" noTextEdit="1"/>
          </p:cNvSpPr>
          <p:nvPr>
            <p:ph type="sldImg"/>
          </p:nvPr>
        </p:nvSpPr>
        <p:spPr>
          <a:xfrm>
            <a:off x="401638" y="693738"/>
            <a:ext cx="6149975" cy="3460750"/>
          </a:xfrm>
          <a:ln/>
        </p:spPr>
      </p:sp>
      <p:sp>
        <p:nvSpPr>
          <p:cNvPr id="67588" name="Rectangle 3"/>
          <p:cNvSpPr>
            <a:spLocks noGrp="1" noChangeArrowheads="1"/>
          </p:cNvSpPr>
          <p:nvPr>
            <p:ph type="body" idx="1"/>
          </p:nvPr>
        </p:nvSpPr>
        <p:spPr>
          <a:xfrm>
            <a:off x="701041" y="4416469"/>
            <a:ext cx="5608320" cy="4182345"/>
          </a:xfrm>
          <a:noFill/>
          <a:ln/>
        </p:spPr>
        <p:txBody>
          <a:bodyPr/>
          <a:lstStyle/>
          <a:p>
            <a:r>
              <a:rPr lang="en-US" dirty="0"/>
              <a:t>Brian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the things we have been talking about are all found in 45 CFR Part 75. but now we are going to discuss the specific compliance requirements that are outlined in the regulation.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p>
          <a:p>
            <a:endParaRPr lang="en-US" dirty="0"/>
          </a:p>
        </p:txBody>
      </p:sp>
    </p:spTree>
    <p:extLst>
      <p:ext uri="{BB962C8B-B14F-4D97-AF65-F5344CB8AC3E}">
        <p14:creationId xmlns:p14="http://schemas.microsoft.com/office/powerpoint/2010/main" val="3923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7</a:t>
            </a:fld>
            <a:endParaRPr lang="en-US"/>
          </a:p>
        </p:txBody>
      </p:sp>
      <p:sp>
        <p:nvSpPr>
          <p:cNvPr id="67587" name="Rectangle 2"/>
          <p:cNvSpPr>
            <a:spLocks noGrp="1" noRot="1" noChangeAspect="1" noChangeArrowheads="1" noTextEdit="1"/>
          </p:cNvSpPr>
          <p:nvPr>
            <p:ph type="sldImg"/>
          </p:nvPr>
        </p:nvSpPr>
        <p:spPr>
          <a:xfrm>
            <a:off x="406400" y="696913"/>
            <a:ext cx="6199188" cy="3487737"/>
          </a:xfrm>
          <a:ln/>
        </p:spPr>
      </p:sp>
      <p:sp>
        <p:nvSpPr>
          <p:cNvPr id="67588" name="Rectangle 3"/>
          <p:cNvSpPr>
            <a:spLocks noGrp="1" noChangeArrowheads="1"/>
          </p:cNvSpPr>
          <p:nvPr>
            <p:ph type="body" idx="1"/>
          </p:nvPr>
        </p:nvSpPr>
        <p:spPr>
          <a:xfrm>
            <a:off x="701041" y="4416469"/>
            <a:ext cx="5608320" cy="4182345"/>
          </a:xfrm>
          <a:noFill/>
          <a:ln/>
        </p:spPr>
        <p:txBody>
          <a:bodyPr/>
          <a:lstStyle/>
          <a:p>
            <a:r>
              <a:rPr lang="en-US" sz="4000" dirty="0"/>
              <a:t>Joel</a:t>
            </a:r>
          </a:p>
          <a:p>
            <a:endParaRPr lang="en-US" sz="3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3600" b="0" i="0" u="none" strike="noStrike" kern="1200" dirty="0">
                <a:solidFill>
                  <a:schemeClr val="tx1"/>
                </a:solidFill>
                <a:effectLst/>
                <a:latin typeface="Times New Roman" pitchFamily="18" charset="0"/>
                <a:ea typeface="+mn-ea"/>
                <a:cs typeface="+mn-cs"/>
              </a:rPr>
              <a:t>As part of HHS, NIH is subject to </a:t>
            </a:r>
            <a:r>
              <a:rPr lang="en-US" sz="3600" dirty="0"/>
              <a:t>45 CFR 75. This regulation </a:t>
            </a:r>
            <a:r>
              <a:rPr lang="en-US" sz="2800" b="0" i="0" kern="1200" dirty="0">
                <a:solidFill>
                  <a:schemeClr val="tx1"/>
                </a:solidFill>
                <a:effectLst/>
                <a:latin typeface="Times New Roman" pitchFamily="18" charset="0"/>
                <a:ea typeface="+mn-ea"/>
                <a:cs typeface="+mn-cs"/>
              </a:rPr>
              <a:t>establishes uniform administrative requirements, cost principles, and audit requirements for all HHS </a:t>
            </a:r>
            <a:r>
              <a:rPr lang="en-US" sz="2800" b="0" i="0" u="none" strike="noStrike" kern="1200" dirty="0">
                <a:solidFill>
                  <a:schemeClr val="tx1"/>
                </a:solidFill>
                <a:effectLst/>
                <a:latin typeface="Times New Roman" pitchFamily="18" charset="0"/>
                <a:ea typeface="+mn-ea"/>
                <a:cs typeface="+mn-cs"/>
              </a:rPr>
              <a:t>federal awards.</a:t>
            </a:r>
            <a:endParaRPr lang="en-US" sz="2800" dirty="0"/>
          </a:p>
          <a:p>
            <a:endParaRPr lang="en-US" sz="1600" dirty="0"/>
          </a:p>
          <a:p>
            <a:endParaRPr lang="en-US" dirty="0"/>
          </a:p>
        </p:txBody>
      </p:sp>
    </p:spTree>
    <p:extLst>
      <p:ext uri="{BB962C8B-B14F-4D97-AF65-F5344CB8AC3E}">
        <p14:creationId xmlns:p14="http://schemas.microsoft.com/office/powerpoint/2010/main" val="264713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6E5C41-BBE9-4899-9B75-3DF2FF330680}" type="slidenum">
              <a:rPr lang="en-US" smtClean="0">
                <a:latin typeface="Times New Roman" charset="0"/>
              </a:rPr>
              <a:pPr/>
              <a:t>8</a:t>
            </a:fld>
            <a:endParaRPr lang="en-US">
              <a:latin typeface="Times New Roman" charset="0"/>
            </a:endParaRPr>
          </a:p>
        </p:txBody>
      </p:sp>
      <p:sp>
        <p:nvSpPr>
          <p:cNvPr id="47107"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695008" y="4387813"/>
            <a:ext cx="5560060" cy="4155205"/>
          </a:xfrm>
          <a:noFill/>
          <a:ln/>
        </p:spPr>
        <p:txBody>
          <a:bodyPr/>
          <a:lstStyle/>
          <a:p>
            <a:pPr eaLnBrk="1" hangingPunct="1"/>
            <a:r>
              <a:rPr lang="en-US" sz="1100" dirty="0">
                <a:latin typeface="Times New Roman" charset="0"/>
              </a:rPr>
              <a:t>Joel</a:t>
            </a:r>
          </a:p>
          <a:p>
            <a:pPr eaLnBrk="1" hangingPunct="1"/>
            <a:endParaRPr lang="en-US" sz="1100" dirty="0">
              <a:latin typeface="Times New Roman" charset="0"/>
            </a:endParaRPr>
          </a:p>
          <a:p>
            <a:pPr eaLnBrk="1" hangingPunct="1"/>
            <a:r>
              <a:rPr lang="en-US" sz="1000" dirty="0">
                <a:latin typeface="Times New Roman" charset="0"/>
              </a:rPr>
              <a:t>So what are the cost principles?... In general, the COST principles establish principles for determining cost applicability for grants, contracts, and other agreements.  Cost principles define DC and IDC or F&amp;A.</a:t>
            </a:r>
          </a:p>
          <a:p>
            <a:pPr eaLnBrk="1" hangingPunct="1"/>
            <a:endParaRPr lang="en-US" sz="1000" dirty="0">
              <a:latin typeface="Times New Roman" charset="0"/>
            </a:endParaRPr>
          </a:p>
          <a:p>
            <a:pPr eaLnBrk="1" hangingPunct="1"/>
            <a:r>
              <a:rPr lang="en-US" sz="1000" dirty="0">
                <a:latin typeface="Times New Roman" charset="0"/>
              </a:rPr>
              <a:t>In the cost principles, you can find lists of allowable and unallowable costs</a:t>
            </a:r>
            <a:r>
              <a:rPr lang="en-US" sz="1100" dirty="0"/>
              <a:t>.  </a:t>
            </a:r>
          </a:p>
          <a:p>
            <a:pPr eaLnBrk="1" hangingPunct="1"/>
            <a:endParaRPr lang="en-US" sz="1000" dirty="0">
              <a:latin typeface="Times New Roman" charset="0"/>
            </a:endParaRPr>
          </a:p>
          <a:p>
            <a:r>
              <a:rPr lang="en-US" sz="1100" dirty="0"/>
              <a:t>If you are questioning the allowability of a particular cost item, you may find it useful to look carefully at the “General Provisions for Selected Items of Cost” section in 45 CFE 75 Subpart E, which covers allowable or unallowable cost items.  </a:t>
            </a:r>
          </a:p>
          <a:p>
            <a:r>
              <a:rPr lang="en-US" sz="1100" dirty="0"/>
              <a:t> </a:t>
            </a:r>
          </a:p>
          <a:p>
            <a:pPr>
              <a:defRPr/>
            </a:pPr>
            <a:r>
              <a:rPr lang="en-US" sz="1100" dirty="0"/>
              <a:t>Another helpful resource is the NIH GPS which also includes a section on “Allowability of Costs/Activities” in Section 7.</a:t>
            </a:r>
          </a:p>
          <a:p>
            <a:pPr eaLnBrk="1" hangingPunct="1"/>
            <a:endParaRPr lang="en-US" sz="1100" dirty="0">
              <a:latin typeface="Times New Roman" charset="0"/>
            </a:endParaRPr>
          </a:p>
        </p:txBody>
      </p:sp>
    </p:spTree>
    <p:extLst>
      <p:ext uri="{BB962C8B-B14F-4D97-AF65-F5344CB8AC3E}">
        <p14:creationId xmlns:p14="http://schemas.microsoft.com/office/powerpoint/2010/main" val="47104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9</a:t>
            </a:fld>
            <a:endParaRPr lang="en-US">
              <a:latin typeface="Times New Roman" charset="0"/>
            </a:endParaRPr>
          </a:p>
        </p:txBody>
      </p:sp>
      <p:sp>
        <p:nvSpPr>
          <p:cNvPr id="49155"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926677" y="4387813"/>
            <a:ext cx="5096722" cy="4155205"/>
          </a:xfrm>
          <a:noFill/>
          <a:ln/>
        </p:spPr>
        <p:txBody>
          <a:bodyPr/>
          <a:lstStyle/>
          <a:p>
            <a:pPr eaLnBrk="1" hangingPunct="1"/>
            <a:r>
              <a:rPr lang="en-US" sz="1100" dirty="0">
                <a:latin typeface="Times New Roman" charset="0"/>
              </a:rPr>
              <a:t>Joel</a:t>
            </a:r>
          </a:p>
          <a:p>
            <a:pPr eaLnBrk="1" hangingPunct="1"/>
            <a:endParaRPr lang="en-US" sz="1100" dirty="0">
              <a:latin typeface="Times New Roman" charset="0"/>
            </a:endParaRPr>
          </a:p>
          <a:p>
            <a:pPr eaLnBrk="1" hangingPunct="1"/>
            <a:r>
              <a:rPr lang="en-US" sz="1100" dirty="0">
                <a:latin typeface="Times New Roman" charset="0"/>
              </a:rPr>
              <a:t>Next we move on to Administrative Requirements. These requirements address the monitoring of funds to:</a:t>
            </a:r>
          </a:p>
          <a:p>
            <a:pPr eaLnBrk="1" hangingPunct="1"/>
            <a:endParaRPr lang="en-US" sz="1100" dirty="0">
              <a:latin typeface="Times New Roman" charset="0"/>
            </a:endParaRPr>
          </a:p>
          <a:p>
            <a:pPr eaLnBrk="1" hangingPunct="1"/>
            <a:r>
              <a:rPr lang="en-US" sz="1100" dirty="0">
                <a:latin typeface="Times New Roman" charset="0"/>
              </a:rPr>
              <a:t>--- safeguard federal assets and</a:t>
            </a:r>
          </a:p>
          <a:p>
            <a:pPr eaLnBrk="1" hangingPunct="1"/>
            <a:endParaRPr lang="en-US" sz="1100" dirty="0">
              <a:latin typeface="Times New Roman" charset="0"/>
            </a:endParaRPr>
          </a:p>
          <a:p>
            <a:pPr eaLnBrk="1" hangingPunct="1"/>
            <a:r>
              <a:rPr lang="en-US" sz="1100" dirty="0">
                <a:latin typeface="Times New Roman" charset="0"/>
              </a:rPr>
              <a:t>--- ensure federal funds are used solely for the authorized purposes</a:t>
            </a:r>
          </a:p>
          <a:p>
            <a:pPr eaLnBrk="1" hangingPunct="1"/>
            <a:endParaRPr lang="en-US" sz="1100" dirty="0">
              <a:latin typeface="Times New Roman" charset="0"/>
            </a:endParaRPr>
          </a:p>
          <a:p>
            <a:pPr eaLnBrk="1" hangingPunct="1"/>
            <a:r>
              <a:rPr lang="en-US" sz="1100" dirty="0">
                <a:latin typeface="Times New Roman" charset="0"/>
              </a:rPr>
              <a:t>All administrative requirements are very important, but for the purpose of this presentation we want to bring your attention to the two referenced on the slide. First you have the </a:t>
            </a:r>
            <a:r>
              <a:rPr lang="en-US" sz="1100" dirty="0" err="1">
                <a:latin typeface="Times New Roman" charset="0"/>
              </a:rPr>
              <a:t>preaward</a:t>
            </a:r>
            <a:r>
              <a:rPr lang="en-US" sz="1100" dirty="0">
                <a:latin typeface="Times New Roman" charset="0"/>
              </a:rPr>
              <a:t> requirements which are found in 45 CFR 75 subpart C and the next are the </a:t>
            </a:r>
            <a:r>
              <a:rPr lang="en-US" sz="1100" dirty="0" err="1">
                <a:latin typeface="Times New Roman" charset="0"/>
              </a:rPr>
              <a:t>postaward</a:t>
            </a:r>
            <a:r>
              <a:rPr lang="en-US" sz="1100" dirty="0">
                <a:latin typeface="Times New Roman" charset="0"/>
              </a:rPr>
              <a:t> requirements, which are found in 45 CFR 75 subpart D.</a:t>
            </a:r>
          </a:p>
          <a:p>
            <a:pPr eaLnBrk="1" hangingPunct="1"/>
            <a:endParaRPr lang="en-US" sz="1100" dirty="0">
              <a:latin typeface="Times New Roman" charset="0"/>
            </a:endParaRPr>
          </a:p>
        </p:txBody>
      </p:sp>
    </p:spTree>
    <p:extLst>
      <p:ext uri="{BB962C8B-B14F-4D97-AF65-F5344CB8AC3E}">
        <p14:creationId xmlns:p14="http://schemas.microsoft.com/office/powerpoint/2010/main" val="191717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6C74963-6A9B-497D-933E-013CAE54F1E8}" type="slidenum">
              <a:rPr lang="en-US" smtClean="0">
                <a:latin typeface="Times New Roman" charset="0"/>
              </a:rPr>
              <a:pPr/>
              <a:t>10</a:t>
            </a:fld>
            <a:endParaRPr lang="en-US">
              <a:latin typeface="Times New Roman" charset="0"/>
            </a:endParaRPr>
          </a:p>
        </p:txBody>
      </p:sp>
      <p:sp>
        <p:nvSpPr>
          <p:cNvPr id="49155" name="Rectangle 2"/>
          <p:cNvSpPr>
            <a:spLocks noGrp="1" noRot="1" noChangeAspect="1" noChangeArrowheads="1" noTextEdit="1"/>
          </p:cNvSpPr>
          <p:nvPr>
            <p:ph type="sldImg"/>
          </p:nvPr>
        </p:nvSpPr>
        <p:spPr>
          <a:xfrm>
            <a:off x="406400" y="696913"/>
            <a:ext cx="6199188" cy="3487737"/>
          </a:xfrm>
          <a:ln/>
        </p:spPr>
      </p:sp>
      <p:sp>
        <p:nvSpPr>
          <p:cNvPr id="5" name="Rectangle 3"/>
          <p:cNvSpPr>
            <a:spLocks noGrp="1" noChangeArrowheads="1"/>
          </p:cNvSpPr>
          <p:nvPr>
            <p:ph type="body" idx="3"/>
          </p:nvPr>
        </p:nvSpPr>
        <p:spPr>
          <a:xfrm>
            <a:off x="926677" y="4387813"/>
            <a:ext cx="5096722" cy="4155205"/>
          </a:xfrm>
          <a:noFill/>
          <a:ln/>
        </p:spPr>
        <p:txBody>
          <a:bodyPr/>
          <a:lstStyle/>
          <a:p>
            <a:r>
              <a:rPr lang="en-US" sz="1100" dirty="0"/>
              <a:t>Joel</a:t>
            </a:r>
          </a:p>
          <a:p>
            <a:endParaRPr lang="en-US" sz="1100" dirty="0"/>
          </a:p>
          <a:p>
            <a:r>
              <a:rPr lang="en-US" sz="1100" dirty="0"/>
              <a:t>The pre and post award requirements address:</a:t>
            </a:r>
          </a:p>
          <a:p>
            <a:endParaRPr lang="en-US" sz="1100" dirty="0"/>
          </a:p>
          <a:p>
            <a:pPr marL="1093788" lvl="1" indent="-463550" eaLnBrk="1" hangingPunct="1">
              <a:lnSpc>
                <a:spcPct val="80000"/>
              </a:lnSpc>
            </a:pPr>
            <a:r>
              <a:rPr lang="en-US" sz="1800" dirty="0"/>
              <a:t>Payment</a:t>
            </a:r>
          </a:p>
          <a:p>
            <a:pPr marL="1093788" lvl="1" indent="-463550" eaLnBrk="1" hangingPunct="1">
              <a:lnSpc>
                <a:spcPct val="80000"/>
              </a:lnSpc>
            </a:pPr>
            <a:r>
              <a:rPr lang="en-US" sz="1800" dirty="0"/>
              <a:t>Matching or Cost sharing </a:t>
            </a:r>
          </a:p>
          <a:p>
            <a:pPr marL="1093788" lvl="1" indent="-463550" eaLnBrk="1" hangingPunct="1">
              <a:lnSpc>
                <a:spcPct val="80000"/>
              </a:lnSpc>
            </a:pPr>
            <a:r>
              <a:rPr lang="en-US" sz="1800" dirty="0"/>
              <a:t>Accounting for program income</a:t>
            </a:r>
          </a:p>
          <a:p>
            <a:pPr marL="1093788" lvl="1" indent="-463550" eaLnBrk="1" hangingPunct="1">
              <a:lnSpc>
                <a:spcPct val="80000"/>
              </a:lnSpc>
            </a:pPr>
            <a:r>
              <a:rPr lang="en-US" sz="1800" dirty="0"/>
              <a:t>Revision of budget and program plans</a:t>
            </a:r>
          </a:p>
          <a:p>
            <a:pPr marL="1093788" lvl="1" indent="-463550" eaLnBrk="1" hangingPunct="1">
              <a:lnSpc>
                <a:spcPct val="80000"/>
              </a:lnSpc>
            </a:pPr>
            <a:r>
              <a:rPr lang="en-US" sz="1800" dirty="0"/>
              <a:t>Non-Federal audits</a:t>
            </a:r>
          </a:p>
          <a:p>
            <a:pPr marL="1093788" lvl="1" indent="-463550" eaLnBrk="1" hangingPunct="1">
              <a:lnSpc>
                <a:spcPct val="80000"/>
              </a:lnSpc>
            </a:pPr>
            <a:r>
              <a:rPr lang="en-US" sz="1800" dirty="0"/>
              <a:t>Allowable costs</a:t>
            </a:r>
          </a:p>
          <a:p>
            <a:endParaRPr lang="en-US" sz="1100" dirty="0"/>
          </a:p>
          <a:p>
            <a:pPr marL="346075" indent="-346075" eaLnBrk="1" hangingPunct="1">
              <a:lnSpc>
                <a:spcPct val="80000"/>
              </a:lnSpc>
            </a:pPr>
            <a:r>
              <a:rPr lang="en-US" sz="1100" dirty="0"/>
              <a:t>Additionally, standards covered in these regulations are:</a:t>
            </a:r>
          </a:p>
          <a:p>
            <a:pPr marL="346075" indent="-346075" eaLnBrk="1" hangingPunct="1">
              <a:lnSpc>
                <a:spcPct val="80000"/>
              </a:lnSpc>
            </a:pPr>
            <a:endParaRPr lang="en-US" sz="1100" dirty="0"/>
          </a:p>
          <a:p>
            <a:pPr marL="346075" indent="-346075" eaLnBrk="1" hangingPunct="1">
              <a:lnSpc>
                <a:spcPct val="80000"/>
              </a:lnSpc>
            </a:pPr>
            <a:r>
              <a:rPr lang="en-US" sz="1100" dirty="0"/>
              <a:t>Financial management systems</a:t>
            </a:r>
          </a:p>
          <a:p>
            <a:pPr marL="346075" indent="-346075" eaLnBrk="1" hangingPunct="1">
              <a:lnSpc>
                <a:spcPct val="80000"/>
              </a:lnSpc>
            </a:pPr>
            <a:r>
              <a:rPr lang="en-US" sz="1100" dirty="0"/>
              <a:t>Property</a:t>
            </a:r>
          </a:p>
          <a:p>
            <a:pPr marL="346075" indent="-346075" eaLnBrk="1" hangingPunct="1">
              <a:lnSpc>
                <a:spcPct val="80000"/>
              </a:lnSpc>
            </a:pPr>
            <a:r>
              <a:rPr lang="en-US" sz="1100" dirty="0"/>
              <a:t>Procurement </a:t>
            </a:r>
          </a:p>
          <a:p>
            <a:pPr marL="346075" indent="-346075" eaLnBrk="1" hangingPunct="1">
              <a:lnSpc>
                <a:spcPct val="80000"/>
              </a:lnSpc>
            </a:pPr>
            <a:r>
              <a:rPr lang="en-US" sz="1100" dirty="0"/>
              <a:t>Reports and records</a:t>
            </a:r>
            <a:endParaRPr lang="en-US" sz="1100" dirty="0">
              <a:latin typeface="Verdana" pitchFamily="34" charset="0"/>
            </a:endParaRPr>
          </a:p>
          <a:p>
            <a:endParaRPr lang="en-US" sz="1100" dirty="0"/>
          </a:p>
          <a:p>
            <a:r>
              <a:rPr lang="en-US" sz="1100" dirty="0"/>
              <a:t>Citation:</a:t>
            </a:r>
          </a:p>
          <a:p>
            <a:r>
              <a:rPr lang="en-US" sz="1100" dirty="0"/>
              <a:t>§75.302   Financial management and standards for financial management systems.</a:t>
            </a:r>
          </a:p>
          <a:p>
            <a:pPr marL="228600" marR="0" lvl="0" indent="-228600" algn="l" defTabSz="914400" rtl="0" eaLnBrk="0" fontAlgn="base" latinLnBrk="0" hangingPunct="0">
              <a:lnSpc>
                <a:spcPct val="100000"/>
              </a:lnSpc>
              <a:spcBef>
                <a:spcPct val="30000"/>
              </a:spcBef>
              <a:spcAft>
                <a:spcPct val="0"/>
              </a:spcAft>
              <a:buClrTx/>
              <a:buSzTx/>
              <a:buFontTx/>
              <a:buAutoNum type="alphaLcParenBoth"/>
              <a:tabLst/>
              <a:defRPr/>
            </a:pPr>
            <a:r>
              <a:rPr lang="en-US" sz="1100" dirty="0"/>
              <a:t>Each state must expend and account for the Federal award in accordance with state laws and procedures for expending and accounting for the state's own funds. In addition, the state's and the other non- Federal entity's financial management systems, including records documenting compliance with Federal statutes, regulations, and the terms and conditions of the Federal award, must be sufficient to permit the preparation of reports required by general and program-specific terms and conditions; and the tracing of funds to a level of expenditures adequate to establish that such funds have been used according to the Federal statutes, regulations, and the terms and conditions of the Federal award. See also §75.450.</a:t>
            </a:r>
          </a:p>
          <a:p>
            <a:pPr marL="228600" indent="-228600">
              <a:buAutoNum type="alphaLcParenBoth"/>
            </a:pPr>
            <a:endParaRPr lang="en-US" sz="1100" dirty="0"/>
          </a:p>
          <a:p>
            <a:r>
              <a:rPr lang="en-US" sz="1100" dirty="0"/>
              <a:t>(b) The financial management system of each non-Federal entity must provide for the following (see also §§75.361, 75.362, 75.363, 75.364, and 75.365):</a:t>
            </a:r>
          </a:p>
          <a:p>
            <a:r>
              <a:rPr lang="en-US" sz="1100" dirty="0"/>
              <a:t>(1) Identification, in its accounts, of all Federal awards received and expended and the Federal programs under which they were received. Federal program and Federal award identification must include, as applicable, the CFDA title and number, Federal award identification number and year, name of the HHS awarding agency, and name of the pass-through entity, if any.</a:t>
            </a:r>
          </a:p>
          <a:p>
            <a:r>
              <a:rPr lang="en-US" sz="1100" dirty="0"/>
              <a:t>(2) Accurate, current, and complete disclosure of the financial results of each Federal award or program in accordance with the reporting requirements set forth in §§75.341 and 75.342. If an HHS awarding agency requires reporting on an accrual basis from a recipient that maintains its records on other than an accrual basis, the recipient must not be required to establish an accrual accounting system. This recipient may develop accrual data for its reports on the basis of an analysis of the documentation on hand. Similarly, a pass-through entity must not require a subrecipient to establish an accrual accounting system and must allow the subrecipient to develop accrual data for its reports on the basis of an analysis of the documentation on hand.</a:t>
            </a:r>
          </a:p>
          <a:p>
            <a:r>
              <a:rPr lang="en-US" sz="1100" dirty="0"/>
              <a:t>(3) Records that identify adequately the source and application of funds for federally-funded activities. These records must contain information pertaining to Federal awards, authorizations, obligations, unobligated balances, assets, expenditures, income and interest and be supported by source documentation.</a:t>
            </a:r>
          </a:p>
          <a:p>
            <a:r>
              <a:rPr lang="en-US" sz="1100" dirty="0"/>
              <a:t>(4) Effective control over, and accountability for, all funds, property, and other assets. The non-Federal entity must adequately safeguard all assets and assure that they are used solely for authorized purposes. See §75.303.</a:t>
            </a:r>
          </a:p>
          <a:p>
            <a:r>
              <a:rPr lang="en-US" sz="1100" dirty="0"/>
              <a:t>(5) Comparison of expenditures with budget amounts for each Federal award.</a:t>
            </a:r>
          </a:p>
          <a:p>
            <a:r>
              <a:rPr lang="en-US" sz="1100" dirty="0"/>
              <a:t>(6) Written procedures to implement the requirements of §75.305.</a:t>
            </a:r>
          </a:p>
          <a:p>
            <a:r>
              <a:rPr lang="en-US" sz="1100" dirty="0"/>
              <a:t>(7) Written procedures for determining the allowability of costs in accordance with subpart E of this part and the terms and conditions of the Federal award.</a:t>
            </a:r>
          </a:p>
        </p:txBody>
      </p:sp>
    </p:spTree>
    <p:extLst>
      <p:ext uri="{BB962C8B-B14F-4D97-AF65-F5344CB8AC3E}">
        <p14:creationId xmlns:p14="http://schemas.microsoft.com/office/powerpoint/2010/main" val="3418581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4B4B1-1E84-4B68-9243-8A9A1864C7E4}" type="slidenum">
              <a:rPr lang="en-US" smtClean="0"/>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E6452-80A5-4CAB-8E94-D087AA44CF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B6180B-CAED-4B31-8544-68D173B00FAE}" type="slidenum">
              <a:rPr lang="en-US" smtClean="0"/>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33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267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299153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478311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2766" y="5602466"/>
            <a:ext cx="3298111"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5" y="4204843"/>
            <a:ext cx="10577689" cy="694359"/>
          </a:xfrm>
        </p:spPr>
        <p:txBody>
          <a:bodyPr>
            <a:normAutofit/>
          </a:bodyPr>
          <a:lstStyle>
            <a:lvl1pPr marL="0" indent="0" algn="ctr">
              <a:buNone/>
              <a:defRPr sz="900" b="0" i="0" spc="6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5" y="1653822"/>
            <a:ext cx="10577689" cy="2398715"/>
          </a:xfrm>
        </p:spPr>
        <p:txBody>
          <a:bodyPr anchor="b">
            <a:noAutofit/>
          </a:bodyPr>
          <a:lstStyle>
            <a:lvl1pPr algn="ctr">
              <a:defRPr sz="6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p:nvSpPr>
        <p:spPr>
          <a:xfrm>
            <a:off x="5173134"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214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1955" y="6010604"/>
            <a:ext cx="3298111"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p:nvSpPr>
        <p:spPr>
          <a:xfrm>
            <a:off x="3777975" y="934650"/>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p:nvSpPr>
        <p:spPr>
          <a:xfrm>
            <a:off x="4379702"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2" y="1933576"/>
            <a:ext cx="3424237" cy="2982913"/>
          </a:xfrm>
        </p:spPr>
        <p:txBody>
          <a:bodyPr anchor="t">
            <a:normAutofit/>
          </a:bodyPr>
          <a:lstStyle>
            <a:lvl1pPr>
              <a:lnSpc>
                <a:spcPts val="3150"/>
              </a:lnSpc>
              <a:defRPr sz="24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512547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7F85F1-592C-4AA1-9561-5FA8C057550B}"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2"/>
            <a:ext cx="2743200" cy="365125"/>
          </a:xfrm>
          <a:prstGeom prst="rect">
            <a:avLst/>
          </a:prstGeom>
        </p:spPr>
        <p:txBody>
          <a:bodyPr/>
          <a:lstStyle>
            <a:lvl1pPr>
              <a:defRPr sz="9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4FE4B4B1-1E84-4B68-9243-8A9A1864C7E4}" type="slidenum">
              <a:rPr lang="en-US" smtClean="0"/>
              <a:pPr>
                <a:defRPr/>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55095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1F5E6452-80A5-4CAB-8E94-D087AA44CF80}" type="slidenum">
              <a:rPr lang="en-US" smtClean="0"/>
              <a:pPr>
                <a:defRPr/>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9951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1" y="1825626"/>
            <a:ext cx="5995988" cy="4351338"/>
          </a:xfrm>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0536167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r>
              <a:rPr lang="en-US"/>
              <a:t>Click icon to add chart</a:t>
            </a:r>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523867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Oval">
            <a:extLst>
              <a:ext uri="{FF2B5EF4-FFF2-40B4-BE49-F238E27FC236}">
                <a16:creationId xmlns:a16="http://schemas.microsoft.com/office/drawing/2014/main" id="{6B815260-A5D0-4FA7-A4C9-BC8761B49EC3}"/>
              </a:ext>
            </a:extLst>
          </p:cNvPr>
          <p:cNvSpPr/>
          <p:nvPr/>
        </p:nvSpPr>
        <p:spPr>
          <a:xfrm>
            <a:off x="1874216"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1265860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p:nvSpPr>
        <p:spPr>
          <a:xfrm>
            <a:off x="4597544" y="2074006"/>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96926721"/>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1"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1"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7" y="2310535"/>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Oval 2">
            <a:extLst>
              <a:ext uri="{FF2B5EF4-FFF2-40B4-BE49-F238E27FC236}">
                <a16:creationId xmlns:a16="http://schemas.microsoft.com/office/drawing/2014/main" id="{428F8D71-B409-4E39-8278-084A09EA4E09}"/>
              </a:ext>
            </a:extLst>
          </p:cNvPr>
          <p:cNvSpPr/>
          <p:nvPr/>
        </p:nvSpPr>
        <p:spPr>
          <a:xfrm>
            <a:off x="7087605" y="2192271"/>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Oval 1">
            <a:extLst>
              <a:ext uri="{FF2B5EF4-FFF2-40B4-BE49-F238E27FC236}">
                <a16:creationId xmlns:a16="http://schemas.microsoft.com/office/drawing/2014/main" id="{0822A345-BBDB-4B7F-B49C-1F56538757FE}"/>
              </a:ext>
            </a:extLst>
          </p:cNvPr>
          <p:cNvSpPr/>
          <p:nvPr/>
        </p:nvSpPr>
        <p:spPr>
          <a:xfrm>
            <a:off x="1929341" y="2192271"/>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79376860"/>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2" name="Oval 3">
            <a:extLst>
              <a:ext uri="{FF2B5EF4-FFF2-40B4-BE49-F238E27FC236}">
                <a16:creationId xmlns:a16="http://schemas.microsoft.com/office/drawing/2014/main" id="{6E181137-1E8E-4080-8045-736C7364C5C0}"/>
              </a:ext>
            </a:extLst>
          </p:cNvPr>
          <p:cNvSpPr/>
          <p:nvPr/>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1" name="Oval 2">
            <a:extLst>
              <a:ext uri="{FF2B5EF4-FFF2-40B4-BE49-F238E27FC236}">
                <a16:creationId xmlns:a16="http://schemas.microsoft.com/office/drawing/2014/main" id="{9F09F027-67B0-4832-AA05-069F00742A1F}"/>
              </a:ext>
            </a:extLst>
          </p:cNvPr>
          <p:cNvSpPr/>
          <p:nvPr/>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3"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3"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09"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3" name="Oval 1">
            <a:extLst>
              <a:ext uri="{FF2B5EF4-FFF2-40B4-BE49-F238E27FC236}">
                <a16:creationId xmlns:a16="http://schemas.microsoft.com/office/drawing/2014/main" id="{22E415E1-457D-4CB7-831E-C9A83D7E2379}"/>
              </a:ext>
            </a:extLst>
          </p:cNvPr>
          <p:cNvSpPr/>
          <p:nvPr/>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57745479"/>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6"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6"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7"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9" name="Oval 4">
            <a:extLst>
              <a:ext uri="{FF2B5EF4-FFF2-40B4-BE49-F238E27FC236}">
                <a16:creationId xmlns:a16="http://schemas.microsoft.com/office/drawing/2014/main" id="{B6A79364-8CF2-4CE5-8BCA-87345CE51044}"/>
              </a:ext>
            </a:extLst>
          </p:cNvPr>
          <p:cNvSpPr/>
          <p:nvPr/>
        </p:nvSpPr>
        <p:spPr>
          <a:xfrm>
            <a:off x="9784842"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7"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7"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8" name="Oval 3">
            <a:extLst>
              <a:ext uri="{FF2B5EF4-FFF2-40B4-BE49-F238E27FC236}">
                <a16:creationId xmlns:a16="http://schemas.microsoft.com/office/drawing/2014/main" id="{D604F2E7-49C4-4E3A-BA01-3AAB9D427E3F}"/>
              </a:ext>
            </a:extLst>
          </p:cNvPr>
          <p:cNvSpPr/>
          <p:nvPr/>
        </p:nvSpPr>
        <p:spPr>
          <a:xfrm>
            <a:off x="6612741"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9"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9"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p:nvSpPr>
        <p:spPr>
          <a:xfrm>
            <a:off x="3440641"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5"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5"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7" name="Oval 1">
            <a:extLst>
              <a:ext uri="{FF2B5EF4-FFF2-40B4-BE49-F238E27FC236}">
                <a16:creationId xmlns:a16="http://schemas.microsoft.com/office/drawing/2014/main" id="{2787829E-EEB1-4AE1-B17E-EE6E2FBD230A}"/>
              </a:ext>
            </a:extLst>
          </p:cNvPr>
          <p:cNvSpPr/>
          <p:nvPr/>
        </p:nvSpPr>
        <p:spPr>
          <a:xfrm>
            <a:off x="399544"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28908184"/>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20B6180B-CAED-4B31-8544-68D173B00FAE}" type="slidenum">
              <a:rPr lang="en-US" smtClean="0"/>
              <a:pPr>
                <a:defRPr/>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1"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1" y="1681165"/>
            <a:ext cx="5183188" cy="600861"/>
          </a:xfrm>
        </p:spPr>
        <p:txBody>
          <a:bodyPr anchor="b">
            <a:normAutofit/>
          </a:bodyPr>
          <a:lstStyle>
            <a:lvl1pPr marL="0" indent="0">
              <a:buNone/>
              <a:defRPr sz="1200" b="0" spc="68"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9"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9" y="1681165"/>
            <a:ext cx="5157787" cy="600861"/>
          </a:xfrm>
        </p:spPr>
        <p:txBody>
          <a:bodyPr anchor="b">
            <a:normAutofit/>
          </a:bodyPr>
          <a:lstStyle>
            <a:lvl1pPr marL="0" indent="0">
              <a:buNone/>
              <a:defRPr sz="1200" b="0" spc="68"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4325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09DC3F-CDC3-4D5F-AFC2-7C15B2F238CC}"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C57F85F1-592C-4AA1-9561-5FA8C057550B}" type="slidenum">
              <a:rPr lang="en-US" smtClean="0"/>
              <a:pPr>
                <a:defRPr/>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5598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09DC3F-CDC3-4D5F-AFC2-7C15B2F238CC}" type="slidenum">
              <a:rPr lang="en-US" smtClean="0"/>
              <a:pPr>
                <a:defRPr/>
              </a:pPr>
              <a:t>‹#›</a:t>
            </a:fld>
            <a:endParaRPr lang="en-US"/>
          </a:p>
        </p:txBody>
      </p:sp>
    </p:spTree>
    <p:extLst>
      <p:ext uri="{BB962C8B-B14F-4D97-AF65-F5344CB8AC3E}">
        <p14:creationId xmlns:p14="http://schemas.microsoft.com/office/powerpoint/2010/main" val="3277574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p:nvSpPr>
        <p:spPr>
          <a:xfrm rot="5400000">
            <a:off x="288429" y="-288427"/>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789" y="2835681"/>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p:nvSpPr>
        <p:spPr>
          <a:xfrm>
            <a:off x="2379514"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125" dirty="0"/>
              <a:t>grants.nih.gov/grants/oer.htm</a:t>
            </a:r>
          </a:p>
          <a:p>
            <a:endParaRPr lang="en-US" sz="1125" dirty="0"/>
          </a:p>
          <a:p>
            <a:r>
              <a:rPr lang="en-US" sz="1125" dirty="0"/>
              <a:t>grantsinfo@od.nih.gov</a:t>
            </a:r>
          </a:p>
          <a:p>
            <a:endParaRPr lang="en-US" sz="1125" dirty="0"/>
          </a:p>
          <a:p>
            <a:r>
              <a:rPr lang="en-US" sz="1125" dirty="0"/>
              <a:t>@</a:t>
            </a:r>
            <a:r>
              <a:rPr lang="en-US" sz="1125" dirty="0" err="1"/>
              <a:t>NIHGrants</a:t>
            </a:r>
            <a:endParaRPr lang="en-US" sz="1125" dirty="0"/>
          </a:p>
        </p:txBody>
      </p:sp>
      <p:sp>
        <p:nvSpPr>
          <p:cNvPr id="11" name="Social media outlets">
            <a:extLst>
              <a:ext uri="{FF2B5EF4-FFF2-40B4-BE49-F238E27FC236}">
                <a16:creationId xmlns:a16="http://schemas.microsoft.com/office/drawing/2014/main" id="{12EA7E87-1DFD-4E9F-9E7A-DEF6A916ECCF}"/>
              </a:ext>
            </a:extLst>
          </p:cNvPr>
          <p:cNvSpPr txBox="1">
            <a:spLocks/>
          </p:cNvSpPr>
          <p:nvPr/>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900" dirty="0"/>
              <a:t>WEBSITE </a:t>
            </a:r>
          </a:p>
          <a:p>
            <a:pPr algn="l"/>
            <a:endParaRPr lang="en-US" sz="900" dirty="0"/>
          </a:p>
          <a:p>
            <a:pPr algn="l"/>
            <a:r>
              <a:rPr lang="en-US" sz="900" dirty="0"/>
              <a:t>EMAIL </a:t>
            </a:r>
          </a:p>
          <a:p>
            <a:pPr algn="l"/>
            <a:endParaRPr lang="en-US" sz="900" dirty="0"/>
          </a:p>
          <a:p>
            <a:pPr algn="l"/>
            <a:r>
              <a:rPr lang="en-US" sz="900" dirty="0"/>
              <a:t>TWITTER </a:t>
            </a:r>
          </a:p>
        </p:txBody>
      </p:sp>
      <p:sp>
        <p:nvSpPr>
          <p:cNvPr id="13" name="Title">
            <a:extLst>
              <a:ext uri="{FF2B5EF4-FFF2-40B4-BE49-F238E27FC236}">
                <a16:creationId xmlns:a16="http://schemas.microsoft.com/office/drawing/2014/main" id="{1FAF5A08-4F41-4A1E-B92D-888C0D675312}"/>
              </a:ext>
            </a:extLst>
          </p:cNvPr>
          <p:cNvSpPr txBox="1">
            <a:spLocks/>
          </p:cNvSpPr>
          <p:nvPr/>
        </p:nvSpPr>
        <p:spPr>
          <a:xfrm>
            <a:off x="890278" y="2554859"/>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600" dirty="0"/>
              <a:t>Contact Us</a:t>
            </a:r>
          </a:p>
        </p:txBody>
      </p:sp>
    </p:spTree>
    <p:extLst>
      <p:ext uri="{BB962C8B-B14F-4D97-AF65-F5344CB8AC3E}">
        <p14:creationId xmlns:p14="http://schemas.microsoft.com/office/powerpoint/2010/main" val="416091576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p:nvSpPr>
        <p:spPr>
          <a:xfrm rot="5400000">
            <a:off x="288429" y="-288427"/>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956" y="2797724"/>
            <a:ext cx="3604235"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p:nvGrpSpPr>
        <p:grpSpPr>
          <a:xfrm>
            <a:off x="965200" y="4579455"/>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125" dirty="0"/>
                <a:t>rippleeffect.com</a:t>
              </a:r>
            </a:p>
            <a:p>
              <a:endParaRPr lang="en-US" sz="1125" dirty="0"/>
            </a:p>
            <a:p>
              <a:r>
                <a:rPr lang="en-US" sz="1125" dirty="0"/>
                <a:t>/</a:t>
              </a:r>
              <a:r>
                <a:rPr lang="en-US" sz="1125" dirty="0" err="1"/>
                <a:t>futurerippler</a:t>
              </a:r>
              <a:endParaRPr lang="en-US" sz="1125" dirty="0"/>
            </a:p>
            <a:p>
              <a:endParaRPr lang="en-US" sz="1125" dirty="0"/>
            </a:p>
            <a:p>
              <a:r>
                <a:rPr lang="en-US" sz="1125" dirty="0"/>
                <a:t>@</a:t>
              </a:r>
              <a:r>
                <a:rPr lang="en-US" sz="1125" dirty="0" err="1"/>
                <a:t>rippleeffectcom</a:t>
              </a:r>
              <a:endParaRPr lang="en-US" sz="1125" dirty="0"/>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900" dirty="0"/>
                <a:t>WEBSITE </a:t>
              </a:r>
            </a:p>
            <a:p>
              <a:pPr algn="l"/>
              <a:endParaRPr lang="en-US" sz="900" dirty="0"/>
            </a:p>
            <a:p>
              <a:pPr algn="l"/>
              <a:r>
                <a:rPr lang="en-US" sz="900" dirty="0"/>
                <a:t>FACEBOOK </a:t>
              </a:r>
            </a:p>
            <a:p>
              <a:pPr algn="l"/>
              <a:endParaRPr lang="en-US" sz="900" dirty="0"/>
            </a:p>
            <a:p>
              <a:pPr algn="l"/>
              <a:r>
                <a:rPr lang="en-US" sz="900" dirty="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p:nvSpPr>
        <p:spPr>
          <a:xfrm>
            <a:off x="260839"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600" dirty="0"/>
              <a:t>For more information about this template:</a:t>
            </a:r>
          </a:p>
        </p:txBody>
      </p:sp>
    </p:spTree>
    <p:extLst>
      <p:ext uri="{BB962C8B-B14F-4D97-AF65-F5344CB8AC3E}">
        <p14:creationId xmlns:p14="http://schemas.microsoft.com/office/powerpoint/2010/main" val="80714909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spTree>
    <p:extLst>
      <p:ext uri="{BB962C8B-B14F-4D97-AF65-F5344CB8AC3E}">
        <p14:creationId xmlns:p14="http://schemas.microsoft.com/office/powerpoint/2010/main" val="6213649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33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267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10551901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3949015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3994328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983494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391950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B7AEC-6266-40DF-8E2E-7472CB86BEEF}"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2421375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4104847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1055354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2772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4091742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3592664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16809472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3986101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148864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83478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1514537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501581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17855158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3220469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6185355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41518235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24463403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22889006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196059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srgbClr val="00359E"/>
              </a:solidFill>
            </a:endParaRPr>
          </a:p>
        </p:txBody>
      </p:sp>
      <p:sp>
        <p:nvSpPr>
          <p:cNvPr id="5" name="Footer Placeholder 4"/>
          <p:cNvSpPr>
            <a:spLocks noGrp="1"/>
          </p:cNvSpPr>
          <p:nvPr>
            <p:ph type="ftr" sz="quarter" idx="11"/>
          </p:nvPr>
        </p:nvSpPr>
        <p:spPr/>
        <p:txBody>
          <a:bodyPr/>
          <a:lstStyle/>
          <a:p>
            <a:endParaRPr lang="en-US" dirty="0">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dirty="0">
              <a:solidFill>
                <a:srgbClr val="00359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13.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6.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1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105664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105664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6" r:id="rId8"/>
    <p:sldLayoutId id="2147483737" r:id="rId9"/>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2"/>
            <a:ext cx="2743200" cy="365125"/>
          </a:xfrm>
          <a:prstGeom prst="rect">
            <a:avLst/>
          </a:prstGeom>
        </p:spPr>
        <p:txBody>
          <a:bodyPr vert="horz" lIns="91440" tIns="45720" rIns="91440" bIns="45720" rtlCol="0" anchor="ctr"/>
          <a:lstStyle>
            <a:lvl1pPr algn="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3095176-258C-4D19-879F-9B75E6A74FB8}" type="slidenum">
              <a:rPr lang="en-US" smtClean="0"/>
              <a:pPr>
                <a:defRPr/>
              </a:pPr>
              <a:t>‹#›</a:t>
            </a:fld>
            <a:endParaRPr lang="en-US"/>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50731" y="6357385"/>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692747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Lst>
  <p:hf hdr="0" ftr="0" dt="0"/>
  <p:txStyles>
    <p:titleStyle>
      <a:lvl1pPr algn="l" defTabSz="685800" rtl="0" eaLnBrk="1" latinLnBrk="0" hangingPunct="1">
        <a:lnSpc>
          <a:spcPct val="90000"/>
        </a:lnSpc>
        <a:spcBef>
          <a:spcPct val="0"/>
        </a:spcBef>
        <a:buNone/>
        <a:defRPr sz="33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extLst>
      <p:ext uri="{BB962C8B-B14F-4D97-AF65-F5344CB8AC3E}">
        <p14:creationId xmlns:p14="http://schemas.microsoft.com/office/powerpoint/2010/main" val="376003809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a:p>
        </p:txBody>
      </p:sp>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descr="HHS and NIH logos">
            <a:extLst>
              <a:ext uri="{FF2B5EF4-FFF2-40B4-BE49-F238E27FC236}">
                <a16:creationId xmlns:a16="http://schemas.microsoft.com/office/drawing/2014/main" id="{4F68DCC8-8EF8-4E24-B3B9-92748CDE459B}"/>
              </a:ext>
            </a:extLst>
          </p:cNvPr>
          <p:cNvGrpSpPr/>
          <p:nvPr userDrawn="1"/>
        </p:nvGrpSpPr>
        <p:grpSpPr>
          <a:xfrm>
            <a:off x="484171" y="6355751"/>
            <a:ext cx="3112927" cy="436000"/>
            <a:chOff x="484171" y="6355751"/>
            <a:chExt cx="3112927" cy="436000"/>
          </a:xfrm>
        </p:grpSpPr>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4171" y="6379489"/>
              <a:ext cx="531829" cy="4023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10;&#10;Description automatically generated">
              <a:extLst>
                <a:ext uri="{FF2B5EF4-FFF2-40B4-BE49-F238E27FC236}">
                  <a16:creationId xmlns:a16="http://schemas.microsoft.com/office/drawing/2014/main" id="{8BD8D8F5-3EBD-4EF3-A0A1-07D648BAA2E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6338" y="6355751"/>
              <a:ext cx="2510760" cy="436000"/>
            </a:xfrm>
            <a:prstGeom prst="rect">
              <a:avLst/>
            </a:prstGeom>
          </p:spPr>
        </p:pic>
      </p:grpSp>
    </p:spTree>
    <p:extLst>
      <p:ext uri="{BB962C8B-B14F-4D97-AF65-F5344CB8AC3E}">
        <p14:creationId xmlns:p14="http://schemas.microsoft.com/office/powerpoint/2010/main" val="166854884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105664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03095176-258C-4D19-879F-9B75E6A74FB8}"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descr="j0315542"/>
          <p:cNvPicPr>
            <a:picLocks noChangeAspect="1" noChangeArrowheads="1"/>
          </p:cNvPicPr>
          <p:nvPr userDrawn="1"/>
        </p:nvPicPr>
        <p:blipFill>
          <a:blip r:embed="rId9" cstate="print">
            <a:lum bright="62000" contrast="-70000"/>
          </a:blip>
          <a:srcRect/>
          <a:stretch>
            <a:fillRect/>
          </a:stretch>
        </p:blipFill>
        <p:spPr bwMode="auto">
          <a:xfrm>
            <a:off x="0" y="981075"/>
            <a:ext cx="10566400" cy="5876925"/>
          </a:xfrm>
          <a:prstGeom prst="rect">
            <a:avLst/>
          </a:prstGeom>
          <a:solidFill>
            <a:srgbClr val="333300"/>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dirty="0">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8.xml"/><Relationship Id="rId1" Type="http://schemas.openxmlformats.org/officeDocument/2006/relationships/tags" Target="../tags/tag2.xml"/><Relationship Id="rId5" Type="http://schemas.openxmlformats.org/officeDocument/2006/relationships/hyperlink" Target="https://www.flickr.com/photos/nihgov/19757410583" TargetMode="Externa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subtitle-A/chapter-II/part-200#subpart-F" TargetMode="External"/><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hyperlink" Target="https://grants.nih.gov/grants/policy/nihgps/HTML5/section_8/8.4.3_audit.htm?Highlight=aud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facweb.census.gov/uploadpdf.aspx"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hyperlink" Target="https://grants.nih.gov/grants/policy/nihgps/html5/section_16/16.7_administrative_requirements.htm#Audit" TargetMode="External"/><Relationship Id="rId4" Type="http://schemas.openxmlformats.org/officeDocument/2006/relationships/hyperlink" Target="https://grants.nih.gov/grants/policy/nihgps/html5/section_20/20.2_other_hhs_government_offices.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1f52baf5ea70fff/section-200.400"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hyperlink" Target="https://grants.nih.gov/grants/policy/nihgps/nihgps.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1f52baf5ea70fff/section-200.400"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policy/nihgps/HTML5/section_7/7.2_the_cost_principles.htm" TargetMode="External"/><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0.xml"/><Relationship Id="rId1" Type="http://schemas.openxmlformats.org/officeDocument/2006/relationships/tags" Target="../tags/tag3.xml"/><Relationship Id="rId4" Type="http://schemas.openxmlformats.org/officeDocument/2006/relationships/hyperlink" Target="mailto:GrantsCompliance@nih.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s://www.pngall.com/thank-you-png" TargetMode="External"/><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part-200"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ubtitle-A/chapter-II/part-200#subpart-E"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hyperlink" Target="https://www.ecfr.gov/current/title-2/subtitle-A/chapter-II/part-200#Appendix-IX-to-Part-200" TargetMode="External"/><Relationship Id="rId4" Type="http://schemas.openxmlformats.org/officeDocument/2006/relationships/hyperlink" Target="https://www.ecfr.gov/current/title-2/subtitle-A/chapter-II/part-200#Appendix-VIII-to-Part-20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C"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hyperlink" Target="https://www.ecfr.gov/current/title-2/subtitle-A/chapter-II/part-200#subpart-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5343"/>
            <a:ext cx="12192000" cy="1470025"/>
          </a:xfrm>
        </p:spPr>
        <p:txBody>
          <a:bodyPr/>
          <a:lstStyle/>
          <a:p>
            <a:pPr algn="ctr"/>
            <a:br>
              <a:rPr lang="en-US" sz="4400" dirty="0">
                <a:solidFill>
                  <a:schemeClr val="tx1"/>
                </a:solidFill>
              </a:rPr>
            </a:br>
            <a:r>
              <a:rPr lang="en-US" sz="4400" dirty="0">
                <a:solidFill>
                  <a:schemeClr val="tx1"/>
                </a:solidFill>
              </a:rPr>
              <a:t>All About Costs:</a:t>
            </a:r>
            <a:br>
              <a:rPr lang="en-US" sz="4400" dirty="0">
                <a:solidFill>
                  <a:schemeClr val="tx1"/>
                </a:solidFill>
              </a:rPr>
            </a:br>
            <a:r>
              <a:rPr lang="en-US" sz="4400" dirty="0">
                <a:solidFill>
                  <a:schemeClr val="tx1"/>
                </a:solidFill>
              </a:rPr>
              <a:t> A Post-Award Primer</a:t>
            </a:r>
            <a:br>
              <a:rPr lang="en-US" sz="4400" dirty="0">
                <a:solidFill>
                  <a:schemeClr val="tx1"/>
                </a:solidFill>
              </a:rPr>
            </a:br>
            <a:endParaRPr lang="en-US" sz="4400" dirty="0">
              <a:solidFill>
                <a:schemeClr val="tx1"/>
              </a:solidFill>
            </a:endParaRPr>
          </a:p>
        </p:txBody>
      </p:sp>
      <p:cxnSp>
        <p:nvCxnSpPr>
          <p:cNvPr id="8" name="Straight Connector 7">
            <a:extLst>
              <a:ext uri="{FF2B5EF4-FFF2-40B4-BE49-F238E27FC236}">
                <a16:creationId xmlns:a16="http://schemas.microsoft.com/office/drawing/2014/main" id="{35235A77-7237-4FF4-ADA5-6982EB870609}"/>
              </a:ext>
              <a:ext uri="{C183D7F6-B498-43B3-948B-1728B52AA6E4}">
                <adec:decorative xmlns:adec="http://schemas.microsoft.com/office/drawing/2017/decorative" val="1"/>
              </a:ext>
            </a:extLst>
          </p:cNvPr>
          <p:cNvCxnSpPr>
            <a:cxnSpLocks/>
          </p:cNvCxnSpPr>
          <p:nvPr/>
        </p:nvCxnSpPr>
        <p:spPr>
          <a:xfrm>
            <a:off x="2592224" y="2879444"/>
            <a:ext cx="6825241" cy="0"/>
          </a:xfrm>
          <a:prstGeom prst="line">
            <a:avLst/>
          </a:prstGeom>
          <a:ln>
            <a:solidFill>
              <a:srgbClr val="027BD4"/>
            </a:solidFill>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9864F870-E76C-40D6-9A07-48F2B8D9177F}"/>
              </a:ext>
            </a:extLst>
          </p:cNvPr>
          <p:cNvSpPr txBox="1"/>
          <p:nvPr/>
        </p:nvSpPr>
        <p:spPr>
          <a:xfrm>
            <a:off x="-91156" y="2984730"/>
            <a:ext cx="12192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27BD4"/>
                </a:solidFill>
                <a:effectLst/>
                <a:uLnTx/>
                <a:uFillTx/>
                <a:latin typeface="Arial"/>
                <a:ea typeface="ＭＳ Ｐゴシック"/>
                <a:cs typeface="Arial"/>
              </a:rPr>
              <a:t>Virtual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7BD4"/>
                </a:solidFill>
                <a:effectLst/>
                <a:uLnTx/>
                <a:uFillTx/>
                <a:latin typeface="Arial"/>
                <a:ea typeface="ＭＳ Ｐゴシック"/>
                <a:cs typeface="Arial"/>
              </a:rPr>
              <a:t>2023 NIH Grants 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27BD4"/>
                </a:solidFill>
                <a:effectLst/>
                <a:uLnTx/>
                <a:uFillTx/>
                <a:latin typeface="Arial"/>
                <a:ea typeface="ＭＳ Ｐゴシック"/>
                <a:cs typeface="Arial"/>
              </a:rPr>
              <a:t>Funding, Policies, &amp; Processes</a:t>
            </a:r>
            <a:endParaRPr kumimoji="0" lang="en-US" sz="2400" b="0" i="0" u="none" strike="noStrike" kern="1200" cap="none" spc="0" normalizeH="0" baseline="0" noProof="0" dirty="0">
              <a:ln>
                <a:noFill/>
              </a:ln>
              <a:solidFill>
                <a:srgbClr val="027BD4"/>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27BD4"/>
              </a:solidFill>
              <a:effectLst/>
              <a:uLnTx/>
              <a:uFillTx/>
              <a:latin typeface="Arial"/>
              <a:ea typeface="ＭＳ Ｐゴシック"/>
              <a:cs typeface="Arial"/>
            </a:endParaRPr>
          </a:p>
        </p:txBody>
      </p:sp>
      <p:grpSp>
        <p:nvGrpSpPr>
          <p:cNvPr id="10" name="Group 9">
            <a:extLst>
              <a:ext uri="{FF2B5EF4-FFF2-40B4-BE49-F238E27FC236}">
                <a16:creationId xmlns:a16="http://schemas.microsoft.com/office/drawing/2014/main" id="{32DE48B7-C9C0-7532-841D-651D8ABE2EF8}"/>
              </a:ext>
            </a:extLst>
          </p:cNvPr>
          <p:cNvGrpSpPr/>
          <p:nvPr/>
        </p:nvGrpSpPr>
        <p:grpSpPr>
          <a:xfrm>
            <a:off x="968376" y="4520248"/>
            <a:ext cx="10146752" cy="1608870"/>
            <a:chOff x="968376" y="4520248"/>
            <a:chExt cx="10146752" cy="1608870"/>
          </a:xfrm>
        </p:grpSpPr>
        <p:sp>
          <p:nvSpPr>
            <p:cNvPr id="5" name="TextBox 4">
              <a:extLst>
                <a:ext uri="{FF2B5EF4-FFF2-40B4-BE49-F238E27FC236}">
                  <a16:creationId xmlns:a16="http://schemas.microsoft.com/office/drawing/2014/main" id="{C1E10F16-61FE-4D04-9A42-97CC1EC03D80}"/>
                </a:ext>
              </a:extLst>
            </p:cNvPr>
            <p:cNvSpPr txBox="1"/>
            <p:nvPr/>
          </p:nvSpPr>
          <p:spPr>
            <a:xfrm>
              <a:off x="968376" y="4970740"/>
              <a:ext cx="7242174" cy="707886"/>
            </a:xfrm>
            <a:prstGeom prst="rect">
              <a:avLst/>
            </a:prstGeom>
            <a:solidFill>
              <a:srgbClr val="0070C0"/>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9" name="TextBox 8">
              <a:extLst>
                <a:ext uri="{FF2B5EF4-FFF2-40B4-BE49-F238E27FC236}">
                  <a16:creationId xmlns:a16="http://schemas.microsoft.com/office/drawing/2014/main" id="{324C9D3B-C453-4072-B015-83B404636E45}"/>
                </a:ext>
              </a:extLst>
            </p:cNvPr>
            <p:cNvSpPr txBox="1"/>
            <p:nvPr/>
          </p:nvSpPr>
          <p:spPr>
            <a:xfrm>
              <a:off x="6543129" y="4960971"/>
              <a:ext cx="4571999" cy="707886"/>
            </a:xfrm>
            <a:prstGeom prst="rect">
              <a:avLst/>
            </a:prstGeom>
            <a:solidFill>
              <a:srgbClr val="0070C0"/>
            </a:solid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ＭＳ Ｐゴシック"/>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ＭＳ Ｐゴシック"/>
                <a:cs typeface="Arial"/>
              </a:endParaRPr>
            </a:p>
          </p:txBody>
        </p:sp>
        <p:pic>
          <p:nvPicPr>
            <p:cNvPr id="7" name="Picture 6" descr="A picture of Building 1 on the NIH campus">
              <a:extLst>
                <a:ext uri="{FF2B5EF4-FFF2-40B4-BE49-F238E27FC236}">
                  <a16:creationId xmlns:a16="http://schemas.microsoft.com/office/drawing/2014/main" id="{2AA336C4-4D5F-65C7-C5ED-6731DF76E91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57344" y="4520248"/>
              <a:ext cx="2422769" cy="1608870"/>
            </a:xfrm>
            <a:prstGeom prst="rect">
              <a:avLst/>
            </a:prstGeom>
            <a:effectLst>
              <a:glow rad="139700">
                <a:schemeClr val="accent3">
                  <a:satMod val="175000"/>
                  <a:alpha val="40000"/>
                </a:schemeClr>
              </a:glow>
            </a:effectLst>
          </p:spPr>
        </p:pic>
      </p:grpSp>
    </p:spTree>
    <p:custDataLst>
      <p:tags r:id="rId1"/>
    </p:custDataLst>
    <p:extLst>
      <p:ext uri="{BB962C8B-B14F-4D97-AF65-F5344CB8AC3E}">
        <p14:creationId xmlns:p14="http://schemas.microsoft.com/office/powerpoint/2010/main" val="313782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r>
              <a:rPr lang="en-US" sz="4000" dirty="0"/>
              <a:t>Administrative Requirements </a:t>
            </a:r>
            <a:r>
              <a:rPr lang="en-US" sz="4000" i="1" dirty="0"/>
              <a:t>– Cont. </a:t>
            </a:r>
          </a:p>
        </p:txBody>
      </p:sp>
      <p:sp>
        <p:nvSpPr>
          <p:cNvPr id="12291" name="Rectangle 3"/>
          <p:cNvSpPr>
            <a:spLocks noGrp="1" noChangeArrowheads="1"/>
          </p:cNvSpPr>
          <p:nvPr>
            <p:ph idx="1"/>
          </p:nvPr>
        </p:nvSpPr>
        <p:spPr>
          <a:noFill/>
        </p:spPr>
        <p:txBody>
          <a:bodyPr>
            <a:normAutofit fontScale="85000" lnSpcReduction="20000"/>
          </a:bodyPr>
          <a:lstStyle/>
          <a:p>
            <a:pPr marL="346075" indent="-346075">
              <a:lnSpc>
                <a:spcPct val="80000"/>
              </a:lnSpc>
              <a:buNone/>
            </a:pPr>
            <a:r>
              <a:rPr lang="en-US" sz="2600" b="1" dirty="0"/>
              <a:t>Prescribes</a:t>
            </a:r>
            <a:r>
              <a:rPr lang="en-US" sz="2600" dirty="0"/>
              <a:t>:</a:t>
            </a:r>
          </a:p>
          <a:p>
            <a:pPr marL="346075" indent="-346075">
              <a:lnSpc>
                <a:spcPct val="80000"/>
              </a:lnSpc>
              <a:buNone/>
            </a:pPr>
            <a:endParaRPr lang="en-US" sz="200" dirty="0"/>
          </a:p>
          <a:p>
            <a:pPr marL="346075" indent="-346075">
              <a:lnSpc>
                <a:spcPct val="80000"/>
              </a:lnSpc>
              <a:buSzPct val="80000"/>
            </a:pPr>
            <a:r>
              <a:rPr lang="en-US" sz="2200" dirty="0" err="1"/>
              <a:t>Preaward</a:t>
            </a:r>
            <a:r>
              <a:rPr lang="en-US" sz="2200" dirty="0"/>
              <a:t> requirements</a:t>
            </a:r>
          </a:p>
          <a:p>
            <a:pPr marL="346075" indent="-346075">
              <a:lnSpc>
                <a:spcPct val="80000"/>
              </a:lnSpc>
              <a:buSzPct val="80000"/>
            </a:pPr>
            <a:r>
              <a:rPr lang="en-US" sz="2200" dirty="0" err="1"/>
              <a:t>Postaward</a:t>
            </a:r>
            <a:r>
              <a:rPr lang="en-US" sz="2200" dirty="0"/>
              <a:t> requirements</a:t>
            </a:r>
          </a:p>
          <a:p>
            <a:pPr marL="346075" indent="-346075">
              <a:lnSpc>
                <a:spcPct val="80000"/>
              </a:lnSpc>
              <a:buNone/>
            </a:pPr>
            <a:endParaRPr lang="en-US" sz="1900" dirty="0"/>
          </a:p>
          <a:p>
            <a:pPr marL="346075" indent="-346075">
              <a:lnSpc>
                <a:spcPct val="80000"/>
              </a:lnSpc>
              <a:buNone/>
            </a:pPr>
            <a:r>
              <a:rPr lang="en-US" sz="2600" b="1" dirty="0"/>
              <a:t>Also includes requirements for</a:t>
            </a:r>
            <a:r>
              <a:rPr lang="en-US" sz="2600" dirty="0"/>
              <a:t>:</a:t>
            </a:r>
          </a:p>
          <a:p>
            <a:pPr marL="1093788" lvl="1" indent="-463550">
              <a:lnSpc>
                <a:spcPct val="80000"/>
              </a:lnSpc>
            </a:pPr>
            <a:r>
              <a:rPr lang="en-US" sz="2400" dirty="0"/>
              <a:t>Payment</a:t>
            </a:r>
          </a:p>
          <a:p>
            <a:pPr marL="1093788" lvl="1" indent="-463550">
              <a:lnSpc>
                <a:spcPct val="80000"/>
              </a:lnSpc>
            </a:pPr>
            <a:r>
              <a:rPr lang="en-US" sz="2400" dirty="0"/>
              <a:t>Matching or Cost sharing </a:t>
            </a:r>
          </a:p>
          <a:p>
            <a:pPr marL="1093788" lvl="1" indent="-463550">
              <a:lnSpc>
                <a:spcPct val="80000"/>
              </a:lnSpc>
            </a:pPr>
            <a:r>
              <a:rPr lang="en-US" sz="2400" dirty="0"/>
              <a:t>Accounting for program income</a:t>
            </a:r>
          </a:p>
          <a:p>
            <a:pPr marL="1093788" lvl="1" indent="-463550">
              <a:lnSpc>
                <a:spcPct val="80000"/>
              </a:lnSpc>
            </a:pPr>
            <a:r>
              <a:rPr lang="en-US" sz="2400" dirty="0"/>
              <a:t>Revision of budget and program plans</a:t>
            </a:r>
          </a:p>
          <a:p>
            <a:pPr marL="1093788" lvl="1" indent="-463550">
              <a:lnSpc>
                <a:spcPct val="80000"/>
              </a:lnSpc>
            </a:pPr>
            <a:r>
              <a:rPr lang="en-US" sz="2400" dirty="0"/>
              <a:t>Non-Federal audits</a:t>
            </a:r>
          </a:p>
          <a:p>
            <a:pPr marL="1093788" lvl="1" indent="-463550">
              <a:lnSpc>
                <a:spcPct val="80000"/>
              </a:lnSpc>
            </a:pPr>
            <a:r>
              <a:rPr lang="en-US" sz="2400" dirty="0"/>
              <a:t>Allowable costs</a:t>
            </a:r>
          </a:p>
          <a:p>
            <a:pPr marL="1093788" lvl="1" indent="-463550">
              <a:lnSpc>
                <a:spcPct val="80000"/>
              </a:lnSpc>
              <a:buNone/>
            </a:pPr>
            <a:endParaRPr lang="en-US" sz="2200" dirty="0"/>
          </a:p>
          <a:p>
            <a:pPr marL="346075" indent="-346075">
              <a:lnSpc>
                <a:spcPct val="80000"/>
              </a:lnSpc>
            </a:pPr>
            <a:r>
              <a:rPr lang="en-US" sz="2200" dirty="0"/>
              <a:t>Financial management systems standards</a:t>
            </a:r>
          </a:p>
          <a:p>
            <a:pPr marL="346075" indent="-346075">
              <a:lnSpc>
                <a:spcPct val="80000"/>
              </a:lnSpc>
            </a:pPr>
            <a:r>
              <a:rPr lang="en-US" sz="2200" dirty="0"/>
              <a:t>Property standards</a:t>
            </a:r>
          </a:p>
          <a:p>
            <a:pPr marL="346075" indent="-346075">
              <a:lnSpc>
                <a:spcPct val="80000"/>
              </a:lnSpc>
            </a:pPr>
            <a:r>
              <a:rPr lang="en-US" sz="2200" dirty="0"/>
              <a:t>Procurement standards </a:t>
            </a:r>
          </a:p>
          <a:p>
            <a:pPr marL="346075" indent="-346075">
              <a:lnSpc>
                <a:spcPct val="80000"/>
              </a:lnSpc>
            </a:pPr>
            <a:r>
              <a:rPr lang="en-US" sz="2200" dirty="0"/>
              <a:t>Reports and records</a:t>
            </a:r>
            <a:endParaRPr lang="en-US" sz="2000" dirty="0">
              <a:latin typeface="Verdana" pitchFamily="34" charset="0"/>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B9310E-B408-403C-8C18-859E3A610852}"/>
              </a:ext>
            </a:extLst>
          </p:cNvPr>
          <p:cNvSpPr>
            <a:spLocks noGrp="1"/>
          </p:cNvSpPr>
          <p:nvPr>
            <p:ph type="title"/>
          </p:nvPr>
        </p:nvSpPr>
        <p:spPr/>
        <p:txBody>
          <a:bodyPr/>
          <a:lstStyle/>
          <a:p>
            <a:r>
              <a:rPr lang="en-US" dirty="0"/>
              <a:t>Audit Requirements</a:t>
            </a:r>
          </a:p>
        </p:txBody>
      </p:sp>
      <p:sp>
        <p:nvSpPr>
          <p:cNvPr id="10" name="Slide Number Placeholder 1">
            <a:extLst>
              <a:ext uri="{FF2B5EF4-FFF2-40B4-BE49-F238E27FC236}">
                <a16:creationId xmlns:a16="http://schemas.microsoft.com/office/drawing/2014/main" id="{3D06A9EE-4D4F-42ED-B21E-BF149887A237}"/>
              </a:ext>
            </a:extLst>
          </p:cNvPr>
          <p:cNvSpPr>
            <a:spLocks noGrp="1"/>
          </p:cNvSpPr>
          <p:nvPr>
            <p:ph type="sldNum" sz="quarter" idx="12"/>
          </p:nvPr>
        </p:nvSpPr>
        <p:spPr>
          <a:xfrm>
            <a:off x="8808720" y="6508752"/>
            <a:ext cx="2743200" cy="365125"/>
          </a:xfrm>
        </p:spPr>
        <p:txBody>
          <a:bodyPr/>
          <a:lstStyle/>
          <a:p>
            <a:pPr>
              <a:defRPr/>
            </a:pPr>
            <a:fld id="{19D4B077-980B-4BE8-8BE3-78CB227B7BCD}" type="slidenum">
              <a:rPr lang="en-US" smtClean="0"/>
              <a:pPr>
                <a:defRPr/>
              </a:pPr>
              <a:t>11</a:t>
            </a:fld>
            <a:endParaRPr lang="en-US"/>
          </a:p>
        </p:txBody>
      </p:sp>
      <p:sp>
        <p:nvSpPr>
          <p:cNvPr id="11" name="Rectangle 3">
            <a:extLst>
              <a:ext uri="{FF2B5EF4-FFF2-40B4-BE49-F238E27FC236}">
                <a16:creationId xmlns:a16="http://schemas.microsoft.com/office/drawing/2014/main" id="{4FF1A369-FEDF-4B9B-9964-DF6E50CF046C}"/>
              </a:ext>
            </a:extLst>
          </p:cNvPr>
          <p:cNvSpPr>
            <a:spLocks noGrp="1" noChangeArrowheads="1"/>
          </p:cNvSpPr>
          <p:nvPr>
            <p:ph idx="1"/>
          </p:nvPr>
        </p:nvSpPr>
        <p:spPr>
          <a:xfrm>
            <a:off x="990600" y="1978025"/>
            <a:ext cx="10515600" cy="4351338"/>
          </a:xfrm>
        </p:spPr>
        <p:txBody>
          <a:bodyPr>
            <a:normAutofit/>
          </a:bodyPr>
          <a:lstStyle/>
          <a:p>
            <a:pPr lvl="1"/>
            <a:r>
              <a:rPr lang="en-US" sz="2800" dirty="0">
                <a:hlinkClick r:id="rId3"/>
              </a:rPr>
              <a:t>2 CFR Part 200 Subpart F</a:t>
            </a:r>
            <a:r>
              <a:rPr lang="en-US" sz="2800" dirty="0"/>
              <a:t> – Audit Requirements (§200.500 – §200.521</a:t>
            </a:r>
            <a:endParaRPr lang="en-US" sz="2800" b="1" dirty="0"/>
          </a:p>
          <a:p>
            <a:pPr lvl="1">
              <a:lnSpc>
                <a:spcPct val="20000"/>
              </a:lnSpc>
              <a:buFontTx/>
              <a:buNone/>
            </a:pPr>
            <a:endParaRPr lang="en-US" sz="2800" b="1" dirty="0"/>
          </a:p>
          <a:p>
            <a:pPr lvl="1"/>
            <a:r>
              <a:rPr lang="en-US" sz="2800" dirty="0">
                <a:solidFill>
                  <a:schemeClr val="accent1"/>
                </a:solidFill>
                <a:hlinkClick r:id="rId4"/>
              </a:rPr>
              <a:t>NIH Grants Policy Statement Section 8.4.3</a:t>
            </a:r>
            <a:r>
              <a:rPr lang="en-US" sz="2800" dirty="0">
                <a:solidFill>
                  <a:schemeClr val="accent1"/>
                </a:solidFill>
              </a:rPr>
              <a:t>:</a:t>
            </a:r>
            <a:r>
              <a:rPr lang="en-US" sz="2800" dirty="0"/>
              <a:t>  Foreign Organizations must follow the same requirements as For-Profit Organizations</a:t>
            </a:r>
            <a:endParaRPr lang="en-US" sz="2800" b="1" dirty="0"/>
          </a:p>
          <a:p>
            <a:endParaRPr lang="en-US" sz="32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E5D28F-4178-47AC-9C1A-62AE802646DD}"/>
              </a:ext>
            </a:extLst>
          </p:cNvPr>
          <p:cNvSpPr>
            <a:spLocks noGrp="1"/>
          </p:cNvSpPr>
          <p:nvPr>
            <p:ph type="title"/>
          </p:nvPr>
        </p:nvSpPr>
        <p:spPr>
          <a:xfrm>
            <a:off x="1367204" y="21772"/>
            <a:ext cx="10515600" cy="1325563"/>
          </a:xfrm>
        </p:spPr>
        <p:txBody>
          <a:bodyPr>
            <a:noAutofit/>
          </a:bodyPr>
          <a:lstStyle/>
          <a:p>
            <a:r>
              <a:rPr lang="en-US" sz="4400" dirty="0"/>
              <a:t>Summary of Audit Requirements</a:t>
            </a:r>
          </a:p>
        </p:txBody>
      </p:sp>
      <p:graphicFrame>
        <p:nvGraphicFramePr>
          <p:cNvPr id="4" name="Table 3">
            <a:extLst>
              <a:ext uri="{FF2B5EF4-FFF2-40B4-BE49-F238E27FC236}">
                <a16:creationId xmlns:a16="http://schemas.microsoft.com/office/drawing/2014/main" id="{97062621-F7F1-4BB7-B362-E41EB145098E}"/>
              </a:ext>
            </a:extLst>
          </p:cNvPr>
          <p:cNvGraphicFramePr>
            <a:graphicFrameLocks noGrp="1"/>
          </p:cNvGraphicFramePr>
          <p:nvPr>
            <p:extLst>
              <p:ext uri="{D42A27DB-BD31-4B8C-83A1-F6EECF244321}">
                <p14:modId xmlns:p14="http://schemas.microsoft.com/office/powerpoint/2010/main" val="924176298"/>
              </p:ext>
            </p:extLst>
          </p:nvPr>
        </p:nvGraphicFramePr>
        <p:xfrm>
          <a:off x="1528396" y="990600"/>
          <a:ext cx="9135208" cy="5349859"/>
        </p:xfrm>
        <a:graphic>
          <a:graphicData uri="http://schemas.openxmlformats.org/drawingml/2006/table">
            <a:tbl>
              <a:tblPr firstRow="1" bandRow="1" bandCol="1">
                <a:tableStyleId>{69012ECD-51FC-41F1-AA8D-1B2483CD663E}</a:tableStyleId>
              </a:tblPr>
              <a:tblGrid>
                <a:gridCol w="2420705">
                  <a:extLst>
                    <a:ext uri="{9D8B030D-6E8A-4147-A177-3AD203B41FA5}">
                      <a16:colId xmlns:a16="http://schemas.microsoft.com/office/drawing/2014/main" val="20000"/>
                    </a:ext>
                  </a:extLst>
                </a:gridCol>
                <a:gridCol w="3854931">
                  <a:extLst>
                    <a:ext uri="{9D8B030D-6E8A-4147-A177-3AD203B41FA5}">
                      <a16:colId xmlns:a16="http://schemas.microsoft.com/office/drawing/2014/main" val="20001"/>
                    </a:ext>
                  </a:extLst>
                </a:gridCol>
                <a:gridCol w="2859572">
                  <a:extLst>
                    <a:ext uri="{9D8B030D-6E8A-4147-A177-3AD203B41FA5}">
                      <a16:colId xmlns:a16="http://schemas.microsoft.com/office/drawing/2014/main" val="20002"/>
                    </a:ext>
                  </a:extLst>
                </a:gridCol>
              </a:tblGrid>
              <a:tr h="147159">
                <a:tc gridSpan="3">
                  <a:txBody>
                    <a:bodyPr/>
                    <a:lstStyle/>
                    <a:p>
                      <a:pPr marL="0" marR="0" lvl="0" algn="ctr">
                        <a:spcBef>
                          <a:spcPts val="400"/>
                        </a:spcBef>
                        <a:spcAft>
                          <a:spcPts val="400"/>
                        </a:spcAft>
                      </a:pPr>
                      <a:endParaRPr lang="en-US" sz="100" b="0"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b"/>
                </a:tc>
                <a:tc hMerge="1">
                  <a:txBody>
                    <a:bodyPr/>
                    <a:lstStyle/>
                    <a:p>
                      <a:pPr marL="0" marR="0" algn="ctr">
                        <a:spcBef>
                          <a:spcPts val="400"/>
                        </a:spcBef>
                        <a:spcAft>
                          <a:spcPts val="400"/>
                        </a:spcAft>
                      </a:pPr>
                      <a:endParaRPr lang="en-US" sz="1600" b="1" i="1" dirty="0">
                        <a:effectLst/>
                        <a:latin typeface="Arial"/>
                        <a:ea typeface="Times New Roman"/>
                        <a:cs typeface="Times New Roman"/>
                      </a:endParaRPr>
                    </a:p>
                  </a:txBody>
                  <a:tcPr marL="73025" marR="73025" marT="36830" marB="36830"/>
                </a:tc>
                <a:tc hMerge="1">
                  <a:txBody>
                    <a:bodyPr/>
                    <a:lstStyle/>
                    <a:p>
                      <a:pPr marL="0" marR="0" algn="ctr">
                        <a:spcBef>
                          <a:spcPts val="400"/>
                        </a:spcBef>
                        <a:spcAft>
                          <a:spcPts val="400"/>
                        </a:spcAft>
                      </a:pPr>
                      <a:endParaRPr lang="en-US" sz="2000" b="1" i="1" dirty="0">
                        <a:effectLst/>
                        <a:latin typeface="Arial"/>
                        <a:ea typeface="Times New Roman"/>
                        <a:cs typeface="Times New Roman"/>
                      </a:endParaRPr>
                    </a:p>
                  </a:txBody>
                  <a:tcPr marL="73025" marR="73025" marT="36830" marB="36830" anchor="b"/>
                </a:tc>
                <a:extLst>
                  <a:ext uri="{0D108BD9-81ED-4DB2-BD59-A6C34878D82A}">
                    <a16:rowId xmlns:a16="http://schemas.microsoft.com/office/drawing/2014/main" val="10000"/>
                  </a:ext>
                </a:extLst>
              </a:tr>
              <a:tr h="1146542">
                <a:tc>
                  <a:txBody>
                    <a:bodyPr/>
                    <a:lstStyle/>
                    <a:p>
                      <a:pPr marL="0" marR="0" algn="ctr">
                        <a:spcBef>
                          <a:spcPts val="400"/>
                        </a:spcBef>
                        <a:spcAft>
                          <a:spcPts val="400"/>
                        </a:spcAft>
                      </a:pPr>
                      <a:r>
                        <a:rPr lang="en-US" sz="2000" b="1" dirty="0">
                          <a:effectLst/>
                          <a:latin typeface="Open Sans Light" panose="020B0306030504020204" pitchFamily="34" charset="0"/>
                          <a:ea typeface="Open Sans Light" panose="020B0306030504020204" pitchFamily="34" charset="0"/>
                          <a:cs typeface="Open Sans Light" panose="020B0306030504020204" pitchFamily="34" charset="0"/>
                        </a:rPr>
                        <a:t>Recipient Type</a:t>
                      </a:r>
                      <a:endParaRPr lang="en-US" sz="2000" b="1"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2000" b="1" dirty="0">
                          <a:effectLst/>
                          <a:latin typeface="Open Sans Light" panose="020B0306030504020204" pitchFamily="34" charset="0"/>
                          <a:ea typeface="Open Sans Light" panose="020B0306030504020204" pitchFamily="34" charset="0"/>
                          <a:cs typeface="Open Sans Light" panose="020B0306030504020204" pitchFamily="34" charset="0"/>
                        </a:rPr>
                        <a:t>Source of Audit Requirement</a:t>
                      </a:r>
                      <a:endParaRPr lang="en-US" sz="2000" b="1"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2000" b="1" dirty="0">
                          <a:effectLst/>
                          <a:latin typeface="Open Sans Light" panose="020B0306030504020204" pitchFamily="34" charset="0"/>
                          <a:ea typeface="Open Sans Light" panose="020B0306030504020204" pitchFamily="34" charset="0"/>
                          <a:cs typeface="Open Sans Light" panose="020B0306030504020204" pitchFamily="34" charset="0"/>
                        </a:rPr>
                        <a:t>Where to Submit Audit Reports</a:t>
                      </a:r>
                    </a:p>
                  </a:txBody>
                  <a:tcPr marL="73025" marR="73025" marT="36830" marB="36830" anchor="ctr"/>
                </a:tc>
                <a:extLst>
                  <a:ext uri="{0D108BD9-81ED-4DB2-BD59-A6C34878D82A}">
                    <a16:rowId xmlns:a16="http://schemas.microsoft.com/office/drawing/2014/main" val="10001"/>
                  </a:ext>
                </a:extLst>
              </a:tr>
              <a:tr h="687499">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State &amp; Local Governments</a:t>
                      </a:r>
                    </a:p>
                  </a:txBody>
                  <a:tcPr marL="73025" marR="73025" marT="36830" marB="36830"/>
                </a:tc>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200"/>
                        </a:spcBef>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3"/>
                        </a:rPr>
                        <a:t>Federal Audit Clearinghouse</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0002"/>
                  </a:ext>
                </a:extLst>
              </a:tr>
              <a:tr h="685800">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Colleges &amp; Universities (IHEs)</a:t>
                      </a:r>
                    </a:p>
                  </a:txBody>
                  <a:tcPr marL="73025" marR="73025" marT="36830" marB="36830"/>
                </a:tc>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200"/>
                        </a:spcBef>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3"/>
                        </a:rPr>
                        <a:t>Federal Audit Clearinghouse</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0003"/>
                  </a:ext>
                </a:extLst>
              </a:tr>
              <a:tr h="798730">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Non-Profits</a:t>
                      </a:r>
                    </a:p>
                  </a:txBody>
                  <a:tcPr marL="73025" marR="73025" marT="36830" marB="36830"/>
                </a:tc>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200"/>
                        </a:spcBef>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3"/>
                        </a:rPr>
                        <a:t>Federal Audit Clearinghouse</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0004"/>
                  </a:ext>
                </a:extLst>
              </a:tr>
              <a:tr h="572870">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Hospitals</a:t>
                      </a:r>
                    </a:p>
                  </a:txBody>
                  <a:tcPr marL="73025" marR="73025" marT="36830" marB="36830"/>
                </a:tc>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lvl="0" indent="0" algn="l" defTabSz="685800" rtl="0" eaLnBrk="1" fontAlgn="auto" latinLnBrk="0" hangingPunct="1">
                        <a:lnSpc>
                          <a:spcPct val="100000"/>
                        </a:lnSpc>
                        <a:spcBef>
                          <a:spcPts val="200"/>
                        </a:spcBef>
                        <a:spcAft>
                          <a:spcPts val="0"/>
                        </a:spcAft>
                        <a:buClrTx/>
                        <a:buSzTx/>
                        <a:buFontTx/>
                        <a:buNone/>
                        <a:tabLst/>
                        <a:defRPr/>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3"/>
                        </a:rPr>
                        <a:t>Federal Audit Clearinghouse</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175393272"/>
                  </a:ext>
                </a:extLst>
              </a:tr>
              <a:tr h="616779">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For-Profits </a:t>
                      </a:r>
                    </a:p>
                  </a:txBody>
                  <a:tcPr marL="73025" marR="73025" marT="36830" marB="36830"/>
                </a:tc>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200"/>
                        </a:spcBef>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Audit Resolution Division</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0005"/>
                  </a:ext>
                </a:extLst>
              </a:tr>
              <a:tr h="639529">
                <a:tc>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Foreign Organizations</a:t>
                      </a:r>
                    </a:p>
                  </a:txBody>
                  <a:tcPr marL="73025" marR="73025" marT="36830" marB="36830"/>
                </a:tc>
                <a:tc>
                  <a:txBody>
                    <a:bodyPr/>
                    <a:lstStyle/>
                    <a:p>
                      <a:pPr algn="ct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Grants Policy Statement</a:t>
                      </a:r>
                      <a:r>
                        <a:rPr lang="en-US" sz="1050" b="0" dirty="0">
                          <a:effectLst/>
                          <a:latin typeface="Open Sans Light" panose="020B0306030504020204" pitchFamily="34" charset="0"/>
                          <a:ea typeface="Open Sans Light" panose="020B0306030504020204" pitchFamily="34" charset="0"/>
                          <a:cs typeface="Open Sans Light" panose="020B0306030504020204" pitchFamily="34" charset="0"/>
                          <a:hlinkClick r:id="rId5"/>
                        </a:rPr>
                        <a:t>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5"/>
                        </a:rPr>
                        <a:t>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(same as For-Profits)</a:t>
                      </a:r>
                    </a:p>
                  </a:txBody>
                  <a:tcPr marL="73025" marR="73025" marT="36830" marB="36830"/>
                </a:tc>
                <a:tc>
                  <a:txBody>
                    <a:bodyPr/>
                    <a:lstStyle/>
                    <a:p>
                      <a:pPr marL="0" marR="0">
                        <a:spcBef>
                          <a:spcPts val="200"/>
                        </a:spcBef>
                      </a:pPr>
                      <a:r>
                        <a:rPr lang="en-US" sz="1200" b="0" u="sng"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Audit Resolution Division</a:t>
                      </a:r>
                      <a:b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hlinkClick r:id="rId4"/>
                        </a:rPr>
                        <a:t>NIH GPS 20.2</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160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9628E3-5E34-4F5D-A1D3-BB2EB6BF0FEE}"/>
              </a:ext>
            </a:extLst>
          </p:cNvPr>
          <p:cNvSpPr>
            <a:spLocks noGrp="1"/>
          </p:cNvSpPr>
          <p:nvPr>
            <p:ph type="title"/>
          </p:nvPr>
        </p:nvSpPr>
        <p:spPr>
          <a:xfrm>
            <a:off x="609600" y="-169059"/>
            <a:ext cx="10515600" cy="1325563"/>
          </a:xfrm>
        </p:spPr>
        <p:txBody>
          <a:bodyPr>
            <a:noAutofit/>
          </a:bodyPr>
          <a:lstStyle/>
          <a:p>
            <a:r>
              <a:rPr lang="en-US" sz="3600" dirty="0"/>
              <a:t>Summary of Federal Requirement References</a:t>
            </a:r>
          </a:p>
        </p:txBody>
      </p:sp>
      <p:graphicFrame>
        <p:nvGraphicFramePr>
          <p:cNvPr id="8" name="Table 7">
            <a:extLst>
              <a:ext uri="{FF2B5EF4-FFF2-40B4-BE49-F238E27FC236}">
                <a16:creationId xmlns:a16="http://schemas.microsoft.com/office/drawing/2014/main" id="{A15100BD-F5FD-4923-B633-457C15584E16}"/>
              </a:ext>
            </a:extLst>
          </p:cNvPr>
          <p:cNvGraphicFramePr>
            <a:graphicFrameLocks noGrp="1"/>
          </p:cNvGraphicFramePr>
          <p:nvPr>
            <p:extLst>
              <p:ext uri="{D42A27DB-BD31-4B8C-83A1-F6EECF244321}">
                <p14:modId xmlns:p14="http://schemas.microsoft.com/office/powerpoint/2010/main" val="3139849511"/>
              </p:ext>
            </p:extLst>
          </p:nvPr>
        </p:nvGraphicFramePr>
        <p:xfrm>
          <a:off x="1299796" y="914400"/>
          <a:ext cx="9135208" cy="5105400"/>
        </p:xfrm>
        <a:graphic>
          <a:graphicData uri="http://schemas.openxmlformats.org/drawingml/2006/table">
            <a:tbl>
              <a:tblPr firstRow="1" bandRow="1" bandCol="1">
                <a:tableStyleId>{69012ECD-51FC-41F1-AA8D-1B2483CD663E}</a:tableStyleId>
              </a:tblPr>
              <a:tblGrid>
                <a:gridCol w="1843606">
                  <a:extLst>
                    <a:ext uri="{9D8B030D-6E8A-4147-A177-3AD203B41FA5}">
                      <a16:colId xmlns:a16="http://schemas.microsoft.com/office/drawing/2014/main" val="20000"/>
                    </a:ext>
                  </a:extLst>
                </a:gridCol>
                <a:gridCol w="2935910">
                  <a:extLst>
                    <a:ext uri="{9D8B030D-6E8A-4147-A177-3AD203B41FA5}">
                      <a16:colId xmlns:a16="http://schemas.microsoft.com/office/drawing/2014/main" val="20001"/>
                    </a:ext>
                  </a:extLst>
                </a:gridCol>
                <a:gridCol w="2177846">
                  <a:extLst>
                    <a:ext uri="{9D8B030D-6E8A-4147-A177-3AD203B41FA5}">
                      <a16:colId xmlns:a16="http://schemas.microsoft.com/office/drawing/2014/main" val="20002"/>
                    </a:ext>
                  </a:extLst>
                </a:gridCol>
                <a:gridCol w="2177846">
                  <a:extLst>
                    <a:ext uri="{9D8B030D-6E8A-4147-A177-3AD203B41FA5}">
                      <a16:colId xmlns:a16="http://schemas.microsoft.com/office/drawing/2014/main" val="3685372864"/>
                    </a:ext>
                  </a:extLst>
                </a:gridCol>
              </a:tblGrid>
              <a:tr h="126462">
                <a:tc gridSpan="3">
                  <a:txBody>
                    <a:bodyPr/>
                    <a:lstStyle/>
                    <a:p>
                      <a:pPr marL="0" marR="0" lvl="0" algn="ctr">
                        <a:spcBef>
                          <a:spcPts val="400"/>
                        </a:spcBef>
                        <a:spcAft>
                          <a:spcPts val="400"/>
                        </a:spcAft>
                      </a:pPr>
                      <a:endParaRPr lang="en-US" sz="100" b="0"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b"/>
                </a:tc>
                <a:tc hMerge="1">
                  <a:txBody>
                    <a:bodyPr/>
                    <a:lstStyle/>
                    <a:p>
                      <a:pPr marL="0" marR="0" algn="ctr">
                        <a:spcBef>
                          <a:spcPts val="400"/>
                        </a:spcBef>
                        <a:spcAft>
                          <a:spcPts val="400"/>
                        </a:spcAft>
                      </a:pPr>
                      <a:endParaRPr lang="en-US" sz="1600" b="1" i="1" dirty="0">
                        <a:effectLst/>
                        <a:latin typeface="Arial"/>
                        <a:ea typeface="Times New Roman"/>
                        <a:cs typeface="Times New Roman"/>
                      </a:endParaRPr>
                    </a:p>
                  </a:txBody>
                  <a:tcPr marL="73025" marR="73025" marT="36830" marB="36830"/>
                </a:tc>
                <a:tc hMerge="1">
                  <a:txBody>
                    <a:bodyPr/>
                    <a:lstStyle/>
                    <a:p>
                      <a:pPr marL="0" marR="0" algn="ctr">
                        <a:spcBef>
                          <a:spcPts val="400"/>
                        </a:spcBef>
                        <a:spcAft>
                          <a:spcPts val="400"/>
                        </a:spcAft>
                      </a:pPr>
                      <a:endParaRPr lang="en-US" sz="2000" b="1" i="1" dirty="0">
                        <a:effectLst/>
                        <a:latin typeface="Arial"/>
                        <a:ea typeface="Times New Roman"/>
                        <a:cs typeface="Times New Roman"/>
                      </a:endParaRPr>
                    </a:p>
                  </a:txBody>
                  <a:tcPr marL="73025" marR="73025" marT="36830" marB="36830" anchor="b"/>
                </a:tc>
                <a:tc>
                  <a:txBody>
                    <a:bodyPr/>
                    <a:lstStyle/>
                    <a:p>
                      <a:pPr marL="0" marR="0" lvl="0" algn="ctr">
                        <a:spcBef>
                          <a:spcPts val="400"/>
                        </a:spcBef>
                        <a:spcAft>
                          <a:spcPts val="400"/>
                        </a:spcAft>
                      </a:pPr>
                      <a:endParaRPr lang="en-US" sz="100" b="0"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b"/>
                </a:tc>
                <a:extLst>
                  <a:ext uri="{0D108BD9-81ED-4DB2-BD59-A6C34878D82A}">
                    <a16:rowId xmlns:a16="http://schemas.microsoft.com/office/drawing/2014/main" val="10000"/>
                  </a:ext>
                </a:extLst>
              </a:tr>
              <a:tr h="711738">
                <a:tc>
                  <a:txBody>
                    <a:bodyPr/>
                    <a:lstStyle/>
                    <a:p>
                      <a:pPr marL="0" marR="0" algn="ctr">
                        <a:spcBef>
                          <a:spcPts val="400"/>
                        </a:spcBef>
                        <a:spcAft>
                          <a:spcPts val="400"/>
                        </a:spcAft>
                      </a:pPr>
                      <a:r>
                        <a:rPr lang="en-US" sz="1800" b="1" dirty="0">
                          <a:effectLst/>
                          <a:latin typeface="Open Sans Light" panose="020B0306030504020204" pitchFamily="34" charset="0"/>
                          <a:ea typeface="Open Sans Light" panose="020B0306030504020204" pitchFamily="34" charset="0"/>
                          <a:cs typeface="Open Sans Light" panose="020B0306030504020204" pitchFamily="34" charset="0"/>
                        </a:rPr>
                        <a:t>Recipient Type</a:t>
                      </a:r>
                      <a:endParaRPr lang="en-US" sz="1800" b="1"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1800" b="1" dirty="0">
                          <a:effectLst/>
                          <a:latin typeface="Open Sans Light" panose="020B0306030504020204" pitchFamily="34" charset="0"/>
                          <a:ea typeface="Open Sans Light" panose="020B0306030504020204" pitchFamily="34" charset="0"/>
                          <a:cs typeface="Open Sans Light" panose="020B0306030504020204" pitchFamily="34" charset="0"/>
                        </a:rPr>
                        <a:t>Administrative Requirements</a:t>
                      </a:r>
                      <a:endParaRPr lang="en-US" sz="1800" b="1" i="1"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1800" b="1" dirty="0">
                          <a:effectLst/>
                          <a:latin typeface="Open Sans Light" panose="020B0306030504020204" pitchFamily="34" charset="0"/>
                          <a:ea typeface="Open Sans Light" panose="020B0306030504020204" pitchFamily="34" charset="0"/>
                          <a:cs typeface="Open Sans Light" panose="020B0306030504020204" pitchFamily="34" charset="0"/>
                        </a:rPr>
                        <a:t>Cost Principles</a:t>
                      </a:r>
                    </a:p>
                  </a:txBody>
                  <a:tcPr marL="73025" marR="73025" marT="36830" marB="36830" anchor="ctr"/>
                </a:tc>
                <a:tc>
                  <a:txBody>
                    <a:bodyPr/>
                    <a:lstStyle/>
                    <a:p>
                      <a:pPr marL="0" marR="0" algn="ctr">
                        <a:spcBef>
                          <a:spcPts val="400"/>
                        </a:spcBef>
                        <a:spcAft>
                          <a:spcPts val="400"/>
                        </a:spcAft>
                      </a:pPr>
                      <a:r>
                        <a:rPr lang="en-US" sz="1800" b="1" dirty="0">
                          <a:effectLst/>
                          <a:latin typeface="Open Sans Light" panose="020B0306030504020204" pitchFamily="34" charset="0"/>
                          <a:ea typeface="Open Sans Light" panose="020B0306030504020204" pitchFamily="34" charset="0"/>
                          <a:cs typeface="Open Sans Light" panose="020B0306030504020204" pitchFamily="34" charset="0"/>
                        </a:rPr>
                        <a:t>Audit Requirements</a:t>
                      </a:r>
                    </a:p>
                  </a:txBody>
                  <a:tcPr marL="73025" marR="73025" marT="36830" marB="36830" anchor="ctr"/>
                </a:tc>
                <a:extLst>
                  <a:ext uri="{0D108BD9-81ED-4DB2-BD59-A6C34878D82A}">
                    <a16:rowId xmlns:a16="http://schemas.microsoft.com/office/drawing/2014/main" val="10001"/>
                  </a:ext>
                </a:extLst>
              </a:tr>
              <a:tr h="686395">
                <a:tc>
                  <a:txBody>
                    <a:bodyPr/>
                    <a:lstStyle/>
                    <a:p>
                      <a:pPr marL="0" marR="0" algn="ctr">
                        <a:spcBef>
                          <a:spcPts val="200"/>
                        </a:spcBef>
                      </a:pP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State &amp; Local Governments and Indian Tribes</a:t>
                      </a:r>
                    </a:p>
                  </a:txBody>
                  <a:tcPr marL="73025" marR="73025" marT="36830" marB="36830" anchor="ctr"/>
                </a:tc>
                <a:tc rowSpan="6">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C – Pre-Federal Award Requirements and Contents of Federal Awards §200.200-§200.216</a:t>
                      </a:r>
                    </a:p>
                    <a:p>
                      <a:pPr marL="0" marR="0" algn="ctr">
                        <a:spcBef>
                          <a:spcPts val="200"/>
                        </a:spcBef>
                      </a:pPr>
                      <a:endPar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AND</a:t>
                      </a:r>
                    </a:p>
                    <a:p>
                      <a:pPr marL="0" marR="0" algn="ctr">
                        <a:spcBef>
                          <a:spcPts val="200"/>
                        </a:spcBef>
                      </a:pPr>
                      <a:endPar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D – Post Federal Award Requirements §200.300-§200.346</a:t>
                      </a:r>
                    </a:p>
                  </a:txBody>
                  <a:tcPr marL="73025" marR="73025" marT="36830" marB="36830" anchor="ctr"/>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p>
                      <a:pPr marL="0" marR="0">
                        <a:spcBef>
                          <a:spcPts val="200"/>
                        </a:spcBef>
                      </a:pP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tc rowSpan="3">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F </a:t>
                      </a: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§200.</a:t>
                      </a: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500-200.521</a:t>
                      </a:r>
                    </a:p>
                    <a:p>
                      <a:pPr marL="0" marR="0">
                        <a:spcBef>
                          <a:spcPts val="200"/>
                        </a:spcBef>
                      </a:pP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Also applicable to non-profit Hospitals</a:t>
                      </a:r>
                    </a:p>
                  </a:txBody>
                  <a:tcPr marL="73025" marR="73025" marT="36830" marB="36830" anchor="ct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686395">
                <a:tc>
                  <a:txBody>
                    <a:bodyPr/>
                    <a:lstStyle/>
                    <a:p>
                      <a:pPr marL="0" marR="0" algn="ctr">
                        <a:spcBef>
                          <a:spcPts val="200"/>
                        </a:spcBef>
                      </a:pP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Institutions of Higher Education</a:t>
                      </a:r>
                    </a:p>
                  </a:txBody>
                  <a:tcPr marL="73025" marR="73025" marT="36830" marB="36830" anchor="ctr"/>
                </a:tc>
                <a:tc vMerge="1">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45 CFR 75.501</a:t>
                      </a:r>
                    </a:p>
                  </a:txBody>
                  <a:tcPr marL="73025" marR="73025" marT="36830" marB="36830"/>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txBody>
                  <a:tcPr marL="73025" marR="73025" marT="36830" marB="36830"/>
                </a:tc>
                <a:tc vMerge="1">
                  <a:txBody>
                    <a:bodyPr/>
                    <a:lstStyle/>
                    <a:p>
                      <a:pPr marL="0" marR="0">
                        <a:spcBef>
                          <a:spcPts val="200"/>
                        </a:spcBef>
                      </a:pP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extLst>
                  <a:ext uri="{0D108BD9-81ED-4DB2-BD59-A6C34878D82A}">
                    <a16:rowId xmlns:a16="http://schemas.microsoft.com/office/drawing/2014/main" val="10003"/>
                  </a:ext>
                </a:extLst>
              </a:tr>
              <a:tr h="686395">
                <a:tc>
                  <a:txBody>
                    <a:bodyPr/>
                    <a:lstStyle/>
                    <a:p>
                      <a:pPr marL="0" marR="0" algn="ctr">
                        <a:spcBef>
                          <a:spcPts val="200"/>
                        </a:spcBef>
                      </a:pP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Non-Profits</a:t>
                      </a:r>
                    </a:p>
                  </a:txBody>
                  <a:tcPr marL="73025" marR="73025" marT="36830" marB="36830" anchor="ctr"/>
                </a:tc>
                <a:tc vMerge="1">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45 CFR 75.501</a:t>
                      </a:r>
                    </a:p>
                  </a:txBody>
                  <a:tcPr marL="73025" marR="73025" marT="36830" marB="36830"/>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Appendix VIII—exempted from Subpart E</a:t>
                      </a:r>
                    </a:p>
                  </a:txBody>
                  <a:tcPr marL="73025" marR="73025" marT="36830" marB="36830"/>
                </a:tc>
                <a:tc vMerge="1">
                  <a:txBody>
                    <a:bodyPr/>
                    <a:lstStyle/>
                    <a:p>
                      <a:pPr marL="0" marR="0">
                        <a:spcBef>
                          <a:spcPts val="200"/>
                        </a:spcBef>
                      </a:pP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extLst>
                  <a:ext uri="{0D108BD9-81ED-4DB2-BD59-A6C34878D82A}">
                    <a16:rowId xmlns:a16="http://schemas.microsoft.com/office/drawing/2014/main" val="10004"/>
                  </a:ext>
                </a:extLst>
              </a:tr>
              <a:tr h="573445">
                <a:tc>
                  <a:txBody>
                    <a:bodyPr/>
                    <a:lstStyle/>
                    <a:p>
                      <a:pPr marL="0" marR="0" algn="ctr">
                        <a:spcBef>
                          <a:spcPts val="200"/>
                        </a:spcBef>
                      </a:pP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Hospitals</a:t>
                      </a:r>
                    </a:p>
                  </a:txBody>
                  <a:tcPr marL="73025" marR="73025" marT="36830" marB="36830" anchor="ctr">
                    <a:lnB w="12700" cap="flat" cmpd="sng" algn="ctr">
                      <a:solidFill>
                        <a:schemeClr val="accent1">
                          <a:lumMod val="40000"/>
                          <a:lumOff val="60000"/>
                        </a:schemeClr>
                      </a:solidFill>
                      <a:prstDash val="solid"/>
                      <a:round/>
                      <a:headEnd type="none" w="med" len="med"/>
                      <a:tailEnd type="none" w="med" len="med"/>
                    </a:lnB>
                  </a:tcPr>
                </a:tc>
                <a:tc vMerge="1">
                  <a:txBody>
                    <a:bodyPr/>
                    <a:lstStyle/>
                    <a:p>
                      <a:pPr marL="0" marR="0" algn="ctr">
                        <a:spcBef>
                          <a:spcPts val="200"/>
                        </a:spcBef>
                      </a:pPr>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45 CFR 75.501(h) through 75.501(k) and 45 CFR 75.215</a:t>
                      </a:r>
                    </a:p>
                  </a:txBody>
                  <a:tcPr marL="73025" marR="73025" marT="36830" marB="36830"/>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Appendix IX</a:t>
                      </a:r>
                    </a:p>
                  </a:txBody>
                  <a:tcPr marL="73025" marR="73025" marT="36830" marB="36830" anchor="ctr">
                    <a:lnR w="12700" cap="flat" cmpd="sng" algn="ctr">
                      <a:solidFill>
                        <a:schemeClr val="accent1">
                          <a:lumMod val="40000"/>
                          <a:lumOff val="60000"/>
                        </a:schemeClr>
                      </a:solidFill>
                      <a:prstDash val="solid"/>
                      <a:round/>
                      <a:headEnd type="none" w="med" len="med"/>
                      <a:tailEnd type="none" w="med" len="med"/>
                    </a:lnR>
                  </a:tcPr>
                </a:tc>
                <a:tc rowSpan="2">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200.500-200.521</a:t>
                      </a:r>
                    </a:p>
                    <a:p>
                      <a:pPr marL="0" marR="0">
                        <a:spcBef>
                          <a:spcPts val="200"/>
                        </a:spcBef>
                      </a:pP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Also applicable to for-profit Hospitals</a:t>
                      </a:r>
                    </a:p>
                  </a:txBody>
                  <a:tcPr marL="73025" marR="73025" marT="36830" marB="3683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763076">
                <a:tc>
                  <a:txBody>
                    <a:bodyPr/>
                    <a:lstStyle/>
                    <a:p>
                      <a:pPr marL="0" marR="0" algn="ctr">
                        <a:spcBef>
                          <a:spcPts val="200"/>
                        </a:spcBef>
                      </a:pP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For-Profits</a:t>
                      </a:r>
                    </a:p>
                  </a:txBody>
                  <a:tcPr marL="73025" marR="73025" marT="36830" marB="3683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vMerge="1">
                  <a:txBody>
                    <a:bodyPr/>
                    <a:lstStyle/>
                    <a:p>
                      <a:endParaRPr lang="en-US"/>
                    </a:p>
                  </a:txBody>
                  <a:tcPr/>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txBody>
                  <a:tcPr marL="73025" marR="73025" marT="36830" marB="36830" anchor="ctr">
                    <a:lnR w="12700" cap="flat" cmpd="sng" algn="ctr">
                      <a:solidFill>
                        <a:schemeClr val="accent1">
                          <a:lumMod val="40000"/>
                          <a:lumOff val="60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810646867"/>
                  </a:ext>
                </a:extLst>
              </a:tr>
              <a:tr h="871494">
                <a:tc>
                  <a:txBody>
                    <a:bodyPr/>
                    <a:lstStyle/>
                    <a:p>
                      <a:pPr algn="ctr"/>
                      <a:r>
                        <a:rPr lang="en-US" sz="1200" b="1" dirty="0">
                          <a:effectLst/>
                          <a:latin typeface="Open Sans Light" panose="020B0306030504020204" pitchFamily="34" charset="0"/>
                          <a:ea typeface="Open Sans Light" panose="020B0306030504020204" pitchFamily="34" charset="0"/>
                          <a:cs typeface="Open Sans Light" panose="020B0306030504020204" pitchFamily="34" charset="0"/>
                        </a:rPr>
                        <a:t>Foreign Organizations</a:t>
                      </a:r>
                      <a:endParaRPr lang="en-US" b="1" dirty="0">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vMerge="1">
                  <a:txBody>
                    <a:bodyPr/>
                    <a:lstStyle/>
                    <a:p>
                      <a:endParaRPr lang="en-US"/>
                    </a:p>
                  </a:txBody>
                  <a:tcPr/>
                </a:tc>
                <a:tc>
                  <a:txBody>
                    <a:bodyPr/>
                    <a:lstStyle/>
                    <a:p>
                      <a:r>
                        <a:rPr lang="en-US" sz="1200" b="0" dirty="0">
                          <a:effectLst/>
                          <a:latin typeface="Open Sans Light" panose="020B0306030504020204" pitchFamily="34" charset="0"/>
                          <a:ea typeface="Open Sans Light" panose="020B0306030504020204" pitchFamily="34" charset="0"/>
                          <a:cs typeface="Open Sans Light" panose="020B0306030504020204" pitchFamily="34" charset="0"/>
                        </a:rPr>
                        <a:t>Same as above depending on type of institution</a:t>
                      </a:r>
                      <a:endPar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tc>
                  <a:txBody>
                    <a:bodyPr/>
                    <a:lstStyle/>
                    <a:p>
                      <a:pPr marL="0" marR="0">
                        <a:spcBef>
                          <a:spcPts val="200"/>
                        </a:spcBef>
                      </a:pPr>
                      <a:r>
                        <a:rPr lang="en-US" sz="1200" b="0" u="none" dirty="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F</a:t>
                      </a:r>
                    </a:p>
                  </a:txBody>
                  <a:tcPr marL="73025" marR="73025" marT="36830" marB="36830">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197385183"/>
                  </a:ext>
                </a:extLst>
              </a:tr>
            </a:tbl>
          </a:graphicData>
        </a:graphic>
      </p:graphicFrame>
    </p:spTree>
    <p:extLst>
      <p:ext uri="{BB962C8B-B14F-4D97-AF65-F5344CB8AC3E}">
        <p14:creationId xmlns:p14="http://schemas.microsoft.com/office/powerpoint/2010/main" val="974255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rmAutofit/>
          </a:bodyPr>
          <a:lstStyle/>
          <a:p>
            <a:pPr eaLnBrk="1" hangingPunct="1"/>
            <a:r>
              <a:rPr lang="en-US" sz="4400" dirty="0">
                <a:latin typeface="Arial" pitchFamily="34" charset="0"/>
                <a:cs typeface="Arial" pitchFamily="34" charset="0"/>
              </a:rPr>
              <a:t>Grant Award Basics</a:t>
            </a:r>
          </a:p>
        </p:txBody>
      </p:sp>
      <p:sp>
        <p:nvSpPr>
          <p:cNvPr id="2" name="Slide Number Placeholder 1"/>
          <p:cNvSpPr>
            <a:spLocks noGrp="1"/>
          </p:cNvSpPr>
          <p:nvPr>
            <p:ph type="sldNum" sz="quarter" idx="4294967295"/>
          </p:nvPr>
        </p:nvSpPr>
        <p:spPr>
          <a:xfrm>
            <a:off x="8534400" y="6356351"/>
            <a:ext cx="2133600" cy="365125"/>
          </a:xfrm>
        </p:spPr>
        <p:txBody>
          <a:bodyPr/>
          <a:lstStyle/>
          <a:p>
            <a:pPr>
              <a:defRPr/>
            </a:pPr>
            <a:fld id="{FF5B7AEC-6266-40DF-8E2E-7472CB86BEE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outerShdw dist="13470" dir="2700000" algn="ctr" rotWithShape="0">
              <a:schemeClr val="bg2"/>
            </a:outerShdw>
          </a:effectLst>
        </p:spPr>
        <p:txBody>
          <a:bodyPr vert="horz" lIns="92075" tIns="46038" rIns="92075" bIns="46038" rtlCol="0" anchor="ctr">
            <a:noAutofit/>
          </a:bodyPr>
          <a:lstStyle/>
          <a:p>
            <a:pPr eaLnBrk="1" hangingPunct="1">
              <a:defRPr/>
            </a:pPr>
            <a:r>
              <a:rPr lang="en-US" sz="4000" dirty="0"/>
              <a:t>Read the Notice of Award </a:t>
            </a:r>
          </a:p>
        </p:txBody>
      </p:sp>
      <p:sp>
        <p:nvSpPr>
          <p:cNvPr id="16387" name="Rectangle 3"/>
          <p:cNvSpPr>
            <a:spLocks noGrp="1" noChangeArrowheads="1"/>
          </p:cNvSpPr>
          <p:nvPr>
            <p:ph idx="1"/>
          </p:nvPr>
        </p:nvSpPr>
        <p:spPr>
          <a:noFill/>
        </p:spPr>
        <p:txBody>
          <a:bodyPr vert="horz" lIns="92075" tIns="46038" rIns="92075" bIns="46038" rtlCol="0">
            <a:normAutofit/>
          </a:bodyPr>
          <a:lstStyle/>
          <a:p>
            <a:pPr eaLnBrk="1" hangingPunct="1">
              <a:lnSpc>
                <a:spcPct val="90000"/>
              </a:lnSpc>
            </a:pPr>
            <a:r>
              <a:rPr lang="en-US" sz="2800" dirty="0"/>
              <a:t>Terms of Award – Section III</a:t>
            </a:r>
          </a:p>
          <a:p>
            <a:pPr lvl="1" eaLnBrk="1" hangingPunct="1">
              <a:lnSpc>
                <a:spcPct val="90000"/>
              </a:lnSpc>
            </a:pPr>
            <a:r>
              <a:rPr lang="en-US" sz="2400" dirty="0">
                <a:hlinkClick r:id="rId3"/>
              </a:rPr>
              <a:t>2 CFR Part 200 </a:t>
            </a:r>
            <a:r>
              <a:rPr lang="en-US" sz="2400" dirty="0"/>
              <a:t>– rules and requirements that govern the administration of grants</a:t>
            </a:r>
          </a:p>
          <a:p>
            <a:pPr lvl="1" eaLnBrk="1" hangingPunct="1">
              <a:lnSpc>
                <a:spcPct val="90000"/>
              </a:lnSpc>
            </a:pPr>
            <a:r>
              <a:rPr lang="en-US" sz="2400" dirty="0">
                <a:hlinkClick r:id="rId4"/>
              </a:rPr>
              <a:t>NIH Grants Policy Statement (GPS) </a:t>
            </a:r>
            <a:r>
              <a:rPr lang="en-US" sz="2400" dirty="0"/>
              <a:t>– policy requirements that serve as the terms and conditions of NIH awards </a:t>
            </a:r>
          </a:p>
          <a:p>
            <a:pPr lvl="2" eaLnBrk="1" hangingPunct="1">
              <a:lnSpc>
                <a:spcPct val="90000"/>
              </a:lnSpc>
              <a:buFontTx/>
              <a:buNone/>
            </a:pPr>
            <a:endParaRPr lang="en-US" sz="2000" dirty="0"/>
          </a:p>
          <a:p>
            <a:pPr eaLnBrk="1" hangingPunct="1">
              <a:lnSpc>
                <a:spcPct val="90000"/>
              </a:lnSpc>
            </a:pPr>
            <a:r>
              <a:rPr lang="en-US" sz="2800" dirty="0"/>
              <a:t>Special Terms and Conditions – Section IV</a:t>
            </a:r>
          </a:p>
          <a:p>
            <a:pPr eaLnBrk="1" hangingPunct="1">
              <a:lnSpc>
                <a:spcPct val="90000"/>
              </a:lnSpc>
              <a:buFont typeface="Wingdings" pitchFamily="2" charset="2"/>
              <a:buNone/>
            </a:pPr>
            <a:endParaRPr lang="en-US" sz="2400"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000" dirty="0"/>
              <a:t>Award Restrictions (Section IV)</a:t>
            </a:r>
          </a:p>
        </p:txBody>
      </p:sp>
      <p:sp>
        <p:nvSpPr>
          <p:cNvPr id="17411" name="Rectangle 3"/>
          <p:cNvSpPr>
            <a:spLocks noGrp="1" noChangeArrowheads="1"/>
          </p:cNvSpPr>
          <p:nvPr>
            <p:ph idx="1"/>
          </p:nvPr>
        </p:nvSpPr>
        <p:spPr/>
        <p:txBody>
          <a:bodyPr>
            <a:normAutofit/>
          </a:bodyPr>
          <a:lstStyle/>
          <a:p>
            <a:pPr eaLnBrk="1" hangingPunct="1"/>
            <a:r>
              <a:rPr lang="en-US" sz="2400" dirty="0"/>
              <a:t>Only applies to a specific grant </a:t>
            </a:r>
          </a:p>
          <a:p>
            <a:pPr eaLnBrk="1" hangingPunct="1"/>
            <a:endParaRPr lang="en-US" sz="800" dirty="0"/>
          </a:p>
          <a:p>
            <a:pPr eaLnBrk="1" hangingPunct="1"/>
            <a:r>
              <a:rPr lang="en-US" sz="2400" dirty="0"/>
              <a:t>Institute and/or Center specific terms of award</a:t>
            </a:r>
          </a:p>
          <a:p>
            <a:pPr eaLnBrk="1" hangingPunct="1"/>
            <a:endParaRPr lang="en-US" sz="800" dirty="0"/>
          </a:p>
          <a:p>
            <a:pPr eaLnBrk="1" hangingPunct="1"/>
            <a:r>
              <a:rPr lang="en-US" sz="2400" dirty="0"/>
              <a:t>Usually, funds are not restricted in the Payment Management System </a:t>
            </a:r>
          </a:p>
          <a:p>
            <a:pPr eaLnBrk="1" hangingPunct="1"/>
            <a:endParaRPr lang="en-US" sz="900" dirty="0"/>
          </a:p>
          <a:p>
            <a:pPr eaLnBrk="1" hangingPunct="1"/>
            <a:r>
              <a:rPr lang="en-US" sz="2400" dirty="0"/>
              <a:t>Restricted funds must be tracked by recipient to ensure compliance</a:t>
            </a:r>
          </a:p>
          <a:p>
            <a:pPr lvl="1" eaLnBrk="1" hangingPunct="1"/>
            <a:r>
              <a:rPr lang="en-US" sz="2200" dirty="0"/>
              <a:t>EXAMPLE of Award Restriction:  Funds may not be used to purchase equipment without the written prior approval of the NIH awarding component.  </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Autofit/>
          </a:bodyPr>
          <a:lstStyle/>
          <a:p>
            <a:pPr eaLnBrk="1" hangingPunct="1"/>
            <a:r>
              <a:rPr lang="en-US" sz="3600" b="1" dirty="0">
                <a:latin typeface="Arial" pitchFamily="34" charset="0"/>
                <a:cs typeface="Arial" pitchFamily="34" charset="0"/>
              </a:rPr>
              <a:t>Accounting Basics</a:t>
            </a:r>
          </a:p>
        </p:txBody>
      </p:sp>
      <p:sp>
        <p:nvSpPr>
          <p:cNvPr id="2" name="Slide Number Placeholder 1"/>
          <p:cNvSpPr>
            <a:spLocks noGrp="1"/>
          </p:cNvSpPr>
          <p:nvPr>
            <p:ph type="sldNum" sz="quarter" idx="4294967295"/>
          </p:nvPr>
        </p:nvSpPr>
        <p:spPr>
          <a:xfrm>
            <a:off x="9448800" y="6356350"/>
            <a:ext cx="2743200" cy="365125"/>
          </a:xfrm>
        </p:spPr>
        <p:txBody>
          <a:bodyPr/>
          <a:lstStyle/>
          <a:p>
            <a:pPr>
              <a:defRPr/>
            </a:pPr>
            <a:fld id="{4FE4B4B1-1E84-4B68-9243-8A9A1864C7E4}"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182880"/>
            <a:ext cx="9677400" cy="1111664"/>
          </a:xfrm>
        </p:spPr>
        <p:txBody>
          <a:bodyPr>
            <a:noAutofit/>
          </a:bodyPr>
          <a:lstStyle/>
          <a:p>
            <a:pPr eaLnBrk="1" hangingPunct="1"/>
            <a:r>
              <a:rPr lang="en-US" sz="4000" dirty="0"/>
              <a:t>Accounting</a:t>
            </a:r>
          </a:p>
        </p:txBody>
      </p:sp>
      <p:sp>
        <p:nvSpPr>
          <p:cNvPr id="19459" name="Rectangle 3"/>
          <p:cNvSpPr>
            <a:spLocks noGrp="1" noChangeArrowheads="1"/>
          </p:cNvSpPr>
          <p:nvPr>
            <p:ph idx="1"/>
          </p:nvPr>
        </p:nvSpPr>
        <p:spPr>
          <a:xfrm>
            <a:off x="990600" y="1524000"/>
            <a:ext cx="9372600" cy="4678362"/>
          </a:xfrm>
        </p:spPr>
        <p:txBody>
          <a:bodyPr>
            <a:normAutofit/>
          </a:bodyPr>
          <a:lstStyle/>
          <a:p>
            <a:pPr eaLnBrk="1" hangingPunct="1">
              <a:lnSpc>
                <a:spcPct val="90000"/>
              </a:lnSpc>
            </a:pPr>
            <a:r>
              <a:rPr lang="en-US" sz="2800" dirty="0"/>
              <a:t>Administrative Standards in </a:t>
            </a:r>
            <a:r>
              <a:rPr lang="en-US" sz="2800" dirty="0">
                <a:hlinkClick r:id="rId3"/>
              </a:rPr>
              <a:t>2 CFR Part 200 </a:t>
            </a:r>
            <a:r>
              <a:rPr lang="en-US" sz="2800" dirty="0"/>
              <a:t>requires:</a:t>
            </a:r>
          </a:p>
          <a:p>
            <a:pPr lvl="1" eaLnBrk="1" hangingPunct="1">
              <a:lnSpc>
                <a:spcPct val="90000"/>
              </a:lnSpc>
            </a:pPr>
            <a:r>
              <a:rPr lang="en-US" sz="2400" dirty="0"/>
              <a:t>Separate account is established for each project</a:t>
            </a:r>
          </a:p>
          <a:p>
            <a:pPr lvl="1" eaLnBrk="1" hangingPunct="1">
              <a:lnSpc>
                <a:spcPct val="90000"/>
              </a:lnSpc>
            </a:pPr>
            <a:endParaRPr lang="en-US" sz="2400" dirty="0"/>
          </a:p>
          <a:p>
            <a:pPr lvl="1" eaLnBrk="1" hangingPunct="1">
              <a:lnSpc>
                <a:spcPct val="90000"/>
              </a:lnSpc>
            </a:pPr>
            <a:r>
              <a:rPr lang="en-US" sz="2400" dirty="0"/>
              <a:t>Program Income is identified and accounted for by project</a:t>
            </a:r>
          </a:p>
          <a:p>
            <a:pPr lvl="1" eaLnBrk="1" hangingPunct="1">
              <a:lnSpc>
                <a:spcPct val="90000"/>
              </a:lnSpc>
            </a:pPr>
            <a:endParaRPr lang="en-US" sz="2400" dirty="0"/>
          </a:p>
          <a:p>
            <a:pPr lvl="1" eaLnBrk="1" hangingPunct="1">
              <a:lnSpc>
                <a:spcPct val="90000"/>
              </a:lnSpc>
            </a:pPr>
            <a:r>
              <a:rPr lang="en-US" sz="2400" dirty="0"/>
              <a:t>Program Income is used in accordance with the appropriate alternative</a:t>
            </a:r>
          </a:p>
          <a:p>
            <a:pPr lvl="2"/>
            <a:r>
              <a:rPr lang="en-US" sz="1850" dirty="0"/>
              <a:t>Additive </a:t>
            </a:r>
          </a:p>
          <a:p>
            <a:pPr lvl="2" eaLnBrk="1" hangingPunct="1">
              <a:lnSpc>
                <a:spcPct val="90000"/>
              </a:lnSpc>
              <a:buClr>
                <a:schemeClr val="accent4"/>
              </a:buClr>
            </a:pPr>
            <a:r>
              <a:rPr lang="en-US" sz="2000" dirty="0"/>
              <a:t>Deductive</a:t>
            </a:r>
          </a:p>
          <a:p>
            <a:pPr lvl="2" eaLnBrk="1" hangingPunct="1">
              <a:lnSpc>
                <a:spcPct val="90000"/>
              </a:lnSpc>
              <a:buClr>
                <a:schemeClr val="accent4"/>
              </a:buClr>
            </a:pPr>
            <a:r>
              <a:rPr lang="en-US" sz="2000" dirty="0"/>
              <a:t>Combination</a:t>
            </a:r>
          </a:p>
          <a:p>
            <a:pPr lvl="2" eaLnBrk="1" hangingPunct="1">
              <a:lnSpc>
                <a:spcPct val="90000"/>
              </a:lnSpc>
              <a:buClr>
                <a:schemeClr val="accent4"/>
              </a:buClr>
            </a:pPr>
            <a:r>
              <a:rPr lang="en-US" sz="2000" dirty="0"/>
              <a:t>Matching</a:t>
            </a:r>
          </a:p>
          <a:p>
            <a:pPr lvl="1" eaLnBrk="1" hangingPunct="1">
              <a:lnSpc>
                <a:spcPct val="90000"/>
              </a:lnSpc>
            </a:pPr>
            <a:endParaRPr lang="en-US" sz="2200" dirty="0"/>
          </a:p>
          <a:p>
            <a:pPr lvl="1" eaLnBrk="1" hangingPunct="1">
              <a:lnSpc>
                <a:spcPct val="90000"/>
              </a:lnSpc>
            </a:pPr>
            <a:endParaRPr lang="en-US" sz="2200"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182880"/>
            <a:ext cx="9220200" cy="1188720"/>
          </a:xfrm>
        </p:spPr>
        <p:txBody>
          <a:bodyPr>
            <a:noAutofit/>
          </a:bodyPr>
          <a:lstStyle/>
          <a:p>
            <a:pPr eaLnBrk="1" hangingPunct="1"/>
            <a:r>
              <a:rPr lang="en-US" sz="4000" dirty="0"/>
              <a:t>Accounting (cont.)</a:t>
            </a:r>
          </a:p>
        </p:txBody>
      </p:sp>
      <p:sp>
        <p:nvSpPr>
          <p:cNvPr id="20483" name="Rectangle 3"/>
          <p:cNvSpPr>
            <a:spLocks noGrp="1" noChangeArrowheads="1"/>
          </p:cNvSpPr>
          <p:nvPr>
            <p:ph idx="1"/>
          </p:nvPr>
        </p:nvSpPr>
        <p:spPr>
          <a:xfrm>
            <a:off x="1066800" y="1600200"/>
            <a:ext cx="9220200" cy="5029200"/>
          </a:xfrm>
        </p:spPr>
        <p:txBody>
          <a:bodyPr>
            <a:normAutofit/>
          </a:bodyPr>
          <a:lstStyle/>
          <a:p>
            <a:pPr eaLnBrk="1" hangingPunct="1">
              <a:lnSpc>
                <a:spcPct val="90000"/>
              </a:lnSpc>
            </a:pPr>
            <a:r>
              <a:rPr lang="en-US" sz="3600" dirty="0"/>
              <a:t>Requires that:</a:t>
            </a:r>
            <a:endParaRPr lang="en-US" sz="3200" dirty="0"/>
          </a:p>
          <a:p>
            <a:pPr lvl="1" eaLnBrk="1" hangingPunct="1">
              <a:lnSpc>
                <a:spcPct val="90000"/>
              </a:lnSpc>
            </a:pPr>
            <a:r>
              <a:rPr lang="en-US" sz="2800" dirty="0"/>
              <a:t>Expenses are charged in accordance with:</a:t>
            </a:r>
          </a:p>
          <a:p>
            <a:pPr lvl="2" eaLnBrk="1" hangingPunct="1">
              <a:lnSpc>
                <a:spcPct val="90000"/>
              </a:lnSpc>
              <a:buClr>
                <a:schemeClr val="accent4"/>
              </a:buClr>
            </a:pPr>
            <a:r>
              <a:rPr lang="en-US" sz="2000" dirty="0"/>
              <a:t>NoA Terms and Conditions</a:t>
            </a:r>
          </a:p>
          <a:p>
            <a:pPr lvl="2" eaLnBrk="1" hangingPunct="1">
              <a:lnSpc>
                <a:spcPct val="90000"/>
              </a:lnSpc>
              <a:buClr>
                <a:schemeClr val="accent4"/>
              </a:buClr>
            </a:pPr>
            <a:r>
              <a:rPr lang="en-US" sz="2000" dirty="0"/>
              <a:t>NIH Grants Policy Statement</a:t>
            </a:r>
          </a:p>
          <a:p>
            <a:pPr lvl="3">
              <a:lnSpc>
                <a:spcPct val="90000"/>
              </a:lnSpc>
              <a:buClr>
                <a:schemeClr val="tx2"/>
              </a:buClr>
              <a:buFont typeface="Wingdings" panose="05000000000000000000" pitchFamily="2" charset="2"/>
              <a:buChar char="§"/>
            </a:pPr>
            <a:r>
              <a:rPr lang="en-US" sz="1800" dirty="0"/>
              <a:t>Including addenda in effect as of the beginning date of the budget period</a:t>
            </a:r>
          </a:p>
          <a:p>
            <a:pPr lvl="2">
              <a:lnSpc>
                <a:spcPct val="90000"/>
              </a:lnSpc>
              <a:buClr>
                <a:schemeClr val="accent4"/>
              </a:buClr>
            </a:pPr>
            <a:r>
              <a:rPr lang="en-US" sz="2000" dirty="0"/>
              <a:t>Salary Cap / Rate Limitation</a:t>
            </a:r>
          </a:p>
          <a:p>
            <a:pPr lvl="2" eaLnBrk="1" hangingPunct="1">
              <a:lnSpc>
                <a:spcPct val="90000"/>
              </a:lnSpc>
              <a:buClr>
                <a:schemeClr val="accent4"/>
              </a:buClr>
            </a:pPr>
            <a:r>
              <a:rPr lang="en-US" sz="2000" dirty="0"/>
              <a:t>Cost Accounting Standards</a:t>
            </a:r>
          </a:p>
          <a:p>
            <a:pPr lvl="2" eaLnBrk="1" hangingPunct="1">
              <a:lnSpc>
                <a:spcPct val="90000"/>
              </a:lnSpc>
              <a:buClr>
                <a:schemeClr val="accent4"/>
              </a:buClr>
            </a:pPr>
            <a:r>
              <a:rPr lang="en-US" sz="2000" dirty="0"/>
              <a:t>Federal regulations</a:t>
            </a:r>
          </a:p>
          <a:p>
            <a:pPr lvl="1" eaLnBrk="1" hangingPunct="1">
              <a:lnSpc>
                <a:spcPct val="90000"/>
              </a:lnSpc>
            </a:pPr>
            <a:endParaRPr lang="en-US" sz="700" dirty="0"/>
          </a:p>
          <a:p>
            <a:pPr lvl="1" eaLnBrk="1" hangingPunct="1">
              <a:lnSpc>
                <a:spcPct val="90000"/>
              </a:lnSpc>
            </a:pPr>
            <a:r>
              <a:rPr lang="en-US" sz="2800" dirty="0"/>
              <a:t>All expenses are appropriately documented</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3BA41-78D1-4BC3-B4F9-9FC1940E8568}"/>
              </a:ext>
              <a:ext uri="{C183D7F6-B498-43B3-948B-1728B52AA6E4}">
                <adec:decorative xmlns:adec="http://schemas.microsoft.com/office/drawing/2017/decorative" val="1"/>
              </a:ext>
            </a:extLst>
          </p:cNvPr>
          <p:cNvSpPr/>
          <p:nvPr/>
        </p:nvSpPr>
        <p:spPr>
          <a:xfrm>
            <a:off x="-22790" y="-31209"/>
            <a:ext cx="12214789" cy="1227619"/>
          </a:xfrm>
          <a:prstGeom prst="rect">
            <a:avLst/>
          </a:prstGeom>
          <a:solidFill>
            <a:srgbClr val="027BD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4" name="Title 3">
            <a:extLst>
              <a:ext uri="{FF2B5EF4-FFF2-40B4-BE49-F238E27FC236}">
                <a16:creationId xmlns:a16="http://schemas.microsoft.com/office/drawing/2014/main" id="{00BDEBBA-E36E-43FE-94B2-4200259A9EB3}"/>
              </a:ext>
            </a:extLst>
          </p:cNvPr>
          <p:cNvSpPr>
            <a:spLocks noGrp="1"/>
          </p:cNvSpPr>
          <p:nvPr>
            <p:ph type="title"/>
          </p:nvPr>
        </p:nvSpPr>
        <p:spPr>
          <a:xfrm>
            <a:off x="194388" y="0"/>
            <a:ext cx="11803224" cy="761744"/>
          </a:xfrm>
        </p:spPr>
        <p:txBody>
          <a:bodyPr/>
          <a:lstStyle/>
          <a:p>
            <a:pPr algn="ctr"/>
            <a:br>
              <a:rPr lang="en-US" sz="2800" dirty="0"/>
            </a:br>
            <a:r>
              <a:rPr lang="en-US" sz="4000" dirty="0">
                <a:solidFill>
                  <a:srgbClr val="F3A839"/>
                </a:solidFill>
              </a:rPr>
              <a:t>Logistics</a:t>
            </a:r>
            <a:endParaRPr lang="en-US" sz="2800" dirty="0">
              <a:solidFill>
                <a:srgbClr val="F3A839"/>
              </a:solidFill>
            </a:endParaRPr>
          </a:p>
        </p:txBody>
      </p:sp>
      <p:sp>
        <p:nvSpPr>
          <p:cNvPr id="6" name="TextBox 5" descr="Resources: &#10;Slide deck: available with session descriptor in the Conference Center (under Agenda tab)&#10;Recording and transcript: available in 7 business days in same location. &#10;Conference Center will allow access for the next 30 days. &#10;&#10;Note: Session recordings will also be available on the NIH Grants YouTube channel and on https://grants.nih.gov/learning-center/conference &#10;">
            <a:extLst>
              <a:ext uri="{FF2B5EF4-FFF2-40B4-BE49-F238E27FC236}">
                <a16:creationId xmlns:a16="http://schemas.microsoft.com/office/drawing/2014/main" id="{0E8D5079-6F00-4FD6-ACEC-7B515149B23A}"/>
              </a:ext>
            </a:extLst>
          </p:cNvPr>
          <p:cNvSpPr txBox="1"/>
          <p:nvPr/>
        </p:nvSpPr>
        <p:spPr>
          <a:xfrm>
            <a:off x="2332635" y="1688027"/>
            <a:ext cx="8382713" cy="3577363"/>
          </a:xfrm>
          <a:prstGeom prst="flowChartAlternateProcess">
            <a:avLst/>
          </a:prstGeom>
          <a:solidFill>
            <a:srgbClr val="F3A839"/>
          </a:solidFill>
          <a:ln w="28575">
            <a:solidFill>
              <a:schemeClr val="tx1"/>
            </a:solidFill>
          </a:ln>
        </p:spPr>
        <p:txBody>
          <a:bodyPr wrap="square" tIns="182880" bIns="182880" rtlCol="0">
            <a:spAutoFit/>
          </a:bodyPr>
          <a:lstStyle/>
          <a:p>
            <a:pPr marL="0" marR="0" lvl="0" indent="0" algn="l" defTabSz="914400" rtl="0" eaLnBrk="1" fontAlgn="auto" latinLnBrk="0" hangingPunct="1">
              <a:lnSpc>
                <a:spcPct val="108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ＭＳ Ｐゴシック"/>
                <a:cs typeface="Arial"/>
              </a:rPr>
              <a:t>Resources: </a:t>
            </a:r>
          </a:p>
          <a:p>
            <a:pPr marL="742950" marR="0" lvl="1" indent="-285750" algn="l" defTabSz="914400" rtl="0" eaLnBrk="1" fontAlgn="auto" latinLnBrk="0" hangingPunct="1">
              <a:lnSpc>
                <a:spcPct val="108000"/>
              </a:lnSpc>
              <a:spcBef>
                <a:spcPts val="0"/>
              </a:spcBef>
              <a:spcAft>
                <a:spcPts val="60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ＭＳ Ｐゴシック"/>
                <a:cs typeface="Arial"/>
              </a:rPr>
              <a:t>Slide deck</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a:cs typeface="Arial"/>
              </a:rPr>
              <a:t>: available with session descriptor in the Conference Center (under Agenda tab)</a:t>
            </a:r>
          </a:p>
          <a:p>
            <a:pPr marL="742950" marR="0" lvl="1" indent="-285750" algn="l" defTabSz="914400" rtl="0" eaLnBrk="1" fontAlgn="auto" latinLnBrk="0" hangingPunct="1">
              <a:lnSpc>
                <a:spcPct val="108000"/>
              </a:lnSpc>
              <a:spcBef>
                <a:spcPts val="0"/>
              </a:spcBef>
              <a:spcAft>
                <a:spcPts val="600"/>
              </a:spcAft>
              <a:buClrTx/>
              <a:buSzTx/>
              <a:buFont typeface="Wingdings" panose="05000000000000000000" pitchFamily="2" charset="2"/>
              <a:buChar char="ü"/>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ＭＳ Ｐゴシック"/>
                <a:cs typeface="Arial"/>
              </a:rPr>
              <a:t>Recording and transcript</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Arial"/>
              </a:rPr>
              <a:t>: available in 7 business days in same location. </a:t>
            </a:r>
          </a:p>
          <a:p>
            <a:pPr marL="742950" marR="0" lvl="1" indent="-285750" algn="l" defTabSz="914400" rtl="0" eaLnBrk="1" fontAlgn="auto" latinLnBrk="0" hangingPunct="1">
              <a:lnSpc>
                <a:spcPct val="108000"/>
              </a:lnSpc>
              <a:spcBef>
                <a:spcPts val="0"/>
              </a:spcBef>
              <a:spcAft>
                <a:spcPts val="60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a:cs typeface="Arial"/>
              </a:rPr>
              <a:t>Conference Center will allow access for the next 30 days. </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Arial"/>
            </a:endParaRPr>
          </a:p>
          <a:p>
            <a:pPr marL="457200" marR="0" lvl="1" indent="0" algn="l" defTabSz="914400" rtl="0" eaLnBrk="1" fontAlgn="auto" latinLnBrk="0" hangingPunct="1">
              <a:lnSpc>
                <a:spcPct val="108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Arial"/>
            </a:endParaRPr>
          </a:p>
          <a:p>
            <a:pPr marL="457200" marR="0" lvl="1" indent="0" algn="l" defTabSz="914400" rtl="0" eaLnBrk="1" fontAlgn="auto" latinLnBrk="0" hangingPunct="1">
              <a:lnSpc>
                <a:spcPct val="108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Arial"/>
              </a:rPr>
              <a:t>Note: Session recordings will also be available on the NIH Grants YouTube channel and on https://grants.nih.gov/learning-center/conference </a:t>
            </a:r>
          </a:p>
        </p:txBody>
      </p:sp>
      <p:sp>
        <p:nvSpPr>
          <p:cNvPr id="9" name="TextBox 8" descr="SHARE what you learn!   &#10;#NIHGrantsConf&#10;">
            <a:extLst>
              <a:ext uri="{FF2B5EF4-FFF2-40B4-BE49-F238E27FC236}">
                <a16:creationId xmlns:a16="http://schemas.microsoft.com/office/drawing/2014/main" id="{1E423B5E-5EEF-5E86-4E6C-BBE978B14E7C}"/>
              </a:ext>
            </a:extLst>
          </p:cNvPr>
          <p:cNvSpPr txBox="1"/>
          <p:nvPr/>
        </p:nvSpPr>
        <p:spPr>
          <a:xfrm>
            <a:off x="4640101" y="5557627"/>
            <a:ext cx="2875124" cy="99334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ＭＳ Ｐゴシック"/>
                <a:cs typeface="Arial"/>
              </a:rPr>
              <a:t>SHARE what you learn!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ＭＳ Ｐゴシック"/>
                <a:cs typeface="Arial"/>
              </a:rPr>
              <a:t>#NIHGrantsConf</a:t>
            </a:r>
            <a:endParaRPr kumimoji="0" lang="en-US" sz="2400" b="0" i="0" u="none" strike="noStrike" kern="1200" cap="none" spc="0" normalizeH="0" baseline="0" noProof="0" dirty="0">
              <a:ln>
                <a:noFill/>
              </a:ln>
              <a:solidFill>
                <a:srgbClr val="002060"/>
              </a:solidFill>
              <a:effectLst/>
              <a:uLnTx/>
              <a:uFillTx/>
              <a:latin typeface="Arial"/>
              <a:ea typeface="ＭＳ Ｐゴシック"/>
              <a:cs typeface="Arial"/>
            </a:endParaRPr>
          </a:p>
        </p:txBody>
      </p:sp>
    </p:spTree>
    <p:extLst>
      <p:ext uri="{BB962C8B-B14F-4D97-AF65-F5344CB8AC3E}">
        <p14:creationId xmlns:p14="http://schemas.microsoft.com/office/powerpoint/2010/main" val="166035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3600" b="1" dirty="0">
                <a:latin typeface="Arial" pitchFamily="34" charset="0"/>
                <a:cs typeface="Arial" pitchFamily="34" charset="0"/>
              </a:rPr>
              <a:t>Monitoring Basics</a:t>
            </a:r>
          </a:p>
        </p:txBody>
      </p:sp>
      <p:sp>
        <p:nvSpPr>
          <p:cNvPr id="2" name="Slide Number Placeholder 1"/>
          <p:cNvSpPr>
            <a:spLocks noGrp="1"/>
          </p:cNvSpPr>
          <p:nvPr>
            <p:ph type="sldNum" sz="quarter" idx="4294967295"/>
          </p:nvPr>
        </p:nvSpPr>
        <p:spPr>
          <a:xfrm>
            <a:off x="9448800" y="6356350"/>
            <a:ext cx="2743200" cy="365125"/>
          </a:xfrm>
        </p:spPr>
        <p:txBody>
          <a:bodyPr/>
          <a:lstStyle/>
          <a:p>
            <a:pPr>
              <a:defRPr/>
            </a:pPr>
            <a:fld id="{4FE4B4B1-1E84-4B68-9243-8A9A1864C7E4}"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76200"/>
            <a:ext cx="9144000" cy="1295400"/>
          </a:xfrm>
        </p:spPr>
        <p:txBody>
          <a:bodyPr>
            <a:normAutofit/>
          </a:bodyPr>
          <a:lstStyle/>
          <a:p>
            <a:pPr eaLnBrk="1" hangingPunct="1"/>
            <a:r>
              <a:rPr lang="en-US" sz="4000" dirty="0"/>
              <a:t>Monitoring</a:t>
            </a:r>
            <a:r>
              <a:rPr lang="en-US" sz="4000" b="1" dirty="0"/>
              <a:t> </a:t>
            </a:r>
          </a:p>
        </p:txBody>
      </p:sp>
      <p:sp>
        <p:nvSpPr>
          <p:cNvPr id="21507" name="Rectangle 3"/>
          <p:cNvSpPr>
            <a:spLocks noGrp="1" noChangeArrowheads="1"/>
          </p:cNvSpPr>
          <p:nvPr>
            <p:ph idx="1"/>
          </p:nvPr>
        </p:nvSpPr>
        <p:spPr>
          <a:xfrm>
            <a:off x="1143000" y="1752600"/>
            <a:ext cx="8763000" cy="4603750"/>
          </a:xfrm>
        </p:spPr>
        <p:txBody>
          <a:bodyPr>
            <a:normAutofit/>
          </a:bodyPr>
          <a:lstStyle/>
          <a:p>
            <a:pPr>
              <a:lnSpc>
                <a:spcPct val="80000"/>
              </a:lnSpc>
            </a:pPr>
            <a:r>
              <a:rPr lang="en-US" sz="3200" dirty="0"/>
              <a:t>Institutions must ensure:</a:t>
            </a:r>
          </a:p>
          <a:p>
            <a:pPr lvl="2">
              <a:lnSpc>
                <a:spcPct val="80000"/>
              </a:lnSpc>
              <a:buClr>
                <a:schemeClr val="accent1"/>
              </a:buClr>
              <a:buFont typeface="Courier New" pitchFamily="49" charset="0"/>
              <a:buChar char="o"/>
            </a:pPr>
            <a:r>
              <a:rPr lang="en-US" sz="2800" dirty="0"/>
              <a:t>Actual expenses are periodically compared with budget</a:t>
            </a:r>
          </a:p>
          <a:p>
            <a:pPr lvl="2">
              <a:lnSpc>
                <a:spcPct val="80000"/>
              </a:lnSpc>
              <a:buClr>
                <a:schemeClr val="accent1"/>
              </a:buClr>
              <a:buFont typeface="Courier New" pitchFamily="49" charset="0"/>
              <a:buChar char="o"/>
            </a:pPr>
            <a:r>
              <a:rPr lang="en-US" sz="2800" dirty="0"/>
              <a:t>Actual expenses are accurate</a:t>
            </a:r>
            <a:r>
              <a:rPr lang="en-US" sz="2800" u="sng" dirty="0"/>
              <a:t>,</a:t>
            </a:r>
            <a:r>
              <a:rPr lang="en-US" sz="2800" dirty="0"/>
              <a:t> i.e., reasonable, allocable, allowable and consistently charged</a:t>
            </a:r>
            <a:endParaRPr lang="en-US" sz="2800" u="sng" dirty="0"/>
          </a:p>
          <a:p>
            <a:pPr lvl="2">
              <a:lnSpc>
                <a:spcPct val="80000"/>
              </a:lnSpc>
              <a:buClr>
                <a:schemeClr val="accent1"/>
              </a:buClr>
              <a:buFont typeface="Courier New" pitchFamily="49" charset="0"/>
              <a:buChar char="o"/>
            </a:pPr>
            <a:r>
              <a:rPr lang="en-US" sz="2800" dirty="0"/>
              <a:t>Mischarges are corrected in a timely manner (cost transfers)</a:t>
            </a:r>
          </a:p>
          <a:p>
            <a:pPr lvl="2">
              <a:lnSpc>
                <a:spcPct val="80000"/>
              </a:lnSpc>
              <a:buClr>
                <a:schemeClr val="accent1"/>
              </a:buClr>
              <a:buFont typeface="Courier New" pitchFamily="49" charset="0"/>
              <a:buChar char="o"/>
            </a:pPr>
            <a:r>
              <a:rPr lang="en-US" sz="2800" dirty="0"/>
              <a:t>Prior approvals are obtained when required</a:t>
            </a:r>
          </a:p>
          <a:p>
            <a:pPr lvl="2">
              <a:lnSpc>
                <a:spcPct val="80000"/>
              </a:lnSpc>
              <a:buClr>
                <a:schemeClr val="accent1"/>
              </a:buClr>
              <a:buFont typeface="Courier New" pitchFamily="49" charset="0"/>
              <a:buChar char="o"/>
            </a:pPr>
            <a:r>
              <a:rPr lang="en-US" sz="2800" dirty="0"/>
              <a:t>Subrecipient expenses are monitored – (Recipient’s responsibility to monitor expenses)</a:t>
            </a:r>
          </a:p>
          <a:p>
            <a:pPr eaLnBrk="1" hangingPunct="1">
              <a:lnSpc>
                <a:spcPct val="80000"/>
              </a:lnSpc>
            </a:pPr>
            <a:endParaRPr lang="en-US" sz="2400" dirty="0"/>
          </a:p>
          <a:p>
            <a:pPr eaLnBrk="1" hangingPunct="1">
              <a:lnSpc>
                <a:spcPct val="80000"/>
              </a:lnSpc>
            </a:pPr>
            <a:endParaRPr lang="en-US" sz="2400"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182880"/>
            <a:ext cx="9525000" cy="1111664"/>
          </a:xfrm>
        </p:spPr>
        <p:txBody>
          <a:bodyPr>
            <a:noAutofit/>
          </a:bodyPr>
          <a:lstStyle/>
          <a:p>
            <a:pPr eaLnBrk="1" hangingPunct="1"/>
            <a:r>
              <a:rPr lang="en-US" sz="4000" dirty="0"/>
              <a:t>Budget vs. Actual</a:t>
            </a:r>
          </a:p>
        </p:txBody>
      </p:sp>
      <p:sp>
        <p:nvSpPr>
          <p:cNvPr id="22531" name="Rectangle 3"/>
          <p:cNvSpPr>
            <a:spLocks noGrp="1" noChangeArrowheads="1"/>
          </p:cNvSpPr>
          <p:nvPr>
            <p:ph idx="1"/>
          </p:nvPr>
        </p:nvSpPr>
        <p:spPr>
          <a:xfrm>
            <a:off x="1295400" y="1524000"/>
            <a:ext cx="10104120" cy="4602165"/>
          </a:xfrm>
        </p:spPr>
        <p:txBody>
          <a:bodyPr>
            <a:normAutofit/>
          </a:bodyPr>
          <a:lstStyle/>
          <a:p>
            <a:pPr eaLnBrk="1" hangingPunct="1"/>
            <a:r>
              <a:rPr lang="en-US" sz="2800" dirty="0"/>
              <a:t>Actual expenses must be compared to the budget to ensure:</a:t>
            </a:r>
          </a:p>
          <a:p>
            <a:pPr eaLnBrk="1" hangingPunct="1">
              <a:buFont typeface="Wingdings" pitchFamily="2" charset="2"/>
              <a:buNone/>
            </a:pPr>
            <a:endParaRPr lang="en-US" sz="2800" dirty="0"/>
          </a:p>
          <a:p>
            <a:pPr lvl="1" eaLnBrk="1" hangingPunct="1"/>
            <a:r>
              <a:rPr lang="en-US" sz="2000" dirty="0"/>
              <a:t>Total funds on the grant have not been exceeded</a:t>
            </a:r>
          </a:p>
          <a:p>
            <a:pPr lvl="1" eaLnBrk="1" hangingPunct="1"/>
            <a:r>
              <a:rPr lang="en-US" sz="2000" dirty="0"/>
              <a:t>Total funds are used appropriately</a:t>
            </a:r>
          </a:p>
          <a:p>
            <a:pPr lvl="1" eaLnBrk="1" hangingPunct="1"/>
            <a:r>
              <a:rPr lang="en-US" sz="2000" dirty="0"/>
              <a:t>Total funds for any cost category have not been exceeded if restricted on the NoA</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sz="4000" dirty="0"/>
              <a:t>Accurate Charges</a:t>
            </a:r>
          </a:p>
        </p:txBody>
      </p:sp>
      <p:sp>
        <p:nvSpPr>
          <p:cNvPr id="23555" name="Rectangle 3"/>
          <p:cNvSpPr>
            <a:spLocks noGrp="1" noChangeArrowheads="1"/>
          </p:cNvSpPr>
          <p:nvPr>
            <p:ph idx="1"/>
          </p:nvPr>
        </p:nvSpPr>
        <p:spPr/>
        <p:txBody>
          <a:bodyPr/>
          <a:lstStyle/>
          <a:p>
            <a:pPr eaLnBrk="1" hangingPunct="1"/>
            <a:r>
              <a:rPr lang="en-US" sz="2800" dirty="0"/>
              <a:t>Actual expenses must be reviewed to ensure they are accurate and allowable</a:t>
            </a:r>
          </a:p>
          <a:p>
            <a:pPr eaLnBrk="1" hangingPunct="1">
              <a:buFont typeface="Wingdings" pitchFamily="2" charset="2"/>
              <a:buNone/>
            </a:pPr>
            <a:endParaRPr lang="en-US" dirty="0"/>
          </a:p>
          <a:p>
            <a:pPr lvl="1" eaLnBrk="1" hangingPunct="1"/>
            <a:r>
              <a:rPr lang="en-US" sz="2000" dirty="0"/>
              <a:t>Reasonable and necessary</a:t>
            </a:r>
          </a:p>
          <a:p>
            <a:pPr lvl="1" eaLnBrk="1" hangingPunct="1"/>
            <a:r>
              <a:rPr lang="en-US" sz="2000" dirty="0"/>
              <a:t>Allocable</a:t>
            </a:r>
          </a:p>
          <a:p>
            <a:pPr lvl="1" eaLnBrk="1" hangingPunct="1"/>
            <a:r>
              <a:rPr lang="en-US" sz="2000" dirty="0"/>
              <a:t>Consistently applied</a:t>
            </a:r>
          </a:p>
          <a:p>
            <a:pPr lvl="1" eaLnBrk="1" hangingPunct="1"/>
            <a:r>
              <a:rPr lang="en-US" sz="2000" dirty="0"/>
              <a:t>Conforms to any limitations or exclusions</a:t>
            </a:r>
          </a:p>
          <a:p>
            <a:pPr lvl="1" eaLnBrk="1" hangingPunct="1"/>
            <a:endParaRPr lang="en-US" sz="2000" dirty="0"/>
          </a:p>
          <a:p>
            <a:pPr marL="342900" lvl="1" indent="0">
              <a:buNone/>
            </a:pPr>
            <a:r>
              <a:rPr lang="en-US" sz="2000" dirty="0"/>
              <a:t>See NIHGPS, Section </a:t>
            </a:r>
            <a:r>
              <a:rPr lang="en-US" sz="1800" dirty="0">
                <a:effectLst/>
                <a:latin typeface="Segoe UI" panose="020B0502040204020203" pitchFamily="34" charset="0"/>
                <a:hlinkClick r:id="rId3"/>
              </a:rPr>
              <a:t>7.2 The Cost Principles</a:t>
            </a:r>
            <a:r>
              <a:rPr lang="en-US" sz="1800" dirty="0">
                <a:effectLst/>
                <a:latin typeface="Segoe UI" panose="020B0502040204020203" pitchFamily="34" charset="0"/>
              </a:rPr>
              <a:t> </a:t>
            </a:r>
            <a:endParaRPr lang="en-US" sz="1800" dirty="0">
              <a:effectLst/>
              <a:latin typeface="Arial" panose="020B0604020202020204" pitchFamily="34" charset="0"/>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eaLnBrk="1" hangingPunct="1"/>
            <a:r>
              <a:rPr lang="en-US" sz="4000" dirty="0"/>
              <a:t>What does “</a:t>
            </a:r>
            <a:r>
              <a:rPr lang="en-US" sz="4000" i="1" dirty="0"/>
              <a:t>reasonable” </a:t>
            </a:r>
            <a:r>
              <a:rPr lang="en-US" sz="4000" dirty="0"/>
              <a:t>mean?</a:t>
            </a:r>
          </a:p>
        </p:txBody>
      </p:sp>
      <p:sp>
        <p:nvSpPr>
          <p:cNvPr id="24579" name="Rectangle 3"/>
          <p:cNvSpPr>
            <a:spLocks noGrp="1" noChangeArrowheads="1"/>
          </p:cNvSpPr>
          <p:nvPr>
            <p:ph idx="1"/>
          </p:nvPr>
        </p:nvSpPr>
        <p:spPr>
          <a:noFill/>
        </p:spPr>
        <p:txBody>
          <a:bodyPr/>
          <a:lstStyle/>
          <a:p>
            <a:pPr eaLnBrk="1" hangingPunct="1"/>
            <a:endParaRPr lang="en-US" dirty="0"/>
          </a:p>
          <a:p>
            <a:pPr eaLnBrk="1" hangingPunct="1"/>
            <a:r>
              <a:rPr lang="en-US" dirty="0"/>
              <a:t>A cost may be considered </a:t>
            </a:r>
            <a:r>
              <a:rPr lang="en-US" b="1" u="sng" dirty="0"/>
              <a:t>reasonable</a:t>
            </a:r>
            <a:r>
              <a:rPr lang="en-US" dirty="0"/>
              <a:t> if the nature of the goods or services acquired or applied reflect the action that a prudent person would have taken under the circumstances prevailing at the time the decision to incur the cost was made.</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n-US" sz="4000" dirty="0"/>
              <a:t>What does “</a:t>
            </a:r>
            <a:r>
              <a:rPr lang="en-US" sz="4000" i="1" dirty="0"/>
              <a:t>allocable” </a:t>
            </a:r>
            <a:r>
              <a:rPr lang="en-US" sz="4000" dirty="0"/>
              <a:t>mean?</a:t>
            </a:r>
          </a:p>
        </p:txBody>
      </p:sp>
      <p:sp>
        <p:nvSpPr>
          <p:cNvPr id="26627" name="Rectangle 3"/>
          <p:cNvSpPr>
            <a:spLocks noGrp="1" noChangeArrowheads="1"/>
          </p:cNvSpPr>
          <p:nvPr>
            <p:ph idx="1"/>
          </p:nvPr>
        </p:nvSpPr>
        <p:spPr>
          <a:noFill/>
        </p:spPr>
        <p:txBody>
          <a:bodyPr/>
          <a:lstStyle/>
          <a:p>
            <a:pPr eaLnBrk="1" hangingPunct="1"/>
            <a:endParaRPr lang="en-US" dirty="0"/>
          </a:p>
          <a:p>
            <a:pPr eaLnBrk="1" hangingPunct="1"/>
            <a:r>
              <a:rPr lang="en-US" dirty="0"/>
              <a:t>A cost is </a:t>
            </a:r>
            <a:r>
              <a:rPr lang="en-US" b="1" u="sng" dirty="0"/>
              <a:t>allocable</a:t>
            </a:r>
            <a:r>
              <a:rPr lang="en-US" dirty="0"/>
              <a:t> to a specific grant if it is incurred solely in order to advance work under the grant and is deemed assignable, at least in part, to the grant.</a:t>
            </a:r>
          </a:p>
          <a:p>
            <a:pPr eaLnBrk="1" hangingPunct="1">
              <a:lnSpc>
                <a:spcPct val="110000"/>
              </a:lnSpc>
              <a:buClr>
                <a:schemeClr val="tx1"/>
              </a:buClr>
              <a:buFont typeface="Wingdings" pitchFamily="2" charset="2"/>
              <a:buNone/>
            </a:pPr>
            <a:endParaRPr lang="en-US" dirty="0"/>
          </a:p>
          <a:p>
            <a:pPr eaLnBrk="1" hangingPunct="1">
              <a:lnSpc>
                <a:spcPct val="110000"/>
              </a:lnSpc>
              <a:buClr>
                <a:schemeClr val="tx1"/>
              </a:buClr>
              <a:buFont typeface="Wingdings" pitchFamily="2" charset="2"/>
              <a:buNone/>
            </a:pPr>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noAutofit/>
          </a:bodyPr>
          <a:lstStyle/>
          <a:p>
            <a:pPr eaLnBrk="1" hangingPunct="1"/>
            <a:r>
              <a:rPr lang="en-US" sz="4000" dirty="0"/>
              <a:t>What does “</a:t>
            </a:r>
            <a:r>
              <a:rPr lang="en-US" sz="4000" i="1" dirty="0"/>
              <a:t>consistently applied” </a:t>
            </a:r>
            <a:r>
              <a:rPr lang="en-US" sz="4000" dirty="0"/>
              <a:t>mean?</a:t>
            </a:r>
          </a:p>
        </p:txBody>
      </p:sp>
      <p:sp>
        <p:nvSpPr>
          <p:cNvPr id="28675" name="Rectangle 1027"/>
          <p:cNvSpPr>
            <a:spLocks noGrp="1" noChangeArrowheads="1"/>
          </p:cNvSpPr>
          <p:nvPr>
            <p:ph idx="1"/>
          </p:nvPr>
        </p:nvSpPr>
        <p:spPr>
          <a:noFill/>
        </p:spPr>
        <p:txBody>
          <a:bodyPr>
            <a:normAutofit/>
          </a:bodyPr>
          <a:lstStyle/>
          <a:p>
            <a:pPr eaLnBrk="1" hangingPunct="1"/>
            <a:r>
              <a:rPr lang="en-US" dirty="0"/>
              <a:t>Recipients must be </a:t>
            </a:r>
            <a:r>
              <a:rPr lang="en-US" b="1" i="1" dirty="0"/>
              <a:t>consistent</a:t>
            </a:r>
            <a:r>
              <a:rPr lang="en-US" dirty="0"/>
              <a:t> in assigning costs to cost objectives. </a:t>
            </a:r>
          </a:p>
          <a:p>
            <a:pPr eaLnBrk="1" hangingPunct="1"/>
            <a:endParaRPr lang="en-US" sz="800" dirty="0"/>
          </a:p>
          <a:p>
            <a:pPr eaLnBrk="1" hangingPunct="1"/>
            <a:r>
              <a:rPr lang="en-US" dirty="0"/>
              <a:t>Costs may be charged as either direct costs or F&amp;A costs, depending on their identifiable benefit to a particular project or program. </a:t>
            </a:r>
          </a:p>
          <a:p>
            <a:pPr eaLnBrk="1" hangingPunct="1"/>
            <a:endParaRPr lang="en-US" sz="800" dirty="0"/>
          </a:p>
          <a:p>
            <a:pPr eaLnBrk="1" hangingPunct="1"/>
            <a:r>
              <a:rPr lang="en-US" dirty="0"/>
              <a:t>All costs must be treated </a:t>
            </a:r>
            <a:r>
              <a:rPr lang="en-US" b="1" i="1" dirty="0"/>
              <a:t>consistently</a:t>
            </a:r>
            <a:r>
              <a:rPr lang="en-US" dirty="0"/>
              <a:t> for all work of the organization under like circumstances, </a:t>
            </a:r>
            <a:r>
              <a:rPr lang="en-US" b="1" i="1" dirty="0"/>
              <a:t>regardless of the source of funding</a:t>
            </a:r>
            <a:r>
              <a:rPr lang="en-US" dirty="0"/>
              <a:t>.</a:t>
            </a:r>
          </a:p>
          <a:p>
            <a:pPr eaLnBrk="1" hangingPunct="1">
              <a:buClr>
                <a:schemeClr val="tx1"/>
              </a:buClr>
              <a:buFont typeface="Wingdings" pitchFamily="2" charset="2"/>
              <a:buNone/>
            </a:pPr>
            <a:endParaRPr lang="en-US" dirty="0"/>
          </a:p>
          <a:p>
            <a:pPr eaLnBrk="1" hangingPunct="1">
              <a:buFont typeface="Wingdings" pitchFamily="2" charset="2"/>
              <a:buNone/>
            </a:pPr>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eaLnBrk="1" hangingPunct="1"/>
            <a:r>
              <a:rPr lang="en-US" sz="4000" dirty="0"/>
              <a:t>What does “</a:t>
            </a:r>
            <a:r>
              <a:rPr lang="en-US" sz="4000" i="1" dirty="0"/>
              <a:t>conformance”</a:t>
            </a:r>
            <a:r>
              <a:rPr lang="en-US" sz="4000" dirty="0"/>
              <a:t> mean?</a:t>
            </a:r>
          </a:p>
        </p:txBody>
      </p:sp>
      <p:sp>
        <p:nvSpPr>
          <p:cNvPr id="30723" name="Rectangle 3"/>
          <p:cNvSpPr>
            <a:spLocks noGrp="1" noChangeArrowheads="1"/>
          </p:cNvSpPr>
          <p:nvPr>
            <p:ph idx="1"/>
          </p:nvPr>
        </p:nvSpPr>
        <p:spPr>
          <a:noFill/>
        </p:spPr>
        <p:txBody>
          <a:bodyPr/>
          <a:lstStyle/>
          <a:p>
            <a:pPr eaLnBrk="1" hangingPunct="1">
              <a:lnSpc>
                <a:spcPct val="110000"/>
              </a:lnSpc>
            </a:pPr>
            <a:r>
              <a:rPr lang="en-US" sz="2400" dirty="0"/>
              <a:t>A cost is </a:t>
            </a:r>
            <a:r>
              <a:rPr lang="en-US" sz="2400" b="1" i="1" dirty="0"/>
              <a:t>allowable</a:t>
            </a:r>
            <a:r>
              <a:rPr lang="en-US" sz="2400" dirty="0"/>
              <a:t> if it is </a:t>
            </a:r>
            <a:r>
              <a:rPr lang="en-US" sz="2400" u="sng" dirty="0"/>
              <a:t>reasonable</a:t>
            </a:r>
            <a:r>
              <a:rPr lang="en-US" sz="2400" dirty="0"/>
              <a:t>, </a:t>
            </a:r>
            <a:r>
              <a:rPr lang="en-US" sz="2400" u="sng" dirty="0"/>
              <a:t>allocable</a:t>
            </a:r>
            <a:r>
              <a:rPr lang="en-US" sz="2400" dirty="0"/>
              <a:t> and </a:t>
            </a:r>
            <a:r>
              <a:rPr lang="en-US" sz="2400" b="1" u="sng" dirty="0"/>
              <a:t>conforms</a:t>
            </a:r>
            <a:r>
              <a:rPr lang="en-US" sz="2400" dirty="0"/>
              <a:t> to the cost principles and the sponsored agreement AND is </a:t>
            </a:r>
            <a:r>
              <a:rPr lang="en-US" sz="2400" u="sng" dirty="0"/>
              <a:t>not prohibited</a:t>
            </a:r>
            <a:r>
              <a:rPr lang="en-US" sz="2400" dirty="0"/>
              <a:t> by law, regulation or term of award.</a:t>
            </a:r>
          </a:p>
          <a:p>
            <a:pPr eaLnBrk="1" hangingPunct="1">
              <a:lnSpc>
                <a:spcPct val="110000"/>
              </a:lnSpc>
              <a:buClr>
                <a:schemeClr val="tx1"/>
              </a:buClr>
              <a:buFont typeface="Wingdings" pitchFamily="2" charset="2"/>
              <a:buChar char="v"/>
            </a:pPr>
            <a:endParaRPr lang="en-US" sz="2400" dirty="0"/>
          </a:p>
          <a:p>
            <a:pPr eaLnBrk="1" hangingPunct="1"/>
            <a:r>
              <a:rPr lang="en-US" sz="2400" dirty="0"/>
              <a:t>Conformance varies by type of activity, type of recipient, and other characteristics of individual awards.</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27</a:t>
            </a:fld>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n-US" sz="4000" b="1" dirty="0">
                <a:latin typeface="Arial" pitchFamily="34" charset="0"/>
                <a:cs typeface="Arial" pitchFamily="34" charset="0"/>
              </a:rPr>
              <a:t>Case Studies</a:t>
            </a:r>
          </a:p>
        </p:txBody>
      </p:sp>
      <p:sp>
        <p:nvSpPr>
          <p:cNvPr id="2" name="Slide Number Placeholder 1"/>
          <p:cNvSpPr>
            <a:spLocks noGrp="1"/>
          </p:cNvSpPr>
          <p:nvPr>
            <p:ph type="sldNum" sz="quarter" idx="4294967295"/>
          </p:nvPr>
        </p:nvSpPr>
        <p:spPr>
          <a:xfrm>
            <a:off x="8610600" y="6356351"/>
            <a:ext cx="2057400" cy="365125"/>
          </a:xfrm>
        </p:spPr>
        <p:txBody>
          <a:bodyPr/>
          <a:lstStyle/>
          <a:p>
            <a:pPr>
              <a:defRPr/>
            </a:pPr>
            <a:fld id="{4FE4B4B1-1E84-4B68-9243-8A9A1864C7E4}" type="slidenum">
              <a:rPr lang="en-US" smtClean="0"/>
              <a:pPr>
                <a:defRPr/>
              </a:pPr>
              <a:t>28</a:t>
            </a:fld>
            <a:endParaRPr lang="en-US"/>
          </a:p>
        </p:txBody>
      </p:sp>
    </p:spTree>
    <p:extLst>
      <p:ext uri="{BB962C8B-B14F-4D97-AF65-F5344CB8AC3E}">
        <p14:creationId xmlns:p14="http://schemas.microsoft.com/office/powerpoint/2010/main" val="14445798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r>
              <a:rPr lang="en-US" dirty="0"/>
              <a:t>Dr</a:t>
            </a:r>
            <a:r>
              <a:rPr lang="en-US"/>
              <a:t>. Grant </a:t>
            </a:r>
            <a:r>
              <a:rPr lang="en-US" dirty="0"/>
              <a:t>decided to host a very important Departmental meeting at his home and serve beer and pizza hoping that everyone would attend.  The purpose of the meeting was to discuss changes in NIH grants policy, which affected the work of the entire Department.  Therefore, he decided to charge the cost of the beer and pizza to his grant, especially since he was providing the use of his home. </a:t>
            </a:r>
          </a:p>
          <a:p>
            <a:r>
              <a:rPr lang="en-US" dirty="0"/>
              <a:t>Is it ok to serve pizza and beer?</a:t>
            </a:r>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29</a:t>
            </a:fld>
            <a:endParaRPr lang="en-US"/>
          </a:p>
        </p:txBody>
      </p:sp>
    </p:spTree>
    <p:extLst>
      <p:ext uri="{BB962C8B-B14F-4D97-AF65-F5344CB8AC3E}">
        <p14:creationId xmlns:p14="http://schemas.microsoft.com/office/powerpoint/2010/main" val="260089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p:txBody>
          <a:bodyPr>
            <a:normAutofit fontScale="90000"/>
          </a:bodyPr>
          <a:lstStyle/>
          <a:p>
            <a:pPr eaLnBrk="1" hangingPunct="1"/>
            <a:br>
              <a:rPr lang="en-US" sz="4800" b="1" dirty="0"/>
            </a:br>
            <a:br>
              <a:rPr lang="en-US" sz="4800" b="1" dirty="0"/>
            </a:br>
            <a:br>
              <a:rPr lang="en-US" sz="4800" b="1" dirty="0"/>
            </a:br>
            <a:br>
              <a:rPr lang="en-US" sz="4800" b="1" dirty="0"/>
            </a:br>
            <a:br>
              <a:rPr lang="en-US" sz="4800" b="1" dirty="0"/>
            </a:br>
            <a:br>
              <a:rPr lang="en-US" sz="4800" b="1" dirty="0"/>
            </a:br>
            <a:r>
              <a:rPr lang="en-US" sz="5900" b="1" dirty="0"/>
              <a:t>All About Costs:</a:t>
            </a:r>
            <a:br>
              <a:rPr lang="en-US" sz="5900" b="1" dirty="0"/>
            </a:br>
            <a:r>
              <a:rPr lang="en-US" sz="5900" b="1" dirty="0"/>
              <a:t> A Post-Award Primer</a:t>
            </a:r>
            <a:br>
              <a:rPr lang="en-US" b="1" dirty="0"/>
            </a:br>
            <a:br>
              <a:rPr lang="en-US" sz="4400" b="1" dirty="0"/>
            </a:br>
            <a:endParaRPr lang="en-US" sz="3200" b="1" dirty="0"/>
          </a:p>
        </p:txBody>
      </p:sp>
      <p:sp>
        <p:nvSpPr>
          <p:cNvPr id="12" name="Rectangle 11"/>
          <p:cNvSpPr/>
          <p:nvPr/>
        </p:nvSpPr>
        <p:spPr>
          <a:xfrm>
            <a:off x="3048000" y="3396343"/>
            <a:ext cx="6096000" cy="750975"/>
          </a:xfrm>
          <a:prstGeom prst="rect">
            <a:avLst/>
          </a:prstGeom>
        </p:spPr>
        <p:txBody>
          <a:bodyPr wrap="square">
            <a:spAutoFit/>
          </a:bodyPr>
          <a:lstStyle/>
          <a:p>
            <a:pPr algn="ctr">
              <a:lnSpc>
                <a:spcPct val="90000"/>
              </a:lnSpc>
              <a:spcAft>
                <a:spcPts val="300"/>
              </a:spcAft>
            </a:pPr>
            <a:r>
              <a:rPr lang="en-US" sz="1400" b="1"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Joel Snyderman | </a:t>
            </a:r>
            <a:r>
              <a:rPr lang="en-US" sz="1400"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Division Director</a:t>
            </a:r>
          </a:p>
          <a:p>
            <a:pPr algn="ctr">
              <a:lnSpc>
                <a:spcPct val="90000"/>
              </a:lnSpc>
              <a:spcAft>
                <a:spcPts val="300"/>
              </a:spcAft>
            </a:pPr>
            <a:r>
              <a:rPr lang="en-US" sz="1400" b="1"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Alesia Brody |</a:t>
            </a:r>
            <a:r>
              <a:rPr lang="en-US" sz="1400"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 Assistant Grants Compliance Officer</a:t>
            </a:r>
          </a:p>
          <a:p>
            <a:pPr algn="ctr">
              <a:lnSpc>
                <a:spcPct val="90000"/>
              </a:lnSpc>
              <a:spcAft>
                <a:spcPts val="300"/>
              </a:spcAft>
            </a:pPr>
            <a:r>
              <a:rPr lang="en-US" sz="1400" b="1"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Corey Taylor |</a:t>
            </a:r>
            <a:r>
              <a:rPr lang="en-US" sz="1400" dirty="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 Assistant Grants Compliance Officer</a:t>
            </a:r>
          </a:p>
        </p:txBody>
      </p:sp>
      <p:sp>
        <p:nvSpPr>
          <p:cNvPr id="10" name="Text Placeholder 9"/>
          <p:cNvSpPr>
            <a:spLocks noGrp="1"/>
          </p:cNvSpPr>
          <p:nvPr>
            <p:ph type="body" idx="1"/>
          </p:nvPr>
        </p:nvSpPr>
        <p:spPr>
          <a:xfrm>
            <a:off x="990600" y="4343400"/>
            <a:ext cx="10577689" cy="694359"/>
          </a:xfrm>
        </p:spPr>
        <p:txBody>
          <a:bodyPr>
            <a:noAutofit/>
          </a:bodyPr>
          <a:lstStyle/>
          <a:p>
            <a:r>
              <a:rPr lang="en-US" sz="1050" dirty="0">
                <a:solidFill>
                  <a:schemeClr val="bg1">
                    <a:lumMod val="50000"/>
                  </a:schemeClr>
                </a:solidFill>
              </a:rPr>
              <a:t>Division of Grants Compliance and Oversight</a:t>
            </a:r>
          </a:p>
          <a:p>
            <a:r>
              <a:rPr lang="en-US" sz="1050" dirty="0">
                <a:solidFill>
                  <a:schemeClr val="bg1">
                    <a:lumMod val="50000"/>
                  </a:schemeClr>
                </a:solidFill>
              </a:rPr>
              <a:t>Office of Policy for Extramural Research Administration (OER),</a:t>
            </a:r>
            <a:br>
              <a:rPr lang="en-US" sz="1050" dirty="0">
                <a:solidFill>
                  <a:schemeClr val="bg1">
                    <a:lumMod val="50000"/>
                  </a:schemeClr>
                </a:solidFill>
              </a:rPr>
            </a:br>
            <a:r>
              <a:rPr lang="en-US" sz="1050" dirty="0">
                <a:solidFill>
                  <a:schemeClr val="bg1">
                    <a:lumMod val="50000"/>
                  </a:schemeClr>
                </a:solidFill>
              </a:rPr>
              <a:t>National Institutes of Health (NIH), HHS </a:t>
            </a:r>
          </a:p>
          <a:p>
            <a:endParaRPr lang="en-US" sz="800" dirty="0">
              <a:solidFill>
                <a:schemeClr val="bg1">
                  <a:lumMod val="50000"/>
                </a:schemeClr>
              </a:solidFill>
            </a:endParaRPr>
          </a:p>
          <a:p>
            <a:r>
              <a:rPr lang="en-US" sz="1050">
                <a:solidFill>
                  <a:schemeClr val="bg1">
                    <a:lumMod val="50000"/>
                  </a:schemeClr>
                </a:solidFill>
              </a:rPr>
              <a:t> 2023 Virtual </a:t>
            </a:r>
            <a:r>
              <a:rPr lang="en-US" sz="1050" dirty="0">
                <a:solidFill>
                  <a:schemeClr val="bg1">
                    <a:lumMod val="50000"/>
                  </a:schemeClr>
                </a:solidFill>
              </a:rPr>
              <a:t>NIH Grants Conference – February 1-2, 2023</a:t>
            </a:r>
          </a:p>
          <a:p>
            <a:endParaRPr lang="en-US" sz="1050" dirty="0">
              <a:solidFill>
                <a:schemeClr val="bg1">
                  <a:lumMod val="50000"/>
                </a:schemeClr>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 – Case Study 1</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since it is not at the University serving alcohol is acceptable.</a:t>
            </a:r>
          </a:p>
          <a:p>
            <a:pPr marL="514350" indent="-514350">
              <a:buAutoNum type="arabicPeriod"/>
            </a:pPr>
            <a:r>
              <a:rPr lang="en-US" dirty="0"/>
              <a:t>No, since this meeting is not for the purpose of disseminating technical information specific to the award. </a:t>
            </a:r>
          </a:p>
          <a:p>
            <a:pPr marL="514350" indent="-514350">
              <a:buAutoNum type="arabicPeriod"/>
            </a:pPr>
            <a:r>
              <a:rPr lang="en-US" dirty="0"/>
              <a:t>No, only charges for food eaten by the staff working on the grant are allowable.</a:t>
            </a:r>
          </a:p>
          <a:p>
            <a:pPr marL="514350" indent="-514350">
              <a:buAutoNum type="arabicPeriod"/>
            </a:pPr>
            <a:r>
              <a:rPr lang="en-US" dirty="0"/>
              <a:t>Yes, it is important for staff to get to know each other in an informal environment.</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4A479DF3-B999-451A-A10E-81746E03D94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30</a:t>
            </a:fld>
            <a:endParaRPr lang="en-US"/>
          </a:p>
        </p:txBody>
      </p:sp>
    </p:spTree>
    <p:extLst>
      <p:ext uri="{BB962C8B-B14F-4D97-AF65-F5344CB8AC3E}">
        <p14:creationId xmlns:p14="http://schemas.microsoft.com/office/powerpoint/2010/main" val="3536667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r>
              <a:rPr lang="en-US" dirty="0"/>
              <a:t>Dr. Grant needed a specialized microscope for his research supported by an NIH grant from the National Cancer Institute.  When deciding on the model that would best suit his needs, he received several price quotes on various models that were all within the same general price range.  However, one microscope in particular appealed to him – it met all of the necessary specifications plus many additional features.  Although it was about $10,000 more than the others, he ordered it.</a:t>
            </a:r>
          </a:p>
          <a:p>
            <a:r>
              <a:rPr lang="en-US" dirty="0"/>
              <a:t>Is the purchase of the most expensive option allowable?</a:t>
            </a:r>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31</a:t>
            </a:fld>
            <a:endParaRPr lang="en-US"/>
          </a:p>
        </p:txBody>
      </p:sp>
    </p:spTree>
    <p:extLst>
      <p:ext uri="{BB962C8B-B14F-4D97-AF65-F5344CB8AC3E}">
        <p14:creationId xmlns:p14="http://schemas.microsoft.com/office/powerpoint/2010/main" val="346673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01A3-03B5-4F1B-88B1-5E00B9840188}"/>
              </a:ext>
            </a:extLst>
          </p:cNvPr>
          <p:cNvSpPr>
            <a:spLocks noGrp="1"/>
          </p:cNvSpPr>
          <p:nvPr>
            <p:ph type="title"/>
          </p:nvPr>
        </p:nvSpPr>
        <p:spPr/>
        <p:txBody>
          <a:bodyPr/>
          <a:lstStyle/>
          <a:p>
            <a:r>
              <a:rPr lang="en-US" dirty="0"/>
              <a:t>Test Your Knowledge – Case Study 2</a:t>
            </a:r>
          </a:p>
        </p:txBody>
      </p:sp>
      <p:sp>
        <p:nvSpPr>
          <p:cNvPr id="3" name="Content Placeholder 2">
            <a:extLst>
              <a:ext uri="{FF2B5EF4-FFF2-40B4-BE49-F238E27FC236}">
                <a16:creationId xmlns:a16="http://schemas.microsoft.com/office/drawing/2014/main" id="{73F575AF-2FA1-4261-B945-7D8B53408306}"/>
              </a:ext>
            </a:extLst>
          </p:cNvPr>
          <p:cNvSpPr>
            <a:spLocks noGrp="1"/>
          </p:cNvSpPr>
          <p:nvPr>
            <p:ph idx="1"/>
          </p:nvPr>
        </p:nvSpPr>
        <p:spPr/>
        <p:txBody>
          <a:bodyPr>
            <a:normAutofit/>
          </a:bodyPr>
          <a:lstStyle/>
          <a:p>
            <a:pPr marL="514350" indent="-514350">
              <a:buAutoNum type="arabicPeriod"/>
            </a:pPr>
            <a:r>
              <a:rPr lang="en-US" dirty="0"/>
              <a:t>Yes, he needs a new microscope.</a:t>
            </a:r>
          </a:p>
          <a:p>
            <a:pPr marL="514350" indent="-514350">
              <a:buAutoNum type="arabicPeriod"/>
            </a:pPr>
            <a:r>
              <a:rPr lang="en-US" dirty="0"/>
              <a:t>No, this is not the only microscope available with the required capability and the additional features are not necessary to complete the aims of the project so the additional cost is not justifiable.</a:t>
            </a:r>
          </a:p>
          <a:p>
            <a:pPr marL="514350" indent="-514350">
              <a:buAutoNum type="arabicPeriod"/>
            </a:pPr>
            <a:r>
              <a:rPr lang="en-US" dirty="0"/>
              <a:t>Yes, as long as he uses funds from another award.</a:t>
            </a:r>
          </a:p>
          <a:p>
            <a:pPr marL="514350" indent="-514350">
              <a:buAutoNum type="arabicPeriod"/>
            </a:pPr>
            <a:r>
              <a:rPr lang="en-US" dirty="0"/>
              <a:t>Yes, there are funds in the award to get a microscope.</a:t>
            </a:r>
          </a:p>
          <a:p>
            <a:pPr marL="0" indent="0">
              <a:buNone/>
            </a:pPr>
            <a:endParaRPr lang="en-US" dirty="0"/>
          </a:p>
        </p:txBody>
      </p:sp>
      <p:sp>
        <p:nvSpPr>
          <p:cNvPr id="4" name="Slide Number Placeholder 3">
            <a:extLst>
              <a:ext uri="{FF2B5EF4-FFF2-40B4-BE49-F238E27FC236}">
                <a16:creationId xmlns:a16="http://schemas.microsoft.com/office/drawing/2014/main" id="{4A479DF3-B999-451A-A10E-81746E03D94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32</a:t>
            </a:fld>
            <a:endParaRPr lang="en-US"/>
          </a:p>
        </p:txBody>
      </p:sp>
    </p:spTree>
    <p:extLst>
      <p:ext uri="{BB962C8B-B14F-4D97-AF65-F5344CB8AC3E}">
        <p14:creationId xmlns:p14="http://schemas.microsoft.com/office/powerpoint/2010/main" val="147622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3</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lstStyle/>
          <a:p>
            <a:pPr>
              <a:defRPr/>
            </a:pPr>
            <a:r>
              <a:rPr lang="en-US" dirty="0"/>
              <a:t>When Dr. Pi’s microscope finally arrived, he found that equipment funds for his National Cancer Institute grant were fully expended.  Since the microscope was for use on an NIH grant, he decided to charge the cost to another one of his NIH grants that was funded by the National Eye Institute.</a:t>
            </a:r>
          </a:p>
          <a:p>
            <a:pPr>
              <a:defRPr/>
            </a:pPr>
            <a:endParaRPr lang="en-US" dirty="0"/>
          </a:p>
          <a:p>
            <a:pPr>
              <a:defRPr/>
            </a:pPr>
            <a:r>
              <a:rPr lang="en-US" dirty="0"/>
              <a:t>Is the cost of the equipment allocable to the NEI grant? </a:t>
            </a:r>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33</a:t>
            </a:fld>
            <a:endParaRPr lang="en-US"/>
          </a:p>
        </p:txBody>
      </p:sp>
    </p:spTree>
    <p:extLst>
      <p:ext uri="{BB962C8B-B14F-4D97-AF65-F5344CB8AC3E}">
        <p14:creationId xmlns:p14="http://schemas.microsoft.com/office/powerpoint/2010/main" val="173430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Test Your Knowledge – Case Study 3</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514350" indent="-514350">
              <a:buAutoNum type="arabicPeriod"/>
            </a:pPr>
            <a:r>
              <a:rPr lang="en-US" dirty="0"/>
              <a:t>No, since the microscope will not be used on the NEI grant, nor benefit the NEI grant or even advance work on the NEI grant, it does not meet the test of allocability. </a:t>
            </a:r>
          </a:p>
          <a:p>
            <a:pPr marL="514350" indent="-514350">
              <a:buAutoNum type="arabicPeriod"/>
            </a:pPr>
            <a:r>
              <a:rPr lang="en-US" dirty="0"/>
              <a:t>Yes, the NCI project will contribute to a scientific discovery which will aid NEI’s mission.</a:t>
            </a:r>
          </a:p>
          <a:p>
            <a:pPr marL="514350" indent="-514350">
              <a:buAutoNum type="arabicPeriod"/>
            </a:pPr>
            <a:r>
              <a:rPr lang="en-US" dirty="0"/>
              <a:t>Yes, the PI on the NCI and NEI award are the same.</a:t>
            </a:r>
          </a:p>
          <a:p>
            <a:pPr marL="514350" indent="-514350">
              <a:buAutoNum type="arabicPeriod"/>
            </a:pPr>
            <a:r>
              <a:rPr lang="en-US" dirty="0"/>
              <a:t>Yes, university policy allows grant funds awarded on one grant to be used for another grant.</a:t>
            </a:r>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34</a:t>
            </a:fld>
            <a:endParaRPr lang="en-US"/>
          </a:p>
        </p:txBody>
      </p:sp>
    </p:spTree>
    <p:extLst>
      <p:ext uri="{BB962C8B-B14F-4D97-AF65-F5344CB8AC3E}">
        <p14:creationId xmlns:p14="http://schemas.microsoft.com/office/powerpoint/2010/main" val="1096347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Lst>
          </p:cNvPr>
          <p:cNvSpPr>
            <a:spLocks noGrp="1"/>
          </p:cNvSpPr>
          <p:nvPr>
            <p:ph type="title"/>
          </p:nvPr>
        </p:nvSpPr>
        <p:spPr/>
        <p:txBody>
          <a:bodyPr/>
          <a:lstStyle/>
          <a:p>
            <a:r>
              <a:rPr lang="en-US" dirty="0"/>
              <a:t>Case Study 4</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0" indent="0" fontAlgn="base">
              <a:lnSpc>
                <a:spcPct val="100000"/>
              </a:lnSpc>
              <a:spcBef>
                <a:spcPct val="30000"/>
              </a:spcBef>
              <a:spcAft>
                <a:spcPct val="0"/>
              </a:spcAft>
              <a:buClrTx/>
              <a:buNone/>
              <a:defRPr/>
            </a:pPr>
            <a:r>
              <a:rPr lang="en-US" dirty="0"/>
              <a:t>Dr. Scientist’s lab was running low on office supplies.  Since she couldn’t wait any longer for her institution to provide the supplies, she purchased them and charged them to her NIH grant account.  </a:t>
            </a:r>
          </a:p>
          <a:p>
            <a:pPr marL="0" indent="0" fontAlgn="base">
              <a:lnSpc>
                <a:spcPct val="100000"/>
              </a:lnSpc>
              <a:spcBef>
                <a:spcPct val="30000"/>
              </a:spcBef>
              <a:spcAft>
                <a:spcPct val="0"/>
              </a:spcAft>
              <a:buClrTx/>
              <a:buNone/>
              <a:defRPr/>
            </a:pPr>
            <a:endParaRPr lang="en-US" dirty="0"/>
          </a:p>
          <a:p>
            <a:pPr marL="0" indent="0" fontAlgn="base">
              <a:lnSpc>
                <a:spcPct val="100000"/>
              </a:lnSpc>
              <a:spcBef>
                <a:spcPct val="30000"/>
              </a:spcBef>
              <a:spcAft>
                <a:spcPct val="0"/>
              </a:spcAft>
              <a:buClrTx/>
              <a:buNone/>
              <a:defRPr/>
            </a:pPr>
            <a:r>
              <a:rPr lang="en-US" dirty="0"/>
              <a:t>Is it allowable to charge office supplies as a direct cost to an NIH-funded project?</a:t>
            </a:r>
          </a:p>
          <a:p>
            <a:pPr marL="0" indent="0" fontAlgn="base">
              <a:lnSpc>
                <a:spcPct val="100000"/>
              </a:lnSpc>
              <a:spcBef>
                <a:spcPct val="30000"/>
              </a:spcBef>
              <a:spcAft>
                <a:spcPct val="0"/>
              </a:spcAft>
              <a:buClrTx/>
              <a:buNone/>
              <a:defRPr/>
            </a:pPr>
            <a:endParaRPr lang="en-US" dirty="0"/>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35</a:t>
            </a:fld>
            <a:endParaRPr lang="en-US"/>
          </a:p>
        </p:txBody>
      </p:sp>
    </p:spTree>
    <p:extLst>
      <p:ext uri="{BB962C8B-B14F-4D97-AF65-F5344CB8AC3E}">
        <p14:creationId xmlns:p14="http://schemas.microsoft.com/office/powerpoint/2010/main" val="1294938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E825-060B-42F5-8690-48A10A23F424}"/>
              </a:ext>
              <a:ext uri="{C183D7F6-B498-43B3-948B-1728B52AA6E4}">
                <adec:decorative xmlns:adec="http://schemas.microsoft.com/office/drawing/2017/decorative" val="0"/>
              </a:ext>
            </a:extLst>
          </p:cNvPr>
          <p:cNvSpPr>
            <a:spLocks noGrp="1"/>
          </p:cNvSpPr>
          <p:nvPr>
            <p:ph type="title"/>
          </p:nvPr>
        </p:nvSpPr>
        <p:spPr/>
        <p:txBody>
          <a:bodyPr/>
          <a:lstStyle/>
          <a:p>
            <a:r>
              <a:rPr lang="en-US" dirty="0"/>
              <a:t>Test Your Knowledge – Case Study 4</a:t>
            </a:r>
          </a:p>
        </p:txBody>
      </p:sp>
      <p:sp>
        <p:nvSpPr>
          <p:cNvPr id="3" name="Content Placeholder 2">
            <a:extLst>
              <a:ext uri="{FF2B5EF4-FFF2-40B4-BE49-F238E27FC236}">
                <a16:creationId xmlns:a16="http://schemas.microsoft.com/office/drawing/2014/main" id="{07289EE7-2F33-410C-AD72-F42C27C879F1}"/>
              </a:ext>
            </a:extLst>
          </p:cNvPr>
          <p:cNvSpPr>
            <a:spLocks noGrp="1"/>
          </p:cNvSpPr>
          <p:nvPr>
            <p:ph idx="1"/>
          </p:nvPr>
        </p:nvSpPr>
        <p:spPr/>
        <p:txBody>
          <a:bodyPr>
            <a:normAutofit/>
          </a:bodyPr>
          <a:lstStyle/>
          <a:p>
            <a:pPr marL="514350" indent="-514350">
              <a:buAutoNum type="arabicPeriod"/>
            </a:pPr>
            <a:r>
              <a:rPr lang="en-US" dirty="0"/>
              <a:t>No, office supplies are always indirect costs.</a:t>
            </a:r>
          </a:p>
          <a:p>
            <a:pPr marL="514350" indent="-514350">
              <a:buAutoNum type="arabicPeriod"/>
            </a:pPr>
            <a:r>
              <a:rPr lang="en-US" dirty="0"/>
              <a:t>Yes, if office supplies are needed for this project it’s ok</a:t>
            </a:r>
          </a:p>
          <a:p>
            <a:pPr marL="514350" indent="-514350">
              <a:buAutoNum type="arabicPeriod"/>
            </a:pPr>
            <a:r>
              <a:rPr lang="en-US" dirty="0"/>
              <a:t>I don’t know, a PI has never done this before</a:t>
            </a:r>
          </a:p>
          <a:p>
            <a:pPr marL="514350" indent="-514350">
              <a:buAutoNum type="arabicPeriod"/>
            </a:pPr>
            <a:r>
              <a:rPr lang="en-US" dirty="0"/>
              <a:t>Yes, this project requires particular pens that were approved in the application budget.</a:t>
            </a:r>
          </a:p>
        </p:txBody>
      </p:sp>
      <p:sp>
        <p:nvSpPr>
          <p:cNvPr id="4" name="Slide Number Placeholder 3">
            <a:extLst>
              <a:ext uri="{FF2B5EF4-FFF2-40B4-BE49-F238E27FC236}">
                <a16:creationId xmlns:a16="http://schemas.microsoft.com/office/drawing/2014/main" id="{CB06E398-4556-4286-9C97-7018A4BE3DF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36</a:t>
            </a:fld>
            <a:endParaRPr lang="en-US"/>
          </a:p>
        </p:txBody>
      </p:sp>
    </p:spTree>
    <p:extLst>
      <p:ext uri="{BB962C8B-B14F-4D97-AF65-F5344CB8AC3E}">
        <p14:creationId xmlns:p14="http://schemas.microsoft.com/office/powerpoint/2010/main" val="221187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Autofit/>
          </a:bodyPr>
          <a:lstStyle/>
          <a:p>
            <a:r>
              <a:rPr lang="en-US" sz="4000" dirty="0"/>
              <a:t>Questions?</a:t>
            </a:r>
          </a:p>
        </p:txBody>
      </p:sp>
      <p:sp>
        <p:nvSpPr>
          <p:cNvPr id="10" name="Rectangle 3">
            <a:extLst>
              <a:ext uri="{FF2B5EF4-FFF2-40B4-BE49-F238E27FC236}">
                <a16:creationId xmlns:a16="http://schemas.microsoft.com/office/drawing/2014/main" id="{20E41D57-E345-4BA0-8726-CD39B8165795}"/>
              </a:ext>
            </a:extLst>
          </p:cNvPr>
          <p:cNvSpPr>
            <a:spLocks noGrp="1" noChangeArrowheads="1"/>
          </p:cNvSpPr>
          <p:nvPr>
            <p:ph idx="1"/>
          </p:nvPr>
        </p:nvSpPr>
        <p:spPr/>
        <p:txBody>
          <a:bodyPr>
            <a:normAutofit/>
          </a:bodyPr>
          <a:lstStyle/>
          <a:p>
            <a:pPr>
              <a:lnSpc>
                <a:spcPct val="80000"/>
              </a:lnSpc>
              <a:buFontTx/>
              <a:buNone/>
            </a:pPr>
            <a:r>
              <a:rPr lang="en-US" dirty="0"/>
              <a:t>	</a:t>
            </a:r>
          </a:p>
          <a:p>
            <a:pPr>
              <a:lnSpc>
                <a:spcPct val="80000"/>
              </a:lnSpc>
              <a:buFontTx/>
              <a:buNone/>
            </a:pPr>
            <a:r>
              <a:rPr lang="en-US" sz="2600" dirty="0"/>
              <a:t>	</a:t>
            </a:r>
          </a:p>
          <a:p>
            <a:pPr>
              <a:lnSpc>
                <a:spcPct val="80000"/>
              </a:lnSpc>
              <a:buFontTx/>
              <a:buNone/>
            </a:pPr>
            <a:r>
              <a:rPr lang="en-US" sz="2600" dirty="0"/>
              <a:t>	For general compliance related questions</a:t>
            </a:r>
            <a:endParaRPr lang="en-US" sz="1500" dirty="0"/>
          </a:p>
          <a:p>
            <a:pPr>
              <a:lnSpc>
                <a:spcPct val="80000"/>
              </a:lnSpc>
              <a:buFontTx/>
              <a:buNone/>
            </a:pPr>
            <a:r>
              <a:rPr lang="en-US" sz="2600" dirty="0"/>
              <a:t>	</a:t>
            </a:r>
            <a:r>
              <a:rPr lang="en-US" sz="2200" b="1" dirty="0">
                <a:solidFill>
                  <a:schemeClr val="tx2"/>
                </a:solidFill>
                <a:hlinkClick r:id="rId4"/>
              </a:rPr>
              <a:t>GrantsCompliance@nih.gov</a:t>
            </a:r>
            <a:endParaRPr lang="en-US" sz="2200" b="1" dirty="0">
              <a:solidFill>
                <a:schemeClr val="tx2"/>
              </a:solidFill>
            </a:endParaRPr>
          </a:p>
          <a:p>
            <a:pPr>
              <a:lnSpc>
                <a:spcPct val="80000"/>
              </a:lnSpc>
              <a:buFontTx/>
              <a:buNone/>
            </a:pPr>
            <a:endParaRPr lang="en-US" sz="2400" dirty="0"/>
          </a:p>
          <a:p>
            <a:pPr>
              <a:lnSpc>
                <a:spcPct val="80000"/>
              </a:lnSpc>
              <a:buFontTx/>
              <a:buNone/>
            </a:pPr>
            <a:endParaRPr lang="en-US" sz="16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37</a:t>
            </a:fld>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8117-BE72-463F-886D-DD3CDA0DA03D}"/>
              </a:ext>
            </a:extLst>
          </p:cNvPr>
          <p:cNvSpPr>
            <a:spLocks noGrp="1"/>
          </p:cNvSpPr>
          <p:nvPr>
            <p:ph type="title"/>
          </p:nvPr>
        </p:nvSpPr>
        <p:spPr>
          <a:xfrm>
            <a:off x="1174531" y="202842"/>
            <a:ext cx="10160000" cy="563563"/>
          </a:xfrm>
        </p:spPr>
        <p:txBody>
          <a:bodyPr/>
          <a:lstStyle/>
          <a:p>
            <a:pPr algn="ctr"/>
            <a:r>
              <a:rPr lang="en-US" sz="3600" dirty="0"/>
              <a:t>Virtual 2023 NIH Grants Conference</a:t>
            </a:r>
          </a:p>
        </p:txBody>
      </p:sp>
      <p:sp>
        <p:nvSpPr>
          <p:cNvPr id="5" name="TextBox 4" descr="Explore! Plan! Engage!&#10;">
            <a:extLst>
              <a:ext uri="{FF2B5EF4-FFF2-40B4-BE49-F238E27FC236}">
                <a16:creationId xmlns:a16="http://schemas.microsoft.com/office/drawing/2014/main" id="{E6105A76-6738-40AE-BFC9-78BFF839AFFB}"/>
              </a:ext>
            </a:extLst>
          </p:cNvPr>
          <p:cNvSpPr txBox="1"/>
          <p:nvPr/>
        </p:nvSpPr>
        <p:spPr>
          <a:xfrm>
            <a:off x="-63214" y="1121983"/>
            <a:ext cx="121920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6600"/>
                </a:solidFill>
                <a:effectLst/>
                <a:uLnTx/>
                <a:uFillTx/>
                <a:latin typeface="Arial" charset="0"/>
                <a:ea typeface="ＭＳ Ｐゴシック" charset="0"/>
                <a:cs typeface="Arial" charset="0"/>
              </a:rPr>
              <a:t>Explore!</a:t>
            </a:r>
            <a:r>
              <a:rPr kumimoji="0" lang="en-US" sz="2800" b="1" i="0" u="none" strike="noStrike" kern="1200" cap="none" spc="0" normalizeH="0" baseline="0" noProof="0" dirty="0">
                <a:ln>
                  <a:noFill/>
                </a:ln>
                <a:solidFill>
                  <a:srgbClr val="006BBD"/>
                </a:solidFill>
                <a:effectLst/>
                <a:uLnTx/>
                <a:uFillTx/>
                <a:latin typeface="Arial" charset="0"/>
                <a:ea typeface="ＭＳ Ｐゴシック" charset="0"/>
                <a:cs typeface="Arial" charset="0"/>
              </a:rPr>
              <a:t> </a:t>
            </a:r>
            <a:r>
              <a:rPr kumimoji="0" lang="en-US" sz="2800" b="1" i="0" u="none" strike="noStrike" kern="1200" cap="none" spc="0" normalizeH="0" baseline="0" noProof="0" dirty="0">
                <a:ln>
                  <a:noFill/>
                </a:ln>
                <a:solidFill>
                  <a:srgbClr val="0F7FC9"/>
                </a:solidFill>
                <a:effectLst/>
                <a:uLnTx/>
                <a:uFillTx/>
                <a:latin typeface="Arial" charset="0"/>
                <a:ea typeface="ＭＳ Ｐゴシック" charset="0"/>
                <a:cs typeface="Arial" charset="0"/>
              </a:rPr>
              <a:t>Plan!</a:t>
            </a:r>
            <a:r>
              <a:rPr kumimoji="0" lang="en-US" sz="2800" b="1" i="0" u="none" strike="noStrike" kern="1200" cap="none" spc="0" normalizeH="0" baseline="0" noProof="0" dirty="0">
                <a:ln>
                  <a:noFill/>
                </a:ln>
                <a:solidFill>
                  <a:srgbClr val="006BBD"/>
                </a:solidFill>
                <a:effectLst/>
                <a:uLnTx/>
                <a:uFillTx/>
                <a:latin typeface="Arial" charset="0"/>
                <a:ea typeface="ＭＳ Ｐゴシック" charset="0"/>
                <a:cs typeface="Arial" charset="0"/>
              </a:rPr>
              <a:t> </a:t>
            </a:r>
            <a:r>
              <a:rPr kumimoji="0" lang="en-US" sz="2800" b="1" i="0" u="none" strike="noStrike" kern="1200" cap="none" spc="0" normalizeH="0" baseline="0" noProof="0" dirty="0">
                <a:ln>
                  <a:noFill/>
                </a:ln>
                <a:solidFill>
                  <a:srgbClr val="BBE0E3">
                    <a:lumMod val="50000"/>
                  </a:srgbClr>
                </a:solidFill>
                <a:effectLst/>
                <a:uLnTx/>
                <a:uFillTx/>
                <a:latin typeface="Arial" charset="0"/>
                <a:ea typeface="ＭＳ Ｐゴシック" charset="0"/>
                <a:cs typeface="Arial" charset="0"/>
              </a:rPr>
              <a:t>Engage!</a:t>
            </a:r>
            <a:endParaRPr kumimoji="0" lang="en-US" sz="2800" b="0" i="0" u="none" strike="noStrike" kern="1200" cap="none" spc="0" normalizeH="0" baseline="0" noProof="0" dirty="0">
              <a:ln>
                <a:noFill/>
              </a:ln>
              <a:solidFill>
                <a:srgbClr val="BBE0E3">
                  <a:lumMod val="50000"/>
                </a:srgbClr>
              </a:solidFill>
              <a:effectLst/>
              <a:uLnTx/>
              <a:uFillTx/>
              <a:latin typeface="Arial" charset="0"/>
              <a:ea typeface="ＭＳ Ｐゴシック" charset="0"/>
              <a:cs typeface="Arial" charset="0"/>
            </a:endParaRPr>
          </a:p>
        </p:txBody>
      </p:sp>
      <p:pic>
        <p:nvPicPr>
          <p:cNvPr id="8" name="Picture 7" descr="Lobby Image of NIH Grants Conference Center">
            <a:extLst>
              <a:ext uri="{FF2B5EF4-FFF2-40B4-BE49-F238E27FC236}">
                <a16:creationId xmlns:a16="http://schemas.microsoft.com/office/drawing/2014/main" id="{EE84C995-EA8E-4296-A6E2-FC412BF60FA8}"/>
              </a:ext>
            </a:extLst>
          </p:cNvPr>
          <p:cNvPicPr>
            <a:picLocks noChangeAspect="1"/>
          </p:cNvPicPr>
          <p:nvPr/>
        </p:nvPicPr>
        <p:blipFill>
          <a:blip r:embed="rId3"/>
          <a:srcRect/>
          <a:stretch/>
        </p:blipFill>
        <p:spPr>
          <a:xfrm>
            <a:off x="263767" y="1854455"/>
            <a:ext cx="5705805" cy="2832114"/>
          </a:xfrm>
          <a:prstGeom prst="rect">
            <a:avLst/>
          </a:prstGeom>
        </p:spPr>
      </p:pic>
      <p:sp>
        <p:nvSpPr>
          <p:cNvPr id="10" name="TextBox 9" descr="Create Your Personalized Agenda&#10;Chat with Institute &amp; Center Staff in Exhibit Hall&#10;View the On-Demand Video Library&#10;Schedule your 1:1 Meet the Experts Appointment&#10;">
            <a:extLst>
              <a:ext uri="{FF2B5EF4-FFF2-40B4-BE49-F238E27FC236}">
                <a16:creationId xmlns:a16="http://schemas.microsoft.com/office/drawing/2014/main" id="{FE9D4EE5-AAAE-9D8A-B796-57FD76440CAB}"/>
              </a:ext>
            </a:extLst>
          </p:cNvPr>
          <p:cNvSpPr txBox="1"/>
          <p:nvPr/>
        </p:nvSpPr>
        <p:spPr>
          <a:xfrm>
            <a:off x="6160379" y="1854455"/>
            <a:ext cx="5767854" cy="1200329"/>
          </a:xfrm>
          <a:prstGeom prst="rect">
            <a:avLst/>
          </a:prstGeom>
          <a:solidFill>
            <a:srgbClr val="FFE07D"/>
          </a:solidFill>
          <a:ln>
            <a:solidFill>
              <a:srgbClr val="004D86"/>
            </a:solidFill>
          </a:ln>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Create Your Personalized Agenda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Chat with Institute &amp; Center Staff in Exhibit Hall</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View the On-Demand Video Library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Schedule your 1:1 Meet the Experts Appointment</a:t>
            </a:r>
          </a:p>
        </p:txBody>
      </p:sp>
      <p:pic>
        <p:nvPicPr>
          <p:cNvPr id="7" name="Picture 6" descr="Image o Exhibit Hall&#10;&#10;">
            <a:extLst>
              <a:ext uri="{FF2B5EF4-FFF2-40B4-BE49-F238E27FC236}">
                <a16:creationId xmlns:a16="http://schemas.microsoft.com/office/drawing/2014/main" id="{23DA6994-C805-C921-4038-1D57B56599C5}"/>
              </a:ext>
            </a:extLst>
          </p:cNvPr>
          <p:cNvPicPr>
            <a:picLocks noChangeAspect="1"/>
          </p:cNvPicPr>
          <p:nvPr/>
        </p:nvPicPr>
        <p:blipFill>
          <a:blip r:embed="rId4"/>
          <a:stretch>
            <a:fillRect/>
          </a:stretch>
        </p:blipFill>
        <p:spPr>
          <a:xfrm>
            <a:off x="6143018" y="3320891"/>
            <a:ext cx="5802575" cy="3055205"/>
          </a:xfrm>
          <a:prstGeom prst="rect">
            <a:avLst/>
          </a:prstGeom>
        </p:spPr>
      </p:pic>
      <p:sp>
        <p:nvSpPr>
          <p:cNvPr id="4" name="TextBox 3" descr="Network Virtually &#10;Challenge Yourself &amp; Others on the Leaderboard&#10;Share Tips on the Social Media Wall&#10;And More!&#10;">
            <a:extLst>
              <a:ext uri="{FF2B5EF4-FFF2-40B4-BE49-F238E27FC236}">
                <a16:creationId xmlns:a16="http://schemas.microsoft.com/office/drawing/2014/main" id="{743CA306-AD92-4132-979F-280237244CC7}"/>
              </a:ext>
            </a:extLst>
          </p:cNvPr>
          <p:cNvSpPr txBox="1"/>
          <p:nvPr/>
        </p:nvSpPr>
        <p:spPr>
          <a:xfrm>
            <a:off x="200555" y="4895821"/>
            <a:ext cx="5705805" cy="1200329"/>
          </a:xfrm>
          <a:prstGeom prst="rect">
            <a:avLst/>
          </a:prstGeom>
          <a:solidFill>
            <a:srgbClr val="FFE07D"/>
          </a:solidFill>
          <a:ln>
            <a:solidFill>
              <a:srgbClr val="004D86"/>
            </a:solidFill>
          </a:ln>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Network Virtually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Challenge Yourself &amp; Others on the Leaderboard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Share Tips on the Social Media Wall</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And More!</a:t>
            </a:r>
          </a:p>
        </p:txBody>
      </p:sp>
    </p:spTree>
    <p:extLst>
      <p:ext uri="{BB962C8B-B14F-4D97-AF65-F5344CB8AC3E}">
        <p14:creationId xmlns:p14="http://schemas.microsoft.com/office/powerpoint/2010/main" val="166681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100C43-4E34-4FBC-BB75-CB2C3F75BA66}"/>
              </a:ext>
            </a:extLst>
          </p:cNvPr>
          <p:cNvSpPr>
            <a:spLocks noGrp="1"/>
          </p:cNvSpPr>
          <p:nvPr>
            <p:ph type="ctrTitle"/>
          </p:nvPr>
        </p:nvSpPr>
        <p:spPr>
          <a:xfrm>
            <a:off x="914400" y="-1470025"/>
            <a:ext cx="10363200" cy="1470025"/>
          </a:xfrm>
        </p:spPr>
        <p:txBody>
          <a:bodyPr vert="horz" wrap="square" lIns="91440" tIns="45720" rIns="91440" bIns="45720" numCol="1" anchor="b" anchorCtr="0" compatLnSpc="1">
            <a:prstTxWarp prst="textNoShape">
              <a:avLst/>
            </a:prstTxWarp>
          </a:bodyPr>
          <a:lstStyle/>
          <a:p>
            <a:r>
              <a:rPr lang="en-US" b="0">
                <a:ln w="0"/>
                <a:solidFill>
                  <a:schemeClr val="tx1"/>
                </a:solidFill>
                <a:effectLst>
                  <a:outerShdw blurRad="38100" dist="19050" dir="2700000" algn="tl" rotWithShape="0">
                    <a:schemeClr val="dk1">
                      <a:alpha val="40000"/>
                    </a:schemeClr>
                  </a:outerShdw>
                </a:effectLst>
              </a:rPr>
              <a:t>Thank You</a:t>
            </a:r>
          </a:p>
        </p:txBody>
      </p:sp>
      <p:pic>
        <p:nvPicPr>
          <p:cNvPr id="3" name="Picture 2" descr="Thank you">
            <a:extLst>
              <a:ext uri="{FF2B5EF4-FFF2-40B4-BE49-F238E27FC236}">
                <a16:creationId xmlns:a16="http://schemas.microsoft.com/office/drawing/2014/main" id="{16086228-BC3F-4AFF-86EE-F190433021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36752" y="1097733"/>
            <a:ext cx="6518495" cy="4888871"/>
          </a:xfrm>
          <a:prstGeom prst="rect">
            <a:avLst/>
          </a:prstGeom>
        </p:spPr>
      </p:pic>
    </p:spTree>
    <p:extLst>
      <p:ext uri="{BB962C8B-B14F-4D97-AF65-F5344CB8AC3E}">
        <p14:creationId xmlns:p14="http://schemas.microsoft.com/office/powerpoint/2010/main" val="328252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r>
              <a:rPr lang="en-US" sz="4000" dirty="0"/>
              <a:t>Discussion Topics</a:t>
            </a:r>
          </a:p>
        </p:txBody>
      </p:sp>
      <p:sp>
        <p:nvSpPr>
          <p:cNvPr id="7171" name="Rectangle 3"/>
          <p:cNvSpPr>
            <a:spLocks noGrp="1" noChangeArrowheads="1"/>
          </p:cNvSpPr>
          <p:nvPr>
            <p:ph idx="1"/>
          </p:nvPr>
        </p:nvSpPr>
        <p:spPr/>
        <p:txBody>
          <a:bodyPr>
            <a:normAutofit/>
          </a:bodyPr>
          <a:lstStyle/>
          <a:p>
            <a:pPr eaLnBrk="1" hangingPunct="1"/>
            <a:r>
              <a:rPr lang="en-US" sz="2800" dirty="0"/>
              <a:t>Cost Principles</a:t>
            </a:r>
          </a:p>
          <a:p>
            <a:pPr eaLnBrk="1" hangingPunct="1"/>
            <a:r>
              <a:rPr lang="en-US" sz="2800" dirty="0"/>
              <a:t>Administrative Standards</a:t>
            </a:r>
          </a:p>
          <a:p>
            <a:pPr eaLnBrk="1" hangingPunct="1"/>
            <a:r>
              <a:rPr lang="en-US" sz="2800" dirty="0"/>
              <a:t>Audit Requirements </a:t>
            </a:r>
          </a:p>
          <a:p>
            <a:pPr eaLnBrk="1" hangingPunct="1"/>
            <a:r>
              <a:rPr lang="en-US" sz="2800" dirty="0"/>
              <a:t>Grant Award Basics</a:t>
            </a:r>
          </a:p>
          <a:p>
            <a:pPr eaLnBrk="1" hangingPunct="1"/>
            <a:r>
              <a:rPr lang="en-US" sz="2800" dirty="0"/>
              <a:t>Award Restrictions</a:t>
            </a:r>
          </a:p>
          <a:p>
            <a:pPr eaLnBrk="1" hangingPunct="1"/>
            <a:r>
              <a:rPr lang="en-US" sz="2800" dirty="0"/>
              <a:t>Responsibilities</a:t>
            </a:r>
          </a:p>
          <a:p>
            <a:pPr eaLnBrk="1" hangingPunct="1"/>
            <a:r>
              <a:rPr lang="en-US" sz="2800" dirty="0"/>
              <a:t>Accounting Basics</a:t>
            </a:r>
          </a:p>
          <a:p>
            <a:r>
              <a:rPr lang="en-US" sz="2800" dirty="0"/>
              <a:t>Monitoring Basics</a:t>
            </a:r>
          </a:p>
          <a:p>
            <a:pPr marL="0" indent="0" eaLnBrk="1" hangingPunct="1">
              <a:buNone/>
            </a:pPr>
            <a:endParaRPr lang="en-US" dirty="0"/>
          </a:p>
          <a:p>
            <a:pPr eaLnBrk="1" hangingPunct="1"/>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F5E6452-80A5-4CAB-8E94-D087AA44CF80}" type="slidenum">
              <a:rPr lang="en-US" smtClean="0"/>
              <a:pPr>
                <a:defRPr/>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oAutofit/>
          </a:bodyPr>
          <a:lstStyle/>
          <a:p>
            <a:pPr eaLnBrk="1" hangingPunct="1"/>
            <a:r>
              <a:rPr lang="en-US" sz="2800" dirty="0">
                <a:latin typeface="Arial" pitchFamily="34" charset="0"/>
                <a:cs typeface="Arial" pitchFamily="34" charset="0"/>
              </a:rPr>
              <a:t>Federal requirements</a:t>
            </a:r>
          </a:p>
        </p:txBody>
      </p:sp>
      <p:sp>
        <p:nvSpPr>
          <p:cNvPr id="2" name="Slide Number Placeholder 1"/>
          <p:cNvSpPr>
            <a:spLocks noGrp="1"/>
          </p:cNvSpPr>
          <p:nvPr>
            <p:ph type="sldNum" sz="quarter" idx="4294967295"/>
          </p:nvPr>
        </p:nvSpPr>
        <p:spPr>
          <a:xfrm>
            <a:off x="8534400" y="6356351"/>
            <a:ext cx="2133600" cy="365125"/>
          </a:xfrm>
        </p:spPr>
        <p:txBody>
          <a:bodyPr/>
          <a:lstStyle/>
          <a:p>
            <a:pPr>
              <a:defRPr/>
            </a:pPr>
            <a:fld id="{FF5B7AEC-6266-40DF-8E2E-7472CB86BEEF}" type="slidenum">
              <a:rPr lang="en-US" sz="900" smtClean="0"/>
              <a:pPr>
                <a:defRPr/>
              </a:pPr>
              <a:t>5</a:t>
            </a:fld>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400" dirty="0"/>
              <a:t>OMB Regulations</a:t>
            </a:r>
          </a:p>
        </p:txBody>
      </p:sp>
      <p:sp>
        <p:nvSpPr>
          <p:cNvPr id="14339" name="Rectangle 3"/>
          <p:cNvSpPr>
            <a:spLocks noGrp="1" noChangeArrowheads="1"/>
          </p:cNvSpPr>
          <p:nvPr>
            <p:ph idx="1"/>
          </p:nvPr>
        </p:nvSpPr>
        <p:spPr/>
        <p:txBody>
          <a:bodyPr>
            <a:normAutofit/>
          </a:bodyPr>
          <a:lstStyle/>
          <a:p>
            <a:endParaRPr lang="en-US" dirty="0"/>
          </a:p>
          <a:p>
            <a:r>
              <a:rPr lang="en-US" sz="2400" dirty="0"/>
              <a:t>2 CFR Part 200 –Uniform Administrative Requirements, Cost Principles and Audit Requirements for Federal Awards </a:t>
            </a:r>
          </a:p>
          <a:p>
            <a:pPr lvl="1">
              <a:lnSpc>
                <a:spcPct val="80000"/>
              </a:lnSpc>
              <a:spcAft>
                <a:spcPts val="800"/>
              </a:spcAft>
            </a:pPr>
            <a:r>
              <a:rPr lang="en-US" sz="1600" dirty="0">
                <a:hlinkClick r:id="rId3"/>
              </a:rPr>
              <a:t>https://www.ecfr.gov/current/title-2/part-200</a:t>
            </a:r>
            <a:r>
              <a:rPr lang="en-US" sz="1600" dirty="0"/>
              <a:t> </a:t>
            </a:r>
          </a:p>
          <a:p>
            <a:pPr marL="0" indent="0">
              <a:buNone/>
            </a:pPr>
            <a:endParaRPr lang="en-US" sz="2400" dirty="0">
              <a:solidFill>
                <a:schemeClr val="tx2"/>
              </a:solidFill>
            </a:endParaRPr>
          </a:p>
          <a:p>
            <a:pPr>
              <a:lnSpc>
                <a:spcPct val="30000"/>
              </a:lnSpc>
              <a:buFontTx/>
              <a:buNone/>
            </a:pPr>
            <a:endParaRPr lang="en-US" sz="2400" dirty="0">
              <a:solidFill>
                <a:schemeClr val="tx2"/>
              </a:solidFill>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E9EAD2E-25FA-497D-9D8E-123B2E064014}" type="slidenum">
              <a:rPr lang="en-US" smtClean="0"/>
              <a:pPr>
                <a:defRPr/>
              </a:pPr>
              <a:t>6</a:t>
            </a:fld>
            <a:endParaRPr lang="en-US"/>
          </a:p>
        </p:txBody>
      </p:sp>
    </p:spTree>
    <p:extLst>
      <p:ext uri="{BB962C8B-B14F-4D97-AF65-F5344CB8AC3E}">
        <p14:creationId xmlns:p14="http://schemas.microsoft.com/office/powerpoint/2010/main" val="264906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dirty="0"/>
              <a:t>Cost Principles</a:t>
            </a:r>
          </a:p>
        </p:txBody>
      </p:sp>
      <p:sp>
        <p:nvSpPr>
          <p:cNvPr id="14339" name="Rectangle 3"/>
          <p:cNvSpPr>
            <a:spLocks noGrp="1" noChangeArrowheads="1"/>
          </p:cNvSpPr>
          <p:nvPr>
            <p:ph idx="1"/>
          </p:nvPr>
        </p:nvSpPr>
        <p:spPr/>
        <p:txBody>
          <a:bodyPr>
            <a:normAutofit/>
          </a:bodyPr>
          <a:lstStyle/>
          <a:p>
            <a:pPr>
              <a:lnSpc>
                <a:spcPct val="80000"/>
              </a:lnSpc>
              <a:spcAft>
                <a:spcPts val="800"/>
              </a:spcAft>
            </a:pPr>
            <a:r>
              <a:rPr lang="en-US" sz="3200" dirty="0">
                <a:hlinkClick r:id="rId3"/>
              </a:rPr>
              <a:t>2 CFR Part 200 </a:t>
            </a:r>
            <a:r>
              <a:rPr lang="en-US" sz="3000" dirty="0">
                <a:hlinkClick r:id="rId3"/>
              </a:rPr>
              <a:t>Subpart E</a:t>
            </a:r>
            <a:r>
              <a:rPr lang="en-US" sz="3000" dirty="0"/>
              <a:t>– </a:t>
            </a:r>
            <a:r>
              <a:rPr lang="en-US" sz="2600" dirty="0"/>
              <a:t>Cost Principles </a:t>
            </a:r>
            <a:r>
              <a:rPr lang="en-US" sz="2800" dirty="0"/>
              <a:t>(§ 200.400 - § 200.476)</a:t>
            </a:r>
            <a:endParaRPr lang="en-US" b="1" dirty="0"/>
          </a:p>
          <a:p>
            <a:pPr lvl="1">
              <a:buClr>
                <a:schemeClr val="accent1"/>
              </a:buClr>
              <a:buFont typeface="Arial" panose="020B0604020202020204" pitchFamily="34" charset="0"/>
              <a:buChar char="•"/>
            </a:pPr>
            <a:r>
              <a:rPr lang="en-US" sz="2600" dirty="0">
                <a:solidFill>
                  <a:schemeClr val="tx2"/>
                </a:solidFill>
              </a:rPr>
              <a:t>General Provisions </a:t>
            </a:r>
            <a:endParaRPr lang="en-US" sz="2600" dirty="0">
              <a:solidFill>
                <a:schemeClr val="accent1"/>
              </a:solidFill>
            </a:endParaRPr>
          </a:p>
          <a:p>
            <a:pPr lvl="2">
              <a:buClr>
                <a:schemeClr val="accent1"/>
              </a:buClr>
              <a:buFont typeface="Courier New" panose="02070309020205020404" pitchFamily="49" charset="0"/>
              <a:buChar char="o"/>
            </a:pPr>
            <a:r>
              <a:rPr lang="en-US" sz="2200" dirty="0"/>
              <a:t>Institutions of Higher Education (IHE), State, Local Governments and Indian Tribes, and Non-profit Organizations </a:t>
            </a:r>
          </a:p>
          <a:p>
            <a:pPr marL="914400" lvl="2" indent="0">
              <a:buNone/>
            </a:pPr>
            <a:endParaRPr lang="en-US" sz="2200" dirty="0">
              <a:solidFill>
                <a:srgbClr val="00B050"/>
              </a:solidFill>
            </a:endParaRPr>
          </a:p>
          <a:p>
            <a:pPr lvl="1">
              <a:buClr>
                <a:schemeClr val="accent1"/>
              </a:buClr>
              <a:buFont typeface="Arial" panose="020B0604020202020204" pitchFamily="34" charset="0"/>
              <a:buChar char="•"/>
            </a:pPr>
            <a:r>
              <a:rPr lang="en-US" sz="2600" dirty="0">
                <a:solidFill>
                  <a:schemeClr val="tx2"/>
                </a:solidFill>
                <a:hlinkClick r:id="rId4"/>
              </a:rPr>
              <a:t>Appendix VIII</a:t>
            </a:r>
            <a:r>
              <a:rPr lang="en-US" sz="2600" dirty="0">
                <a:solidFill>
                  <a:schemeClr val="tx2"/>
                </a:solidFill>
              </a:rPr>
              <a:t>—Nonprofit organizations exempted from Subpart E</a:t>
            </a:r>
          </a:p>
          <a:p>
            <a:pPr lvl="1">
              <a:buClr>
                <a:schemeClr val="accent1"/>
              </a:buClr>
              <a:buFont typeface="Arial" panose="020B0604020202020204" pitchFamily="34" charset="0"/>
              <a:buChar char="•"/>
            </a:pPr>
            <a:endParaRPr lang="en-US" sz="2600" dirty="0">
              <a:solidFill>
                <a:schemeClr val="tx2"/>
              </a:solidFill>
            </a:endParaRPr>
          </a:p>
          <a:p>
            <a:pPr lvl="1">
              <a:buClr>
                <a:schemeClr val="accent1"/>
              </a:buClr>
              <a:buFont typeface="Arial" panose="020B0604020202020204" pitchFamily="34" charset="0"/>
              <a:buChar char="•"/>
            </a:pPr>
            <a:r>
              <a:rPr lang="en-US" sz="2600" dirty="0">
                <a:solidFill>
                  <a:schemeClr val="tx2"/>
                </a:solidFill>
                <a:hlinkClick r:id="rId5"/>
              </a:rPr>
              <a:t>Appendix IX </a:t>
            </a:r>
            <a:r>
              <a:rPr lang="en-US" sz="2600" dirty="0">
                <a:hlinkClick r:id="rId5"/>
              </a:rPr>
              <a:t> </a:t>
            </a:r>
            <a:endParaRPr lang="en-US" sz="2600" dirty="0"/>
          </a:p>
          <a:p>
            <a:pPr lvl="2">
              <a:buClr>
                <a:schemeClr val="accent1"/>
              </a:buClr>
              <a:buFont typeface="Courier New" panose="02070309020205020404" pitchFamily="49" charset="0"/>
              <a:buChar char="o"/>
            </a:pPr>
            <a:r>
              <a:rPr lang="en-US" sz="2200" dirty="0"/>
              <a:t>Hospitals  </a:t>
            </a:r>
          </a:p>
          <a:p>
            <a:pPr marL="914400" lvl="2" indent="0">
              <a:buNone/>
            </a:pPr>
            <a:endParaRPr lang="en-US" sz="2200" dirty="0">
              <a:solidFill>
                <a:srgbClr val="00B050"/>
              </a:solidFill>
            </a:endParaRPr>
          </a:p>
          <a:p>
            <a:pPr lvl="2">
              <a:buClr>
                <a:schemeClr val="accent1"/>
              </a:buClr>
              <a:buFont typeface="Courier New" panose="02070309020205020404" pitchFamily="49" charset="0"/>
              <a:buChar char="o"/>
            </a:pPr>
            <a:endParaRPr lang="en-US" sz="2200" dirty="0"/>
          </a:p>
          <a:p>
            <a:pPr marL="685800" lvl="2" indent="0">
              <a:buClr>
                <a:schemeClr val="accent1"/>
              </a:buClr>
              <a:buNone/>
            </a:pPr>
            <a:endParaRPr lang="en-US" sz="2200" dirty="0"/>
          </a:p>
          <a:p>
            <a:pPr marL="0" indent="0">
              <a:buNone/>
            </a:pPr>
            <a:endParaRPr lang="en-US" sz="2400" dirty="0">
              <a:solidFill>
                <a:schemeClr val="tx2"/>
              </a:solidFill>
            </a:endParaRPr>
          </a:p>
          <a:p>
            <a:pPr>
              <a:lnSpc>
                <a:spcPct val="30000"/>
              </a:lnSpc>
              <a:buFontTx/>
              <a:buNone/>
            </a:pPr>
            <a:endParaRPr lang="en-US" sz="2400" dirty="0">
              <a:solidFill>
                <a:schemeClr val="tx2"/>
              </a:solidFill>
            </a:endParaRP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E9EAD2E-25FA-497D-9D8E-123B2E064014}" type="slidenum">
              <a:rPr lang="en-US" smtClean="0"/>
              <a:pPr>
                <a:defRPr/>
              </a:pPr>
              <a:t>7</a:t>
            </a:fld>
            <a:endParaRPr lang="en-US"/>
          </a:p>
        </p:txBody>
      </p:sp>
    </p:spTree>
    <p:extLst>
      <p:ext uri="{BB962C8B-B14F-4D97-AF65-F5344CB8AC3E}">
        <p14:creationId xmlns:p14="http://schemas.microsoft.com/office/powerpoint/2010/main" val="197492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br>
              <a:rPr lang="en-US" sz="4000" dirty="0"/>
            </a:br>
            <a:r>
              <a:rPr lang="en-US" sz="4000" dirty="0"/>
              <a:t>Cost Principles</a:t>
            </a:r>
            <a:br>
              <a:rPr lang="en-US" sz="4000" dirty="0"/>
            </a:br>
            <a:endParaRPr lang="en-US" sz="4000" dirty="0"/>
          </a:p>
        </p:txBody>
      </p:sp>
      <p:sp>
        <p:nvSpPr>
          <p:cNvPr id="10243" name="Rectangle 3"/>
          <p:cNvSpPr>
            <a:spLocks noGrp="1" noChangeArrowheads="1"/>
          </p:cNvSpPr>
          <p:nvPr>
            <p:ph idx="1"/>
          </p:nvPr>
        </p:nvSpPr>
        <p:spPr/>
        <p:txBody>
          <a:bodyPr>
            <a:normAutofit/>
          </a:bodyPr>
          <a:lstStyle/>
          <a:p>
            <a:pPr eaLnBrk="1" hangingPunct="1">
              <a:lnSpc>
                <a:spcPct val="90000"/>
              </a:lnSpc>
              <a:buClr>
                <a:schemeClr val="accent1"/>
              </a:buClr>
            </a:pPr>
            <a:r>
              <a:rPr lang="en-US" sz="2400" dirty="0"/>
              <a:t>Establishes principles for determining costs applicable to grants, contracts, and other agreements</a:t>
            </a:r>
          </a:p>
          <a:p>
            <a:pPr eaLnBrk="1" hangingPunct="1">
              <a:lnSpc>
                <a:spcPct val="90000"/>
              </a:lnSpc>
              <a:buClr>
                <a:schemeClr val="accent1"/>
              </a:buClr>
            </a:pPr>
            <a:endParaRPr lang="en-US" sz="2400" dirty="0"/>
          </a:p>
          <a:p>
            <a:pPr eaLnBrk="1" hangingPunct="1">
              <a:lnSpc>
                <a:spcPct val="90000"/>
              </a:lnSpc>
              <a:buClr>
                <a:schemeClr val="accent1"/>
              </a:buClr>
            </a:pPr>
            <a:r>
              <a:rPr lang="en-US" sz="2400" dirty="0"/>
              <a:t>Direct costs</a:t>
            </a:r>
          </a:p>
          <a:p>
            <a:pPr eaLnBrk="1" hangingPunct="1">
              <a:lnSpc>
                <a:spcPct val="90000"/>
              </a:lnSpc>
              <a:buClr>
                <a:schemeClr val="accent1"/>
              </a:buClr>
            </a:pPr>
            <a:endParaRPr lang="en-US" sz="2400" dirty="0"/>
          </a:p>
          <a:p>
            <a:pPr eaLnBrk="1" hangingPunct="1">
              <a:lnSpc>
                <a:spcPct val="90000"/>
              </a:lnSpc>
              <a:buClr>
                <a:schemeClr val="accent1"/>
              </a:buClr>
            </a:pPr>
            <a:r>
              <a:rPr lang="en-US" sz="2400" dirty="0"/>
              <a:t>F&amp;A/indirect costs</a:t>
            </a:r>
          </a:p>
          <a:p>
            <a:pPr eaLnBrk="1" hangingPunct="1">
              <a:lnSpc>
                <a:spcPct val="90000"/>
              </a:lnSpc>
              <a:buClr>
                <a:schemeClr val="accent1"/>
              </a:buClr>
            </a:pPr>
            <a:endParaRPr lang="en-US" sz="2400" dirty="0"/>
          </a:p>
          <a:p>
            <a:pPr eaLnBrk="1" hangingPunct="1">
              <a:lnSpc>
                <a:spcPct val="90000"/>
              </a:lnSpc>
              <a:buClr>
                <a:schemeClr val="accent1"/>
              </a:buClr>
            </a:pPr>
            <a:r>
              <a:rPr lang="en-US" sz="2400" dirty="0"/>
              <a:t>Selected items of cost</a:t>
            </a:r>
          </a:p>
          <a:p>
            <a:pPr lvl="1" eaLnBrk="1" hangingPunct="1">
              <a:lnSpc>
                <a:spcPct val="90000"/>
              </a:lnSpc>
              <a:buClr>
                <a:schemeClr val="accent1"/>
              </a:buClr>
            </a:pPr>
            <a:r>
              <a:rPr lang="en-US" sz="1800" dirty="0"/>
              <a:t>Allowable/unallowable costs</a:t>
            </a:r>
          </a:p>
          <a:p>
            <a:pPr lvl="1" eaLnBrk="1" hangingPunct="1">
              <a:lnSpc>
                <a:spcPct val="90000"/>
              </a:lnSpc>
              <a:buClr>
                <a:schemeClr val="accent1"/>
              </a:buClr>
            </a:pPr>
            <a:r>
              <a:rPr lang="en-US" sz="1800" dirty="0"/>
              <a:t>Compensation for personal services </a:t>
            </a:r>
            <a:endParaRPr lang="en-US"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r>
              <a:rPr lang="en-US" sz="4000" dirty="0"/>
              <a:t>Administrative Requirements</a:t>
            </a:r>
          </a:p>
        </p:txBody>
      </p:sp>
      <p:sp>
        <p:nvSpPr>
          <p:cNvPr id="12291" name="Rectangle 3"/>
          <p:cNvSpPr>
            <a:spLocks noGrp="1" noChangeArrowheads="1"/>
          </p:cNvSpPr>
          <p:nvPr>
            <p:ph idx="1"/>
          </p:nvPr>
        </p:nvSpPr>
        <p:spPr>
          <a:noFill/>
        </p:spPr>
        <p:txBody>
          <a:bodyPr>
            <a:normAutofit/>
          </a:bodyPr>
          <a:lstStyle/>
          <a:p>
            <a:pPr>
              <a:lnSpc>
                <a:spcPct val="80000"/>
              </a:lnSpc>
            </a:pPr>
            <a:r>
              <a:rPr lang="en-US" sz="2800" dirty="0">
                <a:hlinkClick r:id="rId3"/>
              </a:rPr>
              <a:t>2 CFR Part 200, Subpart C </a:t>
            </a:r>
            <a:r>
              <a:rPr lang="en-US" sz="2800" dirty="0"/>
              <a:t>– </a:t>
            </a:r>
            <a:r>
              <a:rPr lang="en-US" sz="2800" dirty="0" err="1"/>
              <a:t>Preaward</a:t>
            </a:r>
            <a:r>
              <a:rPr lang="en-US" sz="2800" dirty="0"/>
              <a:t> Federal Award Requirements and Contents of Federal Awards (§ 200.200 - § 200.216) </a:t>
            </a:r>
          </a:p>
          <a:p>
            <a:pPr marL="346075" indent="-346075">
              <a:lnSpc>
                <a:spcPct val="80000"/>
              </a:lnSpc>
              <a:buNone/>
            </a:pPr>
            <a:endParaRPr lang="en-US" sz="2800" dirty="0">
              <a:solidFill>
                <a:schemeClr val="accent1"/>
              </a:solidFill>
            </a:endParaRPr>
          </a:p>
          <a:p>
            <a:pPr marL="346075" indent="-346075">
              <a:lnSpc>
                <a:spcPct val="80000"/>
              </a:lnSpc>
              <a:buNone/>
            </a:pPr>
            <a:endParaRPr lang="en-US" sz="2800" dirty="0"/>
          </a:p>
          <a:p>
            <a:pPr>
              <a:lnSpc>
                <a:spcPct val="80000"/>
              </a:lnSpc>
            </a:pPr>
            <a:r>
              <a:rPr lang="en-US" sz="2800" dirty="0">
                <a:hlinkClick r:id="rId4"/>
              </a:rPr>
              <a:t>2 CFR Part 200, Subpart D </a:t>
            </a:r>
            <a:r>
              <a:rPr lang="en-US" sz="2800" dirty="0"/>
              <a:t>– Post Federal Award Requirements (§ 200.300- § 200.346)</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4FE4B4B1-1E84-4B68-9243-8A9A1864C7E4}" type="slidenum">
              <a:rPr lang="en-US" smtClean="0"/>
              <a:pPr>
                <a:defRPr/>
              </a:pPr>
              <a:t>9</a:t>
            </a:fld>
            <a:endParaRPr lang="en-US"/>
          </a:p>
        </p:txBody>
      </p:sp>
    </p:spTree>
    <p:extLst>
      <p:ext uri="{BB962C8B-B14F-4D97-AF65-F5344CB8AC3E}">
        <p14:creationId xmlns:p14="http://schemas.microsoft.com/office/powerpoint/2010/main" val="33708707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0.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3.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6.xml><?xml version="1.0" encoding="utf-8"?>
<a:theme xmlns:a="http://schemas.openxmlformats.org/drawingml/2006/main" name="OER_template_blue plain_508">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template_blue plain_508" id="{71977922-DDC9-448D-9BCF-8BF8AF854FA0}" vid="{F37FBE16-E492-408D-8FE4-0B33FF9C220A}"/>
    </a:ext>
  </a:extLst>
</a:theme>
</file>

<file path=ppt/theme/theme17.xml><?xml version="1.0" encoding="utf-8"?>
<a:theme xmlns:a="http://schemas.openxmlformats.org/drawingml/2006/main" name="1_SEED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ED Template" id="{1F573CFD-527A-405E-81E3-BA1F23C89E1F}" vid="{379EB7CB-861A-4B0B-8C02-2B53CEE06A4B}"/>
    </a:ext>
  </a:extLst>
</a:theme>
</file>

<file path=ppt/theme/theme18.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7.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Props1.xml><?xml version="1.0" encoding="utf-8"?>
<ds:datastoreItem xmlns:ds="http://schemas.openxmlformats.org/officeDocument/2006/customXml" ds:itemID="{626D0C24-D1CF-444D-A73C-F3A44C906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2A231E-1324-4518-BA1E-A0B5E51D9B49}">
  <ds:schemaRefs>
    <ds:schemaRef ds:uri="http://schemas.microsoft.com/sharepoint/v3/contenttype/forms"/>
  </ds:schemaRefs>
</ds:datastoreItem>
</file>

<file path=customXml/itemProps3.xml><?xml version="1.0" encoding="utf-8"?>
<ds:datastoreItem xmlns:ds="http://schemas.openxmlformats.org/officeDocument/2006/customXml" ds:itemID="{7D3A7ED8-C6D8-40E2-9811-AE527EE80E48}">
  <ds:schemaRefs>
    <ds:schemaRef ds:uri="http://schemas.microsoft.com/office/2006/documentManagement/types"/>
    <ds:schemaRef ds:uri="http://schemas.microsoft.com/office/2006/metadata/properties"/>
    <ds:schemaRef ds:uri="http://purl.org/dc/dcmitype/"/>
    <ds:schemaRef ds:uri="9c26b516-99a2-46e9-9f5e-24cd0ed530a5"/>
    <ds:schemaRef ds:uri="http://purl.org/dc/elements/1.1/"/>
    <ds:schemaRef ds:uri="http://schemas.openxmlformats.org/package/2006/metadata/core-properties"/>
    <ds:schemaRef ds:uri="http://purl.org/dc/terms/"/>
    <ds:schemaRef ds:uri="http://schemas.microsoft.com/office/infopath/2007/PartnerControls"/>
    <ds:schemaRef ds:uri="989998f2-a2b7-4b44-82b6-b98408f16ef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OER2012</Template>
  <TotalTime>34508</TotalTime>
  <Words>5752</Words>
  <Application>Microsoft Office PowerPoint</Application>
  <PresentationFormat>Widescreen</PresentationFormat>
  <Paragraphs>631</Paragraphs>
  <Slides>39</Slides>
  <Notes>37</Notes>
  <HiddenSlides>0</HiddenSlides>
  <MMClips>0</MMClips>
  <ScaleCrop>false</ScaleCrop>
  <HeadingPairs>
    <vt:vector size="6" baseType="variant">
      <vt:variant>
        <vt:lpstr>Fonts Used</vt:lpstr>
      </vt:variant>
      <vt:variant>
        <vt:i4>17</vt:i4>
      </vt:variant>
      <vt:variant>
        <vt:lpstr>Theme</vt:lpstr>
      </vt:variant>
      <vt:variant>
        <vt:i4>18</vt:i4>
      </vt:variant>
      <vt:variant>
        <vt:lpstr>Slide Titles</vt:lpstr>
      </vt:variant>
      <vt:variant>
        <vt:i4>39</vt:i4>
      </vt:variant>
    </vt:vector>
  </HeadingPairs>
  <TitlesOfParts>
    <vt:vector size="74" baseType="lpstr">
      <vt:lpstr>Arial</vt:lpstr>
      <vt:lpstr>Bodoni MT Condensed</vt:lpstr>
      <vt:lpstr>Calibri</vt:lpstr>
      <vt:lpstr>Courier New</vt:lpstr>
      <vt:lpstr>Franklin Gothic Book</vt:lpstr>
      <vt:lpstr>Georgia</vt:lpstr>
      <vt:lpstr>Open Sans</vt:lpstr>
      <vt:lpstr>Open Sans ExtraBold</vt:lpstr>
      <vt:lpstr>Open Sans Light</vt:lpstr>
      <vt:lpstr>Open Sans Light ITALIC</vt:lpstr>
      <vt:lpstr>Segoe UI</vt:lpstr>
      <vt:lpstr>Tahoma</vt:lpstr>
      <vt:lpstr>Times New Roman</vt:lpstr>
      <vt:lpstr>Trebuchet MS</vt:lpstr>
      <vt:lpstr>Verdana</vt:lpstr>
      <vt:lpstr>Wingdings</vt:lpstr>
      <vt:lpstr>Wingdings 2</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OER_template_blue plain_508</vt:lpstr>
      <vt:lpstr>1_SEED Template</vt:lpstr>
      <vt:lpstr>2_bordertemplaterevised (1)</vt:lpstr>
      <vt:lpstr> All About Costs:  A Post-Award Primer </vt:lpstr>
      <vt:lpstr> Logistics</vt:lpstr>
      <vt:lpstr>      All About Costs:  A Post-Award Primer  </vt:lpstr>
      <vt:lpstr>Discussion Topics</vt:lpstr>
      <vt:lpstr>Federal requirements</vt:lpstr>
      <vt:lpstr>OMB Regulations</vt:lpstr>
      <vt:lpstr>Cost Principles</vt:lpstr>
      <vt:lpstr> Cost Principles </vt:lpstr>
      <vt:lpstr>Administrative Requirements</vt:lpstr>
      <vt:lpstr>Administrative Requirements – Cont. </vt:lpstr>
      <vt:lpstr>Audit Requirements</vt:lpstr>
      <vt:lpstr>Summary of Audit Requirements</vt:lpstr>
      <vt:lpstr>Summary of Federal Requirement References</vt:lpstr>
      <vt:lpstr>Grant Award Basics</vt:lpstr>
      <vt:lpstr>Read the Notice of Award </vt:lpstr>
      <vt:lpstr>Award Restrictions (Section IV)</vt:lpstr>
      <vt:lpstr>Accounting Basics</vt:lpstr>
      <vt:lpstr>Accounting</vt:lpstr>
      <vt:lpstr>Accounting (cont.)</vt:lpstr>
      <vt:lpstr>Monitoring Basics</vt:lpstr>
      <vt:lpstr>Monitoring </vt:lpstr>
      <vt:lpstr>Budget vs. Actual</vt:lpstr>
      <vt:lpstr>Accurate Charges</vt:lpstr>
      <vt:lpstr>What does “reasonable” mean?</vt:lpstr>
      <vt:lpstr>What does “allocable” mean?</vt:lpstr>
      <vt:lpstr>What does “consistently applied” mean?</vt:lpstr>
      <vt:lpstr>What does “conformance” mean?</vt:lpstr>
      <vt:lpstr>Case Studies</vt:lpstr>
      <vt:lpstr>Case Study 1</vt:lpstr>
      <vt:lpstr>Test Your Knowledge – Case Study 1</vt:lpstr>
      <vt:lpstr>Case Study 2</vt:lpstr>
      <vt:lpstr>Test Your Knowledge – Case Study 2</vt:lpstr>
      <vt:lpstr>Case Study 3</vt:lpstr>
      <vt:lpstr>Test Your Knowledge – Case Study 3</vt:lpstr>
      <vt:lpstr>Case Study 4</vt:lpstr>
      <vt:lpstr>Test Your Knowledge – Case Study 4</vt:lpstr>
      <vt:lpstr>Questions?</vt:lpstr>
      <vt:lpstr>Virtual 2023 NIH Grants Conference</vt:lpstr>
      <vt:lpstr>Thank You</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and Accurate Submission of Financial Status Reports (FSR)</dc:title>
  <dc:creator>OD Lan User</dc:creator>
  <cp:lastModifiedBy>Sharma, Priyanka (NIH/OD) [C]</cp:lastModifiedBy>
  <cp:revision>1108</cp:revision>
  <cp:lastPrinted>2015-09-09T14:34:40Z</cp:lastPrinted>
  <dcterms:created xsi:type="dcterms:W3CDTF">2003-01-30T15:11:49Z</dcterms:created>
  <dcterms:modified xsi:type="dcterms:W3CDTF">2023-02-02T22:35:56Z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y fmtid="{D5CDD505-2E9C-101B-9397-08002B2CF9AE}" pid="4" name="ArticulateGUID">
    <vt:lpwstr>140C0834-0099-482F-9660-6820E607ABAC</vt:lpwstr>
  </property>
  <property fmtid="{D5CDD505-2E9C-101B-9397-08002B2CF9AE}" pid="5" name="ArticulatePath">
    <vt:lpwstr>slideset-All-About-Costs-with-notes-508-event</vt:lpwstr>
  </property>
</Properties>
</file>