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handoutMasterIdLst>
    <p:handoutMasterId r:id="rId22"/>
  </p:handoutMasterIdLst>
  <p:sldIdLst>
    <p:sldId id="256" r:id="rId5"/>
    <p:sldId id="746" r:id="rId6"/>
    <p:sldId id="259" r:id="rId7"/>
    <p:sldId id="268" r:id="rId8"/>
    <p:sldId id="269" r:id="rId9"/>
    <p:sldId id="270" r:id="rId10"/>
    <p:sldId id="267" r:id="rId11"/>
    <p:sldId id="271" r:id="rId12"/>
    <p:sldId id="275" r:id="rId13"/>
    <p:sldId id="272" r:id="rId14"/>
    <p:sldId id="276" r:id="rId15"/>
    <p:sldId id="273" r:id="rId16"/>
    <p:sldId id="277" r:id="rId17"/>
    <p:sldId id="274" r:id="rId18"/>
    <p:sldId id="278" r:id="rId19"/>
    <p:sldId id="257"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Helvetica" panose="020B060402020202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ExtraBold" panose="020B0906030804020204" pitchFamily="34" charset="0"/>
      <p:bold r:id="rId39"/>
      <p:boldItalic r:id="rId40"/>
    </p:embeddedFont>
    <p:embeddedFont>
      <p:font typeface="Open Sans Light" panose="020B0306030504020204" pitchFamily="34" charset="0"/>
      <p:regular r:id="rId41"/>
      <p:italic r:id="rId42"/>
    </p:embeddedFont>
    <p:embeddedFont>
      <p:font typeface="Open Sans Light ITALIC" panose="020B0306030504020204" charset="0"/>
      <p:italic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FC9"/>
    <a:srgbClr val="59A80F"/>
    <a:srgbClr val="015396"/>
    <a:srgbClr val="616265"/>
    <a:srgbClr val="55A995"/>
    <a:srgbClr val="ABD5CB"/>
    <a:srgbClr val="FFFFFF"/>
    <a:srgbClr val="000000"/>
    <a:srgbClr val="013B6B"/>
    <a:srgbClr val="6A96B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F0EE1-7A6F-4E54-AD3B-4F57AFBA38F8}" v="1" dt="2022-11-09T12:29:34.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0" autoAdjust="0"/>
  </p:normalViewPr>
  <p:slideViewPr>
    <p:cSldViewPr snapToGrid="0">
      <p:cViewPr varScale="1">
        <p:scale>
          <a:sx n="75" d="100"/>
          <a:sy n="75" d="100"/>
        </p:scale>
        <p:origin x="77" y="2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3175"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11/16/2022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rants.nih.gov/grants/policy/nihgps/HTML5/section_15/15.2_administrative_and_other_requirements.htm#to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110045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It is important to include details! Like the timing of report submission and the requirement that the subrecipient provide supporting documentation. This is a requirement of the prime, which flows down to the sub. If issues arise, a well-written subaward agreement is critical to resolve any compliance concerns. If the prime doesn’t include the appropriate requirements, THEY are the ones responsible to NIH.</a:t>
            </a:r>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226278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10360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All of the above! Laying out the timing and documentation requirements for invoicing up front is critical to the success of a subaward agreement. Set expectations up front for how frequently invoices will be submitted and payment provided. For prime recipients, it’s important to consider NIH reporting requirements in this timeline. For example, final invoices from subrecipients must be received timely at the end of the project, to support timely closeout.</a:t>
            </a:r>
          </a:p>
          <a:p>
            <a:endParaRPr lang="en-US" dirty="0"/>
          </a:p>
          <a:p>
            <a:r>
              <a:rPr lang="en-US" dirty="0"/>
              <a:t>It’s also important to outline policies for costs like travel reimbursements and salary and fringe benefits up front to minimize any challenges or confusing when invoices are submitted. Specify whether the subrecipient will follow the prime’s policies or their own. Subrecipients may use their own policies, as long as they meet all relevant NIH requirements. </a:t>
            </a:r>
          </a:p>
          <a:p>
            <a:endParaRPr lang="en-US" dirty="0"/>
          </a:p>
          <a:p>
            <a:r>
              <a:rPr lang="en-US" dirty="0"/>
              <a:t>Remember – the NIH requirements flow from the prime to the sub, and that needs to be clearly captured in the subaward agreement!</a:t>
            </a:r>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380191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C. The prior approval requirements for change in scope and other significant changes to the project DO apply to subrecipients! Since NIH’s legal relationship is with the prime recipient, subrecipients should not contact NIH directly. Instead, subrecipients must contact the prime. </a:t>
            </a:r>
          </a:p>
          <a:p>
            <a:endParaRPr lang="en-US" dirty="0"/>
          </a:p>
          <a:p>
            <a:r>
              <a:rPr lang="en-US" b="0" i="0" dirty="0">
                <a:solidFill>
                  <a:srgbClr val="000000"/>
                </a:solidFill>
                <a:effectLst/>
                <a:latin typeface="ubunturegular"/>
              </a:rPr>
              <a:t>The recipient is responsible for obtaining NIH </a:t>
            </a:r>
            <a:r>
              <a:rPr lang="en-US" sz="1200" b="0" i="0" kern="1200" dirty="0">
                <a:solidFill>
                  <a:srgbClr val="000000"/>
                </a:solidFill>
                <a:effectLst/>
                <a:latin typeface="ubunturegular"/>
                <a:ea typeface="+mn-ea"/>
                <a:cs typeface="+mn-cs"/>
              </a:rPr>
              <a:t>awarding </a:t>
            </a:r>
            <a:r>
              <a:rPr lang="en-US" sz="1200" b="0" i="0" kern="1200" dirty="0">
                <a:solidFill>
                  <a:srgbClr val="000000"/>
                </a:solidFill>
                <a:effectLst/>
                <a:latin typeface="ubunturegular"/>
                <a:ea typeface="+mn-ea"/>
                <a:cs typeface="+mn-cs"/>
                <a:hlinkClick r:id="rId3">
                  <a:extLst>
                    <a:ext uri="{A12FA001-AC4F-418D-AE19-62706E023703}">
                      <ahyp:hlinkClr xmlns:ahyp="http://schemas.microsoft.com/office/drawing/2018/hyperlinkcolor" val="tx"/>
                    </a:ext>
                  </a:extLst>
                </a:hlinkClick>
              </a:rPr>
              <a:t>IC</a:t>
            </a:r>
            <a:r>
              <a:rPr lang="en-US" sz="1200" b="0" i="0" kern="1200" dirty="0">
                <a:solidFill>
                  <a:srgbClr val="000000"/>
                </a:solidFill>
                <a:effectLst/>
                <a:latin typeface="ubunturegular"/>
                <a:ea typeface="+mn-ea"/>
                <a:cs typeface="+mn-cs"/>
              </a:rPr>
              <a:t> approval for any actions to be undertaken by consortium participants that require </a:t>
            </a:r>
            <a:r>
              <a:rPr lang="en-US" sz="1200" b="0" i="0" kern="1200" dirty="0">
                <a:solidFill>
                  <a:srgbClr val="000000"/>
                </a:solidFill>
                <a:effectLst/>
                <a:latin typeface="ubunturegular"/>
                <a:ea typeface="+mn-ea"/>
                <a:cs typeface="+mn-cs"/>
                <a:hlinkClick r:id="rId3">
                  <a:extLst>
                    <a:ext uri="{A12FA001-AC4F-418D-AE19-62706E023703}">
                      <ahyp:hlinkClr xmlns:ahyp="http://schemas.microsoft.com/office/drawing/2018/hyperlinkcolor" val="tx"/>
                    </a:ext>
                  </a:extLst>
                </a:hlinkClick>
              </a:rPr>
              <a:t>prior approval</a:t>
            </a:r>
            <a:r>
              <a:rPr lang="en-US" sz="1200" b="0" i="0" kern="1200" dirty="0">
                <a:solidFill>
                  <a:srgbClr val="000000"/>
                </a:solidFill>
                <a:effectLst/>
                <a:latin typeface="ubunturegular"/>
                <a:ea typeface="+mn-ea"/>
                <a:cs typeface="+mn-cs"/>
              </a:rPr>
              <a:t>. Recipients may establish requirements for review of consortium participants' activities consistent with those requirements and with any authorities provided to </a:t>
            </a:r>
            <a:r>
              <a:rPr lang="en-US" b="0" i="0" dirty="0">
                <a:solidFill>
                  <a:srgbClr val="000000"/>
                </a:solidFill>
                <a:effectLst/>
                <a:latin typeface="ubunturegular"/>
              </a:rPr>
              <a:t>the recipient; however, a recipient may not provide any authority to a consortium participant that the recipient has not been provided under its NIH award.</a:t>
            </a: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80542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B.</a:t>
            </a:r>
          </a:p>
          <a:p>
            <a:endParaRPr lang="en-US" dirty="0"/>
          </a:p>
          <a:p>
            <a:pPr algn="l"/>
            <a:r>
              <a:rPr lang="en-US" b="0" i="0" dirty="0">
                <a:solidFill>
                  <a:srgbClr val="000000"/>
                </a:solidFill>
                <a:effectLst/>
                <a:latin typeface="ubunturegular"/>
              </a:rPr>
              <a:t>The recipient must require consortium participants to comply with the requirements of 2 CFR Part 200, Subpart F and 45 CFR Part 75, Subpart F or 2 CFR Part 200.501 and 45 CFR Part 75.501, as applicable, for audit of NIH grant funds expended by consortium participants. </a:t>
            </a:r>
          </a:p>
          <a:p>
            <a:pPr algn="l"/>
            <a:endParaRPr lang="en-US" b="0" i="0" dirty="0">
              <a:solidFill>
                <a:srgbClr val="000000"/>
              </a:solidFill>
              <a:effectLst/>
              <a:latin typeface="ubunturegular"/>
            </a:endParaRPr>
          </a:p>
          <a:p>
            <a:pPr algn="l"/>
            <a:r>
              <a:rPr lang="en-US" b="0" i="0" dirty="0">
                <a:solidFill>
                  <a:srgbClr val="000000"/>
                </a:solidFill>
                <a:effectLst/>
                <a:latin typeface="ubunturegular"/>
              </a:rPr>
              <a:t>A consortium participant also may be a direct NIH recipient or contractor or may be receiving funds only under the </a:t>
            </a:r>
            <a:r>
              <a:rPr lang="en-US" b="1" i="0" u="none" strike="noStrike" dirty="0">
                <a:solidFill>
                  <a:srgbClr val="000000"/>
                </a:solidFill>
                <a:effectLst/>
                <a:latin typeface="ubunturegular"/>
                <a:hlinkClick r:id="rId3"/>
              </a:rPr>
              <a:t>consortium agreement</a:t>
            </a:r>
            <a:r>
              <a:rPr lang="en-US" b="0" i="0" dirty="0">
                <a:solidFill>
                  <a:srgbClr val="000000"/>
                </a:solidFill>
                <a:effectLst/>
                <a:latin typeface="ubunturegular"/>
              </a:rPr>
              <a:t>. Regardless, if a non-profit consortium participant meets the 2 CFR Part 200.501 and 45 CFR Part 75.501 threshold criterion of aggregate annual expenditures of $750,000 or more under applicable Federal awards, </a:t>
            </a:r>
            <a:r>
              <a:rPr lang="en-US" b="1" i="0" dirty="0">
                <a:solidFill>
                  <a:schemeClr val="tx1"/>
                </a:solidFill>
                <a:effectLst/>
                <a:latin typeface="ubunturegular"/>
              </a:rPr>
              <a:t>the recipient must receive a copy of that organization's 2 CFR Part 200.501 and 45 CFR Part 75.501 audit and take appropriate action to resolve any findings that relate to the </a:t>
            </a:r>
            <a:r>
              <a:rPr lang="en-US" b="1" i="0" u="none" strike="noStrike" dirty="0">
                <a:solidFill>
                  <a:schemeClr val="tx1"/>
                </a:solidFill>
                <a:effectLst/>
                <a:latin typeface="ubunturegular"/>
                <a:hlinkClick r:id="rId3">
                  <a:extLst>
                    <a:ext uri="{A12FA001-AC4F-418D-AE19-62706E023703}">
                      <ahyp:hlinkClr xmlns:ahyp="http://schemas.microsoft.com/office/drawing/2018/hyperlinkcolor" val="tx"/>
                    </a:ext>
                  </a:extLst>
                </a:hlinkClick>
              </a:rPr>
              <a:t>consortium agreement</a:t>
            </a:r>
            <a:r>
              <a:rPr lang="en-US" b="0" i="0" dirty="0">
                <a:solidFill>
                  <a:srgbClr val="000000"/>
                </a:solidFill>
                <a:effectLst/>
                <a:latin typeface="ubunturegular"/>
              </a:rPr>
              <a:t>. </a:t>
            </a:r>
            <a:r>
              <a:rPr lang="en-US" b="1" i="0" dirty="0">
                <a:solidFill>
                  <a:srgbClr val="000000"/>
                </a:solidFill>
                <a:effectLst/>
                <a:latin typeface="ubunturegular"/>
              </a:rPr>
              <a:t>The recipient is not responsible for resolving crosscutting findings.</a:t>
            </a:r>
            <a:r>
              <a:rPr lang="en-US" b="0" i="0" dirty="0">
                <a:solidFill>
                  <a:srgbClr val="000000"/>
                </a:solidFill>
                <a:effectLst/>
                <a:latin typeface="ubunturegular"/>
              </a:rPr>
              <a:t> If a consortium participant will not reach that expenditure threshold, the recipient is responsible for monitoring the organization's activities to ensure compliance with NIH requirements. The recipient may not require a consortium participant to have an audit and charge the audit costs to NIH grant funds unless required or authorized by 2 CFR Part 200.501 and 45 CFR Part 75.501.</a:t>
            </a:r>
          </a:p>
          <a:p>
            <a:pPr algn="ctr"/>
            <a:r>
              <a:rPr lang="en-US" b="0" i="0" dirty="0">
                <a:solidFill>
                  <a:srgbClr val="FFFFFF"/>
                </a:solidFill>
                <a:effectLst/>
                <a:latin typeface="ubunturegular"/>
              </a:rPr>
              <a:t>^</a:t>
            </a:r>
            <a:r>
              <a:rPr lang="en-US" b="0" i="0" u="none" strike="noStrike" dirty="0">
                <a:solidFill>
                  <a:srgbClr val="FFFFFF"/>
                </a:solidFill>
                <a:effectLst/>
                <a:latin typeface="ubunturegular"/>
                <a:hlinkClick r:id="rId4"/>
              </a:rPr>
              <a:t> B</a:t>
            </a:r>
            <a:endParaRPr lang="en-US" b="0" i="0" dirty="0">
              <a:solidFill>
                <a:srgbClr val="FFFFFF"/>
              </a:solidFill>
              <a:effectLst/>
              <a:latin typeface="ubunturegular"/>
            </a:endParaRP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194539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2397299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grantspolicy@nih.gov</a:t>
            </a:r>
          </a:p>
          <a:p>
            <a:endParaRPr lang="en-US" dirty="0"/>
          </a:p>
          <a:p>
            <a:r>
              <a:rPr lang="en-US" dirty="0"/>
              <a:t>@</a:t>
            </a:r>
            <a:r>
              <a:rPr lang="en-US" dirty="0" err="1"/>
              <a:t>NIHGrants</a:t>
            </a:r>
            <a:endParaRPr lang="en-US" dirty="0"/>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8956" y="2797722"/>
            <a:ext cx="3604234"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Research logo" descr="National Institutes of Health Office of Extramural Research logo">
            <a:extLst>
              <a:ext uri="{FF2B5EF4-FFF2-40B4-BE49-F238E27FC236}">
                <a16:creationId xmlns:a16="http://schemas.microsoft.com/office/drawing/2014/main" id="{4908E191-FA5C-4E38-8364-BE20F36D35F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Lst>
  <p:hf sldNum="0" hdr="0" ftr="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 TargetMode="External"/><Relationship Id="rId2" Type="http://schemas.openxmlformats.org/officeDocument/2006/relationships/hyperlink" Target="https://grants.nih.gov/grants/policy/nihgps/HTML5/section_15/15.2_administrative_and_other_requirements.htm#Writte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 TargetMode="External"/><Relationship Id="rId2" Type="http://schemas.openxmlformats.org/officeDocument/2006/relationships/hyperlink" Target="https://grants.nih.gov/grants/policy/nihgps/HTML5/section_15/15.2_administrative_and_other_requirements.htm#Approva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Audi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Written" TargetMode="Externa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45/subtitle-A/subchapter-A/part-7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p:txBody>
          <a:bodyPr/>
          <a:lstStyle/>
          <a:p>
            <a:r>
              <a:rPr lang="en-US" dirty="0"/>
              <a:t>Subaward Agreements</a:t>
            </a:r>
          </a:p>
        </p:txBody>
      </p:sp>
      <p:sp>
        <p:nvSpPr>
          <p:cNvPr id="3" name="Content placeholder">
            <a:extLst>
              <a:ext uri="{FF2B5EF4-FFF2-40B4-BE49-F238E27FC236}">
                <a16:creationId xmlns:a16="http://schemas.microsoft.com/office/drawing/2014/main" id="{3CD69520-AF80-4D2F-A73D-1D59757AFA62}"/>
              </a:ext>
            </a:extLst>
          </p:cNvPr>
          <p:cNvSpPr>
            <a:spLocks noGrp="1"/>
          </p:cNvSpPr>
          <p:nvPr>
            <p:ph type="body" idx="1"/>
          </p:nvPr>
        </p:nvSpPr>
        <p:spPr>
          <a:xfrm>
            <a:off x="761318" y="4136617"/>
            <a:ext cx="10691940" cy="1151645"/>
          </a:xfrm>
        </p:spPr>
        <p:txBody>
          <a:bodyPr>
            <a:normAutofit/>
          </a:bodyPr>
          <a:lstStyle/>
          <a:p>
            <a:endParaRPr lang="en-US" dirty="0"/>
          </a:p>
          <a:p>
            <a:r>
              <a:rPr lang="en-US" sz="2000" dirty="0"/>
              <a:t>Key Requirements and Case Studies| November 9, 2022 </a:t>
            </a: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Invoicing and Reimbursement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10</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marL="0" indent="0">
              <a:buNone/>
              <a:defRPr/>
            </a:pPr>
            <a:r>
              <a:rPr lang="en-US" sz="2800" dirty="0">
                <a:solidFill>
                  <a:srgbClr val="000000"/>
                </a:solidFill>
              </a:rPr>
              <a:t>Which of the elements below should be outlined in a subaward agreement? (select all that apply)</a:t>
            </a:r>
          </a:p>
          <a:p>
            <a:pPr marL="0" indent="0">
              <a:buNone/>
              <a:defRPr/>
            </a:pPr>
            <a:endParaRPr lang="en-US" sz="2800" dirty="0">
              <a:solidFill>
                <a:srgbClr val="000000"/>
              </a:solidFill>
            </a:endParaRPr>
          </a:p>
          <a:p>
            <a:pPr marL="514350" indent="-514350">
              <a:buAutoNum type="alphaUcParenR"/>
              <a:defRPr/>
            </a:pPr>
            <a:r>
              <a:rPr lang="en-US" sz="2800" dirty="0">
                <a:solidFill>
                  <a:srgbClr val="000000"/>
                </a:solidFill>
              </a:rPr>
              <a:t>Schedule and method of reimbursement</a:t>
            </a:r>
          </a:p>
          <a:p>
            <a:pPr marL="514350" indent="-514350">
              <a:buAutoNum type="alphaUcParenR"/>
              <a:defRPr/>
            </a:pPr>
            <a:r>
              <a:rPr lang="en-US" sz="2800" dirty="0">
                <a:solidFill>
                  <a:srgbClr val="000000"/>
                </a:solidFill>
              </a:rPr>
              <a:t>Statement of work and schedule for any required deliverables</a:t>
            </a:r>
          </a:p>
          <a:p>
            <a:pPr marL="514350" indent="-514350">
              <a:buAutoNum type="alphaUcParenR"/>
              <a:defRPr/>
            </a:pPr>
            <a:r>
              <a:rPr lang="en-US" sz="2800" dirty="0">
                <a:solidFill>
                  <a:srgbClr val="000000"/>
                </a:solidFill>
              </a:rPr>
              <a:t>Policies for travel reimbursement and salary and fringe benefit costs</a:t>
            </a:r>
          </a:p>
          <a:p>
            <a:pPr marL="514350" indent="-514350">
              <a:buAutoNum type="alphaUcParenR"/>
              <a:defRPr/>
            </a:pPr>
            <a:r>
              <a:rPr lang="en-US" sz="2800" dirty="0">
                <a:solidFill>
                  <a:srgbClr val="000000"/>
                </a:solidFill>
              </a:rPr>
              <a:t>Requirements for providing any supporting documentation</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220594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425F-0669-4D89-9227-D1E19551963E}"/>
              </a:ext>
            </a:extLst>
          </p:cNvPr>
          <p:cNvSpPr>
            <a:spLocks noGrp="1"/>
          </p:cNvSpPr>
          <p:nvPr>
            <p:ph type="title"/>
          </p:nvPr>
        </p:nvSpPr>
        <p:spPr/>
        <p:txBody>
          <a:bodyPr/>
          <a:lstStyle/>
          <a:p>
            <a:r>
              <a:rPr lang="en-US" dirty="0"/>
              <a:t>Answer: All of the above!</a:t>
            </a:r>
          </a:p>
        </p:txBody>
      </p:sp>
      <p:sp>
        <p:nvSpPr>
          <p:cNvPr id="2" name="Content Placeholder 1">
            <a:extLst>
              <a:ext uri="{FF2B5EF4-FFF2-40B4-BE49-F238E27FC236}">
                <a16:creationId xmlns:a16="http://schemas.microsoft.com/office/drawing/2014/main" id="{230AFC64-89C7-4003-80FF-26D3E6F7C899}"/>
              </a:ext>
            </a:extLst>
          </p:cNvPr>
          <p:cNvSpPr>
            <a:spLocks noGrp="1"/>
          </p:cNvSpPr>
          <p:nvPr>
            <p:ph idx="1"/>
          </p:nvPr>
        </p:nvSpPr>
        <p:spPr/>
        <p:txBody>
          <a:bodyPr>
            <a:normAutofit fontScale="70000" lnSpcReduction="20000"/>
          </a:bodyPr>
          <a:lstStyle/>
          <a:p>
            <a:pPr>
              <a:lnSpc>
                <a:spcPct val="120000"/>
              </a:lnSpc>
              <a:spcBef>
                <a:spcPts val="0"/>
              </a:spcBef>
            </a:pPr>
            <a:r>
              <a:rPr lang="en-US" dirty="0"/>
              <a:t>Laying out the timing and documentation requirements for invoicing up front is critical to the success of a subaward agreement and is required per </a:t>
            </a:r>
            <a:r>
              <a:rPr lang="en-US" dirty="0">
                <a:hlinkClick r:id="rId2"/>
              </a:rPr>
              <a:t>NIH GPS 15.2.1</a:t>
            </a:r>
            <a:r>
              <a:rPr lang="en-US" dirty="0"/>
              <a:t>.</a:t>
            </a:r>
          </a:p>
          <a:p>
            <a:pPr marL="0" indent="0">
              <a:lnSpc>
                <a:spcPct val="120000"/>
              </a:lnSpc>
              <a:spcBef>
                <a:spcPts val="0"/>
              </a:spcBef>
              <a:buNone/>
            </a:pPr>
            <a:endParaRPr lang="en-US" dirty="0"/>
          </a:p>
          <a:p>
            <a:pPr>
              <a:lnSpc>
                <a:spcPct val="120000"/>
              </a:lnSpc>
              <a:spcBef>
                <a:spcPts val="0"/>
              </a:spcBef>
            </a:pPr>
            <a:r>
              <a:rPr lang="en-US" dirty="0"/>
              <a:t>Set expectations up front for how frequently invoices will be submitted and payment provided. For prime recipients, it’s important to consider NIH reporting requirements in this timeline. For example, final invoices from subrecipients must be received timely at the end of the project, so that recipients can complete all closeout reports within 120 days (see </a:t>
            </a:r>
            <a:r>
              <a:rPr lang="en-US" dirty="0">
                <a:hlinkClick r:id="rId3"/>
              </a:rPr>
              <a:t>NIH GPS 8.6</a:t>
            </a:r>
            <a:r>
              <a:rPr lang="en-US" dirty="0"/>
              <a:t>).</a:t>
            </a:r>
          </a:p>
          <a:p>
            <a:pPr>
              <a:lnSpc>
                <a:spcPct val="120000"/>
              </a:lnSpc>
              <a:spcBef>
                <a:spcPts val="0"/>
              </a:spcBef>
            </a:pPr>
            <a:endParaRPr lang="en-US" dirty="0"/>
          </a:p>
          <a:p>
            <a:pPr>
              <a:lnSpc>
                <a:spcPct val="120000"/>
              </a:lnSpc>
              <a:spcBef>
                <a:spcPts val="0"/>
              </a:spcBef>
            </a:pPr>
            <a:r>
              <a:rPr lang="en-US" dirty="0"/>
              <a:t>It’s also important to outline policies for costs like travel reimbursements and salary and fringe benefits up front to minimize any challenges or confusing when invoices are submitted. Specify whether the subrecipient will follow the prime’s policies or their own. Subrecipients may use their own policies, as long as they meet all relevant NIH requirements (see </a:t>
            </a:r>
            <a:r>
              <a:rPr lang="en-US" dirty="0">
                <a:hlinkClick r:id="rId2"/>
              </a:rPr>
              <a:t>NIH GPS 15.2.1</a:t>
            </a:r>
            <a:r>
              <a:rPr lang="en-US" dirty="0"/>
              <a:t>)</a:t>
            </a:r>
          </a:p>
          <a:p>
            <a:pPr>
              <a:lnSpc>
                <a:spcPct val="120000"/>
              </a:lnSpc>
              <a:spcBef>
                <a:spcPts val="0"/>
              </a:spcBef>
            </a:pPr>
            <a:endParaRPr lang="en-US" dirty="0"/>
          </a:p>
          <a:p>
            <a:pPr marL="0" indent="0" algn="ctr">
              <a:lnSpc>
                <a:spcPct val="120000"/>
              </a:lnSpc>
              <a:spcBef>
                <a:spcPts val="0"/>
              </a:spcBef>
              <a:buNone/>
            </a:pPr>
            <a:r>
              <a:rPr lang="en-US" b="1" i="1" dirty="0">
                <a:solidFill>
                  <a:srgbClr val="0F7FC9"/>
                </a:solidFill>
              </a:rPr>
              <a:t>Remember – the NIH requirements flow from the prime to the sub, and that needs to be clearly captured in the subaward agreement!</a:t>
            </a:r>
          </a:p>
          <a:p>
            <a:endParaRPr lang="en-US" dirty="0"/>
          </a:p>
        </p:txBody>
      </p:sp>
    </p:spTree>
    <p:extLst>
      <p:ext uri="{BB962C8B-B14F-4D97-AF65-F5344CB8AC3E}">
        <p14:creationId xmlns:p14="http://schemas.microsoft.com/office/powerpoint/2010/main" val="21944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Prior Approval</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12</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marL="0" indent="0">
              <a:buNone/>
              <a:defRPr/>
            </a:pPr>
            <a:r>
              <a:rPr lang="en-US" sz="2800" dirty="0">
                <a:solidFill>
                  <a:srgbClr val="000000"/>
                </a:solidFill>
              </a:rPr>
              <a:t>When a subrecipient needs prior approval for a change to the project, what should they do?</a:t>
            </a:r>
          </a:p>
          <a:p>
            <a:pPr marL="0" indent="0">
              <a:buNone/>
              <a:defRPr/>
            </a:pPr>
            <a:endParaRPr lang="en-US" sz="2800" dirty="0">
              <a:solidFill>
                <a:srgbClr val="000000"/>
              </a:solidFill>
            </a:endParaRPr>
          </a:p>
          <a:p>
            <a:pPr marL="514350" indent="-514350">
              <a:buAutoNum type="alphaUcParenR"/>
              <a:defRPr/>
            </a:pPr>
            <a:r>
              <a:rPr lang="en-US" sz="2800" dirty="0">
                <a:solidFill>
                  <a:srgbClr val="000000"/>
                </a:solidFill>
              </a:rPr>
              <a:t>Prior approval requirements do not apply to subrecipients. </a:t>
            </a:r>
          </a:p>
          <a:p>
            <a:pPr marL="514350" indent="-514350">
              <a:buAutoNum type="alphaUcParenR"/>
              <a:defRPr/>
            </a:pPr>
            <a:r>
              <a:rPr lang="en-US" sz="2800" dirty="0">
                <a:solidFill>
                  <a:srgbClr val="000000"/>
                </a:solidFill>
              </a:rPr>
              <a:t>Subrecipients may contact the NIH Awarding IC to request prior approval.</a:t>
            </a:r>
          </a:p>
          <a:p>
            <a:pPr marL="514350" indent="-514350">
              <a:buAutoNum type="alphaUcParenR"/>
              <a:defRPr/>
            </a:pPr>
            <a:r>
              <a:rPr lang="en-US" sz="2800" dirty="0">
                <a:solidFill>
                  <a:srgbClr val="000000"/>
                </a:solidFill>
              </a:rPr>
              <a:t>Subrecipients must contact the prime, who will coordinate with NIH.</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199784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CCBD-0561-49DC-986B-A2EBC5BDA4B6}"/>
              </a:ext>
            </a:extLst>
          </p:cNvPr>
          <p:cNvSpPr>
            <a:spLocks noGrp="1"/>
          </p:cNvSpPr>
          <p:nvPr>
            <p:ph type="title"/>
          </p:nvPr>
        </p:nvSpPr>
        <p:spPr/>
        <p:txBody>
          <a:bodyPr/>
          <a:lstStyle/>
          <a:p>
            <a:r>
              <a:rPr lang="en-US" dirty="0"/>
              <a:t>Answer: C</a:t>
            </a:r>
          </a:p>
        </p:txBody>
      </p:sp>
      <p:sp>
        <p:nvSpPr>
          <p:cNvPr id="2" name="Content Placeholder 1">
            <a:extLst>
              <a:ext uri="{FF2B5EF4-FFF2-40B4-BE49-F238E27FC236}">
                <a16:creationId xmlns:a16="http://schemas.microsoft.com/office/drawing/2014/main" id="{E0BDF710-2CC2-4E82-ABD1-2E99F92CFAA2}"/>
              </a:ext>
            </a:extLst>
          </p:cNvPr>
          <p:cNvSpPr>
            <a:spLocks noGrp="1"/>
          </p:cNvSpPr>
          <p:nvPr>
            <p:ph idx="1"/>
          </p:nvPr>
        </p:nvSpPr>
        <p:spPr/>
        <p:txBody>
          <a:bodyPr>
            <a:normAutofit fontScale="92500"/>
          </a:bodyPr>
          <a:lstStyle/>
          <a:p>
            <a:r>
              <a:rPr lang="en-US" dirty="0"/>
              <a:t>The prior approval requirements for change in scope and other significant changes to the project DO apply to subrecipients. </a:t>
            </a:r>
          </a:p>
          <a:p>
            <a:r>
              <a:rPr lang="en-US" dirty="0"/>
              <a:t>Since NIH’s legal relationship is with the prime recipient, subrecipients should not contact NIH directly. Instead, subrecipients must contact the prime. </a:t>
            </a:r>
          </a:p>
          <a:p>
            <a:endParaRPr lang="en-US" dirty="0"/>
          </a:p>
          <a:p>
            <a:r>
              <a:rPr lang="en-US" b="0" i="0" dirty="0">
                <a:solidFill>
                  <a:srgbClr val="000000"/>
                </a:solidFill>
                <a:effectLst/>
                <a:hlinkClick r:id="rId2"/>
              </a:rPr>
              <a:t>NIH GPS 15.2.4</a:t>
            </a:r>
            <a:r>
              <a:rPr lang="en-US" b="0" i="0" dirty="0">
                <a:solidFill>
                  <a:srgbClr val="000000"/>
                </a:solidFill>
                <a:effectLst/>
              </a:rPr>
              <a:t>: “The recipient is responsible for obtaining NIH </a:t>
            </a:r>
            <a:r>
              <a:rPr lang="en-US" sz="2400" b="0" i="0" kern="1200" dirty="0">
                <a:solidFill>
                  <a:srgbClr val="000000"/>
                </a:solidFill>
                <a:effectLst/>
              </a:rPr>
              <a:t>awarding </a:t>
            </a:r>
            <a:r>
              <a:rPr lang="en-US" sz="2400" b="0" i="0" kern="1200" dirty="0">
                <a:solidFill>
                  <a:srgbClr val="000000"/>
                </a:solidFill>
                <a:effectLst/>
                <a:hlinkClick r:id="rId3">
                  <a:extLst>
                    <a:ext uri="{A12FA001-AC4F-418D-AE19-62706E023703}">
                      <ahyp:hlinkClr xmlns:ahyp="http://schemas.microsoft.com/office/drawing/2018/hyperlinkcolor" val="tx"/>
                    </a:ext>
                  </a:extLst>
                </a:hlinkClick>
              </a:rPr>
              <a:t>IC</a:t>
            </a:r>
            <a:r>
              <a:rPr lang="en-US" sz="2400" b="0" i="0" kern="1200" dirty="0">
                <a:solidFill>
                  <a:srgbClr val="000000"/>
                </a:solidFill>
                <a:effectLst/>
              </a:rPr>
              <a:t> approval for any actions to be undertaken by consortium participants that require </a:t>
            </a:r>
            <a:r>
              <a:rPr lang="en-US" sz="2400" b="0" i="0" kern="1200" dirty="0">
                <a:solidFill>
                  <a:srgbClr val="000000"/>
                </a:solidFill>
                <a:effectLst/>
                <a:hlinkClick r:id="rId3">
                  <a:extLst>
                    <a:ext uri="{A12FA001-AC4F-418D-AE19-62706E023703}">
                      <ahyp:hlinkClr xmlns:ahyp="http://schemas.microsoft.com/office/drawing/2018/hyperlinkcolor" val="tx"/>
                    </a:ext>
                  </a:extLst>
                </a:hlinkClick>
              </a:rPr>
              <a:t>prior approval</a:t>
            </a:r>
            <a:r>
              <a:rPr lang="en-US" sz="2400" b="0" i="0" kern="1200" dirty="0">
                <a:solidFill>
                  <a:srgbClr val="000000"/>
                </a:solidFill>
                <a:effectLst/>
              </a:rPr>
              <a:t>. Recipients may establish requirements for review of consortium participants' activities consistent with those requirements and with any authorities provided to </a:t>
            </a:r>
            <a:r>
              <a:rPr lang="en-US" b="0" i="0" dirty="0">
                <a:solidFill>
                  <a:srgbClr val="000000"/>
                </a:solidFill>
                <a:effectLst/>
              </a:rPr>
              <a:t>the recipient; however, a recipient may not provide any authority to a consortium participant that the recipient has not been provided under its NIH award.”</a:t>
            </a:r>
            <a:endParaRPr lang="en-US" dirty="0"/>
          </a:p>
          <a:p>
            <a:endParaRPr lang="en-US" dirty="0"/>
          </a:p>
        </p:txBody>
      </p:sp>
    </p:spTree>
    <p:extLst>
      <p:ext uri="{BB962C8B-B14F-4D97-AF65-F5344CB8AC3E}">
        <p14:creationId xmlns:p14="http://schemas.microsoft.com/office/powerpoint/2010/main" val="31499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Single Audit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a:bodyPr>
          <a:lstStyle/>
          <a:p>
            <a:pPr marL="0" indent="0">
              <a:buNone/>
              <a:defRPr/>
            </a:pPr>
            <a:r>
              <a:rPr lang="en-US" sz="2800" dirty="0">
                <a:solidFill>
                  <a:srgbClr val="000000"/>
                </a:solidFill>
              </a:rPr>
              <a:t>Are prime recipients required to review a subrecipient’s single audit*? </a:t>
            </a:r>
          </a:p>
          <a:p>
            <a:pPr marL="0" indent="0">
              <a:buNone/>
              <a:defRPr/>
            </a:pPr>
            <a:endParaRPr lang="en-US" sz="2800" dirty="0">
              <a:solidFill>
                <a:srgbClr val="000000"/>
              </a:solidFill>
            </a:endParaRPr>
          </a:p>
          <a:p>
            <a:pPr marL="514350" indent="-514350">
              <a:buAutoNum type="alphaUcParenR"/>
              <a:defRPr/>
            </a:pPr>
            <a:r>
              <a:rPr lang="en-US" sz="2800" dirty="0">
                <a:solidFill>
                  <a:srgbClr val="000000"/>
                </a:solidFill>
              </a:rPr>
              <a:t>If a subrecipient meets the audit threshold, the prime recipient must review the audit report to ensure </a:t>
            </a:r>
            <a:r>
              <a:rPr lang="en-US" sz="2800" b="1" dirty="0">
                <a:solidFill>
                  <a:schemeClr val="accent1"/>
                </a:solidFill>
              </a:rPr>
              <a:t>ALL</a:t>
            </a:r>
            <a:r>
              <a:rPr lang="en-US" sz="2800" dirty="0">
                <a:solidFill>
                  <a:srgbClr val="000000"/>
                </a:solidFill>
              </a:rPr>
              <a:t> findings are resolved. </a:t>
            </a:r>
          </a:p>
          <a:p>
            <a:pPr marL="514350" indent="-514350">
              <a:buAutoNum type="alphaUcParenR"/>
              <a:defRPr/>
            </a:pPr>
            <a:r>
              <a:rPr lang="en-US" sz="2800" dirty="0">
                <a:solidFill>
                  <a:srgbClr val="000000"/>
                </a:solidFill>
              </a:rPr>
              <a:t>If a subrecipient meets the audit threshold, the prime recipient must review the audit report and take appropriate action to resolve any findings </a:t>
            </a:r>
            <a:r>
              <a:rPr lang="en-US" sz="2800" b="1" dirty="0">
                <a:solidFill>
                  <a:schemeClr val="accent1"/>
                </a:solidFill>
              </a:rPr>
              <a:t>that relate to the consortium agreement</a:t>
            </a:r>
            <a:r>
              <a:rPr lang="en-US" sz="2800" dirty="0">
                <a:solidFill>
                  <a:srgbClr val="000000"/>
                </a:solidFill>
              </a:rPr>
              <a:t>.</a:t>
            </a:r>
          </a:p>
          <a:p>
            <a:pPr marL="514350" indent="-514350">
              <a:buAutoNum type="alphaUcParenR"/>
              <a:defRPr/>
            </a:pPr>
            <a:r>
              <a:rPr lang="en-US" sz="2800" dirty="0">
                <a:solidFill>
                  <a:srgbClr val="000000"/>
                </a:solidFill>
              </a:rPr>
              <a:t>The prime recipient is not required to obtain a copy of the subrecipients’ single audit.</a:t>
            </a:r>
          </a:p>
        </p:txBody>
      </p:sp>
      <p:sp>
        <p:nvSpPr>
          <p:cNvPr id="6" name="TextBox 5" descr="Learn more: NOT-OD-20-086&#10;FAQs: grants.nih.gov/faqs#/covid-19.htm&#10;">
            <a:extLst>
              <a:ext uri="{FF2B5EF4-FFF2-40B4-BE49-F238E27FC236}">
                <a16:creationId xmlns:a16="http://schemas.microsoft.com/office/drawing/2014/main" id="{075870F8-D473-4DED-8100-A2DFB147C338}"/>
              </a:ext>
            </a:extLst>
          </p:cNvPr>
          <p:cNvSpPr txBox="1"/>
          <p:nvPr/>
        </p:nvSpPr>
        <p:spPr>
          <a:xfrm>
            <a:off x="4508500" y="6040437"/>
            <a:ext cx="6286499" cy="681038"/>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spcBef>
                <a:spcPts val="600"/>
              </a:spcBef>
              <a:defRPr/>
            </a:pPr>
            <a:r>
              <a:rPr lang="en-US" sz="1600" dirty="0">
                <a:solidFill>
                  <a:srgbClr val="000000"/>
                </a:solidFill>
              </a:rPr>
              <a:t>* see audit thresholds in 2 CFR Part 200.501 and 45 CFR Part 75.501</a:t>
            </a:r>
            <a:endParaRPr kumimoji="0" lang="en-US" sz="160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211568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201B9-844C-4FB1-8969-45A46BDF4731}"/>
              </a:ext>
            </a:extLst>
          </p:cNvPr>
          <p:cNvSpPr>
            <a:spLocks noGrp="1"/>
          </p:cNvSpPr>
          <p:nvPr>
            <p:ph idx="1"/>
          </p:nvPr>
        </p:nvSpPr>
        <p:spPr>
          <a:xfrm>
            <a:off x="838200" y="1590261"/>
            <a:ext cx="10515600" cy="4586702"/>
          </a:xfrm>
        </p:spPr>
        <p:txBody>
          <a:bodyPr>
            <a:normAutofit fontScale="85000" lnSpcReduction="10000"/>
          </a:bodyPr>
          <a:lstStyle/>
          <a:p>
            <a:pPr algn="l">
              <a:lnSpc>
                <a:spcPct val="120000"/>
              </a:lnSpc>
              <a:spcBef>
                <a:spcPts val="0"/>
              </a:spcBef>
            </a:pPr>
            <a:r>
              <a:rPr lang="en-US" dirty="0">
                <a:solidFill>
                  <a:srgbClr val="000000"/>
                </a:solidFill>
              </a:rPr>
              <a:t>Per </a:t>
            </a:r>
            <a:r>
              <a:rPr lang="en-US" dirty="0">
                <a:solidFill>
                  <a:srgbClr val="000000"/>
                </a:solidFill>
                <a:hlinkClick r:id="rId3"/>
              </a:rPr>
              <a:t>NIH GPS 15.2.6</a:t>
            </a:r>
            <a:endParaRPr lang="en-US" b="0" i="0" dirty="0">
              <a:solidFill>
                <a:srgbClr val="000000"/>
              </a:solidFill>
              <a:effectLst/>
            </a:endParaRPr>
          </a:p>
          <a:p>
            <a:pPr>
              <a:lnSpc>
                <a:spcPct val="120000"/>
              </a:lnSpc>
              <a:spcBef>
                <a:spcPts val="0"/>
              </a:spcBef>
            </a:pPr>
            <a:r>
              <a:rPr lang="en-US" b="0" i="0" dirty="0">
                <a:solidFill>
                  <a:srgbClr val="000000"/>
                </a:solidFill>
                <a:effectLst/>
              </a:rPr>
              <a:t>if a non-profit consortium participant meets the 2 CFR Part 200.501 and 45 CFR Part 75.501 threshold criterion of aggregate annual expenditures of $750,000 or more under applicable Federal awards, </a:t>
            </a:r>
            <a:r>
              <a:rPr lang="en-US" i="0" dirty="0">
                <a:solidFill>
                  <a:schemeClr val="tx1"/>
                </a:solidFill>
                <a:effectLst/>
              </a:rPr>
              <a:t>the recipient must receive a copy of that organization's 2 CFR Part 200.501 and 45 CFR Part 75.501 audit and take appropriate action to resolve any findings that relate to the </a:t>
            </a:r>
            <a:r>
              <a:rPr lang="en-US" i="0" u="none" strike="noStrike" dirty="0">
                <a:solidFill>
                  <a:schemeClr val="tx1"/>
                </a:solidFill>
                <a:effectLst/>
              </a:rPr>
              <a:t>consortium agreement</a:t>
            </a:r>
            <a:r>
              <a:rPr lang="en-US" i="0" dirty="0">
                <a:solidFill>
                  <a:srgbClr val="000000"/>
                </a:solidFill>
                <a:effectLst/>
              </a:rPr>
              <a:t>. </a:t>
            </a:r>
          </a:p>
          <a:p>
            <a:pPr>
              <a:lnSpc>
                <a:spcPct val="120000"/>
              </a:lnSpc>
              <a:spcBef>
                <a:spcPts val="0"/>
              </a:spcBef>
            </a:pPr>
            <a:r>
              <a:rPr lang="en-US" b="1" i="0" dirty="0">
                <a:solidFill>
                  <a:srgbClr val="000000"/>
                </a:solidFill>
                <a:effectLst/>
              </a:rPr>
              <a:t>The recipient is not responsible for resolving crosscutting findings.</a:t>
            </a:r>
            <a:endParaRPr lang="en-US" b="0" i="0" dirty="0">
              <a:solidFill>
                <a:srgbClr val="000000"/>
              </a:solidFill>
              <a:effectLst/>
            </a:endParaRPr>
          </a:p>
          <a:p>
            <a:pPr>
              <a:lnSpc>
                <a:spcPct val="120000"/>
              </a:lnSpc>
              <a:spcBef>
                <a:spcPts val="0"/>
              </a:spcBef>
            </a:pPr>
            <a:r>
              <a:rPr lang="en-US" b="0" i="0" dirty="0">
                <a:solidFill>
                  <a:srgbClr val="000000"/>
                </a:solidFill>
                <a:effectLst/>
              </a:rPr>
              <a:t>If a consortium participant will not reach that expenditure threshold, the recipient is responsible for monitoring the organization's activities to ensure compliance with NIH requirements. </a:t>
            </a:r>
          </a:p>
          <a:p>
            <a:pPr>
              <a:lnSpc>
                <a:spcPct val="120000"/>
              </a:lnSpc>
              <a:spcBef>
                <a:spcPts val="0"/>
              </a:spcBef>
            </a:pPr>
            <a:r>
              <a:rPr lang="en-US" b="0" i="0" dirty="0">
                <a:solidFill>
                  <a:srgbClr val="000000"/>
                </a:solidFill>
                <a:effectLst/>
              </a:rPr>
              <a:t>The recipient may not require a consortium participant to have an audit and charge the audit costs to NIH grant funds unless required or authorized by 2 CFR Part 200.501 and 45 CFR Part 75.501.</a:t>
            </a:r>
            <a:endParaRPr lang="en-US" dirty="0"/>
          </a:p>
        </p:txBody>
      </p:sp>
      <p:sp>
        <p:nvSpPr>
          <p:cNvPr id="3" name="Title 2">
            <a:extLst>
              <a:ext uri="{FF2B5EF4-FFF2-40B4-BE49-F238E27FC236}">
                <a16:creationId xmlns:a16="http://schemas.microsoft.com/office/drawing/2014/main" id="{C48884FF-6031-45ED-BD52-8C87FF942FA4}"/>
              </a:ext>
            </a:extLst>
          </p:cNvPr>
          <p:cNvSpPr>
            <a:spLocks noGrp="1"/>
          </p:cNvSpPr>
          <p:nvPr>
            <p:ph type="title"/>
          </p:nvPr>
        </p:nvSpPr>
        <p:spPr/>
        <p:txBody>
          <a:bodyPr/>
          <a:lstStyle/>
          <a:p>
            <a:r>
              <a:rPr lang="en-US" dirty="0"/>
              <a:t>Answer B</a:t>
            </a:r>
          </a:p>
        </p:txBody>
      </p:sp>
    </p:spTree>
    <p:extLst>
      <p:ext uri="{BB962C8B-B14F-4D97-AF65-F5344CB8AC3E}">
        <p14:creationId xmlns:p14="http://schemas.microsoft.com/office/powerpoint/2010/main" val="161525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FD41-8234-4B05-9F31-DC3F1AED3CC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 Us Resources</a:t>
            </a:r>
          </a:p>
        </p:txBody>
      </p:sp>
    </p:spTree>
    <p:custDataLst>
      <p:tags r:id="rId1"/>
    </p:custDataLst>
    <p:extLst>
      <p:ext uri="{BB962C8B-B14F-4D97-AF65-F5344CB8AC3E}">
        <p14:creationId xmlns:p14="http://schemas.microsoft.com/office/powerpoint/2010/main" val="302814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729953" y="-1329395"/>
            <a:ext cx="10577689" cy="2398715"/>
          </a:xfrm>
        </p:spPr>
        <p:txBody>
          <a:bodyPr/>
          <a:lstStyle/>
          <a:p>
            <a:r>
              <a:rPr lang="en-US" sz="4800" b="1" dirty="0">
                <a:effectLst/>
                <a:latin typeface="Calibri" panose="020F0502020204030204" pitchFamily="34" charset="0"/>
                <a:ea typeface="Source Sans Pro" panose="020B0503030403020204" pitchFamily="34" charset="0"/>
              </a:rPr>
              <a:t>NIH PRESENTATION TEAM</a:t>
            </a:r>
            <a:endParaRPr lang="en-US" sz="4800" dirty="0"/>
          </a:p>
        </p:txBody>
      </p:sp>
      <p:sp>
        <p:nvSpPr>
          <p:cNvPr id="19" name="Text Placeholder 2" descr="Moderator">
            <a:extLst>
              <a:ext uri="{FF2B5EF4-FFF2-40B4-BE49-F238E27FC236}">
                <a16:creationId xmlns:a16="http://schemas.microsoft.com/office/drawing/2014/main" id="{101F227C-196C-496F-9B54-6FF4C4D6DECE}"/>
              </a:ext>
            </a:extLst>
          </p:cNvPr>
          <p:cNvSpPr txBox="1">
            <a:spLocks/>
          </p:cNvSpPr>
          <p:nvPr/>
        </p:nvSpPr>
        <p:spPr>
          <a:xfrm>
            <a:off x="383458" y="1565084"/>
            <a:ext cx="2453100" cy="403030"/>
          </a:xfrm>
          <a:prstGeom prst="rect">
            <a:avLst/>
          </a:prstGeom>
          <a:solidFill>
            <a:srgbClr val="87BFE4"/>
          </a:solidFill>
        </p:spPr>
        <p:txBody>
          <a:bodyPr vert="horz" lIns="91440" tIns="45720" rIns="91440" bIns="45720" rtlCol="0" anchor="b">
            <a:noAutofit/>
          </a:bodyPr>
          <a:lstStyle>
            <a:lvl1pPr marL="0" indent="0" algn="l" defTabSz="914400" rtl="0" eaLnBrk="1" latinLnBrk="0" hangingPunct="1">
              <a:spcBef>
                <a:spcPct val="20000"/>
              </a:spcBef>
              <a:spcAft>
                <a:spcPts val="600"/>
              </a:spcAft>
              <a:buFont typeface="Arial" pitchFamily="34" charset="0"/>
              <a:buNone/>
              <a:defRPr sz="2000" b="0" kern="1200" cap="all" spc="100" baseline="0">
                <a:solidFill>
                  <a:srgbClr val="65666A"/>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2000" b="1" kern="1200">
                <a:solidFill>
                  <a:srgbClr val="65666A"/>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800" b="1" kern="1200">
                <a:solidFill>
                  <a:srgbClr val="65666A"/>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600" b="1" kern="1200">
                <a:solidFill>
                  <a:srgbClr val="65666A"/>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600" b="1" kern="1200" baseline="0">
                <a:solidFill>
                  <a:srgbClr val="65666A"/>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800" b="1" i="0" u="none" strike="noStrike" kern="1200" cap="all" spc="100" normalizeH="0" baseline="0" noProof="0" dirty="0">
                <a:ln>
                  <a:noFill/>
                </a:ln>
                <a:solidFill>
                  <a:schemeClr val="tx1"/>
                </a:solidFill>
                <a:effectLst/>
                <a:uLnTx/>
                <a:uFillTx/>
                <a:latin typeface="Helvetica"/>
                <a:ea typeface="+mn-ea"/>
                <a:cs typeface="+mn-cs"/>
              </a:rPr>
              <a:t>MODERATOR</a:t>
            </a:r>
          </a:p>
        </p:txBody>
      </p:sp>
      <p:pic>
        <p:nvPicPr>
          <p:cNvPr id="7" name="Content Placeholder 13" descr="Kasima Garst Photo">
            <a:extLst>
              <a:ext uri="{FF2B5EF4-FFF2-40B4-BE49-F238E27FC236}">
                <a16:creationId xmlns:a16="http://schemas.microsoft.com/office/drawing/2014/main" id="{33AA4224-E716-4BFD-AB90-6A7FDD268A4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1151" r="-2413" b="14887"/>
          <a:stretch/>
        </p:blipFill>
        <p:spPr>
          <a:xfrm>
            <a:off x="466097" y="2117571"/>
            <a:ext cx="2273380" cy="2467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descr="KASIMA GARST, M.F.S.&#10;Systems Policy Analyst                            Office of Policy for Extramural Research Administration (OPERA)&#10;Office of Extramural Research, NIH &#10;">
            <a:extLst>
              <a:ext uri="{FF2B5EF4-FFF2-40B4-BE49-F238E27FC236}">
                <a16:creationId xmlns:a16="http://schemas.microsoft.com/office/drawing/2014/main" id="{A36A69BF-8529-42F3-958C-85C54D5259B9}"/>
              </a:ext>
            </a:extLst>
          </p:cNvPr>
          <p:cNvSpPr txBox="1"/>
          <p:nvPr/>
        </p:nvSpPr>
        <p:spPr>
          <a:xfrm>
            <a:off x="182850" y="4734488"/>
            <a:ext cx="2839874"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KASIMA GARST, M.F.S.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Systems Policy Analyst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Policy for Extramural Research Administration (OPERA)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Extramural Research (OER), NIH </a:t>
            </a:r>
          </a:p>
        </p:txBody>
      </p:sp>
      <p:sp>
        <p:nvSpPr>
          <p:cNvPr id="9" name="Text Placeholder 2" descr="Presenters">
            <a:extLst>
              <a:ext uri="{FF2B5EF4-FFF2-40B4-BE49-F238E27FC236}">
                <a16:creationId xmlns:a16="http://schemas.microsoft.com/office/drawing/2014/main" id="{D47FFE0D-4AE2-41CE-92FD-C27DF88F0202}"/>
              </a:ext>
            </a:extLst>
          </p:cNvPr>
          <p:cNvSpPr txBox="1">
            <a:spLocks/>
          </p:cNvSpPr>
          <p:nvPr/>
        </p:nvSpPr>
        <p:spPr>
          <a:xfrm>
            <a:off x="3287399" y="1565084"/>
            <a:ext cx="8263137" cy="403030"/>
          </a:xfrm>
          <a:prstGeom prst="rect">
            <a:avLst/>
          </a:prstGeom>
          <a:solidFill>
            <a:srgbClr val="87BFE4"/>
          </a:solidFill>
        </p:spPr>
        <p:txBody>
          <a:bodyPr vert="horz" lIns="91440" tIns="45720" rIns="91440" bIns="45720" rtlCol="0" anchor="b">
            <a:noAutofit/>
          </a:bodyPr>
          <a:lstStyle>
            <a:lvl1pPr marL="0" indent="0" algn="l" defTabSz="914400" rtl="0" eaLnBrk="1" latinLnBrk="0" hangingPunct="1">
              <a:spcBef>
                <a:spcPct val="20000"/>
              </a:spcBef>
              <a:spcAft>
                <a:spcPts val="600"/>
              </a:spcAft>
              <a:buFont typeface="Arial" pitchFamily="34" charset="0"/>
              <a:buNone/>
              <a:defRPr sz="2000" b="0" kern="1200" cap="all" spc="100" baseline="0">
                <a:solidFill>
                  <a:srgbClr val="65666A"/>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2000" b="1" kern="1200">
                <a:solidFill>
                  <a:srgbClr val="65666A"/>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800" b="1" kern="1200">
                <a:solidFill>
                  <a:srgbClr val="65666A"/>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600" b="1" kern="1200">
                <a:solidFill>
                  <a:srgbClr val="65666A"/>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600" b="1" kern="1200" baseline="0">
                <a:solidFill>
                  <a:srgbClr val="65666A"/>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800" b="1" i="0" u="none" strike="noStrike" kern="1200" cap="all" spc="100" normalizeH="0" baseline="0" noProof="0" dirty="0">
                <a:ln>
                  <a:noFill/>
                </a:ln>
                <a:solidFill>
                  <a:schemeClr val="tx1"/>
                </a:solidFill>
                <a:effectLst/>
                <a:uLnTx/>
                <a:uFillTx/>
                <a:latin typeface="Helvetica"/>
                <a:ea typeface="+mn-ea"/>
                <a:cs typeface="+mn-cs"/>
              </a:rPr>
              <a:t>PRESENTERS</a:t>
            </a:r>
          </a:p>
        </p:txBody>
      </p:sp>
      <p:pic>
        <p:nvPicPr>
          <p:cNvPr id="10" name="Picture 9" descr="Michelle Bulls">
            <a:extLst>
              <a:ext uri="{FF2B5EF4-FFF2-40B4-BE49-F238E27FC236}">
                <a16:creationId xmlns:a16="http://schemas.microsoft.com/office/drawing/2014/main" id="{56E1A82C-62C6-40A1-A91E-319EE827F0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6521" t="15024" r="17684" b="27510"/>
          <a:stretch/>
        </p:blipFill>
        <p:spPr>
          <a:xfrm>
            <a:off x="3343523" y="2133573"/>
            <a:ext cx="2383936" cy="2435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descr="MICHELLE BULLS&#10;Director, Office of Policy for Extramural Research Administration (OPERA)&#10;Office of Extramural Research, NIH &#10;">
            <a:extLst>
              <a:ext uri="{FF2B5EF4-FFF2-40B4-BE49-F238E27FC236}">
                <a16:creationId xmlns:a16="http://schemas.microsoft.com/office/drawing/2014/main" id="{4B43BB65-CC19-4CA0-BE3B-98412518B939}"/>
              </a:ext>
            </a:extLst>
          </p:cNvPr>
          <p:cNvSpPr txBox="1"/>
          <p:nvPr/>
        </p:nvSpPr>
        <p:spPr>
          <a:xfrm>
            <a:off x="3209741" y="4758552"/>
            <a:ext cx="276827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MICHELLE G. BULLS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Director, Office of Policy for Extramural Research Administration (OPERA)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Extramural Research (OER), NIH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3" name="Content Placeholder 11" descr="Emily Linde Photo">
            <a:extLst>
              <a:ext uri="{FF2B5EF4-FFF2-40B4-BE49-F238E27FC236}">
                <a16:creationId xmlns:a16="http://schemas.microsoft.com/office/drawing/2014/main" id="{0D9E9B48-AA7C-4575-874C-79CC075AA09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82276" y="2133573"/>
            <a:ext cx="2273381" cy="2490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ristin Ta">
            <a:extLst>
              <a:ext uri="{FF2B5EF4-FFF2-40B4-BE49-F238E27FC236}">
                <a16:creationId xmlns:a16="http://schemas.microsoft.com/office/drawing/2014/main" id="{6B674B15-6312-4A94-9D09-53514203862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1341" b="19807"/>
          <a:stretch/>
        </p:blipFill>
        <p:spPr>
          <a:xfrm>
            <a:off x="9169352" y="2133573"/>
            <a:ext cx="2383936" cy="2466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descr="KRISTIN TA&#10;Senior Advisor&#10;Office of Policy for Extramural Research Administration (OPERA)&#10;Office of Extramural Research, NIH &#10;">
            <a:extLst>
              <a:ext uri="{FF2B5EF4-FFF2-40B4-BE49-F238E27FC236}">
                <a16:creationId xmlns:a16="http://schemas.microsoft.com/office/drawing/2014/main" id="{71B65A52-CD08-473A-B78E-758136A4A87B}"/>
              </a:ext>
            </a:extLst>
          </p:cNvPr>
          <p:cNvSpPr txBox="1"/>
          <p:nvPr/>
        </p:nvSpPr>
        <p:spPr>
          <a:xfrm>
            <a:off x="9049538" y="4758552"/>
            <a:ext cx="2839874"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KRISTIN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Senior Advisor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Policy for Extramural Research Administration (OPERA)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Extramural Research (OER), NIH </a:t>
            </a:r>
          </a:p>
        </p:txBody>
      </p:sp>
      <p:sp>
        <p:nvSpPr>
          <p:cNvPr id="18" name="Rectangle 17">
            <a:extLst>
              <a:ext uri="{FF2B5EF4-FFF2-40B4-BE49-F238E27FC236}">
                <a16:creationId xmlns:a16="http://schemas.microsoft.com/office/drawing/2014/main" id="{B354B793-4B47-4E0A-8E20-AAD92D47CA49}"/>
              </a:ext>
              <a:ext uri="{C183D7F6-B498-43B3-948B-1728B52AA6E4}">
                <adec:decorative xmlns:adec="http://schemas.microsoft.com/office/drawing/2017/decorative" val="1"/>
              </a:ext>
            </a:extLst>
          </p:cNvPr>
          <p:cNvSpPr/>
          <p:nvPr/>
        </p:nvSpPr>
        <p:spPr>
          <a:xfrm>
            <a:off x="5014452" y="1189703"/>
            <a:ext cx="2261419" cy="254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660853-0AD3-4344-BF00-1769AEBFE45D}"/>
              </a:ext>
              <a:ext uri="{C183D7F6-B498-43B3-948B-1728B52AA6E4}">
                <adec:decorative xmlns:adec="http://schemas.microsoft.com/office/drawing/2017/decorative" val="1"/>
              </a:ext>
            </a:extLst>
          </p:cNvPr>
          <p:cNvSpPr/>
          <p:nvPr/>
        </p:nvSpPr>
        <p:spPr>
          <a:xfrm>
            <a:off x="4168877" y="5594789"/>
            <a:ext cx="3618271" cy="628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EF54B54-007F-4F8A-8E88-073FA19B768F}"/>
              </a:ext>
            </a:extLst>
          </p:cNvPr>
          <p:cNvSpPr txBox="1"/>
          <p:nvPr/>
        </p:nvSpPr>
        <p:spPr>
          <a:xfrm>
            <a:off x="6145161" y="4758552"/>
            <a:ext cx="2768272" cy="861774"/>
          </a:xfrm>
          <a:prstGeom prst="rect">
            <a:avLst/>
          </a:prstGeom>
          <a:noFill/>
        </p:spPr>
        <p:txBody>
          <a:bodyPr wrap="square" rtlCol="0">
            <a:spAutoFit/>
          </a:bodyPr>
          <a:lstStyle/>
          <a:p>
            <a:pPr algn="ctr"/>
            <a:r>
              <a:rPr lang="en-US" sz="1400" b="1" dirty="0">
                <a:latin typeface="Helvetica" panose="020B0604020202020204" pitchFamily="34" charset="0"/>
                <a:cs typeface="Helvetica" panose="020B0604020202020204" pitchFamily="34" charset="0"/>
              </a:rPr>
              <a:t>EMILY LINDE</a:t>
            </a:r>
          </a:p>
          <a:p>
            <a:r>
              <a:rPr lang="en-US" sz="1200" b="1" dirty="0">
                <a:latin typeface="Calibri" panose="020F0502020204030204" pitchFamily="34" charset="0"/>
                <a:cs typeface="Calibri" panose="020F0502020204030204" pitchFamily="34" charset="0"/>
              </a:rPr>
              <a:t>Director, Grants Management Program</a:t>
            </a:r>
          </a:p>
          <a:p>
            <a:r>
              <a:rPr lang="en-US" sz="1200" dirty="0">
                <a:latin typeface="Calibri" panose="020F0502020204030204" pitchFamily="34" charset="0"/>
                <a:cs typeface="Calibri" panose="020F0502020204030204" pitchFamily="34" charset="0"/>
              </a:rPr>
              <a:t>National Institute of Allergy and Infectious Diseases (NIAID), NIH</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1174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the Role of the Prime vs. Sub	</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lstStyle/>
          <a:p>
            <a:r>
              <a:rPr lang="en-US" dirty="0"/>
              <a:t>The primary recipient of NIH grant funds is accountable to NIH for:</a:t>
            </a:r>
          </a:p>
          <a:p>
            <a:pPr lvl="1"/>
            <a:r>
              <a:rPr lang="en-US" dirty="0"/>
              <a:t>the performance of the project</a:t>
            </a:r>
          </a:p>
          <a:p>
            <a:pPr lvl="1"/>
            <a:r>
              <a:rPr lang="en-US" dirty="0"/>
              <a:t>the appropriate expenditure of grant funds by all parties</a:t>
            </a:r>
          </a:p>
          <a:p>
            <a:pPr lvl="1"/>
            <a:r>
              <a:rPr lang="en-US" dirty="0"/>
              <a:t>applicable reporting requirements</a:t>
            </a:r>
          </a:p>
          <a:p>
            <a:pPr lvl="1"/>
            <a:r>
              <a:rPr lang="en-US" dirty="0"/>
              <a:t>all other obligations of the recipient as outlined in the NIHGPS</a:t>
            </a:r>
          </a:p>
          <a:p>
            <a:r>
              <a:rPr lang="en-US" dirty="0"/>
              <a:t>The prime recipient </a:t>
            </a:r>
            <a:r>
              <a:rPr lang="en-US" b="1" dirty="0">
                <a:solidFill>
                  <a:schemeClr val="accent1"/>
                </a:solidFill>
              </a:rPr>
              <a:t>must perform a substantive role </a:t>
            </a:r>
            <a:r>
              <a:rPr lang="en-US" dirty="0"/>
              <a:t>in the conduct of the planned research and not merely serve as a conduit of funds to another party or parties. This includes being able to provide appropriate oversight of all scientific, programmatic, financial, and administrative matters related to the grant.</a:t>
            </a:r>
          </a:p>
          <a:p>
            <a:r>
              <a:rPr lang="en-US" dirty="0"/>
              <a:t>Terms and conditions flow down to the subrecipient.</a:t>
            </a:r>
          </a:p>
          <a:p>
            <a:endParaRPr lang="en-US" dirty="0"/>
          </a:p>
        </p:txBody>
      </p:sp>
    </p:spTree>
    <p:custDataLst>
      <p:tags r:id="rId1"/>
    </p:custDataLst>
    <p:extLst>
      <p:ext uri="{BB962C8B-B14F-4D97-AF65-F5344CB8AC3E}">
        <p14:creationId xmlns:p14="http://schemas.microsoft.com/office/powerpoint/2010/main" val="152287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Setting up your Subaward Agreement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4</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r>
              <a:rPr lang="en-US" dirty="0"/>
              <a:t>Must be done in partnership between the prime and subrecipient.</a:t>
            </a:r>
          </a:p>
          <a:p>
            <a:r>
              <a:rPr lang="en-US" dirty="0"/>
              <a:t>The recipient must enter into a </a:t>
            </a:r>
            <a:r>
              <a:rPr lang="en-US" b="1" dirty="0">
                <a:solidFill>
                  <a:schemeClr val="accent1"/>
                </a:solidFill>
              </a:rPr>
              <a:t>formal written agreement </a:t>
            </a:r>
            <a:r>
              <a:rPr lang="en-US" dirty="0"/>
              <a:t>with each consortium participant, which must address all required elements.</a:t>
            </a:r>
          </a:p>
          <a:p>
            <a:r>
              <a:rPr lang="en-US" dirty="0"/>
              <a:t>Agreement must address the negotiated arrangements for meeting the </a:t>
            </a:r>
            <a:r>
              <a:rPr lang="en-US" b="1" dirty="0">
                <a:solidFill>
                  <a:schemeClr val="accent1"/>
                </a:solidFill>
              </a:rPr>
              <a:t>scientific</a:t>
            </a:r>
            <a:r>
              <a:rPr lang="en-US" dirty="0"/>
              <a:t>, </a:t>
            </a:r>
            <a:r>
              <a:rPr lang="en-US" b="1" dirty="0">
                <a:solidFill>
                  <a:schemeClr val="accent1"/>
                </a:solidFill>
              </a:rPr>
              <a:t>administrative</a:t>
            </a:r>
            <a:r>
              <a:rPr lang="en-US" dirty="0"/>
              <a:t>, </a:t>
            </a:r>
            <a:r>
              <a:rPr lang="en-US" b="1" dirty="0">
                <a:solidFill>
                  <a:schemeClr val="accent1"/>
                </a:solidFill>
              </a:rPr>
              <a:t>financial</a:t>
            </a:r>
            <a:r>
              <a:rPr lang="en-US" dirty="0"/>
              <a:t>, and </a:t>
            </a:r>
            <a:r>
              <a:rPr lang="en-US" b="1" dirty="0">
                <a:solidFill>
                  <a:schemeClr val="accent1"/>
                </a:solidFill>
              </a:rPr>
              <a:t>reporting</a:t>
            </a:r>
            <a:r>
              <a:rPr lang="en-US" dirty="0"/>
              <a:t> requirements of the grant, including those necessary to ensure compliance with all applicable Federal regulations and policies and facilitate an efficient collaborative venture.</a:t>
            </a:r>
          </a:p>
          <a:p>
            <a:r>
              <a:rPr lang="en-US" dirty="0"/>
              <a:t>The agreement must be approved by the AOR at both institutions.</a:t>
            </a:r>
          </a:p>
          <a:p>
            <a:r>
              <a:rPr lang="en-US" dirty="0"/>
              <a:t>When there a questions/concerns – contact the funding IC for support</a:t>
            </a:r>
          </a:p>
          <a:p>
            <a:endParaRPr lang="en-US" dirty="0"/>
          </a:p>
        </p:txBody>
      </p:sp>
    </p:spTree>
    <p:custDataLst>
      <p:tags r:id="rId1"/>
    </p:custDataLst>
    <p:extLst>
      <p:ext uri="{BB962C8B-B14F-4D97-AF65-F5344CB8AC3E}">
        <p14:creationId xmlns:p14="http://schemas.microsoft.com/office/powerpoint/2010/main" val="355774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a:defRPr/>
            </a:pPr>
            <a:r>
              <a:rPr lang="en-US" sz="2800" dirty="0">
                <a:solidFill>
                  <a:srgbClr val="000000"/>
                </a:solidFill>
                <a:hlinkClick r:id="rId3"/>
              </a:rPr>
              <a:t>NIH GPS 15.2.1 </a:t>
            </a:r>
            <a:r>
              <a:rPr lang="en-US" sz="2800" dirty="0">
                <a:solidFill>
                  <a:srgbClr val="000000"/>
                </a:solidFill>
              </a:rPr>
              <a:t>Provides the detailed requirements for consortium agreements.</a:t>
            </a:r>
          </a:p>
          <a:p>
            <a:pPr>
              <a:defRPr/>
            </a:pPr>
            <a:r>
              <a:rPr lang="en-US" sz="2800" dirty="0">
                <a:solidFill>
                  <a:srgbClr val="000000"/>
                </a:solidFill>
              </a:rPr>
              <a:t>Identification of the individual who will serve as the consortium lead investigator.</a:t>
            </a:r>
          </a:p>
          <a:p>
            <a:pPr>
              <a:defRPr/>
            </a:pPr>
            <a:r>
              <a:rPr lang="en-US" sz="2800" dirty="0">
                <a:solidFill>
                  <a:srgbClr val="000000"/>
                </a:solidFill>
              </a:rPr>
              <a:t>Procedures for directing and monitoring the research effort.</a:t>
            </a:r>
          </a:p>
          <a:p>
            <a:pPr>
              <a:defRPr/>
            </a:pPr>
            <a:r>
              <a:rPr lang="en-US" sz="2800" dirty="0">
                <a:solidFill>
                  <a:srgbClr val="000000"/>
                </a:solidFill>
              </a:rPr>
              <a:t>Procedures to be followed in reimbursing each consortium participant for its effort.</a:t>
            </a:r>
          </a:p>
          <a:p>
            <a:pPr>
              <a:defRPr/>
            </a:pPr>
            <a:r>
              <a:rPr lang="en-US" sz="2800" dirty="0">
                <a:solidFill>
                  <a:srgbClr val="000000"/>
                </a:solidFill>
              </a:rPr>
              <a:t>A determination of policies to be followed in such areas as travel reimbursement and salaries and fringe benefits</a:t>
            </a:r>
          </a:p>
          <a:p>
            <a:pPr>
              <a:defRPr/>
            </a:pPr>
            <a:endParaRPr lang="en-US" sz="2800" dirty="0">
              <a:solidFill>
                <a:srgbClr val="000000"/>
              </a:solidFill>
            </a:endParaRP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5</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Written Agreement – Key Elements</a:t>
            </a:r>
          </a:p>
        </p:txBody>
      </p:sp>
    </p:spTree>
    <p:custDataLst>
      <p:tags r:id="rId1"/>
    </p:custDataLst>
    <p:extLst>
      <p:ext uri="{BB962C8B-B14F-4D97-AF65-F5344CB8AC3E}">
        <p14:creationId xmlns:p14="http://schemas.microsoft.com/office/powerpoint/2010/main" val="147618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Written Agreement – Key Elements (Cont.)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6</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10000"/>
          </a:bodyPr>
          <a:lstStyle/>
          <a:p>
            <a:pPr>
              <a:defRPr/>
            </a:pPr>
            <a:r>
              <a:rPr lang="en-US" sz="2800" dirty="0">
                <a:solidFill>
                  <a:srgbClr val="000000"/>
                </a:solidFill>
              </a:rPr>
              <a:t>Terms that establish whether the Financial Conflict of Interest policy of the awardee Institution or that of the subrecipient will apply to the subrecipient’s Investigators.</a:t>
            </a:r>
          </a:p>
          <a:p>
            <a:pPr>
              <a:defRPr/>
            </a:pPr>
            <a:r>
              <a:rPr lang="en-US" sz="2800" dirty="0">
                <a:solidFill>
                  <a:srgbClr val="000000"/>
                </a:solidFill>
              </a:rPr>
              <a:t>A provision addressing ownership and disposition of data produced under the consortium agreement</a:t>
            </a:r>
          </a:p>
          <a:p>
            <a:pPr>
              <a:defRPr/>
            </a:pPr>
            <a:r>
              <a:rPr lang="en-US" sz="2800" dirty="0">
                <a:solidFill>
                  <a:srgbClr val="000000"/>
                </a:solidFill>
              </a:rPr>
              <a:t>A provision making the NIH data sharing and inventions and patent policy applicable, including a requirement to report inventions to the recipient.</a:t>
            </a:r>
          </a:p>
          <a:p>
            <a:pPr>
              <a:defRPr/>
            </a:pPr>
            <a:r>
              <a:rPr lang="en-US" sz="2800" dirty="0">
                <a:solidFill>
                  <a:srgbClr val="000000"/>
                </a:solidFill>
              </a:rPr>
              <a:t>Expectations for authorship and co-authorship on publications and provisions regarding property (other than intellectual property), program income, publications, reporting, and audit necessary for the recipient to fulfill its obligations to NIH.</a:t>
            </a:r>
          </a:p>
          <a:p>
            <a:pPr>
              <a:defRPr/>
            </a:pPr>
            <a:r>
              <a:rPr lang="en-US" sz="2800" dirty="0">
                <a:solidFill>
                  <a:srgbClr val="000000"/>
                </a:solidFill>
              </a:rPr>
              <a:t>Incorporation of applicable public policy requirements and provisions.</a:t>
            </a:r>
          </a:p>
        </p:txBody>
      </p:sp>
    </p:spTree>
    <p:custDataLst>
      <p:tags r:id="rId1"/>
    </p:custDataLst>
    <p:extLst>
      <p:ext uri="{BB962C8B-B14F-4D97-AF65-F5344CB8AC3E}">
        <p14:creationId xmlns:p14="http://schemas.microsoft.com/office/powerpoint/2010/main" val="139426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EFCC1CA-3E9C-4564-BECD-E3B2066433D8}"/>
              </a:ext>
            </a:extLst>
          </p:cNvPr>
          <p:cNvSpPr>
            <a:spLocks noGrp="1"/>
          </p:cNvSpPr>
          <p:nvPr>
            <p:ph type="title"/>
          </p:nvPr>
        </p:nvSpPr>
        <p:spPr/>
        <p:txBody>
          <a:bodyPr/>
          <a:lstStyle/>
          <a:p>
            <a:r>
              <a:rPr lang="en-US" dirty="0"/>
              <a:t>Test your knowledge!</a:t>
            </a:r>
          </a:p>
        </p:txBody>
      </p:sp>
    </p:spTree>
    <p:extLst>
      <p:ext uri="{BB962C8B-B14F-4D97-AF65-F5344CB8AC3E}">
        <p14:creationId xmlns:p14="http://schemas.microsoft.com/office/powerpoint/2010/main" val="414748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Procedures for Directing and Monitoring the Research</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8</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lnSpcReduction="10000"/>
          </a:bodyPr>
          <a:lstStyle/>
          <a:p>
            <a:pPr marL="0" indent="0">
              <a:buNone/>
              <a:defRPr/>
            </a:pPr>
            <a:r>
              <a:rPr lang="en-US" sz="2800" dirty="0">
                <a:solidFill>
                  <a:srgbClr val="000000"/>
                </a:solidFill>
              </a:rPr>
              <a:t>Which of the statements below is the best example of appropriate agreement language?</a:t>
            </a:r>
          </a:p>
          <a:p>
            <a:pPr marL="0" indent="0">
              <a:buNone/>
              <a:defRPr/>
            </a:pPr>
            <a:endParaRPr lang="en-US" sz="2800" dirty="0">
              <a:solidFill>
                <a:srgbClr val="000000"/>
              </a:solidFill>
            </a:endParaRPr>
          </a:p>
          <a:p>
            <a:pPr marL="514350" indent="-514350">
              <a:buAutoNum type="alphaUcParenR"/>
              <a:defRPr/>
            </a:pPr>
            <a:r>
              <a:rPr lang="en-US" sz="2800" dirty="0">
                <a:solidFill>
                  <a:srgbClr val="000000"/>
                </a:solidFill>
              </a:rPr>
              <a:t>Subcontractor A agrees to report progress to Prime Recipient B. Prime Recipient B will review the work performed and may conduct site visits, as appropriate.</a:t>
            </a:r>
          </a:p>
          <a:p>
            <a:pPr marL="514350" indent="-514350">
              <a:buAutoNum type="alphaUcParenR"/>
              <a:defRPr/>
            </a:pPr>
            <a:r>
              <a:rPr lang="en-US" sz="2800" dirty="0">
                <a:solidFill>
                  <a:srgbClr val="000000"/>
                </a:solidFill>
              </a:rPr>
              <a:t>Subcontractor A will submit quarterly progress reports to Prime Recipient B, and will provide all relevant supporting documentation, upon request. Prime recipient B will review the quarterly reports and provide feedback on work performed. Prime Recipient B may conduct site visits to assess progress, as needed.</a:t>
            </a:r>
          </a:p>
        </p:txBody>
      </p:sp>
    </p:spTree>
    <p:custDataLst>
      <p:tags r:id="rId1"/>
    </p:custDataLst>
    <p:extLst>
      <p:ext uri="{BB962C8B-B14F-4D97-AF65-F5344CB8AC3E}">
        <p14:creationId xmlns:p14="http://schemas.microsoft.com/office/powerpoint/2010/main" val="54826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C0718-A12B-4213-B398-E3216EC60B6E}"/>
              </a:ext>
            </a:extLst>
          </p:cNvPr>
          <p:cNvSpPr>
            <a:spLocks noGrp="1"/>
          </p:cNvSpPr>
          <p:nvPr>
            <p:ph idx="1"/>
          </p:nvPr>
        </p:nvSpPr>
        <p:spPr/>
        <p:txBody>
          <a:bodyPr/>
          <a:lstStyle/>
          <a:p>
            <a:r>
              <a:rPr lang="en-US" dirty="0"/>
              <a:t>It is important to include details in subaward agreements, such as the timing of report submission and the requirement that the subrecipient provide supporting documentation. </a:t>
            </a:r>
          </a:p>
          <a:p>
            <a:r>
              <a:rPr lang="en-US" dirty="0"/>
              <a:t>Maintenance of supporting documentation and providing it upon request is a requirement (</a:t>
            </a:r>
            <a:r>
              <a:rPr lang="en-US" dirty="0">
                <a:hlinkClick r:id="rId3"/>
              </a:rPr>
              <a:t>45 CFR Part 75.364</a:t>
            </a:r>
            <a:r>
              <a:rPr lang="en-US" dirty="0"/>
              <a:t>) that flows down to the subrecipient.</a:t>
            </a:r>
          </a:p>
          <a:p>
            <a:r>
              <a:rPr lang="en-US" dirty="0"/>
              <a:t>If issues arise, a well-written subaward agreement is critical to resolve any compliance concerns. If the prime doesn’t include the appropriate requirements in the written agreement, THEY are the ones responsible to NIH.</a:t>
            </a:r>
          </a:p>
        </p:txBody>
      </p:sp>
      <p:sp>
        <p:nvSpPr>
          <p:cNvPr id="3" name="Title 2">
            <a:extLst>
              <a:ext uri="{FF2B5EF4-FFF2-40B4-BE49-F238E27FC236}">
                <a16:creationId xmlns:a16="http://schemas.microsoft.com/office/drawing/2014/main" id="{18EAF6F5-96D5-476A-B4A4-AC9057854ABD}"/>
              </a:ext>
            </a:extLst>
          </p:cNvPr>
          <p:cNvSpPr>
            <a:spLocks noGrp="1"/>
          </p:cNvSpPr>
          <p:nvPr>
            <p:ph type="title"/>
          </p:nvPr>
        </p:nvSpPr>
        <p:spPr/>
        <p:txBody>
          <a:bodyPr/>
          <a:lstStyle/>
          <a:p>
            <a:r>
              <a:rPr lang="en-US" dirty="0"/>
              <a:t>Answer: B</a:t>
            </a:r>
          </a:p>
        </p:txBody>
      </p:sp>
    </p:spTree>
    <p:extLst>
      <p:ext uri="{BB962C8B-B14F-4D97-AF65-F5344CB8AC3E}">
        <p14:creationId xmlns:p14="http://schemas.microsoft.com/office/powerpoint/2010/main" val="4235122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8BA20E-9E85-4366-A967-A0337683A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8446BB0C-6012-465E-87C1-5EA49490DF4E}">
  <ds:schemaRef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9c26b516-99a2-46e9-9f5e-24cd0ed530a5"/>
    <ds:schemaRef ds:uri="http://schemas.openxmlformats.org/package/2006/metadata/core-properties"/>
    <ds:schemaRef ds:uri="http://purl.org/dc/terms/"/>
    <ds:schemaRef ds:uri="989998f2-a2b7-4b44-82b6-b98408f16ef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5007</TotalTime>
  <Words>1978</Words>
  <Application>Microsoft Office PowerPoint</Application>
  <PresentationFormat>Widescreen</PresentationFormat>
  <Paragraphs>126</Paragraphs>
  <Slides>16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Century Gothic</vt:lpstr>
      <vt:lpstr>Open Sans ExtraBold</vt:lpstr>
      <vt:lpstr>ubunturegular</vt:lpstr>
      <vt:lpstr>Helvetica</vt:lpstr>
      <vt:lpstr>Open Sans Light</vt:lpstr>
      <vt:lpstr>Arial</vt:lpstr>
      <vt:lpstr>Open Sans Light ITALIC</vt:lpstr>
      <vt:lpstr>Open Sans</vt:lpstr>
      <vt:lpstr>Office Theme</vt:lpstr>
      <vt:lpstr>Subaward Agreements</vt:lpstr>
      <vt:lpstr>NIH PRESENTATION TEAM</vt:lpstr>
      <vt:lpstr>What is the Role of the Prime vs. Sub </vt:lpstr>
      <vt:lpstr>Setting up your Subaward Agreement</vt:lpstr>
      <vt:lpstr>Written Agreement – Key Elements</vt:lpstr>
      <vt:lpstr>Written Agreement – Key Elements (Cont.)</vt:lpstr>
      <vt:lpstr>Test your knowledge!</vt:lpstr>
      <vt:lpstr>Procedures for Directing and Monitoring the Research</vt:lpstr>
      <vt:lpstr>Answer: B</vt:lpstr>
      <vt:lpstr>Invoicing and Reimbursement</vt:lpstr>
      <vt:lpstr>Answer: All of the above!</vt:lpstr>
      <vt:lpstr>Prior Approval</vt:lpstr>
      <vt:lpstr>Answer: C</vt:lpstr>
      <vt:lpstr>Single Audit</vt:lpstr>
      <vt:lpstr>Answer B</vt:lpstr>
      <vt:lpstr>Contact Us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Sharma, Priyanka (NIH/OD) [C]</cp:lastModifiedBy>
  <cp:revision>66</cp:revision>
  <dcterms:created xsi:type="dcterms:W3CDTF">2017-11-13T14:56:05Z</dcterms:created>
  <dcterms:modified xsi:type="dcterms:W3CDTF">2022-11-16T14:27:07Z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