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43" r:id="rId4"/>
  </p:sldMasterIdLst>
  <p:notesMasterIdLst>
    <p:notesMasterId r:id="rId47"/>
  </p:notesMasterIdLst>
  <p:handoutMasterIdLst>
    <p:handoutMasterId r:id="rId48"/>
  </p:handoutMasterIdLst>
  <p:sldIdLst>
    <p:sldId id="696" r:id="rId5"/>
    <p:sldId id="2494" r:id="rId6"/>
    <p:sldId id="2413" r:id="rId7"/>
    <p:sldId id="2407" r:id="rId8"/>
    <p:sldId id="2397" r:id="rId9"/>
    <p:sldId id="267" r:id="rId10"/>
    <p:sldId id="2398" r:id="rId11"/>
    <p:sldId id="2477" r:id="rId12"/>
    <p:sldId id="2478" r:id="rId13"/>
    <p:sldId id="2479" r:id="rId14"/>
    <p:sldId id="2480" r:id="rId15"/>
    <p:sldId id="2490" r:id="rId16"/>
    <p:sldId id="2492" r:id="rId17"/>
    <p:sldId id="2493" r:id="rId18"/>
    <p:sldId id="2481" r:id="rId19"/>
    <p:sldId id="2482" r:id="rId20"/>
    <p:sldId id="2484" r:id="rId21"/>
    <p:sldId id="2450" r:id="rId22"/>
    <p:sldId id="2453" r:id="rId23"/>
    <p:sldId id="2454" r:id="rId24"/>
    <p:sldId id="2470" r:id="rId25"/>
    <p:sldId id="2485" r:id="rId26"/>
    <p:sldId id="2491" r:id="rId27"/>
    <p:sldId id="2457" r:id="rId28"/>
    <p:sldId id="2486" r:id="rId29"/>
    <p:sldId id="2487" r:id="rId30"/>
    <p:sldId id="2488" r:id="rId31"/>
    <p:sldId id="2455" r:id="rId32"/>
    <p:sldId id="2456" r:id="rId33"/>
    <p:sldId id="2462" r:id="rId34"/>
    <p:sldId id="2459" r:id="rId35"/>
    <p:sldId id="2463" r:id="rId36"/>
    <p:sldId id="2464" r:id="rId37"/>
    <p:sldId id="2473" r:id="rId38"/>
    <p:sldId id="2420" r:id="rId39"/>
    <p:sldId id="2465" r:id="rId40"/>
    <p:sldId id="296" r:id="rId41"/>
    <p:sldId id="297" r:id="rId42"/>
    <p:sldId id="298" r:id="rId43"/>
    <p:sldId id="2394" r:id="rId44"/>
    <p:sldId id="2466" r:id="rId45"/>
    <p:sldId id="2440" r:id="rId46"/>
  </p:sldIdLst>
  <p:sldSz cx="9144000" cy="6858000" type="screen4x3"/>
  <p:notesSz cx="7010400" cy="92964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6">
          <p15:clr>
            <a:srgbClr val="A4A3A4"/>
          </p15:clr>
        </p15:guide>
        <p15:guide id="2" pos="2206">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DFDD80-0DE5-74CB-77D4-1D15C8BEB646}" name="Wolfrey, Crystal (NIH/NCI) [E]" initials="WC([" userId="S::wolfreyc@nih.gov::3d519fe0-2ebb-4d6d-87e2-bb0f2cba4e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bertini, Brian (NIH/NINR) [E]" initials="AB([" lastIdx="5" clrIdx="0">
    <p:extLst>
      <p:ext uri="{19B8F6BF-5375-455C-9EA6-DF929625EA0E}">
        <p15:presenceInfo xmlns:p15="http://schemas.microsoft.com/office/powerpoint/2012/main" userId="S-1-5-21-12604286-656692736-1848903544-7638" providerId="AD"/>
      </p:ext>
    </p:extLst>
  </p:cmAuthor>
  <p:cmAuthor id="2" name="Hine, Sean (NIH/NCI) [E]" initials="HS([" lastIdx="1" clrIdx="1">
    <p:extLst>
      <p:ext uri="{19B8F6BF-5375-455C-9EA6-DF929625EA0E}">
        <p15:presenceInfo xmlns:p15="http://schemas.microsoft.com/office/powerpoint/2012/main" userId="S::hines@nih.gov::82c12765-aa4b-4325-ada6-d5c3e61683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B17EDC"/>
    <a:srgbClr val="FB73EB"/>
    <a:srgbClr val="F37B8A"/>
    <a:srgbClr val="FFFF66"/>
    <a:srgbClr val="0000FF"/>
    <a:srgbClr val="FFFF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76" autoAdjust="0"/>
    <p:restoredTop sz="96357" autoAdjust="0"/>
  </p:normalViewPr>
  <p:slideViewPr>
    <p:cSldViewPr>
      <p:cViewPr varScale="1">
        <p:scale>
          <a:sx n="94" d="100"/>
          <a:sy n="94" d="100"/>
        </p:scale>
        <p:origin x="1094" y="91"/>
      </p:cViewPr>
      <p:guideLst>
        <p:guide orient="horz" pos="2160"/>
        <p:guide pos="2880"/>
      </p:guideLst>
    </p:cSldViewPr>
  </p:slideViewPr>
  <p:outlineViewPr>
    <p:cViewPr>
      <p:scale>
        <a:sx n="33" d="100"/>
        <a:sy n="33" d="100"/>
      </p:scale>
      <p:origin x="0" y="-846"/>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66" d="100"/>
          <a:sy n="66" d="100"/>
        </p:scale>
        <p:origin x="-1986" y="-90"/>
      </p:cViewPr>
      <p:guideLst>
        <p:guide orient="horz" pos="2926"/>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bwMode="auto">
          <a:xfrm>
            <a:off x="0" y="0"/>
            <a:ext cx="3038649" cy="463550"/>
          </a:xfrm>
          <a:prstGeom prst="rect">
            <a:avLst/>
          </a:prstGeom>
          <a:noFill/>
          <a:ln w="9525">
            <a:noFill/>
            <a:miter lim="800000"/>
            <a:headEnd/>
            <a:tailEnd/>
          </a:ln>
          <a:effectLst/>
        </p:spPr>
        <p:txBody>
          <a:bodyPr vert="horz" wrap="square" lIns="92146" tIns="46071" rIns="92146" bIns="46071" numCol="1" anchor="t" anchorCtr="0" compatLnSpc="1">
            <a:prstTxWarp prst="textNoShape">
              <a:avLst/>
            </a:prstTxWarp>
          </a:bodyPr>
          <a:lstStyle>
            <a:lvl1pPr algn="l" defTabSz="922338" eaLnBrk="0" hangingPunct="0">
              <a:defRPr sz="1200">
                <a:latin typeface="Times New Roman" charset="0"/>
                <a:ea typeface="+mn-ea"/>
              </a:defRPr>
            </a:lvl1pPr>
          </a:lstStyle>
          <a:p>
            <a:pPr>
              <a:defRPr/>
            </a:pPr>
            <a:endParaRPr lang="en-US"/>
          </a:p>
        </p:txBody>
      </p:sp>
      <p:sp>
        <p:nvSpPr>
          <p:cNvPr id="240643" name="Rectangle 3"/>
          <p:cNvSpPr>
            <a:spLocks noGrp="1" noChangeArrowheads="1"/>
          </p:cNvSpPr>
          <p:nvPr>
            <p:ph type="dt" sz="quarter" idx="1"/>
          </p:nvPr>
        </p:nvSpPr>
        <p:spPr bwMode="auto">
          <a:xfrm>
            <a:off x="3973369" y="0"/>
            <a:ext cx="3037031" cy="463550"/>
          </a:xfrm>
          <a:prstGeom prst="rect">
            <a:avLst/>
          </a:prstGeom>
          <a:noFill/>
          <a:ln w="9525">
            <a:noFill/>
            <a:miter lim="800000"/>
            <a:headEnd/>
            <a:tailEnd/>
          </a:ln>
          <a:effectLst/>
        </p:spPr>
        <p:txBody>
          <a:bodyPr vert="horz" wrap="square" lIns="92146" tIns="46071" rIns="92146" bIns="46071" numCol="1" anchor="t" anchorCtr="0" compatLnSpc="1">
            <a:prstTxWarp prst="textNoShape">
              <a:avLst/>
            </a:prstTxWarp>
          </a:bodyPr>
          <a:lstStyle>
            <a:lvl1pPr algn="r" defTabSz="922338" eaLnBrk="0" hangingPunct="0">
              <a:defRPr sz="1200">
                <a:latin typeface="Times New Roman" charset="0"/>
                <a:ea typeface="+mn-ea"/>
              </a:defRPr>
            </a:lvl1pPr>
          </a:lstStyle>
          <a:p>
            <a:pPr>
              <a:defRPr/>
            </a:pPr>
            <a:endParaRPr lang="en-US"/>
          </a:p>
        </p:txBody>
      </p:sp>
      <p:sp>
        <p:nvSpPr>
          <p:cNvPr id="240644" name="Rectangle 4"/>
          <p:cNvSpPr>
            <a:spLocks noGrp="1" noChangeArrowheads="1"/>
          </p:cNvSpPr>
          <p:nvPr>
            <p:ph type="ftr" sz="quarter" idx="2"/>
          </p:nvPr>
        </p:nvSpPr>
        <p:spPr bwMode="auto">
          <a:xfrm>
            <a:off x="0" y="8832850"/>
            <a:ext cx="3038649" cy="463550"/>
          </a:xfrm>
          <a:prstGeom prst="rect">
            <a:avLst/>
          </a:prstGeom>
          <a:noFill/>
          <a:ln w="9525">
            <a:noFill/>
            <a:miter lim="800000"/>
            <a:headEnd/>
            <a:tailEnd/>
          </a:ln>
          <a:effectLst/>
        </p:spPr>
        <p:txBody>
          <a:bodyPr vert="horz" wrap="square" lIns="92146" tIns="46071" rIns="92146" bIns="46071" numCol="1" anchor="b" anchorCtr="0" compatLnSpc="1">
            <a:prstTxWarp prst="textNoShape">
              <a:avLst/>
            </a:prstTxWarp>
          </a:bodyPr>
          <a:lstStyle>
            <a:lvl1pPr algn="l" defTabSz="922338" eaLnBrk="0" hangingPunct="0">
              <a:defRPr sz="1200">
                <a:latin typeface="Times New Roman" charset="0"/>
                <a:ea typeface="+mn-ea"/>
              </a:defRPr>
            </a:lvl1pPr>
          </a:lstStyle>
          <a:p>
            <a:pPr>
              <a:defRPr/>
            </a:pPr>
            <a:endParaRPr lang="en-US"/>
          </a:p>
        </p:txBody>
      </p:sp>
      <p:sp>
        <p:nvSpPr>
          <p:cNvPr id="240645" name="Rectangle 5"/>
          <p:cNvSpPr>
            <a:spLocks noGrp="1" noChangeArrowheads="1"/>
          </p:cNvSpPr>
          <p:nvPr>
            <p:ph type="sldNum" sz="quarter" idx="3"/>
          </p:nvPr>
        </p:nvSpPr>
        <p:spPr bwMode="auto">
          <a:xfrm>
            <a:off x="3973369" y="8832850"/>
            <a:ext cx="3037031" cy="463550"/>
          </a:xfrm>
          <a:prstGeom prst="rect">
            <a:avLst/>
          </a:prstGeom>
          <a:noFill/>
          <a:ln w="9525">
            <a:noFill/>
            <a:miter lim="800000"/>
            <a:headEnd/>
            <a:tailEnd/>
          </a:ln>
          <a:effectLst/>
        </p:spPr>
        <p:txBody>
          <a:bodyPr vert="horz" wrap="square" lIns="92146" tIns="46071" rIns="92146" bIns="46071" numCol="1" anchor="b" anchorCtr="0" compatLnSpc="1">
            <a:prstTxWarp prst="textNoShape">
              <a:avLst/>
            </a:prstTxWarp>
          </a:bodyPr>
          <a:lstStyle>
            <a:lvl1pPr algn="r" defTabSz="922338" eaLnBrk="0" hangingPunct="0">
              <a:defRPr sz="1200">
                <a:latin typeface="Times New Roman" pitchFamily="-108" charset="0"/>
              </a:defRPr>
            </a:lvl1pPr>
          </a:lstStyle>
          <a:p>
            <a:pPr>
              <a:defRPr/>
            </a:pPr>
            <a:fld id="{B06BFA41-FDDB-4CB2-B3CC-7D25749898F7}" type="slidenum">
              <a:rPr lang="en-US"/>
              <a:pPr>
                <a:defRPr/>
              </a:pPr>
              <a:t>‹#›</a:t>
            </a:fld>
            <a:endParaRPr lang="en-US"/>
          </a:p>
        </p:txBody>
      </p:sp>
    </p:spTree>
    <p:extLst>
      <p:ext uri="{BB962C8B-B14F-4D97-AF65-F5344CB8AC3E}">
        <p14:creationId xmlns:p14="http://schemas.microsoft.com/office/powerpoint/2010/main" val="2434444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649" cy="463550"/>
          </a:xfrm>
          <a:prstGeom prst="rect">
            <a:avLst/>
          </a:prstGeom>
          <a:noFill/>
          <a:ln w="9525">
            <a:noFill/>
            <a:miter lim="800000"/>
            <a:headEnd/>
            <a:tailEnd/>
          </a:ln>
          <a:effectLst/>
        </p:spPr>
        <p:txBody>
          <a:bodyPr vert="horz" wrap="square" lIns="92146" tIns="46071" rIns="92146" bIns="46071" numCol="1" anchor="t" anchorCtr="0" compatLnSpc="1">
            <a:prstTxWarp prst="textNoShape">
              <a:avLst/>
            </a:prstTxWarp>
          </a:bodyPr>
          <a:lstStyle>
            <a:lvl1pPr algn="l" defTabSz="922338" eaLnBrk="0" hangingPunct="0">
              <a:defRPr sz="1200">
                <a:latin typeface="Times New Roman" charset="0"/>
                <a:ea typeface="+mn-ea"/>
              </a:defRPr>
            </a:lvl1pPr>
          </a:lstStyle>
          <a:p>
            <a:pPr>
              <a:defRPr/>
            </a:pPr>
            <a:endParaRPr lang="en-US"/>
          </a:p>
        </p:txBody>
      </p:sp>
      <p:sp>
        <p:nvSpPr>
          <p:cNvPr id="5123" name="Rectangle 3"/>
          <p:cNvSpPr>
            <a:spLocks noGrp="1" noChangeArrowheads="1"/>
          </p:cNvSpPr>
          <p:nvPr>
            <p:ph type="dt" idx="1"/>
          </p:nvPr>
        </p:nvSpPr>
        <p:spPr bwMode="auto">
          <a:xfrm>
            <a:off x="3973369" y="0"/>
            <a:ext cx="3037031" cy="463550"/>
          </a:xfrm>
          <a:prstGeom prst="rect">
            <a:avLst/>
          </a:prstGeom>
          <a:noFill/>
          <a:ln w="9525">
            <a:noFill/>
            <a:miter lim="800000"/>
            <a:headEnd/>
            <a:tailEnd/>
          </a:ln>
          <a:effectLst/>
        </p:spPr>
        <p:txBody>
          <a:bodyPr vert="horz" wrap="square" lIns="92146" tIns="46071" rIns="92146" bIns="46071" numCol="1" anchor="t" anchorCtr="0" compatLnSpc="1">
            <a:prstTxWarp prst="textNoShape">
              <a:avLst/>
            </a:prstTxWarp>
          </a:bodyPr>
          <a:lstStyle>
            <a:lvl1pPr algn="r" defTabSz="922338" eaLnBrk="0" hangingPunct="0">
              <a:defRPr sz="1200">
                <a:latin typeface="Times New Roman" charset="0"/>
                <a:ea typeface="+mn-ea"/>
              </a:defRPr>
            </a:lvl1pPr>
          </a:lstStyle>
          <a:p>
            <a:pPr>
              <a:defRPr/>
            </a:pPr>
            <a:endParaRPr lang="en-US"/>
          </a:p>
        </p:txBody>
      </p:sp>
      <p:sp>
        <p:nvSpPr>
          <p:cNvPr id="103428" name="Rectangle 4"/>
          <p:cNvSpPr>
            <a:spLocks noGrp="1" noRot="1" noChangeAspect="1" noChangeArrowheads="1" noTextEdit="1"/>
          </p:cNvSpPr>
          <p:nvPr>
            <p:ph type="sldImg" idx="2"/>
          </p:nvPr>
        </p:nvSpPr>
        <p:spPr bwMode="auto">
          <a:xfrm>
            <a:off x="1179513" y="698500"/>
            <a:ext cx="4649787"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4721" y="4416426"/>
            <a:ext cx="5140960" cy="4181475"/>
          </a:xfrm>
          <a:prstGeom prst="rect">
            <a:avLst/>
          </a:prstGeom>
          <a:noFill/>
          <a:ln w="9525">
            <a:noFill/>
            <a:miter lim="800000"/>
            <a:headEnd/>
            <a:tailEnd/>
          </a:ln>
          <a:effectLst/>
        </p:spPr>
        <p:txBody>
          <a:bodyPr vert="horz" wrap="square" lIns="92146" tIns="46071" rIns="92146" bIns="4607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2850"/>
            <a:ext cx="3038649" cy="463550"/>
          </a:xfrm>
          <a:prstGeom prst="rect">
            <a:avLst/>
          </a:prstGeom>
          <a:noFill/>
          <a:ln w="9525">
            <a:noFill/>
            <a:miter lim="800000"/>
            <a:headEnd/>
            <a:tailEnd/>
          </a:ln>
          <a:effectLst/>
        </p:spPr>
        <p:txBody>
          <a:bodyPr vert="horz" wrap="square" lIns="92146" tIns="46071" rIns="92146" bIns="46071" numCol="1" anchor="b" anchorCtr="0" compatLnSpc="1">
            <a:prstTxWarp prst="textNoShape">
              <a:avLst/>
            </a:prstTxWarp>
          </a:bodyPr>
          <a:lstStyle>
            <a:lvl1pPr algn="l" defTabSz="922338" eaLnBrk="0" hangingPunct="0">
              <a:defRPr sz="1200">
                <a:latin typeface="Times New Roman" charset="0"/>
                <a:ea typeface="+mn-ea"/>
              </a:defRPr>
            </a:lvl1pPr>
          </a:lstStyle>
          <a:p>
            <a:pPr>
              <a:defRPr/>
            </a:pPr>
            <a:endParaRPr lang="en-US"/>
          </a:p>
        </p:txBody>
      </p:sp>
      <p:sp>
        <p:nvSpPr>
          <p:cNvPr id="5127" name="Rectangle 7"/>
          <p:cNvSpPr>
            <a:spLocks noGrp="1" noChangeArrowheads="1"/>
          </p:cNvSpPr>
          <p:nvPr>
            <p:ph type="sldNum" sz="quarter" idx="5"/>
          </p:nvPr>
        </p:nvSpPr>
        <p:spPr bwMode="auto">
          <a:xfrm>
            <a:off x="3973369" y="8832850"/>
            <a:ext cx="3037031" cy="463550"/>
          </a:xfrm>
          <a:prstGeom prst="rect">
            <a:avLst/>
          </a:prstGeom>
          <a:noFill/>
          <a:ln w="9525">
            <a:noFill/>
            <a:miter lim="800000"/>
            <a:headEnd/>
            <a:tailEnd/>
          </a:ln>
          <a:effectLst/>
        </p:spPr>
        <p:txBody>
          <a:bodyPr vert="horz" wrap="square" lIns="92146" tIns="46071" rIns="92146" bIns="46071" numCol="1" anchor="b" anchorCtr="0" compatLnSpc="1">
            <a:prstTxWarp prst="textNoShape">
              <a:avLst/>
            </a:prstTxWarp>
          </a:bodyPr>
          <a:lstStyle>
            <a:lvl1pPr algn="r" defTabSz="922338" eaLnBrk="0" hangingPunct="0">
              <a:defRPr sz="1200">
                <a:latin typeface="Times New Roman" pitchFamily="-108" charset="0"/>
              </a:defRPr>
            </a:lvl1pPr>
          </a:lstStyle>
          <a:p>
            <a:pPr>
              <a:defRPr/>
            </a:pPr>
            <a:fld id="{903E8BCF-6E96-4C74-B992-BA29E33F15D9}" type="slidenum">
              <a:rPr lang="en-US"/>
              <a:pPr>
                <a:defRPr/>
              </a:pPr>
              <a:t>‹#›</a:t>
            </a:fld>
            <a:endParaRPr lang="en-US"/>
          </a:p>
        </p:txBody>
      </p:sp>
    </p:spTree>
    <p:extLst>
      <p:ext uri="{BB962C8B-B14F-4D97-AF65-F5344CB8AC3E}">
        <p14:creationId xmlns:p14="http://schemas.microsoft.com/office/powerpoint/2010/main" val="1537697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ＭＳ Ｐゴシック" pitchFamily="-108" charset="-128"/>
        <a:cs typeface="+mn-cs"/>
      </a:defRPr>
    </a:lvl1pPr>
    <a:lvl2pPr marL="457200" algn="l" rtl="0" eaLnBrk="0" fontAlgn="base" hangingPunct="0">
      <a:spcBef>
        <a:spcPct val="30000"/>
      </a:spcBef>
      <a:spcAft>
        <a:spcPct val="0"/>
      </a:spcAft>
      <a:defRPr sz="1600" kern="1200">
        <a:solidFill>
          <a:schemeClr val="tx1"/>
        </a:solidFill>
        <a:latin typeface="Arial" charset="0"/>
        <a:ea typeface="ＭＳ Ｐゴシック" pitchFamily="-108" charset="-128"/>
        <a:cs typeface="+mn-cs"/>
      </a:defRPr>
    </a:lvl2pPr>
    <a:lvl3pPr marL="914400" algn="l" rtl="0" eaLnBrk="0" fontAlgn="base" hangingPunct="0">
      <a:spcBef>
        <a:spcPct val="30000"/>
      </a:spcBef>
      <a:spcAft>
        <a:spcPct val="0"/>
      </a:spcAft>
      <a:defRPr sz="1600" kern="1200">
        <a:solidFill>
          <a:schemeClr val="tx1"/>
        </a:solidFill>
        <a:latin typeface="Arial" charset="0"/>
        <a:ea typeface="ＭＳ Ｐゴシック" pitchFamily="-108" charset="-128"/>
        <a:cs typeface="+mn-cs"/>
      </a:defRPr>
    </a:lvl3pPr>
    <a:lvl4pPr marL="1371600" algn="l" rtl="0" eaLnBrk="0" fontAlgn="base" hangingPunct="0">
      <a:spcBef>
        <a:spcPct val="30000"/>
      </a:spcBef>
      <a:spcAft>
        <a:spcPct val="0"/>
      </a:spcAft>
      <a:defRPr sz="1600" kern="1200">
        <a:solidFill>
          <a:schemeClr val="tx1"/>
        </a:solidFill>
        <a:latin typeface="Arial" charset="0"/>
        <a:ea typeface="ＭＳ Ｐゴシック" pitchFamily="-108" charset="-128"/>
        <a:cs typeface="+mn-cs"/>
      </a:defRPr>
    </a:lvl4pPr>
    <a:lvl5pPr marL="1828800" algn="l" rtl="0" eaLnBrk="0" fontAlgn="base" hangingPunct="0">
      <a:spcBef>
        <a:spcPct val="30000"/>
      </a:spcBef>
      <a:spcAft>
        <a:spcPct val="0"/>
      </a:spcAft>
      <a:defRPr sz="1600" kern="1200">
        <a:solidFill>
          <a:schemeClr val="tx1"/>
        </a:solidFill>
        <a:latin typeface="Arial"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55CC00F-E771-4AA5-8F02-B06B67FEEDED}" type="slidenum">
              <a:rPr lang="en-US" smtClean="0"/>
              <a:pPr/>
              <a:t>1</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CF91DBE-C03A-4C4E-933E-F0E83DE174C1}" type="slidenum">
              <a:rPr lang="en-US" smtClean="0"/>
              <a:pPr/>
              <a:t>39</a:t>
            </a:fld>
            <a:endParaRPr lang="en-US"/>
          </a:p>
        </p:txBody>
      </p:sp>
      <p:sp>
        <p:nvSpPr>
          <p:cNvPr id="71683" name="Rectangle 2"/>
          <p:cNvSpPr>
            <a:spLocks noGrp="1" noRot="1" noChangeAspect="1" noChangeArrowheads="1" noTextEdit="1"/>
          </p:cNvSpPr>
          <p:nvPr>
            <p:ph type="sldImg"/>
          </p:nvPr>
        </p:nvSpPr>
        <p:spPr>
          <a:xfrm>
            <a:off x="1144588" y="687388"/>
            <a:ext cx="4572000" cy="3429000"/>
          </a:xfrm>
          <a:ln/>
        </p:spPr>
      </p:sp>
      <p:sp>
        <p:nvSpPr>
          <p:cNvPr id="716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7590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10DF2E7-C317-4DB9-844F-CBD40EC45DEC}" type="slidenum">
              <a:rPr lang="en-US"/>
              <a:pPr/>
              <a:t>40</a:t>
            </a:fld>
            <a:endParaRPr lang="en-US"/>
          </a:p>
        </p:txBody>
      </p:sp>
      <p:sp>
        <p:nvSpPr>
          <p:cNvPr id="1305602" name="Rectangle 2"/>
          <p:cNvSpPr>
            <a:spLocks noGrp="1" noRot="1" noChangeAspect="1" noChangeArrowheads="1" noTextEdit="1"/>
          </p:cNvSpPr>
          <p:nvPr>
            <p:ph type="sldImg"/>
          </p:nvPr>
        </p:nvSpPr>
        <p:spPr>
          <a:ln/>
        </p:spPr>
      </p:sp>
      <p:sp>
        <p:nvSpPr>
          <p:cNvPr id="130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8449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79A80CB-BD6A-43AF-82D8-9197EA572948}" type="slidenum">
              <a:rPr lang="en-US" smtClean="0"/>
              <a:pPr/>
              <a:t>2</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747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ADC60B0-0024-4475-8282-2528D405BFE7}" type="slidenum">
              <a:rPr lang="en-US" smtClean="0"/>
              <a:pPr/>
              <a:t>4</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2305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5F9A7FA-2BAF-4970-A88F-D2EB23F1BE25}" type="slidenum">
              <a:rPr lang="en-US" smtClean="0"/>
              <a:pPr/>
              <a:t>5</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46886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CAFD401-2D42-45D8-A662-C7877F3E0EF8}" type="slidenum">
              <a:rPr lang="en-US" smtClean="0"/>
              <a:pPr/>
              <a:t>6</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6837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CAFD401-2D42-45D8-A662-C7877F3E0EF8}" type="slidenum">
              <a:rPr lang="en-US" smtClean="0"/>
              <a:pPr/>
              <a:t>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37339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83A9485-3D3E-4734-ABEF-FC338DF11CB8}" type="slidenum">
              <a:rPr lang="en-US" smtClean="0"/>
              <a:pPr/>
              <a:t>17</a:t>
            </a:fld>
            <a:endParaRPr lang="en-US"/>
          </a:p>
        </p:txBody>
      </p:sp>
      <p:sp>
        <p:nvSpPr>
          <p:cNvPr id="44035" name="Rectangle 2"/>
          <p:cNvSpPr>
            <a:spLocks noGrp="1" noRot="1" noChangeAspect="1" noChangeArrowheads="1" noTextEdit="1"/>
          </p:cNvSpPr>
          <p:nvPr>
            <p:ph type="sldImg"/>
          </p:nvPr>
        </p:nvSpPr>
        <p:spPr>
          <a:xfrm>
            <a:off x="1143000" y="687388"/>
            <a:ext cx="4572000" cy="3429000"/>
          </a:xfrm>
          <a:ln/>
        </p:spPr>
      </p:sp>
      <p:sp>
        <p:nvSpPr>
          <p:cNvPr id="44036" name="Rectangle 3"/>
          <p:cNvSpPr>
            <a:spLocks noGrp="1" noChangeArrowheads="1"/>
          </p:cNvSpPr>
          <p:nvPr>
            <p:ph type="body" idx="1"/>
          </p:nvPr>
        </p:nvSpPr>
        <p:spPr>
          <a:xfrm>
            <a:off x="685800" y="4344025"/>
            <a:ext cx="5486400" cy="4112926"/>
          </a:xfrm>
          <a:noFill/>
          <a:ln/>
        </p:spPr>
        <p:txBody>
          <a:bodyPr/>
          <a:lstStyle/>
          <a:p>
            <a:pPr eaLnBrk="1" hangingPunct="1"/>
            <a:endParaRPr lang="en-US"/>
          </a:p>
        </p:txBody>
      </p:sp>
    </p:spTree>
    <p:extLst>
      <p:ext uri="{BB962C8B-B14F-4D97-AF65-F5344CB8AC3E}">
        <p14:creationId xmlns:p14="http://schemas.microsoft.com/office/powerpoint/2010/main" val="2324291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440152F-97EE-4005-8056-D99BC330D6FD}" type="slidenum">
              <a:rPr lang="en-US" smtClean="0"/>
              <a:pPr/>
              <a:t>37</a:t>
            </a:fld>
            <a:endParaRPr lang="en-US"/>
          </a:p>
        </p:txBody>
      </p:sp>
      <p:sp>
        <p:nvSpPr>
          <p:cNvPr id="69635" name="Rectangle 2"/>
          <p:cNvSpPr>
            <a:spLocks noGrp="1" noRot="1" noChangeAspect="1" noChangeArrowheads="1" noTextEdit="1"/>
          </p:cNvSpPr>
          <p:nvPr>
            <p:ph type="sldImg"/>
          </p:nvPr>
        </p:nvSpPr>
        <p:spPr>
          <a:xfrm>
            <a:off x="1143000" y="687388"/>
            <a:ext cx="4572000" cy="3429000"/>
          </a:xfrm>
          <a:ln/>
        </p:spPr>
      </p:sp>
      <p:sp>
        <p:nvSpPr>
          <p:cNvPr id="69636" name="Rectangle 3"/>
          <p:cNvSpPr>
            <a:spLocks noGrp="1" noChangeArrowheads="1"/>
          </p:cNvSpPr>
          <p:nvPr>
            <p:ph type="body" idx="1"/>
          </p:nvPr>
        </p:nvSpPr>
        <p:spPr>
          <a:xfrm>
            <a:off x="762000" y="4272197"/>
            <a:ext cx="5486400" cy="4111365"/>
          </a:xfrm>
          <a:noFill/>
          <a:ln/>
        </p:spPr>
        <p:txBody>
          <a:bodyPr/>
          <a:lstStyle/>
          <a:p>
            <a:pPr eaLnBrk="1" hangingPunct="1"/>
            <a:endParaRPr lang="en-US" dirty="0"/>
          </a:p>
        </p:txBody>
      </p:sp>
    </p:spTree>
    <p:extLst>
      <p:ext uri="{BB962C8B-B14F-4D97-AF65-F5344CB8AC3E}">
        <p14:creationId xmlns:p14="http://schemas.microsoft.com/office/powerpoint/2010/main" val="186415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D83C833-3347-4DFC-8F12-DBAE9D0AD56A}" type="slidenum">
              <a:rPr lang="en-US" smtClean="0"/>
              <a:pPr/>
              <a:t>38</a:t>
            </a:fld>
            <a:endParaRPr lang="en-US"/>
          </a:p>
        </p:txBody>
      </p:sp>
      <p:sp>
        <p:nvSpPr>
          <p:cNvPr id="70659" name="Rectangle 2"/>
          <p:cNvSpPr>
            <a:spLocks noGrp="1" noRot="1" noChangeAspect="1" noChangeArrowheads="1" noTextEdit="1"/>
          </p:cNvSpPr>
          <p:nvPr>
            <p:ph type="sldImg"/>
          </p:nvPr>
        </p:nvSpPr>
        <p:spPr>
          <a:ln/>
        </p:spPr>
      </p:sp>
      <p:sp>
        <p:nvSpPr>
          <p:cNvPr id="70660" name="Rectangle 4"/>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1134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6200" y="6422854"/>
            <a:ext cx="709698" cy="365125"/>
          </a:xfrm>
        </p:spPr>
        <p:txBody>
          <a:bodyPr/>
          <a:lstStyle/>
          <a:p>
            <a:pPr>
              <a:defRPr/>
            </a:pPr>
            <a:fld id="{C9A545C6-0AE8-4554-AD1B-2B7EEAD5CA6B}" type="slidenum">
              <a:rPr lang="en-US" smtClean="0"/>
              <a:pPr>
                <a:defRPr/>
              </a:pPr>
              <a:t>‹#›</a:t>
            </a:fld>
            <a:endParaRPr lang="en-US"/>
          </a:p>
        </p:txBody>
      </p:sp>
    </p:spTree>
    <p:extLst>
      <p:ext uri="{BB962C8B-B14F-4D97-AF65-F5344CB8AC3E}">
        <p14:creationId xmlns:p14="http://schemas.microsoft.com/office/powerpoint/2010/main" val="163838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1A0D39-B368-4224-8451-619C3D07B9C8}" type="slidenum">
              <a:rPr lang="en-US" smtClean="0"/>
              <a:pPr>
                <a:defRPr/>
              </a:pPr>
              <a:t>‹#›</a:t>
            </a:fld>
            <a:endParaRPr lang="en-US"/>
          </a:p>
        </p:txBody>
      </p:sp>
    </p:spTree>
    <p:extLst>
      <p:ext uri="{BB962C8B-B14F-4D97-AF65-F5344CB8AC3E}">
        <p14:creationId xmlns:p14="http://schemas.microsoft.com/office/powerpoint/2010/main" val="374155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pPr>
              <a:defRPr/>
            </a:pPr>
            <a:endParaRPr lang="en-US"/>
          </a:p>
        </p:txBody>
      </p:sp>
      <p:sp>
        <p:nvSpPr>
          <p:cNvPr id="5" name="Footer Placeholder 4"/>
          <p:cNvSpPr>
            <a:spLocks noGrp="1"/>
          </p:cNvSpPr>
          <p:nvPr>
            <p:ph type="ftr" sz="quarter" idx="11"/>
          </p:nvPr>
        </p:nvSpPr>
        <p:spPr>
          <a:xfrm>
            <a:off x="2832102" y="6422855"/>
            <a:ext cx="3209752" cy="365125"/>
          </a:xfrm>
        </p:spPr>
        <p:txBody>
          <a:bodyPr/>
          <a:lstStyle/>
          <a:p>
            <a:pPr>
              <a:defRPr/>
            </a:pPr>
            <a:endParaRPr lang="en-US"/>
          </a:p>
        </p:txBody>
      </p:sp>
      <p:sp>
        <p:nvSpPr>
          <p:cNvPr id="6" name="Slide Number Placeholder 5"/>
          <p:cNvSpPr>
            <a:spLocks noGrp="1"/>
          </p:cNvSpPr>
          <p:nvPr>
            <p:ph type="sldNum" sz="quarter" idx="12"/>
          </p:nvPr>
        </p:nvSpPr>
        <p:spPr>
          <a:xfrm>
            <a:off x="6054787" y="6422855"/>
            <a:ext cx="659819" cy="365125"/>
          </a:xfrm>
        </p:spPr>
        <p:txBody>
          <a:bodyPr/>
          <a:lstStyle/>
          <a:p>
            <a:pPr>
              <a:defRPr/>
            </a:pPr>
            <a:fld id="{CBA5CA77-8C12-48B1-B032-85832C327585}" type="slidenum">
              <a:rPr lang="en-US" smtClean="0"/>
              <a:pPr>
                <a:defRPr/>
              </a:pPr>
              <a:t>‹#›</a:t>
            </a:fld>
            <a:endParaRPr lang="en-US"/>
          </a:p>
        </p:txBody>
      </p:sp>
    </p:spTree>
    <p:extLst>
      <p:ext uri="{BB962C8B-B14F-4D97-AF65-F5344CB8AC3E}">
        <p14:creationId xmlns:p14="http://schemas.microsoft.com/office/powerpoint/2010/main" val="165978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645263D-CFE2-4AA9-BA72-7BF9433896C3}" type="slidenum">
              <a:rPr lang="en-US" smtClean="0"/>
              <a:pPr>
                <a:defRPr/>
              </a:pPr>
              <a:t>‹#›</a:t>
            </a:fld>
            <a:endParaRPr lang="en-US" dirty="0"/>
          </a:p>
        </p:txBody>
      </p:sp>
      <p:pic>
        <p:nvPicPr>
          <p:cNvPr id="7" name="Picture 6">
            <a:extLst>
              <a:ext uri="{FF2B5EF4-FFF2-40B4-BE49-F238E27FC236}">
                <a16:creationId xmlns:a16="http://schemas.microsoft.com/office/drawing/2014/main" id="{583C38B9-F49B-46A3-A935-D118A07433DD}"/>
              </a:ext>
            </a:extLst>
          </p:cNvPr>
          <p:cNvPicPr>
            <a:picLocks noChangeAspect="1"/>
          </p:cNvPicPr>
          <p:nvPr userDrawn="1"/>
        </p:nvPicPr>
        <p:blipFill>
          <a:blip r:embed="rId2"/>
          <a:stretch>
            <a:fillRect/>
          </a:stretch>
        </p:blipFill>
        <p:spPr>
          <a:xfrm>
            <a:off x="5876235" y="6248400"/>
            <a:ext cx="448365" cy="446870"/>
          </a:xfrm>
          <a:prstGeom prst="rect">
            <a:avLst/>
          </a:prstGeom>
        </p:spPr>
      </p:pic>
      <p:pic>
        <p:nvPicPr>
          <p:cNvPr id="8" name="Picture 7">
            <a:extLst>
              <a:ext uri="{FF2B5EF4-FFF2-40B4-BE49-F238E27FC236}">
                <a16:creationId xmlns:a16="http://schemas.microsoft.com/office/drawing/2014/main" id="{7B0F7F05-C841-42DD-9456-768B63C92737}"/>
              </a:ext>
            </a:extLst>
          </p:cNvPr>
          <p:cNvPicPr>
            <a:picLocks noChangeAspect="1"/>
          </p:cNvPicPr>
          <p:nvPr userDrawn="1"/>
        </p:nvPicPr>
        <p:blipFill>
          <a:blip r:embed="rId3"/>
          <a:stretch>
            <a:fillRect/>
          </a:stretch>
        </p:blipFill>
        <p:spPr>
          <a:xfrm>
            <a:off x="6409050" y="6257341"/>
            <a:ext cx="2582550" cy="395991"/>
          </a:xfrm>
          <a:prstGeom prst="rect">
            <a:avLst/>
          </a:prstGeom>
        </p:spPr>
      </p:pic>
    </p:spTree>
    <p:extLst>
      <p:ext uri="{BB962C8B-B14F-4D97-AF65-F5344CB8AC3E}">
        <p14:creationId xmlns:p14="http://schemas.microsoft.com/office/powerpoint/2010/main" val="1022828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59C467A2-F7F7-4CD6-83FE-8788B88E77CA}" type="slidenum">
              <a:rPr lang="en-US" smtClean="0"/>
              <a:pPr>
                <a:defRPr/>
              </a:pPr>
              <a:t>‹#›</a:t>
            </a:fld>
            <a:endParaRPr lang="en-US"/>
          </a:p>
        </p:txBody>
      </p:sp>
    </p:spTree>
    <p:extLst>
      <p:ext uri="{BB962C8B-B14F-4D97-AF65-F5344CB8AC3E}">
        <p14:creationId xmlns:p14="http://schemas.microsoft.com/office/powerpoint/2010/main" val="334445930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ABDC5D8-3B49-4D1E-A5EB-F64643600993}" type="slidenum">
              <a:rPr lang="en-US" smtClean="0"/>
              <a:pPr>
                <a:defRPr/>
              </a:pPr>
              <a:t>‹#›</a:t>
            </a:fld>
            <a:endParaRPr lang="en-US"/>
          </a:p>
        </p:txBody>
      </p:sp>
    </p:spTree>
    <p:extLst>
      <p:ext uri="{BB962C8B-B14F-4D97-AF65-F5344CB8AC3E}">
        <p14:creationId xmlns:p14="http://schemas.microsoft.com/office/powerpoint/2010/main" val="242747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55A5496-1A91-4873-8F52-7CCF584B1740}" type="slidenum">
              <a:rPr lang="en-US" smtClean="0"/>
              <a:pPr>
                <a:defRPr/>
              </a:pPr>
              <a:t>‹#›</a:t>
            </a:fld>
            <a:endParaRPr lang="en-US"/>
          </a:p>
        </p:txBody>
      </p:sp>
    </p:spTree>
    <p:extLst>
      <p:ext uri="{BB962C8B-B14F-4D97-AF65-F5344CB8AC3E}">
        <p14:creationId xmlns:p14="http://schemas.microsoft.com/office/powerpoint/2010/main" val="236836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8597E6-DFE6-4FF2-A965-13EB38C0DCF4}" type="slidenum">
              <a:rPr lang="en-US" smtClean="0"/>
              <a:pPr>
                <a:defRPr/>
              </a:pPr>
              <a:t>‹#›</a:t>
            </a:fld>
            <a:endParaRPr lang="en-US"/>
          </a:p>
        </p:txBody>
      </p:sp>
    </p:spTree>
    <p:extLst>
      <p:ext uri="{BB962C8B-B14F-4D97-AF65-F5344CB8AC3E}">
        <p14:creationId xmlns:p14="http://schemas.microsoft.com/office/powerpoint/2010/main" val="1090420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B061425-4909-4FA5-8232-A565C87DF346}" type="slidenum">
              <a:rPr lang="en-US" smtClean="0"/>
              <a:pPr>
                <a:defRPr/>
              </a:pPr>
              <a:t>‹#›</a:t>
            </a:fld>
            <a:endParaRPr lang="en-US"/>
          </a:p>
        </p:txBody>
      </p:sp>
    </p:spTree>
    <p:extLst>
      <p:ext uri="{BB962C8B-B14F-4D97-AF65-F5344CB8AC3E}">
        <p14:creationId xmlns:p14="http://schemas.microsoft.com/office/powerpoint/2010/main" val="28238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9867D6C-A98E-4508-A419-EDD868F7ED54}" type="slidenum">
              <a:rPr lang="en-US" smtClean="0"/>
              <a:pPr>
                <a:defRPr/>
              </a:pPr>
              <a:t>‹#›</a:t>
            </a:fld>
            <a:endParaRPr lang="en-US"/>
          </a:p>
        </p:txBody>
      </p:sp>
    </p:spTree>
    <p:extLst>
      <p:ext uri="{BB962C8B-B14F-4D97-AF65-F5344CB8AC3E}">
        <p14:creationId xmlns:p14="http://schemas.microsoft.com/office/powerpoint/2010/main" val="122290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881DD159-C98B-47D5-A764-317F1AB788FF}" type="slidenum">
              <a:rPr lang="en-US" smtClean="0"/>
              <a:pPr>
                <a:defRPr/>
              </a:pPr>
              <a:t>‹#›</a:t>
            </a:fld>
            <a:endParaRPr lang="en-US"/>
          </a:p>
        </p:txBody>
      </p:sp>
    </p:spTree>
    <p:extLst>
      <p:ext uri="{BB962C8B-B14F-4D97-AF65-F5344CB8AC3E}">
        <p14:creationId xmlns:p14="http://schemas.microsoft.com/office/powerpoint/2010/main" val="170715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pPr>
              <a:defRPr/>
            </a:pPr>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pPr>
              <a:defRPr/>
            </a:pPr>
            <a:fld id="{E65E260F-2E9F-4BB9-AFDE-BE6275BEE110}" type="slidenum">
              <a:rPr lang="en-US" smtClean="0"/>
              <a:pPr>
                <a:defRPr/>
              </a:pPr>
              <a:t>‹#›</a:t>
            </a:fld>
            <a:endParaRPr lang="en-US"/>
          </a:p>
        </p:txBody>
      </p:sp>
    </p:spTree>
    <p:extLst>
      <p:ext uri="{BB962C8B-B14F-4D97-AF65-F5344CB8AC3E}">
        <p14:creationId xmlns:p14="http://schemas.microsoft.com/office/powerpoint/2010/main" val="302182520"/>
      </p:ext>
    </p:extLst>
  </p:cSld>
  <p:clrMap bg1="dk1" tx1="lt1" bg2="dk2" tx2="lt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grants.nih.gov/grants/guide/notice-files/NOT-OD-20-128.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grants.nih.gov/grants/olaw/olaw.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grants.nih.gov/grants/policy/policy.htm" TargetMode="External"/><Relationship Id="rId4" Type="http://schemas.openxmlformats.org/officeDocument/2006/relationships/hyperlink" Target="http://ofm.od.nih.gov/"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grants.nih.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grants.nih.gov/grants/outreach.htm" TargetMode="External"/><Relationship Id="rId4" Type="http://schemas.openxmlformats.org/officeDocument/2006/relationships/hyperlink" Target="mailto:grantscompliance@mail.nih.gov"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grants.nih.gov/grants/oer.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oamp.od.nih.gov/dfas" TargetMode="External"/><Relationship Id="rId5" Type="http://schemas.openxmlformats.org/officeDocument/2006/relationships/hyperlink" Target="mailto:grantspolicy@mail.nih.gov" TargetMode="External"/><Relationship Id="rId4" Type="http://schemas.openxmlformats.org/officeDocument/2006/relationships/hyperlink" Target="http://grants.nih.gov/grants/giwelcome.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crystal.Wolfrey@nih.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oleObject" Target="../embeddings/oleObject1.bin"/><Relationship Id="rId4" Type="http://schemas.openxmlformats.org/officeDocument/2006/relationships/hyperlink" Target="mailto:sean.hine@nih.gov"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reporter.nih.gov/matchmak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ctrTitle"/>
          </p:nvPr>
        </p:nvSpPr>
        <p:spPr>
          <a:xfrm>
            <a:off x="609600" y="2362200"/>
            <a:ext cx="8077200" cy="1143000"/>
          </a:xfrm>
        </p:spPr>
        <p:txBody>
          <a:bodyPr>
            <a:noAutofit/>
          </a:bodyPr>
          <a:lstStyle/>
          <a:p>
            <a:pPr>
              <a:defRPr/>
            </a:pPr>
            <a:r>
              <a:rPr lang="en-US" sz="4800" b="1" dirty="0"/>
              <a:t>Advanced Administrative Topics: </a:t>
            </a:r>
            <a:r>
              <a:rPr lang="en-US" sz="4800" b="1" dirty="0">
                <a:solidFill>
                  <a:srgbClr val="FFC000"/>
                </a:solidFill>
              </a:rPr>
              <a:t>Pre-Award</a:t>
            </a:r>
            <a:endParaRPr lang="en-US" sz="4800" dirty="0">
              <a:solidFill>
                <a:schemeClr val="tx1"/>
              </a:solidFill>
            </a:endParaRPr>
          </a:p>
        </p:txBody>
      </p:sp>
      <p:sp>
        <p:nvSpPr>
          <p:cNvPr id="6147" name="Rectangle 4"/>
          <p:cNvSpPr>
            <a:spLocks noGrp="1" noChangeArrowheads="1"/>
          </p:cNvSpPr>
          <p:nvPr>
            <p:ph type="subTitle" idx="1"/>
          </p:nvPr>
        </p:nvSpPr>
        <p:spPr>
          <a:xfrm>
            <a:off x="609600" y="3810000"/>
            <a:ext cx="8153400" cy="1981199"/>
          </a:xfrm>
          <a:noFill/>
        </p:spPr>
        <p:txBody>
          <a:bodyPr>
            <a:normAutofit/>
          </a:bodyPr>
          <a:lstStyle/>
          <a:p>
            <a:pPr marR="0" eaLnBrk="1" hangingPunct="1">
              <a:lnSpc>
                <a:spcPct val="90000"/>
              </a:lnSpc>
            </a:pPr>
            <a:endParaRPr lang="en-US" sz="900" dirty="0"/>
          </a:p>
          <a:p>
            <a:r>
              <a:rPr lang="en-US" sz="2400" b="1" dirty="0"/>
              <a:t>NIH Virtual Seminar on Program </a:t>
            </a:r>
          </a:p>
          <a:p>
            <a:r>
              <a:rPr lang="en-US" sz="2400" b="1" dirty="0"/>
              <a:t>Funding and Grants Administration</a:t>
            </a:r>
          </a:p>
          <a:p>
            <a:r>
              <a:rPr lang="en-US" sz="2400" dirty="0"/>
              <a:t>February 2, 2023</a:t>
            </a:r>
          </a:p>
          <a:p>
            <a:pPr marR="0" algn="ctr" eaLnBrk="1" hangingPunct="1">
              <a:lnSpc>
                <a:spcPct val="90000"/>
              </a:lnSpc>
            </a:pPr>
            <a:endParaRPr lang="en-US" sz="2400" dirty="0"/>
          </a:p>
          <a:p>
            <a:pPr marR="0" algn="ctr" eaLnBrk="1" hangingPunct="1">
              <a:lnSpc>
                <a:spcPct val="90000"/>
              </a:lnSpc>
            </a:pPr>
            <a:endParaRPr lang="en-US" sz="2800" dirty="0"/>
          </a:p>
        </p:txBody>
      </p:sp>
      <p:sp>
        <p:nvSpPr>
          <p:cNvPr id="3" name="Slide Number Placeholder 2">
            <a:extLst>
              <a:ext uri="{FF2B5EF4-FFF2-40B4-BE49-F238E27FC236}">
                <a16:creationId xmlns:a16="http://schemas.microsoft.com/office/drawing/2014/main" id="{D67E2E72-C5C8-1960-7A47-3CC884DF070E}"/>
              </a:ext>
            </a:extLst>
          </p:cNvPr>
          <p:cNvSpPr>
            <a:spLocks noGrp="1"/>
          </p:cNvSpPr>
          <p:nvPr>
            <p:ph type="sldNum" sz="quarter" idx="12"/>
          </p:nvPr>
        </p:nvSpPr>
        <p:spPr/>
        <p:txBody>
          <a:bodyPr/>
          <a:lstStyle/>
          <a:p>
            <a:pPr>
              <a:defRPr/>
            </a:pPr>
            <a:fld id="{C9A545C6-0AE8-4554-AD1B-2B7EEAD5CA6B}" type="slidenum">
              <a:rPr lang="en-US" smtClean="0"/>
              <a:pPr>
                <a:defRPr/>
              </a:pPr>
              <a:t>1</a:t>
            </a:fld>
            <a:endParaRPr lang="en-US"/>
          </a:p>
        </p:txBody>
      </p:sp>
    </p:spTree>
    <p:custDataLst>
      <p:tags r:id="rId1"/>
    </p:custData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5993-C6A1-4A1B-96FF-C939A9227600}"/>
              </a:ext>
            </a:extLst>
          </p:cNvPr>
          <p:cNvSpPr>
            <a:spLocks noGrp="1"/>
          </p:cNvSpPr>
          <p:nvPr>
            <p:ph type="title"/>
          </p:nvPr>
        </p:nvSpPr>
        <p:spPr/>
        <p:txBody>
          <a:bodyPr/>
          <a:lstStyle/>
          <a:p>
            <a:r>
              <a:rPr lang="en-US" dirty="0"/>
              <a:t>More on  Funding opportunities...</a:t>
            </a:r>
          </a:p>
        </p:txBody>
      </p:sp>
      <p:sp>
        <p:nvSpPr>
          <p:cNvPr id="3" name="Content Placeholder 2">
            <a:extLst>
              <a:ext uri="{FF2B5EF4-FFF2-40B4-BE49-F238E27FC236}">
                <a16:creationId xmlns:a16="http://schemas.microsoft.com/office/drawing/2014/main" id="{137B0F74-2BE0-4ACE-883E-3DAA336A638F}"/>
              </a:ext>
            </a:extLst>
          </p:cNvPr>
          <p:cNvSpPr>
            <a:spLocks noGrp="1"/>
          </p:cNvSpPr>
          <p:nvPr>
            <p:ph idx="1"/>
          </p:nvPr>
        </p:nvSpPr>
        <p:spPr/>
        <p:txBody>
          <a:bodyPr/>
          <a:lstStyle/>
          <a:p>
            <a:r>
              <a:rPr lang="en-US" dirty="0"/>
              <a:t>True or False!!</a:t>
            </a:r>
          </a:p>
          <a:p>
            <a:pPr marL="0" indent="0">
              <a:buNone/>
            </a:pPr>
            <a:r>
              <a:rPr lang="en-US" dirty="0"/>
              <a:t>Scenario: A prospective applicant is considering applying to an NIH U01 Request for Application (RFA) funding opportunity announcement.  The plan is to have Great Dane University be the applicant, with an important subcontract to Chihuahua University.  The RFA indicates that the direct cost cap is $600,000.  True or False – does the indirect (Facilities &amp; Administrative) cost for Chihuahua University count in the $600,000 cap?</a:t>
            </a:r>
          </a:p>
        </p:txBody>
      </p:sp>
      <p:sp>
        <p:nvSpPr>
          <p:cNvPr id="4" name="TextBox 3">
            <a:extLst>
              <a:ext uri="{FF2B5EF4-FFF2-40B4-BE49-F238E27FC236}">
                <a16:creationId xmlns:a16="http://schemas.microsoft.com/office/drawing/2014/main" id="{AE55D501-9A95-43B5-8802-D6E71DBB5013}"/>
              </a:ext>
            </a:extLst>
          </p:cNvPr>
          <p:cNvSpPr txBox="1"/>
          <p:nvPr/>
        </p:nvSpPr>
        <p:spPr>
          <a:xfrm>
            <a:off x="1828800" y="5181600"/>
            <a:ext cx="4886915" cy="707886"/>
          </a:xfrm>
          <a:prstGeom prst="rect">
            <a:avLst/>
          </a:prstGeom>
          <a:noFill/>
        </p:spPr>
        <p:txBody>
          <a:bodyPr wrap="none" rtlCol="0">
            <a:spAutoFit/>
          </a:bodyPr>
          <a:lstStyle/>
          <a:p>
            <a:r>
              <a:rPr lang="en-US" sz="4000" b="1" dirty="0"/>
              <a:t>ENTER IN THE CHAT!</a:t>
            </a:r>
          </a:p>
        </p:txBody>
      </p:sp>
      <p:sp>
        <p:nvSpPr>
          <p:cNvPr id="6" name="Slide Number Placeholder 5">
            <a:extLst>
              <a:ext uri="{FF2B5EF4-FFF2-40B4-BE49-F238E27FC236}">
                <a16:creationId xmlns:a16="http://schemas.microsoft.com/office/drawing/2014/main" id="{7DF55C60-F4A6-C729-4536-B7211754DA09}"/>
              </a:ext>
            </a:extLst>
          </p:cNvPr>
          <p:cNvSpPr>
            <a:spLocks noGrp="1"/>
          </p:cNvSpPr>
          <p:nvPr>
            <p:ph type="sldNum" sz="quarter" idx="12"/>
          </p:nvPr>
        </p:nvSpPr>
        <p:spPr>
          <a:xfrm>
            <a:off x="76200" y="6470244"/>
            <a:ext cx="709698" cy="365125"/>
          </a:xfrm>
        </p:spPr>
        <p:txBody>
          <a:bodyPr/>
          <a:lstStyle/>
          <a:p>
            <a:pPr>
              <a:defRPr/>
            </a:pPr>
            <a:fld id="{0645263D-CFE2-4AA9-BA72-7BF9433896C3}" type="slidenum">
              <a:rPr lang="en-US" smtClean="0"/>
              <a:pPr>
                <a:defRPr/>
              </a:pPr>
              <a:t>10</a:t>
            </a:fld>
            <a:endParaRPr lang="en-US" dirty="0"/>
          </a:p>
        </p:txBody>
      </p:sp>
    </p:spTree>
    <p:extLst>
      <p:ext uri="{BB962C8B-B14F-4D97-AF65-F5344CB8AC3E}">
        <p14:creationId xmlns:p14="http://schemas.microsoft.com/office/powerpoint/2010/main" val="260878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156C5-D651-4C81-A793-364075267F9A}"/>
              </a:ext>
            </a:extLst>
          </p:cNvPr>
          <p:cNvSpPr>
            <a:spLocks noGrp="1"/>
          </p:cNvSpPr>
          <p:nvPr>
            <p:ph type="title"/>
          </p:nvPr>
        </p:nvSpPr>
        <p:spPr/>
        <p:txBody>
          <a:bodyPr/>
          <a:lstStyle/>
          <a:p>
            <a:r>
              <a:rPr lang="en-US" dirty="0"/>
              <a:t>The answer is...</a:t>
            </a:r>
          </a:p>
        </p:txBody>
      </p:sp>
      <p:sp>
        <p:nvSpPr>
          <p:cNvPr id="3" name="Content Placeholder 2">
            <a:extLst>
              <a:ext uri="{FF2B5EF4-FFF2-40B4-BE49-F238E27FC236}">
                <a16:creationId xmlns:a16="http://schemas.microsoft.com/office/drawing/2014/main" id="{F5CC770B-1BE6-4751-8710-C7A33EA76288}"/>
              </a:ext>
            </a:extLst>
          </p:cNvPr>
          <p:cNvSpPr>
            <a:spLocks noGrp="1"/>
          </p:cNvSpPr>
          <p:nvPr>
            <p:ph idx="1"/>
          </p:nvPr>
        </p:nvSpPr>
        <p:spPr>
          <a:xfrm>
            <a:off x="685019" y="2011680"/>
            <a:ext cx="7772400" cy="3053385"/>
          </a:xfrm>
        </p:spPr>
        <p:txBody>
          <a:bodyPr/>
          <a:lstStyle/>
          <a:p>
            <a:r>
              <a:rPr lang="en-US" dirty="0"/>
              <a:t>Scenario: A prospective applicant is considering applying to an NIH U01 Request for Application (RFA) funding opportunity announcement.  The plan is to have Great Dane University be the applicant, with an important subcontract to Chihuahua University.  The RFA indicates that the direct cost cap is $600,000.  True or False – does the indirect (Facilities &amp; Administrative) cost for Chihuahua University count in the $600,000 cap?</a:t>
            </a:r>
          </a:p>
          <a:p>
            <a:r>
              <a:rPr lang="en-US" dirty="0"/>
              <a:t>True or False?  </a:t>
            </a:r>
          </a:p>
        </p:txBody>
      </p:sp>
      <p:pic>
        <p:nvPicPr>
          <p:cNvPr id="3074" name="Picture 2" descr="Picture of text">
            <a:extLst>
              <a:ext uri="{FF2B5EF4-FFF2-40B4-BE49-F238E27FC236}">
                <a16:creationId xmlns:a16="http://schemas.microsoft.com/office/drawing/2014/main" id="{CF5357C1-4DB5-4639-9F03-FFBA02F5B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181600"/>
            <a:ext cx="2867025" cy="1590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52B593-AF86-4D93-98F8-99EB44E8D96E}"/>
              </a:ext>
            </a:extLst>
          </p:cNvPr>
          <p:cNvSpPr txBox="1"/>
          <p:nvPr/>
        </p:nvSpPr>
        <p:spPr>
          <a:xfrm flipH="1">
            <a:off x="3962400" y="5245709"/>
            <a:ext cx="3764281" cy="646331"/>
          </a:xfrm>
          <a:prstGeom prst="rect">
            <a:avLst/>
          </a:prstGeom>
          <a:noFill/>
          <a:ln w="44450">
            <a:solidFill>
              <a:schemeClr val="tx1"/>
            </a:solidFill>
          </a:ln>
        </p:spPr>
        <p:txBody>
          <a:bodyPr wrap="square" rtlCol="0">
            <a:spAutoFit/>
          </a:bodyPr>
          <a:lstStyle/>
          <a:p>
            <a:r>
              <a:rPr lang="en-US" dirty="0"/>
              <a:t>Indirect costs in general do not count against any NIH direct cost cap</a:t>
            </a:r>
          </a:p>
        </p:txBody>
      </p:sp>
      <p:sp>
        <p:nvSpPr>
          <p:cNvPr id="6" name="Slide Number Placeholder 5">
            <a:extLst>
              <a:ext uri="{FF2B5EF4-FFF2-40B4-BE49-F238E27FC236}">
                <a16:creationId xmlns:a16="http://schemas.microsoft.com/office/drawing/2014/main" id="{94A13C62-C7A4-6469-D240-10DA2DA4FCE7}"/>
              </a:ext>
            </a:extLst>
          </p:cNvPr>
          <p:cNvSpPr>
            <a:spLocks noGrp="1"/>
          </p:cNvSpPr>
          <p:nvPr>
            <p:ph type="sldNum" sz="quarter" idx="12"/>
          </p:nvPr>
        </p:nvSpPr>
        <p:spPr>
          <a:xfrm>
            <a:off x="76200" y="6485126"/>
            <a:ext cx="709698" cy="365125"/>
          </a:xfrm>
        </p:spPr>
        <p:txBody>
          <a:bodyPr/>
          <a:lstStyle/>
          <a:p>
            <a:pPr>
              <a:defRPr/>
            </a:pPr>
            <a:fld id="{0645263D-CFE2-4AA9-BA72-7BF9433896C3}" type="slidenum">
              <a:rPr lang="en-US" smtClean="0"/>
              <a:pPr>
                <a:defRPr/>
              </a:pPr>
              <a:t>11</a:t>
            </a:fld>
            <a:endParaRPr lang="en-US" dirty="0"/>
          </a:p>
        </p:txBody>
      </p:sp>
    </p:spTree>
    <p:extLst>
      <p:ext uri="{BB962C8B-B14F-4D97-AF65-F5344CB8AC3E}">
        <p14:creationId xmlns:p14="http://schemas.microsoft.com/office/powerpoint/2010/main" val="189347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B2267-9399-981B-E14B-33ECF4B5E7AB}"/>
              </a:ext>
            </a:extLst>
          </p:cNvPr>
          <p:cNvSpPr>
            <a:spLocks noGrp="1"/>
          </p:cNvSpPr>
          <p:nvPr>
            <p:ph type="title"/>
          </p:nvPr>
        </p:nvSpPr>
        <p:spPr/>
        <p:txBody>
          <a:bodyPr/>
          <a:lstStyle/>
          <a:p>
            <a:r>
              <a:rPr lang="en-US" dirty="0"/>
              <a:t>Application status</a:t>
            </a:r>
          </a:p>
        </p:txBody>
      </p:sp>
      <p:sp>
        <p:nvSpPr>
          <p:cNvPr id="3" name="Content Placeholder 2">
            <a:extLst>
              <a:ext uri="{FF2B5EF4-FFF2-40B4-BE49-F238E27FC236}">
                <a16:creationId xmlns:a16="http://schemas.microsoft.com/office/drawing/2014/main" id="{761EE9BC-170D-4BFC-025E-25522B5C2087}"/>
              </a:ext>
            </a:extLst>
          </p:cNvPr>
          <p:cNvSpPr>
            <a:spLocks noGrp="1"/>
          </p:cNvSpPr>
          <p:nvPr>
            <p:ph idx="1"/>
          </p:nvPr>
        </p:nvSpPr>
        <p:spPr/>
        <p:txBody>
          <a:bodyPr/>
          <a:lstStyle/>
          <a:p>
            <a:r>
              <a:rPr lang="en-US" dirty="0"/>
              <a:t>Time for another True or False!</a:t>
            </a:r>
          </a:p>
          <a:p>
            <a:pPr marL="0" indent="0">
              <a:buNone/>
            </a:pPr>
            <a:r>
              <a:rPr lang="en-US" dirty="0"/>
              <a:t>Scenario –  A PI with ESI status submits and application for funding that is not selected for funding by an NIH IC.  The institution resubmits the application as an amended application, but the PI’s ESI status has expired.  NIH will not give special funding consideration to the amended application because the PI is no longer an ESI</a:t>
            </a:r>
          </a:p>
          <a:p>
            <a:r>
              <a:rPr lang="en-US" dirty="0"/>
              <a:t>True or False?  </a:t>
            </a:r>
          </a:p>
          <a:p>
            <a:pPr marL="0" indent="0">
              <a:buNone/>
            </a:pPr>
            <a:endParaRPr lang="en-US" dirty="0"/>
          </a:p>
          <a:p>
            <a:endParaRPr lang="en-US" dirty="0"/>
          </a:p>
        </p:txBody>
      </p:sp>
      <p:sp>
        <p:nvSpPr>
          <p:cNvPr id="4" name="TextBox 3">
            <a:extLst>
              <a:ext uri="{FF2B5EF4-FFF2-40B4-BE49-F238E27FC236}">
                <a16:creationId xmlns:a16="http://schemas.microsoft.com/office/drawing/2014/main" id="{2896DA3C-EDF2-C20B-F3F0-C7D45D0FD2D8}"/>
              </a:ext>
            </a:extLst>
          </p:cNvPr>
          <p:cNvSpPr txBox="1"/>
          <p:nvPr/>
        </p:nvSpPr>
        <p:spPr>
          <a:xfrm>
            <a:off x="1828800" y="5181600"/>
            <a:ext cx="4886915"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orbel" panose="020B0503020204020204"/>
                <a:ea typeface="+mn-ea"/>
                <a:cs typeface="+mn-cs"/>
              </a:rPr>
              <a:t>ENTER IN THE CHAT!</a:t>
            </a:r>
          </a:p>
        </p:txBody>
      </p:sp>
      <p:sp>
        <p:nvSpPr>
          <p:cNvPr id="6" name="Slide Number Placeholder 5">
            <a:extLst>
              <a:ext uri="{FF2B5EF4-FFF2-40B4-BE49-F238E27FC236}">
                <a16:creationId xmlns:a16="http://schemas.microsoft.com/office/drawing/2014/main" id="{3B1890D9-31FD-B89B-6002-CFADE4FFE1E0}"/>
              </a:ext>
            </a:extLst>
          </p:cNvPr>
          <p:cNvSpPr>
            <a:spLocks noGrp="1"/>
          </p:cNvSpPr>
          <p:nvPr>
            <p:ph type="sldNum" sz="quarter" idx="12"/>
          </p:nvPr>
        </p:nvSpPr>
        <p:spPr>
          <a:xfrm>
            <a:off x="30997" y="6474118"/>
            <a:ext cx="709698" cy="365125"/>
          </a:xfrm>
        </p:spPr>
        <p:txBody>
          <a:bodyPr/>
          <a:lstStyle/>
          <a:p>
            <a:pPr>
              <a:defRPr/>
            </a:pPr>
            <a:fld id="{0645263D-CFE2-4AA9-BA72-7BF9433896C3}" type="slidenum">
              <a:rPr lang="en-US" smtClean="0"/>
              <a:pPr>
                <a:defRPr/>
              </a:pPr>
              <a:t>12</a:t>
            </a:fld>
            <a:endParaRPr lang="en-US" dirty="0"/>
          </a:p>
        </p:txBody>
      </p:sp>
    </p:spTree>
    <p:extLst>
      <p:ext uri="{BB962C8B-B14F-4D97-AF65-F5344CB8AC3E}">
        <p14:creationId xmlns:p14="http://schemas.microsoft.com/office/powerpoint/2010/main" val="2737421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56BC-A022-A259-430D-C090B92EBE1E}"/>
              </a:ext>
            </a:extLst>
          </p:cNvPr>
          <p:cNvSpPr>
            <a:spLocks noGrp="1"/>
          </p:cNvSpPr>
          <p:nvPr>
            <p:ph type="title"/>
          </p:nvPr>
        </p:nvSpPr>
        <p:spPr>
          <a:xfrm>
            <a:off x="694747" y="-785867"/>
            <a:ext cx="7772400" cy="782624"/>
          </a:xfrm>
        </p:spPr>
        <p:txBody>
          <a:bodyPr/>
          <a:lstStyle/>
          <a:p>
            <a:r>
              <a:rPr lang="en-US" dirty="0"/>
              <a:t>Survey Says</a:t>
            </a:r>
          </a:p>
        </p:txBody>
      </p:sp>
      <p:pic>
        <p:nvPicPr>
          <p:cNvPr id="1026" name="Picture 2" descr="Picture of a board game with text and numbers">
            <a:extLst>
              <a:ext uri="{FF2B5EF4-FFF2-40B4-BE49-F238E27FC236}">
                <a16:creationId xmlns:a16="http://schemas.microsoft.com/office/drawing/2014/main" id="{31C28229-5F0F-CED4-7FF7-A148B2AD3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9041"/>
            <a:ext cx="2200275" cy="18197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9D44132-F99E-4C4D-6E75-0C9CCFDAF0FA}"/>
              </a:ext>
            </a:extLst>
          </p:cNvPr>
          <p:cNvSpPr>
            <a:spLocks noGrp="1"/>
          </p:cNvSpPr>
          <p:nvPr>
            <p:ph idx="1"/>
          </p:nvPr>
        </p:nvSpPr>
        <p:spPr>
          <a:xfrm>
            <a:off x="685019" y="2209800"/>
            <a:ext cx="7772400" cy="4008120"/>
          </a:xfrm>
        </p:spPr>
        <p:txBody>
          <a:bodyPr/>
          <a:lstStyle/>
          <a:p>
            <a:r>
              <a:rPr lang="en-US" dirty="0"/>
              <a:t>Mostly FALSE</a:t>
            </a:r>
          </a:p>
          <a:p>
            <a:r>
              <a:rPr lang="en-US" dirty="0"/>
              <a:t>As long as the application is resubmitted within 13 months – the application will be flagged as an ESI application and funded as such</a:t>
            </a:r>
          </a:p>
          <a:p>
            <a:r>
              <a:rPr lang="en-US" dirty="0"/>
              <a:t>Exceptions:</a:t>
            </a:r>
          </a:p>
          <a:p>
            <a:pPr lvl="1"/>
            <a:r>
              <a:rPr lang="en-US" dirty="0"/>
              <a:t>The PI has received another NIH award in the meanwhile</a:t>
            </a:r>
          </a:p>
          <a:p>
            <a:pPr lvl="1"/>
            <a:r>
              <a:rPr lang="en-US" dirty="0"/>
              <a:t>The resubmission is not submitted within 13 months</a:t>
            </a:r>
          </a:p>
          <a:p>
            <a:pPr lvl="1"/>
            <a:r>
              <a:rPr lang="en-US" dirty="0"/>
              <a:t>The resubmission is not funded, and the application is submitted as a new application</a:t>
            </a:r>
          </a:p>
          <a:p>
            <a:endParaRPr lang="en-US" dirty="0"/>
          </a:p>
        </p:txBody>
      </p:sp>
      <p:sp>
        <p:nvSpPr>
          <p:cNvPr id="4" name="Slide Number Placeholder 3">
            <a:extLst>
              <a:ext uri="{FF2B5EF4-FFF2-40B4-BE49-F238E27FC236}">
                <a16:creationId xmlns:a16="http://schemas.microsoft.com/office/drawing/2014/main" id="{DE3E798E-04AA-3673-6623-5365867F75E5}"/>
              </a:ext>
            </a:extLst>
          </p:cNvPr>
          <p:cNvSpPr>
            <a:spLocks noGrp="1"/>
          </p:cNvSpPr>
          <p:nvPr>
            <p:ph type="sldNum" sz="quarter" idx="12"/>
          </p:nvPr>
        </p:nvSpPr>
        <p:spPr>
          <a:xfrm>
            <a:off x="76200" y="6477000"/>
            <a:ext cx="709698" cy="365125"/>
          </a:xfrm>
        </p:spPr>
        <p:txBody>
          <a:bodyPr/>
          <a:lstStyle/>
          <a:p>
            <a:pPr>
              <a:defRPr/>
            </a:pPr>
            <a:fld id="{0645263D-CFE2-4AA9-BA72-7BF9433896C3}" type="slidenum">
              <a:rPr lang="en-US" smtClean="0"/>
              <a:pPr>
                <a:defRPr/>
              </a:pPr>
              <a:t>13</a:t>
            </a:fld>
            <a:endParaRPr lang="en-US" dirty="0"/>
          </a:p>
        </p:txBody>
      </p:sp>
    </p:spTree>
    <p:custDataLst>
      <p:tags r:id="rId1"/>
    </p:custDataLst>
    <p:extLst>
      <p:ext uri="{BB962C8B-B14F-4D97-AF65-F5344CB8AC3E}">
        <p14:creationId xmlns:p14="http://schemas.microsoft.com/office/powerpoint/2010/main" val="366909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5149-AC60-5DCC-55B7-FC7E2F1C3E22}"/>
              </a:ext>
            </a:extLst>
          </p:cNvPr>
          <p:cNvSpPr>
            <a:spLocks noGrp="1"/>
          </p:cNvSpPr>
          <p:nvPr>
            <p:ph type="title"/>
          </p:nvPr>
        </p:nvSpPr>
        <p:spPr/>
        <p:txBody>
          <a:bodyPr/>
          <a:lstStyle/>
          <a:p>
            <a:r>
              <a:rPr lang="en-US" dirty="0"/>
              <a:t>Timing ESI Status Updates - reminders</a:t>
            </a:r>
          </a:p>
        </p:txBody>
      </p:sp>
      <p:sp>
        <p:nvSpPr>
          <p:cNvPr id="3" name="Content Placeholder 2">
            <a:extLst>
              <a:ext uri="{FF2B5EF4-FFF2-40B4-BE49-F238E27FC236}">
                <a16:creationId xmlns:a16="http://schemas.microsoft.com/office/drawing/2014/main" id="{52560FC7-A3F1-9287-5D7F-50DDBCDDFA67}"/>
              </a:ext>
            </a:extLst>
          </p:cNvPr>
          <p:cNvSpPr>
            <a:spLocks noGrp="1"/>
          </p:cNvSpPr>
          <p:nvPr>
            <p:ph idx="1"/>
          </p:nvPr>
        </p:nvSpPr>
        <p:spPr/>
        <p:txBody>
          <a:bodyPr/>
          <a:lstStyle/>
          <a:p>
            <a:r>
              <a:rPr lang="en-US" dirty="0"/>
              <a:t>If the PD/PI updates their ESI status or receives an ESI extension after the application is submitted – the application will be reviewed as it is designated at the time of submission and the status of the application should be updated after the Summary Statement is released</a:t>
            </a:r>
          </a:p>
          <a:p>
            <a:r>
              <a:rPr lang="en-US" dirty="0"/>
              <a:t>Sometimes the updates don’t work perfectly, and the application status is not updated – usually that is when the extension is approved after a longer than normal delay.  </a:t>
            </a:r>
          </a:p>
          <a:p>
            <a:pPr lvl="1"/>
            <a:r>
              <a:rPr lang="en-US" dirty="0"/>
              <a:t>Best bet – if you think your application should be receive ESI special consideration –and you aren’t sure it does -  call the NIH Awarding IC to discuss</a:t>
            </a:r>
          </a:p>
          <a:p>
            <a:endParaRPr lang="en-US" dirty="0"/>
          </a:p>
        </p:txBody>
      </p:sp>
      <p:sp>
        <p:nvSpPr>
          <p:cNvPr id="5" name="Slide Number Placeholder 4">
            <a:extLst>
              <a:ext uri="{FF2B5EF4-FFF2-40B4-BE49-F238E27FC236}">
                <a16:creationId xmlns:a16="http://schemas.microsoft.com/office/drawing/2014/main" id="{FFB94FD0-BCA5-D704-2F80-03ACC396E273}"/>
              </a:ext>
            </a:extLst>
          </p:cNvPr>
          <p:cNvSpPr>
            <a:spLocks noGrp="1"/>
          </p:cNvSpPr>
          <p:nvPr>
            <p:ph type="sldNum" sz="quarter" idx="12"/>
          </p:nvPr>
        </p:nvSpPr>
        <p:spPr>
          <a:xfrm>
            <a:off x="76200" y="6492875"/>
            <a:ext cx="709698" cy="365125"/>
          </a:xfrm>
        </p:spPr>
        <p:txBody>
          <a:bodyPr/>
          <a:lstStyle/>
          <a:p>
            <a:pPr>
              <a:defRPr/>
            </a:pPr>
            <a:fld id="{0645263D-CFE2-4AA9-BA72-7BF9433896C3}" type="slidenum">
              <a:rPr lang="en-US" smtClean="0"/>
              <a:pPr>
                <a:defRPr/>
              </a:pPr>
              <a:t>14</a:t>
            </a:fld>
            <a:endParaRPr lang="en-US" dirty="0"/>
          </a:p>
        </p:txBody>
      </p:sp>
    </p:spTree>
    <p:extLst>
      <p:ext uri="{BB962C8B-B14F-4D97-AF65-F5344CB8AC3E}">
        <p14:creationId xmlns:p14="http://schemas.microsoft.com/office/powerpoint/2010/main" val="1814874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0935-ED92-4907-A3A3-8BE78EEC2032}"/>
              </a:ext>
            </a:extLst>
          </p:cNvPr>
          <p:cNvSpPr>
            <a:spLocks noGrp="1"/>
          </p:cNvSpPr>
          <p:nvPr>
            <p:ph type="title"/>
          </p:nvPr>
        </p:nvSpPr>
        <p:spPr/>
        <p:txBody>
          <a:bodyPr/>
          <a:lstStyle/>
          <a:p>
            <a:r>
              <a:rPr lang="en-US" dirty="0"/>
              <a:t>So here is a fun story....</a:t>
            </a:r>
          </a:p>
        </p:txBody>
      </p:sp>
      <p:sp>
        <p:nvSpPr>
          <p:cNvPr id="3" name="Content Placeholder 2">
            <a:extLst>
              <a:ext uri="{FF2B5EF4-FFF2-40B4-BE49-F238E27FC236}">
                <a16:creationId xmlns:a16="http://schemas.microsoft.com/office/drawing/2014/main" id="{8E8B36BD-9635-4FCA-B63B-86974BBF21AF}"/>
              </a:ext>
            </a:extLst>
          </p:cNvPr>
          <p:cNvSpPr>
            <a:spLocks noGrp="1"/>
          </p:cNvSpPr>
          <p:nvPr>
            <p:ph idx="1"/>
          </p:nvPr>
        </p:nvSpPr>
        <p:spPr>
          <a:xfrm>
            <a:off x="685019" y="4267200"/>
            <a:ext cx="7772400" cy="1950720"/>
          </a:xfrm>
        </p:spPr>
        <p:txBody>
          <a:bodyPr/>
          <a:lstStyle/>
          <a:p>
            <a:r>
              <a:rPr lang="en-US" dirty="0"/>
              <a:t>So remember...if you are going to submit something to NIH, it MUST be in response to a Funding Opportunity!</a:t>
            </a:r>
          </a:p>
          <a:p>
            <a:pPr lvl="1"/>
            <a:r>
              <a:rPr lang="en-US" dirty="0"/>
              <a:t>This includes supplements!  See </a:t>
            </a:r>
            <a:r>
              <a:rPr lang="en-US" dirty="0">
                <a:hlinkClick r:id="rId2"/>
              </a:rPr>
              <a:t>NOT-20-128</a:t>
            </a:r>
            <a:endParaRPr lang="en-US" dirty="0"/>
          </a:p>
        </p:txBody>
      </p:sp>
      <p:pic>
        <p:nvPicPr>
          <p:cNvPr id="4098" name="Picture 2" descr="Animated image of a person looking excited with text">
            <a:extLst>
              <a:ext uri="{FF2B5EF4-FFF2-40B4-BE49-F238E27FC236}">
                <a16:creationId xmlns:a16="http://schemas.microsoft.com/office/drawing/2014/main" id="{199242FC-1A7F-4A89-B107-AEA9B5BE2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866618"/>
            <a:ext cx="3395014" cy="225980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06AF95C-00A2-040F-77FF-2F81601478F5}"/>
              </a:ext>
            </a:extLst>
          </p:cNvPr>
          <p:cNvSpPr>
            <a:spLocks noGrp="1"/>
          </p:cNvSpPr>
          <p:nvPr>
            <p:ph type="sldNum" sz="quarter" idx="12"/>
          </p:nvPr>
        </p:nvSpPr>
        <p:spPr>
          <a:xfrm>
            <a:off x="76200" y="6492875"/>
            <a:ext cx="709698" cy="365125"/>
          </a:xfrm>
        </p:spPr>
        <p:txBody>
          <a:bodyPr/>
          <a:lstStyle/>
          <a:p>
            <a:pPr>
              <a:defRPr/>
            </a:pPr>
            <a:fld id="{0645263D-CFE2-4AA9-BA72-7BF9433896C3}" type="slidenum">
              <a:rPr lang="en-US" smtClean="0"/>
              <a:pPr>
                <a:defRPr/>
              </a:pPr>
              <a:t>15</a:t>
            </a:fld>
            <a:endParaRPr lang="en-US" dirty="0"/>
          </a:p>
        </p:txBody>
      </p:sp>
    </p:spTree>
    <p:extLst>
      <p:ext uri="{BB962C8B-B14F-4D97-AF65-F5344CB8AC3E}">
        <p14:creationId xmlns:p14="http://schemas.microsoft.com/office/powerpoint/2010/main" val="38885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2D69-3104-4915-BBB1-04539D3D38B6}"/>
              </a:ext>
            </a:extLst>
          </p:cNvPr>
          <p:cNvSpPr>
            <a:spLocks noGrp="1"/>
          </p:cNvSpPr>
          <p:nvPr>
            <p:ph type="title"/>
          </p:nvPr>
        </p:nvSpPr>
        <p:spPr/>
        <p:txBody>
          <a:bodyPr/>
          <a:lstStyle/>
          <a:p>
            <a:r>
              <a:rPr lang="en-US" dirty="0"/>
              <a:t>Let’s Keep rolling...</a:t>
            </a:r>
          </a:p>
        </p:txBody>
      </p:sp>
      <p:pic>
        <p:nvPicPr>
          <p:cNvPr id="5124" name="Picture 4" descr="Image of a person bowling">
            <a:extLst>
              <a:ext uri="{FF2B5EF4-FFF2-40B4-BE49-F238E27FC236}">
                <a16:creationId xmlns:a16="http://schemas.microsoft.com/office/drawing/2014/main" id="{FB095DFA-9F21-4890-9378-9B9F8E07C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583722"/>
            <a:ext cx="3266902" cy="24955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26E698E-2D60-26FD-109B-80945235A1F1}"/>
              </a:ext>
            </a:extLst>
          </p:cNvPr>
          <p:cNvSpPr>
            <a:spLocks noGrp="1"/>
          </p:cNvSpPr>
          <p:nvPr>
            <p:ph type="sldNum" sz="quarter" idx="12"/>
          </p:nvPr>
        </p:nvSpPr>
        <p:spPr>
          <a:xfrm>
            <a:off x="76200" y="6492875"/>
            <a:ext cx="709698" cy="365125"/>
          </a:xfrm>
        </p:spPr>
        <p:txBody>
          <a:bodyPr/>
          <a:lstStyle/>
          <a:p>
            <a:pPr>
              <a:defRPr/>
            </a:pPr>
            <a:fld id="{0645263D-CFE2-4AA9-BA72-7BF9433896C3}" type="slidenum">
              <a:rPr lang="en-US" smtClean="0"/>
              <a:pPr>
                <a:defRPr/>
              </a:pPr>
              <a:t>16</a:t>
            </a:fld>
            <a:endParaRPr lang="en-US" dirty="0"/>
          </a:p>
        </p:txBody>
      </p:sp>
    </p:spTree>
    <p:extLst>
      <p:ext uri="{BB962C8B-B14F-4D97-AF65-F5344CB8AC3E}">
        <p14:creationId xmlns:p14="http://schemas.microsoft.com/office/powerpoint/2010/main" val="1768253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103329" y="86064"/>
            <a:ext cx="7470742" cy="980736"/>
          </a:xfrm>
        </p:spPr>
        <p:txBody>
          <a:bodyPr>
            <a:normAutofit/>
          </a:bodyPr>
          <a:lstStyle/>
          <a:p>
            <a:pPr algn="ctr" eaLnBrk="1" hangingPunct="1"/>
            <a:r>
              <a:rPr lang="en-US" dirty="0"/>
              <a:t>Changes Prior to Award</a:t>
            </a:r>
          </a:p>
        </p:txBody>
      </p:sp>
      <p:pic>
        <p:nvPicPr>
          <p:cNvPr id="6146" name="Picture 2" descr="Picture with text">
            <a:extLst>
              <a:ext uri="{FF2B5EF4-FFF2-40B4-BE49-F238E27FC236}">
                <a16:creationId xmlns:a16="http://schemas.microsoft.com/office/drawing/2014/main" id="{37DBB328-5FC2-4B78-B2DF-0775A15F01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914400"/>
            <a:ext cx="2983566" cy="2705100"/>
          </a:xfrm>
          <a:prstGeom prst="rect">
            <a:avLst/>
          </a:prstGeom>
          <a:noFill/>
          <a:extLst>
            <a:ext uri="{909E8E84-426E-40DD-AFC4-6F175D3DCCD1}">
              <a14:hiddenFill xmlns:a14="http://schemas.microsoft.com/office/drawing/2010/main">
                <a:solidFill>
                  <a:srgbClr val="FFFFFF"/>
                </a:solidFill>
              </a14:hiddenFill>
            </a:ext>
          </a:extLst>
        </p:spPr>
      </p:pic>
      <p:sp>
        <p:nvSpPr>
          <p:cNvPr id="8196" name="Rectangle 3"/>
          <p:cNvSpPr>
            <a:spLocks noGrp="1" noChangeArrowheads="1"/>
          </p:cNvSpPr>
          <p:nvPr>
            <p:ph idx="1"/>
          </p:nvPr>
        </p:nvSpPr>
        <p:spPr>
          <a:xfrm>
            <a:off x="990600" y="3048000"/>
            <a:ext cx="7696200" cy="3154363"/>
          </a:xfrm>
        </p:spPr>
        <p:txBody>
          <a:bodyPr>
            <a:normAutofit/>
          </a:bodyPr>
          <a:lstStyle/>
          <a:p>
            <a:pPr eaLnBrk="1" hangingPunct="1"/>
            <a:endParaRPr lang="en-US" sz="2400" dirty="0"/>
          </a:p>
          <a:p>
            <a:r>
              <a:rPr lang="en-US" sz="2800" dirty="0"/>
              <a:t>There are approximately nine months between the submission of an application and the NIH making an award.  </a:t>
            </a:r>
          </a:p>
          <a:p>
            <a:r>
              <a:rPr lang="en-US" sz="2800" dirty="0"/>
              <a:t>In those nine months – things can change – PI’s move, get new jobs, plans change.</a:t>
            </a:r>
          </a:p>
          <a:p>
            <a:pPr>
              <a:lnSpc>
                <a:spcPct val="80000"/>
              </a:lnSpc>
            </a:pPr>
            <a:endParaRPr lang="en-US" sz="2800" dirty="0"/>
          </a:p>
        </p:txBody>
      </p:sp>
      <p:sp>
        <p:nvSpPr>
          <p:cNvPr id="5" name="Slide Number Placeholder 4">
            <a:extLst>
              <a:ext uri="{FF2B5EF4-FFF2-40B4-BE49-F238E27FC236}">
                <a16:creationId xmlns:a16="http://schemas.microsoft.com/office/drawing/2014/main" id="{10E17B6A-C67C-461D-80A3-9AE14E6ACA1A}"/>
              </a:ext>
            </a:extLst>
          </p:cNvPr>
          <p:cNvSpPr txBox="1">
            <a:spLocks/>
          </p:cNvSpPr>
          <p:nvPr/>
        </p:nvSpPr>
        <p:spPr>
          <a:xfrm>
            <a:off x="152400" y="6435839"/>
            <a:ext cx="5314517" cy="365125"/>
          </a:xfrm>
          <a:prstGeom prst="rect">
            <a:avLst/>
          </a:prstGeom>
          <a:noFill/>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97CE80-FE09-425E-962E-42773264A316}" type="slidenum">
              <a:rPr lang="en-US" sz="1200" smtClean="0"/>
              <a:pPr/>
              <a:t>17</a:t>
            </a:fld>
            <a:endParaRPr lang="en-US" sz="1200" dirty="0"/>
          </a:p>
        </p:txBody>
      </p:sp>
    </p:spTree>
    <p:custDataLst>
      <p:tags r:id="rId1"/>
    </p:custDataLst>
    <p:extLst>
      <p:ext uri="{BB962C8B-B14F-4D97-AF65-F5344CB8AC3E}">
        <p14:creationId xmlns:p14="http://schemas.microsoft.com/office/powerpoint/2010/main" val="2236049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C32C4-16D2-41BA-9CB7-97080D3B8F34}"/>
              </a:ext>
            </a:extLst>
          </p:cNvPr>
          <p:cNvSpPr>
            <a:spLocks noGrp="1"/>
          </p:cNvSpPr>
          <p:nvPr>
            <p:ph type="title"/>
          </p:nvPr>
        </p:nvSpPr>
        <p:spPr/>
        <p:txBody>
          <a:bodyPr/>
          <a:lstStyle/>
          <a:p>
            <a:r>
              <a:rPr lang="en-US" dirty="0"/>
              <a:t>It is...</a:t>
            </a:r>
          </a:p>
        </p:txBody>
      </p:sp>
      <p:pic>
        <p:nvPicPr>
          <p:cNvPr id="4" name="Picture 2" descr="Picture with text">
            <a:extLst>
              <a:ext uri="{FF2B5EF4-FFF2-40B4-BE49-F238E27FC236}">
                <a16:creationId xmlns:a16="http://schemas.microsoft.com/office/drawing/2014/main" id="{4CA1C9D7-317A-4AF0-BF37-945F229E4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857706"/>
            <a:ext cx="3974458" cy="303052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17B37EA-4A63-42EB-BA2B-05BA1EFEA3C6}"/>
              </a:ext>
            </a:extLst>
          </p:cNvPr>
          <p:cNvSpPr>
            <a:spLocks noGrp="1"/>
          </p:cNvSpPr>
          <p:nvPr>
            <p:ph idx="1"/>
          </p:nvPr>
        </p:nvSpPr>
        <p:spPr>
          <a:xfrm>
            <a:off x="982133" y="4953000"/>
            <a:ext cx="7704667" cy="1046816"/>
          </a:xfrm>
        </p:spPr>
        <p:txBody>
          <a:bodyPr/>
          <a:lstStyle/>
          <a:p>
            <a:r>
              <a:rPr lang="en-US" dirty="0"/>
              <a:t>Don’t fall asleep on us...yet! </a:t>
            </a:r>
          </a:p>
        </p:txBody>
      </p:sp>
      <p:sp>
        <p:nvSpPr>
          <p:cNvPr id="6" name="Slide Number Placeholder 5">
            <a:extLst>
              <a:ext uri="{FF2B5EF4-FFF2-40B4-BE49-F238E27FC236}">
                <a16:creationId xmlns:a16="http://schemas.microsoft.com/office/drawing/2014/main" id="{983CFBD7-B83A-FEDA-A4F9-E5B64BA382E7}"/>
              </a:ext>
            </a:extLst>
          </p:cNvPr>
          <p:cNvSpPr>
            <a:spLocks noGrp="1"/>
          </p:cNvSpPr>
          <p:nvPr>
            <p:ph type="sldNum" sz="quarter" idx="12"/>
          </p:nvPr>
        </p:nvSpPr>
        <p:spPr>
          <a:xfrm>
            <a:off x="76200" y="6477000"/>
            <a:ext cx="709698" cy="365125"/>
          </a:xfrm>
        </p:spPr>
        <p:txBody>
          <a:bodyPr/>
          <a:lstStyle/>
          <a:p>
            <a:pPr>
              <a:defRPr/>
            </a:pPr>
            <a:fld id="{0645263D-CFE2-4AA9-BA72-7BF9433896C3}" type="slidenum">
              <a:rPr lang="en-US" smtClean="0"/>
              <a:pPr>
                <a:defRPr/>
              </a:pPr>
              <a:t>18</a:t>
            </a:fld>
            <a:endParaRPr lang="en-US" dirty="0"/>
          </a:p>
        </p:txBody>
      </p:sp>
    </p:spTree>
    <p:custDataLst>
      <p:tags r:id="rId1"/>
    </p:custDataLst>
    <p:extLst>
      <p:ext uri="{BB962C8B-B14F-4D97-AF65-F5344CB8AC3E}">
        <p14:creationId xmlns:p14="http://schemas.microsoft.com/office/powerpoint/2010/main" val="2746294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E05D-E086-406F-A1BF-7BEF5C8EB16C}"/>
              </a:ext>
            </a:extLst>
          </p:cNvPr>
          <p:cNvSpPr>
            <a:spLocks noGrp="1"/>
          </p:cNvSpPr>
          <p:nvPr>
            <p:ph type="title"/>
          </p:nvPr>
        </p:nvSpPr>
        <p:spPr/>
        <p:txBody>
          <a:bodyPr/>
          <a:lstStyle/>
          <a:p>
            <a:r>
              <a:rPr lang="en-US" dirty="0"/>
              <a:t>Here is the situation...</a:t>
            </a:r>
          </a:p>
        </p:txBody>
      </p:sp>
      <p:sp>
        <p:nvSpPr>
          <p:cNvPr id="3" name="Content Placeholder 2">
            <a:extLst>
              <a:ext uri="{FF2B5EF4-FFF2-40B4-BE49-F238E27FC236}">
                <a16:creationId xmlns:a16="http://schemas.microsoft.com/office/drawing/2014/main" id="{581DAF70-3BEE-4085-94F8-5E99CDD7649D}"/>
              </a:ext>
            </a:extLst>
          </p:cNvPr>
          <p:cNvSpPr>
            <a:spLocks noGrp="1"/>
          </p:cNvSpPr>
          <p:nvPr>
            <p:ph idx="1"/>
          </p:nvPr>
        </p:nvSpPr>
        <p:spPr/>
        <p:txBody>
          <a:bodyPr>
            <a:normAutofit/>
          </a:bodyPr>
          <a:lstStyle/>
          <a:p>
            <a:r>
              <a:rPr lang="en-US" dirty="0"/>
              <a:t>PI submits a competing application to the NIH Parent R01 Announcement</a:t>
            </a:r>
          </a:p>
          <a:p>
            <a:r>
              <a:rPr lang="en-US" dirty="0"/>
              <a:t>Grant reviews well...scores a 2!</a:t>
            </a:r>
          </a:p>
          <a:p>
            <a:r>
              <a:rPr lang="en-US" dirty="0"/>
              <a:t>However...there are some changes that need to be dealt with...</a:t>
            </a:r>
          </a:p>
          <a:p>
            <a:r>
              <a:rPr lang="en-US" dirty="0"/>
              <a:t>The PI contacts NIH’s Program Official...let’s listen in on that call...</a:t>
            </a:r>
          </a:p>
          <a:p>
            <a:endParaRPr lang="en-US" dirty="0"/>
          </a:p>
        </p:txBody>
      </p:sp>
      <p:sp>
        <p:nvSpPr>
          <p:cNvPr id="5" name="Slide Number Placeholder 4">
            <a:extLst>
              <a:ext uri="{FF2B5EF4-FFF2-40B4-BE49-F238E27FC236}">
                <a16:creationId xmlns:a16="http://schemas.microsoft.com/office/drawing/2014/main" id="{D3F7F1A9-51AE-91CA-780C-1256708E6429}"/>
              </a:ext>
            </a:extLst>
          </p:cNvPr>
          <p:cNvSpPr>
            <a:spLocks noGrp="1"/>
          </p:cNvSpPr>
          <p:nvPr>
            <p:ph type="sldNum" sz="quarter" idx="12"/>
          </p:nvPr>
        </p:nvSpPr>
        <p:spPr>
          <a:xfrm>
            <a:off x="76200" y="6465753"/>
            <a:ext cx="709698" cy="365125"/>
          </a:xfrm>
        </p:spPr>
        <p:txBody>
          <a:bodyPr/>
          <a:lstStyle/>
          <a:p>
            <a:pPr>
              <a:defRPr/>
            </a:pPr>
            <a:fld id="{0645263D-CFE2-4AA9-BA72-7BF9433896C3}" type="slidenum">
              <a:rPr lang="en-US" smtClean="0"/>
              <a:pPr>
                <a:defRPr/>
              </a:pPr>
              <a:t>19</a:t>
            </a:fld>
            <a:endParaRPr lang="en-US" dirty="0"/>
          </a:p>
        </p:txBody>
      </p:sp>
    </p:spTree>
    <p:extLst>
      <p:ext uri="{BB962C8B-B14F-4D97-AF65-F5344CB8AC3E}">
        <p14:creationId xmlns:p14="http://schemas.microsoft.com/office/powerpoint/2010/main" val="124755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901383" y="746760"/>
            <a:ext cx="7402512" cy="955675"/>
          </a:xfrm>
        </p:spPr>
        <p:txBody>
          <a:bodyPr/>
          <a:lstStyle/>
          <a:p>
            <a:pPr algn="ctr" eaLnBrk="1" hangingPunct="1"/>
            <a:r>
              <a:rPr lang="en-US" dirty="0"/>
              <a:t>Presenters</a:t>
            </a:r>
          </a:p>
        </p:txBody>
      </p:sp>
      <p:grpSp>
        <p:nvGrpSpPr>
          <p:cNvPr id="4" name="Group 3" descr="Crystal Wolfrey&#10;Chief Grants Management Officer&#10;National Cancer Institute">
            <a:extLst>
              <a:ext uri="{FF2B5EF4-FFF2-40B4-BE49-F238E27FC236}">
                <a16:creationId xmlns:a16="http://schemas.microsoft.com/office/drawing/2014/main" id="{92F9FA46-AB1D-8D33-806C-E42353ADD663}"/>
              </a:ext>
            </a:extLst>
          </p:cNvPr>
          <p:cNvGrpSpPr/>
          <p:nvPr/>
        </p:nvGrpSpPr>
        <p:grpSpPr>
          <a:xfrm>
            <a:off x="533400" y="1897321"/>
            <a:ext cx="6261417" cy="2232719"/>
            <a:chOff x="901383" y="1895374"/>
            <a:chExt cx="6261417" cy="2232719"/>
          </a:xfrm>
        </p:grpSpPr>
        <p:pic>
          <p:nvPicPr>
            <p:cNvPr id="3" name="Picture 2" descr="A picture containing person, wall, clothing, smiling&#10;">
              <a:extLst>
                <a:ext uri="{FF2B5EF4-FFF2-40B4-BE49-F238E27FC236}">
                  <a16:creationId xmlns:a16="http://schemas.microsoft.com/office/drawing/2014/main" id="{2A01FCF3-CCDB-4616-9904-F322A75051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383" y="1895374"/>
              <a:ext cx="1447800" cy="1981200"/>
            </a:xfrm>
            <a:prstGeom prst="rect">
              <a:avLst/>
            </a:prstGeom>
          </p:spPr>
        </p:pic>
        <p:sp>
          <p:nvSpPr>
            <p:cNvPr id="2" name="Rectangle 3">
              <a:extLst>
                <a:ext uri="{FF2B5EF4-FFF2-40B4-BE49-F238E27FC236}">
                  <a16:creationId xmlns:a16="http://schemas.microsoft.com/office/drawing/2014/main" id="{DD6E7AD6-B609-F4FA-B0C8-557C73CCD629}"/>
                </a:ext>
              </a:extLst>
            </p:cNvPr>
            <p:cNvSpPr txBox="1">
              <a:spLocks noChangeArrowheads="1"/>
            </p:cNvSpPr>
            <p:nvPr/>
          </p:nvSpPr>
          <p:spPr>
            <a:xfrm>
              <a:off x="2285175" y="2146893"/>
              <a:ext cx="4877625" cy="198120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dirty="0"/>
                <a:t>Crystal Wolfrey</a:t>
              </a:r>
            </a:p>
            <a:p>
              <a:pPr marL="0" indent="0" algn="ctr">
                <a:buFont typeface="Wingdings" pitchFamily="2" charset="2"/>
                <a:buNone/>
              </a:pPr>
              <a:r>
                <a:rPr lang="en-US" dirty="0"/>
                <a:t>Chief Grants Management Officer</a:t>
              </a:r>
            </a:p>
            <a:p>
              <a:pPr marL="0" indent="0" algn="ctr">
                <a:buFont typeface="Wingdings" pitchFamily="2" charset="2"/>
                <a:buNone/>
              </a:pPr>
              <a:r>
                <a:rPr lang="en-US" dirty="0"/>
                <a:t>National Cancer Institute</a:t>
              </a:r>
            </a:p>
            <a:p>
              <a:pPr marL="0" indent="0" algn="ctr">
                <a:buFont typeface="Wingdings" pitchFamily="2" charset="2"/>
                <a:buNone/>
              </a:pPr>
              <a:r>
                <a:rPr lang="en-US" dirty="0"/>
                <a:t>****************************</a:t>
              </a:r>
            </a:p>
            <a:p>
              <a:pPr algn="ctr">
                <a:buFont typeface="Wingdings" pitchFamily="2" charset="2"/>
                <a:buNone/>
              </a:pPr>
              <a:endParaRPr lang="en-US" sz="2800" dirty="0"/>
            </a:p>
          </p:txBody>
        </p:sp>
      </p:grpSp>
      <p:grpSp>
        <p:nvGrpSpPr>
          <p:cNvPr id="8" name="Group 7" descr="Sean Hine&#10;Deputy Chief Grants Management Officer&#10;National Cancer Institute">
            <a:extLst>
              <a:ext uri="{FF2B5EF4-FFF2-40B4-BE49-F238E27FC236}">
                <a16:creationId xmlns:a16="http://schemas.microsoft.com/office/drawing/2014/main" id="{6FE9F0F0-498D-4E94-3421-3CF7E79A6FEF}"/>
              </a:ext>
            </a:extLst>
          </p:cNvPr>
          <p:cNvGrpSpPr/>
          <p:nvPr/>
        </p:nvGrpSpPr>
        <p:grpSpPr>
          <a:xfrm>
            <a:off x="1319703" y="3964068"/>
            <a:ext cx="7137716" cy="2147172"/>
            <a:chOff x="1777683" y="4154753"/>
            <a:chExt cx="7137716" cy="2147172"/>
          </a:xfrm>
        </p:grpSpPr>
        <p:sp>
          <p:nvSpPr>
            <p:cNvPr id="6" name="Rectangle 3">
              <a:extLst>
                <a:ext uri="{FF2B5EF4-FFF2-40B4-BE49-F238E27FC236}">
                  <a16:creationId xmlns:a16="http://schemas.microsoft.com/office/drawing/2014/main" id="{8D8B1813-81AE-0ACD-473A-2C184AC31EB9}"/>
                </a:ext>
              </a:extLst>
            </p:cNvPr>
            <p:cNvSpPr txBox="1">
              <a:spLocks noChangeArrowheads="1"/>
            </p:cNvSpPr>
            <p:nvPr/>
          </p:nvSpPr>
          <p:spPr>
            <a:xfrm>
              <a:off x="1777683" y="4320725"/>
              <a:ext cx="6092756" cy="198120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dirty="0"/>
                <a:t>Sean Hine</a:t>
              </a:r>
            </a:p>
            <a:p>
              <a:pPr marL="0" indent="0" algn="ctr">
                <a:buFont typeface="Wingdings" pitchFamily="2" charset="2"/>
                <a:buNone/>
              </a:pPr>
              <a:r>
                <a:rPr lang="en-US" dirty="0"/>
                <a:t>Deputy Chief Grants Management Officer</a:t>
              </a:r>
            </a:p>
            <a:p>
              <a:pPr marL="0" indent="0" algn="ctr">
                <a:buFont typeface="Wingdings" pitchFamily="2" charset="2"/>
                <a:buNone/>
              </a:pPr>
              <a:r>
                <a:rPr lang="en-US" dirty="0"/>
                <a:t>National Cancer Institute</a:t>
              </a:r>
            </a:p>
            <a:p>
              <a:pPr marL="0" indent="0" algn="ctr">
                <a:buFont typeface="Wingdings" pitchFamily="2" charset="2"/>
                <a:buNone/>
              </a:pPr>
              <a:r>
                <a:rPr lang="en-US" dirty="0"/>
                <a:t>****************************</a:t>
              </a:r>
            </a:p>
            <a:p>
              <a:pPr algn="ctr"/>
              <a:endParaRPr lang="en-US" dirty="0"/>
            </a:p>
            <a:p>
              <a:pPr algn="ctr">
                <a:buFont typeface="Wingdings" pitchFamily="2" charset="2"/>
                <a:buNone/>
              </a:pPr>
              <a:endParaRPr lang="en-US" dirty="0"/>
            </a:p>
            <a:p>
              <a:pPr algn="ctr">
                <a:buFont typeface="Wingdings" pitchFamily="2" charset="2"/>
                <a:buNone/>
              </a:pPr>
              <a:endParaRPr lang="en-US" sz="2800" dirty="0"/>
            </a:p>
          </p:txBody>
        </p:sp>
        <p:pic>
          <p:nvPicPr>
            <p:cNvPr id="7" name="Picture 6" descr="A person in a suit smiling&#10;&#10;Description automatically generated with low confidence">
              <a:extLst>
                <a:ext uri="{FF2B5EF4-FFF2-40B4-BE49-F238E27FC236}">
                  <a16:creationId xmlns:a16="http://schemas.microsoft.com/office/drawing/2014/main" id="{91FF3156-2956-EFB2-8D23-911EE10C75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200" y="4154753"/>
              <a:ext cx="1600199" cy="1981200"/>
            </a:xfrm>
            <a:prstGeom prst="rect">
              <a:avLst/>
            </a:prstGeom>
          </p:spPr>
        </p:pic>
      </p:grpSp>
      <p:sp>
        <p:nvSpPr>
          <p:cNvPr id="4098" name="Slide Number Placeholder 4"/>
          <p:cNvSpPr>
            <a:spLocks noGrp="1"/>
          </p:cNvSpPr>
          <p:nvPr>
            <p:ph type="sldNum" sz="quarter" idx="12"/>
          </p:nvPr>
        </p:nvSpPr>
        <p:spPr>
          <a:xfrm>
            <a:off x="152400" y="6441276"/>
            <a:ext cx="5314517" cy="365125"/>
          </a:xfrm>
          <a:noFill/>
        </p:spPr>
        <p:txBody>
          <a:bodyPr/>
          <a:lstStyle/>
          <a:p>
            <a:fld id="{E5A353DF-BA0D-4FBB-863D-A4E0D7C3A0CB}" type="slidenum">
              <a:rPr lang="en-US" sz="1200" smtClean="0"/>
              <a:pPr/>
              <a:t>2</a:t>
            </a:fld>
            <a:endParaRPr lang="en-US" sz="1200"/>
          </a:p>
        </p:txBody>
      </p:sp>
    </p:spTree>
    <p:custDataLst>
      <p:tags r:id="rId1"/>
    </p:custDataLst>
    <p:extLst>
      <p:ext uri="{BB962C8B-B14F-4D97-AF65-F5344CB8AC3E}">
        <p14:creationId xmlns:p14="http://schemas.microsoft.com/office/powerpoint/2010/main" val="2454983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18C7-6EDB-45DD-B152-0F5AFE6A7E05}"/>
              </a:ext>
            </a:extLst>
          </p:cNvPr>
          <p:cNvSpPr>
            <a:spLocks noGrp="1"/>
          </p:cNvSpPr>
          <p:nvPr>
            <p:ph type="title"/>
          </p:nvPr>
        </p:nvSpPr>
        <p:spPr>
          <a:xfrm>
            <a:off x="838201" y="457201"/>
            <a:ext cx="7848600" cy="1676399"/>
          </a:xfrm>
        </p:spPr>
        <p:txBody>
          <a:bodyPr/>
          <a:lstStyle/>
          <a:p>
            <a:r>
              <a:rPr lang="en-US" dirty="0"/>
              <a:t>Can an application have a change in the proposed aims?</a:t>
            </a:r>
          </a:p>
        </p:txBody>
      </p:sp>
      <p:sp>
        <p:nvSpPr>
          <p:cNvPr id="3" name="Content Placeholder 2">
            <a:extLst>
              <a:ext uri="{FF2B5EF4-FFF2-40B4-BE49-F238E27FC236}">
                <a16:creationId xmlns:a16="http://schemas.microsoft.com/office/drawing/2014/main" id="{0C34B992-B3F5-4108-A04C-B983BE18D333}"/>
              </a:ext>
            </a:extLst>
          </p:cNvPr>
          <p:cNvSpPr>
            <a:spLocks noGrp="1"/>
          </p:cNvSpPr>
          <p:nvPr>
            <p:ph idx="1"/>
          </p:nvPr>
        </p:nvSpPr>
        <p:spPr>
          <a:xfrm>
            <a:off x="982133" y="2895600"/>
            <a:ext cx="7704667" cy="3332816"/>
          </a:xfrm>
        </p:spPr>
        <p:txBody>
          <a:bodyPr>
            <a:normAutofit/>
          </a:bodyPr>
          <a:lstStyle/>
          <a:p>
            <a:r>
              <a:rPr lang="en-US" dirty="0"/>
              <a:t>IT DEPENDS!!</a:t>
            </a:r>
          </a:p>
          <a:p>
            <a:r>
              <a:rPr lang="en-US" dirty="0"/>
              <a:t>A few items that would need to be considered:</a:t>
            </a:r>
          </a:p>
          <a:p>
            <a:pPr lvl="1"/>
            <a:r>
              <a:rPr lang="en-US" dirty="0"/>
              <a:t>Responsiveness and requirements of the Funding Opportunity Announcement (FOA)</a:t>
            </a:r>
          </a:p>
          <a:p>
            <a:pPr lvl="1"/>
            <a:r>
              <a:rPr lang="en-US" dirty="0"/>
              <a:t>Is this still the same application that was peer reviewed?</a:t>
            </a:r>
          </a:p>
          <a:p>
            <a:pPr lvl="1"/>
            <a:r>
              <a:rPr lang="en-US" dirty="0"/>
              <a:t>Are the changes significant enough to have impacted the score the application received?</a:t>
            </a:r>
          </a:p>
          <a:p>
            <a:r>
              <a:rPr lang="en-US" dirty="0"/>
              <a:t>It is important to contact NIH Program and Grants Management Officials early in the process</a:t>
            </a:r>
          </a:p>
        </p:txBody>
      </p:sp>
      <p:sp>
        <p:nvSpPr>
          <p:cNvPr id="4" name="TextBox 3">
            <a:extLst>
              <a:ext uri="{FF2B5EF4-FFF2-40B4-BE49-F238E27FC236}">
                <a16:creationId xmlns:a16="http://schemas.microsoft.com/office/drawing/2014/main" id="{76545D83-928E-4566-95EE-A180548756DA}"/>
              </a:ext>
            </a:extLst>
          </p:cNvPr>
          <p:cNvSpPr txBox="1"/>
          <p:nvPr/>
        </p:nvSpPr>
        <p:spPr>
          <a:xfrm>
            <a:off x="2514600" y="1828800"/>
            <a:ext cx="3962400" cy="1200329"/>
          </a:xfrm>
          <a:prstGeom prst="rect">
            <a:avLst/>
          </a:prstGeom>
          <a:noFill/>
        </p:spPr>
        <p:txBody>
          <a:bodyPr wrap="square" rtlCol="0">
            <a:spAutoFit/>
          </a:bodyPr>
          <a:lstStyle/>
          <a:p>
            <a:pPr algn="ctr"/>
            <a:r>
              <a:rPr lang="en-US" sz="3600" dirty="0"/>
              <a:t>Time for the Classic NIH Answer!! </a:t>
            </a:r>
          </a:p>
        </p:txBody>
      </p:sp>
      <p:sp>
        <p:nvSpPr>
          <p:cNvPr id="6" name="Slide Number Placeholder 5">
            <a:extLst>
              <a:ext uri="{FF2B5EF4-FFF2-40B4-BE49-F238E27FC236}">
                <a16:creationId xmlns:a16="http://schemas.microsoft.com/office/drawing/2014/main" id="{6DA402AF-0CED-8CB8-A695-20BB4464746A}"/>
              </a:ext>
            </a:extLst>
          </p:cNvPr>
          <p:cNvSpPr>
            <a:spLocks noGrp="1"/>
          </p:cNvSpPr>
          <p:nvPr>
            <p:ph type="sldNum" sz="quarter" idx="12"/>
          </p:nvPr>
        </p:nvSpPr>
        <p:spPr>
          <a:xfrm>
            <a:off x="76200" y="6492875"/>
            <a:ext cx="709698" cy="365125"/>
          </a:xfrm>
        </p:spPr>
        <p:txBody>
          <a:bodyPr/>
          <a:lstStyle/>
          <a:p>
            <a:pPr>
              <a:defRPr/>
            </a:pPr>
            <a:fld id="{0645263D-CFE2-4AA9-BA72-7BF9433896C3}" type="slidenum">
              <a:rPr lang="en-US" smtClean="0"/>
              <a:pPr>
                <a:defRPr/>
              </a:pPr>
              <a:t>20</a:t>
            </a:fld>
            <a:endParaRPr lang="en-US" dirty="0"/>
          </a:p>
        </p:txBody>
      </p:sp>
    </p:spTree>
    <p:extLst>
      <p:ext uri="{BB962C8B-B14F-4D97-AF65-F5344CB8AC3E}">
        <p14:creationId xmlns:p14="http://schemas.microsoft.com/office/powerpoint/2010/main" val="113173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CE80-2905-4BEA-9BD9-9CC862114993}"/>
              </a:ext>
            </a:extLst>
          </p:cNvPr>
          <p:cNvSpPr>
            <a:spLocks noGrp="1"/>
          </p:cNvSpPr>
          <p:nvPr>
            <p:ph type="title"/>
          </p:nvPr>
        </p:nvSpPr>
        <p:spPr/>
        <p:txBody>
          <a:bodyPr/>
          <a:lstStyle/>
          <a:p>
            <a:r>
              <a:rPr lang="en-US" dirty="0"/>
              <a:t>Time to ask you!</a:t>
            </a:r>
          </a:p>
        </p:txBody>
      </p:sp>
      <p:sp>
        <p:nvSpPr>
          <p:cNvPr id="3" name="Content Placeholder 2">
            <a:extLst>
              <a:ext uri="{FF2B5EF4-FFF2-40B4-BE49-F238E27FC236}">
                <a16:creationId xmlns:a16="http://schemas.microsoft.com/office/drawing/2014/main" id="{03E534F7-1CD5-492D-BE04-B95FBD410CCC}"/>
              </a:ext>
            </a:extLst>
          </p:cNvPr>
          <p:cNvSpPr>
            <a:spLocks noGrp="1"/>
          </p:cNvSpPr>
          <p:nvPr>
            <p:ph idx="1"/>
          </p:nvPr>
        </p:nvSpPr>
        <p:spPr>
          <a:xfrm>
            <a:off x="719666" y="2362200"/>
            <a:ext cx="7704667" cy="3962401"/>
          </a:xfrm>
        </p:spPr>
        <p:txBody>
          <a:bodyPr>
            <a:normAutofit lnSpcReduction="10000"/>
          </a:bodyPr>
          <a:lstStyle/>
          <a:p>
            <a:pPr marL="0" indent="0">
              <a:buNone/>
            </a:pPr>
            <a:r>
              <a:rPr lang="en-US" dirty="0"/>
              <a:t>MULTIPLE CHOICE!</a:t>
            </a:r>
          </a:p>
          <a:p>
            <a:r>
              <a:rPr lang="en-US" dirty="0"/>
              <a:t>A U01 application was reviewed and scored with a multi-PI arrangement.  Well...shortly after, one of the PIs blissfully heads to retirement!  What needs to be done?</a:t>
            </a:r>
          </a:p>
          <a:p>
            <a:pPr marL="0" indent="0">
              <a:buNone/>
            </a:pPr>
            <a:r>
              <a:rPr lang="en-US" dirty="0"/>
              <a:t>A = The grant will just need to remove that person resulting in one less PI being involved.</a:t>
            </a:r>
          </a:p>
          <a:p>
            <a:pPr marL="0" indent="0">
              <a:buNone/>
            </a:pPr>
            <a:r>
              <a:rPr lang="en-US" dirty="0"/>
              <a:t>B = The grant must go back through peer review.</a:t>
            </a:r>
          </a:p>
          <a:p>
            <a:pPr marL="0" indent="0">
              <a:buNone/>
            </a:pPr>
            <a:r>
              <a:rPr lang="en-US" dirty="0"/>
              <a:t>C = A request to remove or replace the PI can be submitted to the NIH Institute/Center.</a:t>
            </a:r>
          </a:p>
          <a:p>
            <a:pPr marL="0" indent="0">
              <a:buNone/>
            </a:pPr>
            <a:r>
              <a:rPr lang="en-US" dirty="0"/>
              <a:t>D= The grant must replace the PI since it was originally submitted as a multi-PI arrangement.</a:t>
            </a:r>
          </a:p>
        </p:txBody>
      </p:sp>
      <p:sp>
        <p:nvSpPr>
          <p:cNvPr id="5" name="Slide Number Placeholder 4">
            <a:extLst>
              <a:ext uri="{FF2B5EF4-FFF2-40B4-BE49-F238E27FC236}">
                <a16:creationId xmlns:a16="http://schemas.microsoft.com/office/drawing/2014/main" id="{1F8FECCD-6234-AFDE-CD3C-F6BDF6AA735A}"/>
              </a:ext>
            </a:extLst>
          </p:cNvPr>
          <p:cNvSpPr>
            <a:spLocks noGrp="1"/>
          </p:cNvSpPr>
          <p:nvPr>
            <p:ph type="sldNum" sz="quarter" idx="12"/>
          </p:nvPr>
        </p:nvSpPr>
        <p:spPr>
          <a:xfrm>
            <a:off x="76200" y="6492875"/>
            <a:ext cx="709698" cy="365125"/>
          </a:xfrm>
        </p:spPr>
        <p:txBody>
          <a:bodyPr/>
          <a:lstStyle/>
          <a:p>
            <a:pPr>
              <a:defRPr/>
            </a:pPr>
            <a:fld id="{0645263D-CFE2-4AA9-BA72-7BF9433896C3}" type="slidenum">
              <a:rPr lang="en-US" smtClean="0"/>
              <a:pPr>
                <a:defRPr/>
              </a:pPr>
              <a:t>21</a:t>
            </a:fld>
            <a:endParaRPr lang="en-US" dirty="0"/>
          </a:p>
        </p:txBody>
      </p:sp>
    </p:spTree>
    <p:extLst>
      <p:ext uri="{BB962C8B-B14F-4D97-AF65-F5344CB8AC3E}">
        <p14:creationId xmlns:p14="http://schemas.microsoft.com/office/powerpoint/2010/main" val="1088707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26F13-7280-49A5-8532-0BB9B7DB6E8F}"/>
              </a:ext>
            </a:extLst>
          </p:cNvPr>
          <p:cNvSpPr>
            <a:spLocks noGrp="1"/>
          </p:cNvSpPr>
          <p:nvPr>
            <p:ph type="title"/>
          </p:nvPr>
        </p:nvSpPr>
        <p:spPr/>
        <p:txBody>
          <a:bodyPr/>
          <a:lstStyle/>
          <a:p>
            <a:r>
              <a:rPr lang="en-US" dirty="0"/>
              <a:t>Answer is....</a:t>
            </a:r>
          </a:p>
        </p:txBody>
      </p:sp>
      <p:sp>
        <p:nvSpPr>
          <p:cNvPr id="4" name="Content Placeholder 2">
            <a:extLst>
              <a:ext uri="{FF2B5EF4-FFF2-40B4-BE49-F238E27FC236}">
                <a16:creationId xmlns:a16="http://schemas.microsoft.com/office/drawing/2014/main" id="{F8ACF74B-71E2-4E7C-A1DE-13AB94EB5086}"/>
              </a:ext>
            </a:extLst>
          </p:cNvPr>
          <p:cNvSpPr>
            <a:spLocks noGrp="1"/>
          </p:cNvSpPr>
          <p:nvPr>
            <p:ph idx="1"/>
          </p:nvPr>
        </p:nvSpPr>
        <p:spPr>
          <a:xfrm>
            <a:off x="685800" y="2011363"/>
            <a:ext cx="7772400" cy="4206875"/>
          </a:xfrm>
        </p:spPr>
        <p:txBody>
          <a:bodyPr>
            <a:normAutofit lnSpcReduction="10000"/>
          </a:bodyPr>
          <a:lstStyle/>
          <a:p>
            <a:pPr marL="0" indent="0">
              <a:buNone/>
            </a:pPr>
            <a:r>
              <a:rPr lang="en-US" dirty="0"/>
              <a:t>MULTIPLE CHOICE!</a:t>
            </a:r>
          </a:p>
          <a:p>
            <a:r>
              <a:rPr lang="en-US" dirty="0"/>
              <a:t>A U01 application was reviewed and scored with a multi-PI arrangement.  Well...shortly after, one of the PIs blissfully heads to retirement!  What needs to be done?</a:t>
            </a:r>
          </a:p>
          <a:p>
            <a:pPr marL="0" indent="0">
              <a:buNone/>
            </a:pPr>
            <a:r>
              <a:rPr lang="en-US" dirty="0"/>
              <a:t>A = The grant will just need to remove that person resulting in one less PI being involved.</a:t>
            </a:r>
          </a:p>
          <a:p>
            <a:pPr marL="0" indent="0">
              <a:buNone/>
            </a:pPr>
            <a:r>
              <a:rPr lang="en-US" dirty="0"/>
              <a:t>B = The grant must go back through peer review.</a:t>
            </a:r>
          </a:p>
          <a:p>
            <a:pPr marL="0" indent="0">
              <a:buNone/>
            </a:pPr>
            <a:r>
              <a:rPr lang="en-US" b="1" u="sng" dirty="0"/>
              <a:t>C = A request to remove or replace the PI can be submitted to the NIH Institute/Center.</a:t>
            </a:r>
          </a:p>
          <a:p>
            <a:pPr marL="0" indent="0">
              <a:buNone/>
            </a:pPr>
            <a:r>
              <a:rPr lang="en-US" dirty="0"/>
              <a:t>D= The grant must replace the PI since it was originally submitted as a multi-PI arrangement.</a:t>
            </a:r>
          </a:p>
        </p:txBody>
      </p:sp>
      <p:sp>
        <p:nvSpPr>
          <p:cNvPr id="5" name="Slide Number Placeholder 4">
            <a:extLst>
              <a:ext uri="{FF2B5EF4-FFF2-40B4-BE49-F238E27FC236}">
                <a16:creationId xmlns:a16="http://schemas.microsoft.com/office/drawing/2014/main" id="{02873B64-3D00-6686-C6A9-C788F4F1F57A}"/>
              </a:ext>
            </a:extLst>
          </p:cNvPr>
          <p:cNvSpPr>
            <a:spLocks noGrp="1"/>
          </p:cNvSpPr>
          <p:nvPr>
            <p:ph type="sldNum" sz="quarter" idx="12"/>
          </p:nvPr>
        </p:nvSpPr>
        <p:spPr>
          <a:xfrm>
            <a:off x="76200" y="6436665"/>
            <a:ext cx="709698" cy="365125"/>
          </a:xfrm>
        </p:spPr>
        <p:txBody>
          <a:bodyPr/>
          <a:lstStyle/>
          <a:p>
            <a:pPr>
              <a:defRPr/>
            </a:pPr>
            <a:fld id="{0645263D-CFE2-4AA9-BA72-7BF9433896C3}" type="slidenum">
              <a:rPr lang="en-US" smtClean="0"/>
              <a:pPr>
                <a:defRPr/>
              </a:pPr>
              <a:t>22</a:t>
            </a:fld>
            <a:endParaRPr lang="en-US" dirty="0"/>
          </a:p>
        </p:txBody>
      </p:sp>
    </p:spTree>
    <p:extLst>
      <p:ext uri="{BB962C8B-B14F-4D97-AF65-F5344CB8AC3E}">
        <p14:creationId xmlns:p14="http://schemas.microsoft.com/office/powerpoint/2010/main" val="1552390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998DA-AF91-66D4-EA01-F197B0AEB940}"/>
              </a:ext>
            </a:extLst>
          </p:cNvPr>
          <p:cNvSpPr>
            <a:spLocks noGrp="1"/>
          </p:cNvSpPr>
          <p:nvPr>
            <p:ph type="title"/>
          </p:nvPr>
        </p:nvSpPr>
        <p:spPr/>
        <p:txBody>
          <a:bodyPr/>
          <a:lstStyle/>
          <a:p>
            <a:r>
              <a:rPr lang="en-US" dirty="0"/>
              <a:t>Change to PI structure</a:t>
            </a:r>
          </a:p>
        </p:txBody>
      </p:sp>
      <p:sp>
        <p:nvSpPr>
          <p:cNvPr id="3" name="Content Placeholder 2">
            <a:extLst>
              <a:ext uri="{FF2B5EF4-FFF2-40B4-BE49-F238E27FC236}">
                <a16:creationId xmlns:a16="http://schemas.microsoft.com/office/drawing/2014/main" id="{5F1CC167-548E-6DA9-CB70-D53F15F94EB5}"/>
              </a:ext>
            </a:extLst>
          </p:cNvPr>
          <p:cNvSpPr>
            <a:spLocks noGrp="1"/>
          </p:cNvSpPr>
          <p:nvPr>
            <p:ph idx="1"/>
          </p:nvPr>
        </p:nvSpPr>
        <p:spPr/>
        <p:txBody>
          <a:bodyPr/>
          <a:lstStyle/>
          <a:p>
            <a:r>
              <a:rPr lang="en-US" sz="2800" dirty="0"/>
              <a:t>Items that must be included when proposing a change to a PI structure:</a:t>
            </a:r>
          </a:p>
          <a:p>
            <a:pPr lvl="1"/>
            <a:r>
              <a:rPr lang="en-US" sz="2400" dirty="0"/>
              <a:t>If changing an Multi-PI arrangement – adding or removing a PI but retaining an MPI – need to provide a new Multi-PI leadership plan (covering all parts of the plan!)</a:t>
            </a:r>
          </a:p>
          <a:p>
            <a:pPr lvl="1"/>
            <a:r>
              <a:rPr lang="en-US" sz="2400" dirty="0"/>
              <a:t>How will responsibilities of the PI(s) be adjusted?  </a:t>
            </a:r>
          </a:p>
          <a:p>
            <a:pPr lvl="1"/>
            <a:r>
              <a:rPr lang="en-US" sz="2400" dirty="0"/>
              <a:t>An explanation on the impact on the proposed research</a:t>
            </a:r>
          </a:p>
          <a:p>
            <a:r>
              <a:rPr lang="en-US" sz="2800" dirty="0"/>
              <a:t>Communicate with the NIH Officials as early in the process as possible</a:t>
            </a:r>
          </a:p>
          <a:p>
            <a:pPr lvl="1"/>
            <a:endParaRPr lang="en-US" dirty="0"/>
          </a:p>
          <a:p>
            <a:pPr lvl="1"/>
            <a:endParaRPr lang="en-US" dirty="0"/>
          </a:p>
        </p:txBody>
      </p:sp>
      <p:sp>
        <p:nvSpPr>
          <p:cNvPr id="5" name="Slide Number Placeholder 4">
            <a:extLst>
              <a:ext uri="{FF2B5EF4-FFF2-40B4-BE49-F238E27FC236}">
                <a16:creationId xmlns:a16="http://schemas.microsoft.com/office/drawing/2014/main" id="{6680A8E2-5C78-B472-0398-D0E4D226BB21}"/>
              </a:ext>
            </a:extLst>
          </p:cNvPr>
          <p:cNvSpPr>
            <a:spLocks noGrp="1"/>
          </p:cNvSpPr>
          <p:nvPr>
            <p:ph type="sldNum" sz="quarter" idx="12"/>
          </p:nvPr>
        </p:nvSpPr>
        <p:spPr>
          <a:xfrm>
            <a:off x="76200" y="6481251"/>
            <a:ext cx="709698" cy="365125"/>
          </a:xfrm>
        </p:spPr>
        <p:txBody>
          <a:bodyPr/>
          <a:lstStyle/>
          <a:p>
            <a:pPr>
              <a:defRPr/>
            </a:pPr>
            <a:fld id="{0645263D-CFE2-4AA9-BA72-7BF9433896C3}" type="slidenum">
              <a:rPr lang="en-US" smtClean="0"/>
              <a:pPr>
                <a:defRPr/>
              </a:pPr>
              <a:t>23</a:t>
            </a:fld>
            <a:endParaRPr lang="en-US" dirty="0"/>
          </a:p>
        </p:txBody>
      </p:sp>
    </p:spTree>
    <p:extLst>
      <p:ext uri="{BB962C8B-B14F-4D97-AF65-F5344CB8AC3E}">
        <p14:creationId xmlns:p14="http://schemas.microsoft.com/office/powerpoint/2010/main" val="738108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499A-639B-6709-1C31-4357BF8356E4}"/>
              </a:ext>
            </a:extLst>
          </p:cNvPr>
          <p:cNvSpPr>
            <a:spLocks noGrp="1"/>
          </p:cNvSpPr>
          <p:nvPr>
            <p:ph type="title"/>
          </p:nvPr>
        </p:nvSpPr>
        <p:spPr>
          <a:xfrm>
            <a:off x="697989" y="-755571"/>
            <a:ext cx="7772400" cy="706424"/>
          </a:xfrm>
        </p:spPr>
        <p:txBody>
          <a:bodyPr/>
          <a:lstStyle/>
          <a:p>
            <a:r>
              <a:rPr lang="en-US" dirty="0"/>
              <a:t>Lightning round Q&amp;A</a:t>
            </a:r>
          </a:p>
        </p:txBody>
      </p:sp>
      <p:pic>
        <p:nvPicPr>
          <p:cNvPr id="2052" name="Picture 4" descr="Picture with text">
            <a:extLst>
              <a:ext uri="{FF2B5EF4-FFF2-40B4-BE49-F238E27FC236}">
                <a16:creationId xmlns:a16="http://schemas.microsoft.com/office/drawing/2014/main" id="{1F37ABD2-7672-49DB-A5A8-93186833F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3320"/>
            <a:ext cx="5105400" cy="246127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6637CE-D7D4-4A3B-8229-98020762CA35}"/>
              </a:ext>
            </a:extLst>
          </p:cNvPr>
          <p:cNvSpPr>
            <a:spLocks noGrp="1"/>
          </p:cNvSpPr>
          <p:nvPr>
            <p:ph idx="1"/>
          </p:nvPr>
        </p:nvSpPr>
        <p:spPr>
          <a:xfrm>
            <a:off x="685019" y="2819400"/>
            <a:ext cx="7772400" cy="3398520"/>
          </a:xfrm>
        </p:spPr>
        <p:txBody>
          <a:bodyPr/>
          <a:lstStyle/>
          <a:p>
            <a:r>
              <a:rPr lang="en-US" dirty="0"/>
              <a:t>For the next few minutes, we will address as many questions as we can…</a:t>
            </a:r>
          </a:p>
          <a:p>
            <a:r>
              <a:rPr lang="en-US" dirty="0"/>
              <a:t>If they are too involved, we may need to skip it.  However, please feel free to contact us via e-mail (or attend one of the many Meet the Expert sessions!)</a:t>
            </a:r>
          </a:p>
        </p:txBody>
      </p:sp>
      <p:sp>
        <p:nvSpPr>
          <p:cNvPr id="4" name="Slide Number Placeholder 3">
            <a:extLst>
              <a:ext uri="{FF2B5EF4-FFF2-40B4-BE49-F238E27FC236}">
                <a16:creationId xmlns:a16="http://schemas.microsoft.com/office/drawing/2014/main" id="{02A1AD81-D88C-FBEA-CB05-608459B801DB}"/>
              </a:ext>
            </a:extLst>
          </p:cNvPr>
          <p:cNvSpPr>
            <a:spLocks noGrp="1"/>
          </p:cNvSpPr>
          <p:nvPr>
            <p:ph type="sldNum" sz="quarter" idx="12"/>
          </p:nvPr>
        </p:nvSpPr>
        <p:spPr/>
        <p:txBody>
          <a:bodyPr/>
          <a:lstStyle/>
          <a:p>
            <a:pPr>
              <a:defRPr/>
            </a:pPr>
            <a:fld id="{0645263D-CFE2-4AA9-BA72-7BF9433896C3}" type="slidenum">
              <a:rPr lang="en-US" smtClean="0"/>
              <a:pPr>
                <a:defRPr/>
              </a:pPr>
              <a:t>24</a:t>
            </a:fld>
            <a:endParaRPr lang="en-US" dirty="0"/>
          </a:p>
        </p:txBody>
      </p:sp>
    </p:spTree>
    <p:custDataLst>
      <p:tags r:id="rId1"/>
    </p:custDataLst>
    <p:extLst>
      <p:ext uri="{BB962C8B-B14F-4D97-AF65-F5344CB8AC3E}">
        <p14:creationId xmlns:p14="http://schemas.microsoft.com/office/powerpoint/2010/main" val="3882238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07310-36AB-4989-AA1D-A0F88E3A7E70}"/>
              </a:ext>
            </a:extLst>
          </p:cNvPr>
          <p:cNvSpPr>
            <a:spLocks noGrp="1"/>
          </p:cNvSpPr>
          <p:nvPr>
            <p:ph type="title"/>
          </p:nvPr>
        </p:nvSpPr>
        <p:spPr/>
        <p:txBody>
          <a:bodyPr/>
          <a:lstStyle/>
          <a:p>
            <a:r>
              <a:rPr lang="en-US" dirty="0"/>
              <a:t>Negotiating an award!</a:t>
            </a:r>
          </a:p>
        </p:txBody>
      </p:sp>
      <p:pic>
        <p:nvPicPr>
          <p:cNvPr id="7172" name="Picture 4" descr="Picture of a person making quotations with hands including text">
            <a:extLst>
              <a:ext uri="{FF2B5EF4-FFF2-40B4-BE49-F238E27FC236}">
                <a16:creationId xmlns:a16="http://schemas.microsoft.com/office/drawing/2014/main" id="{8DA81E7C-1D88-4A3C-922A-65F0DD8C47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526466"/>
            <a:ext cx="3768254" cy="250760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4A3BC6F-C737-66C2-732E-78802E286807}"/>
              </a:ext>
            </a:extLst>
          </p:cNvPr>
          <p:cNvSpPr>
            <a:spLocks noGrp="1"/>
          </p:cNvSpPr>
          <p:nvPr>
            <p:ph type="sldNum" sz="quarter" idx="12"/>
          </p:nvPr>
        </p:nvSpPr>
        <p:spPr>
          <a:xfrm>
            <a:off x="76200" y="6492875"/>
            <a:ext cx="709698" cy="365125"/>
          </a:xfrm>
        </p:spPr>
        <p:txBody>
          <a:bodyPr/>
          <a:lstStyle/>
          <a:p>
            <a:pPr>
              <a:defRPr/>
            </a:pPr>
            <a:fld id="{0645263D-CFE2-4AA9-BA72-7BF9433896C3}" type="slidenum">
              <a:rPr lang="en-US" smtClean="0"/>
              <a:pPr>
                <a:defRPr/>
              </a:pPr>
              <a:t>25</a:t>
            </a:fld>
            <a:endParaRPr lang="en-US" dirty="0"/>
          </a:p>
        </p:txBody>
      </p:sp>
    </p:spTree>
    <p:extLst>
      <p:ext uri="{BB962C8B-B14F-4D97-AF65-F5344CB8AC3E}">
        <p14:creationId xmlns:p14="http://schemas.microsoft.com/office/powerpoint/2010/main" val="2555774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C6B7D-CF31-4DE6-8538-B5408381D734}"/>
              </a:ext>
            </a:extLst>
          </p:cNvPr>
          <p:cNvSpPr>
            <a:spLocks noGrp="1"/>
          </p:cNvSpPr>
          <p:nvPr>
            <p:ph type="title"/>
          </p:nvPr>
        </p:nvSpPr>
        <p:spPr/>
        <p:txBody>
          <a:bodyPr/>
          <a:lstStyle/>
          <a:p>
            <a:r>
              <a:rPr lang="en-US" dirty="0"/>
              <a:t>Here is a good one...Let’s paint the picture!</a:t>
            </a:r>
          </a:p>
        </p:txBody>
      </p:sp>
      <p:sp>
        <p:nvSpPr>
          <p:cNvPr id="3" name="Content Placeholder 2">
            <a:extLst>
              <a:ext uri="{FF2B5EF4-FFF2-40B4-BE49-F238E27FC236}">
                <a16:creationId xmlns:a16="http://schemas.microsoft.com/office/drawing/2014/main" id="{8D2AFDC1-F5FD-4D29-B956-313013E806AC}"/>
              </a:ext>
            </a:extLst>
          </p:cNvPr>
          <p:cNvSpPr>
            <a:spLocks noGrp="1"/>
          </p:cNvSpPr>
          <p:nvPr>
            <p:ph idx="1"/>
          </p:nvPr>
        </p:nvSpPr>
        <p:spPr>
          <a:xfrm>
            <a:off x="685018" y="2133600"/>
            <a:ext cx="8077981" cy="3200400"/>
          </a:xfrm>
        </p:spPr>
        <p:txBody>
          <a:bodyPr>
            <a:noAutofit/>
          </a:bodyPr>
          <a:lstStyle/>
          <a:p>
            <a:r>
              <a:rPr lang="en-US" sz="2400" dirty="0"/>
              <a:t>R01 application has been reviewed and scored well = got a 4!</a:t>
            </a:r>
          </a:p>
          <a:p>
            <a:r>
              <a:rPr lang="en-US" sz="2400" dirty="0"/>
              <a:t>It has gone through council and the NIH Grants Management and Program Official are conducting their reviews</a:t>
            </a:r>
          </a:p>
          <a:p>
            <a:r>
              <a:rPr lang="en-US" sz="2400" dirty="0"/>
              <a:t>The Program Official identifies a rather interesting thing in the review – the Investigational New Drug (IND), which is needed in year 1, will definitely not be approved until year 2.</a:t>
            </a:r>
          </a:p>
          <a:p>
            <a:endParaRPr lang="en-US" sz="2400" dirty="0"/>
          </a:p>
          <a:p>
            <a:pPr marL="0" indent="0">
              <a:buNone/>
            </a:pPr>
            <a:endParaRPr lang="en-US" sz="2400" dirty="0"/>
          </a:p>
        </p:txBody>
      </p:sp>
      <p:pic>
        <p:nvPicPr>
          <p:cNvPr id="8194" name="Picture 2" descr="Picture of a frog with text">
            <a:extLst>
              <a:ext uri="{FF2B5EF4-FFF2-40B4-BE49-F238E27FC236}">
                <a16:creationId xmlns:a16="http://schemas.microsoft.com/office/drawing/2014/main" id="{CFA9387D-3B37-4957-AC14-8407E26D1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778" y="2905125"/>
            <a:ext cx="2940460" cy="1657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F585FC-7773-4A7C-A099-9D51DC48994D}"/>
              </a:ext>
            </a:extLst>
          </p:cNvPr>
          <p:cNvSpPr txBox="1"/>
          <p:nvPr/>
        </p:nvSpPr>
        <p:spPr>
          <a:xfrm>
            <a:off x="438338" y="5349498"/>
            <a:ext cx="8001000" cy="1200329"/>
          </a:xfrm>
          <a:prstGeom prst="rect">
            <a:avLst/>
          </a:prstGeom>
          <a:noFill/>
        </p:spPr>
        <p:txBody>
          <a:bodyPr wrap="square" rtlCol="0">
            <a:spAutoFit/>
          </a:bodyPr>
          <a:lstStyle/>
          <a:p>
            <a:r>
              <a:rPr lang="en-US" sz="2400" dirty="0"/>
              <a:t>Let’s listen into a conversation between the Grants Management Specialist and the Program Official...</a:t>
            </a:r>
          </a:p>
          <a:p>
            <a:endParaRPr lang="en-US" sz="2400" dirty="0"/>
          </a:p>
        </p:txBody>
      </p:sp>
      <p:sp>
        <p:nvSpPr>
          <p:cNvPr id="6" name="Slide Number Placeholder 5">
            <a:extLst>
              <a:ext uri="{FF2B5EF4-FFF2-40B4-BE49-F238E27FC236}">
                <a16:creationId xmlns:a16="http://schemas.microsoft.com/office/drawing/2014/main" id="{5EDDE403-E6AC-D2C4-DC9A-C6FDC8293F18}"/>
              </a:ext>
            </a:extLst>
          </p:cNvPr>
          <p:cNvSpPr>
            <a:spLocks noGrp="1"/>
          </p:cNvSpPr>
          <p:nvPr>
            <p:ph type="sldNum" sz="quarter" idx="12"/>
          </p:nvPr>
        </p:nvSpPr>
        <p:spPr>
          <a:xfrm>
            <a:off x="83489" y="6492875"/>
            <a:ext cx="709698" cy="365125"/>
          </a:xfrm>
        </p:spPr>
        <p:txBody>
          <a:bodyPr/>
          <a:lstStyle/>
          <a:p>
            <a:pPr>
              <a:defRPr/>
            </a:pPr>
            <a:fld id="{0645263D-CFE2-4AA9-BA72-7BF9433896C3}" type="slidenum">
              <a:rPr lang="en-US" smtClean="0"/>
              <a:pPr>
                <a:defRPr/>
              </a:pPr>
              <a:t>26</a:t>
            </a:fld>
            <a:endParaRPr lang="en-US" dirty="0"/>
          </a:p>
        </p:txBody>
      </p:sp>
    </p:spTree>
    <p:extLst>
      <p:ext uri="{BB962C8B-B14F-4D97-AF65-F5344CB8AC3E}">
        <p14:creationId xmlns:p14="http://schemas.microsoft.com/office/powerpoint/2010/main" val="277398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BB2CB-B80C-4966-8E4D-BB11F6D2DF37}"/>
              </a:ext>
            </a:extLst>
          </p:cNvPr>
          <p:cNvSpPr>
            <a:spLocks noGrp="1"/>
          </p:cNvSpPr>
          <p:nvPr>
            <p:ph type="title"/>
          </p:nvPr>
        </p:nvSpPr>
        <p:spPr/>
        <p:txBody>
          <a:bodyPr/>
          <a:lstStyle/>
          <a:p>
            <a:r>
              <a:rPr lang="en-US" dirty="0"/>
              <a:t>There is a lot to unpack there...</a:t>
            </a:r>
          </a:p>
        </p:txBody>
      </p:sp>
      <p:sp>
        <p:nvSpPr>
          <p:cNvPr id="3" name="Content Placeholder 2">
            <a:extLst>
              <a:ext uri="{FF2B5EF4-FFF2-40B4-BE49-F238E27FC236}">
                <a16:creationId xmlns:a16="http://schemas.microsoft.com/office/drawing/2014/main" id="{6970DF1E-839B-4BFE-A456-9E08478DFA29}"/>
              </a:ext>
            </a:extLst>
          </p:cNvPr>
          <p:cNvSpPr>
            <a:spLocks noGrp="1"/>
          </p:cNvSpPr>
          <p:nvPr>
            <p:ph idx="1"/>
          </p:nvPr>
        </p:nvSpPr>
        <p:spPr>
          <a:xfrm>
            <a:off x="762000" y="3962400"/>
            <a:ext cx="7772400" cy="2133600"/>
          </a:xfrm>
          <a:ln w="31750">
            <a:solidFill>
              <a:schemeClr val="tx1"/>
            </a:solidFill>
          </a:ln>
        </p:spPr>
        <p:txBody>
          <a:bodyPr>
            <a:normAutofit fontScale="92500" lnSpcReduction="20000"/>
          </a:bodyPr>
          <a:lstStyle/>
          <a:p>
            <a:pPr marL="0" indent="0" algn="ctr">
              <a:buNone/>
            </a:pPr>
            <a:r>
              <a:rPr lang="en-US" dirty="0"/>
              <a:t>REMEMBER!!!</a:t>
            </a:r>
          </a:p>
          <a:p>
            <a:r>
              <a:rPr lang="en-US" dirty="0"/>
              <a:t>As things come up, reach out to NIH sooner than later!</a:t>
            </a:r>
          </a:p>
          <a:p>
            <a:r>
              <a:rPr lang="en-US" dirty="0"/>
              <a:t>There are a lot of options at our disposal</a:t>
            </a:r>
          </a:p>
          <a:p>
            <a:r>
              <a:rPr lang="en-US" dirty="0"/>
              <a:t>Not every NIH Institute/Center will be able to meet your needs, but discussions can take place to consider options</a:t>
            </a:r>
          </a:p>
          <a:p>
            <a:r>
              <a:rPr lang="en-US" dirty="0"/>
              <a:t>We are looking for a win/win!</a:t>
            </a:r>
          </a:p>
          <a:p>
            <a:endParaRPr lang="en-US" dirty="0"/>
          </a:p>
        </p:txBody>
      </p:sp>
      <p:sp>
        <p:nvSpPr>
          <p:cNvPr id="5" name="Content Placeholder 2">
            <a:extLst>
              <a:ext uri="{FF2B5EF4-FFF2-40B4-BE49-F238E27FC236}">
                <a16:creationId xmlns:a16="http://schemas.microsoft.com/office/drawing/2014/main" id="{AE6FD460-029E-45F7-B0D6-0E9BA3C2FB02}"/>
              </a:ext>
            </a:extLst>
          </p:cNvPr>
          <p:cNvSpPr txBox="1">
            <a:spLocks/>
          </p:cNvSpPr>
          <p:nvPr/>
        </p:nvSpPr>
        <p:spPr>
          <a:xfrm>
            <a:off x="685019" y="1981200"/>
            <a:ext cx="7772400" cy="156972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dirty="0"/>
              <a:t>In this case, the grant was “restructured” prior to award</a:t>
            </a:r>
          </a:p>
          <a:p>
            <a:pPr lvl="1"/>
            <a:r>
              <a:rPr lang="en-US" dirty="0"/>
              <a:t>A revised budget was submitted to reflect the new timeline</a:t>
            </a:r>
          </a:p>
          <a:p>
            <a:pPr lvl="1"/>
            <a:r>
              <a:rPr lang="en-US" dirty="0"/>
              <a:t>Costs were redistributed in the project period </a:t>
            </a:r>
          </a:p>
          <a:p>
            <a:pPr lvl="1"/>
            <a:r>
              <a:rPr lang="en-US" dirty="0"/>
              <a:t>The award was ultimately released!</a:t>
            </a:r>
          </a:p>
        </p:txBody>
      </p:sp>
      <p:sp>
        <p:nvSpPr>
          <p:cNvPr id="6" name="Slide Number Placeholder 5">
            <a:extLst>
              <a:ext uri="{FF2B5EF4-FFF2-40B4-BE49-F238E27FC236}">
                <a16:creationId xmlns:a16="http://schemas.microsoft.com/office/drawing/2014/main" id="{B693E629-FBA7-A760-3878-0771A025C344}"/>
              </a:ext>
            </a:extLst>
          </p:cNvPr>
          <p:cNvSpPr>
            <a:spLocks noGrp="1"/>
          </p:cNvSpPr>
          <p:nvPr>
            <p:ph type="sldNum" sz="quarter" idx="12"/>
          </p:nvPr>
        </p:nvSpPr>
        <p:spPr>
          <a:xfrm>
            <a:off x="52302" y="6492875"/>
            <a:ext cx="709698" cy="365125"/>
          </a:xfrm>
        </p:spPr>
        <p:txBody>
          <a:bodyPr/>
          <a:lstStyle/>
          <a:p>
            <a:pPr>
              <a:defRPr/>
            </a:pPr>
            <a:fld id="{0645263D-CFE2-4AA9-BA72-7BF9433896C3}" type="slidenum">
              <a:rPr lang="en-US" smtClean="0"/>
              <a:pPr>
                <a:defRPr/>
              </a:pPr>
              <a:t>27</a:t>
            </a:fld>
            <a:endParaRPr lang="en-US" dirty="0"/>
          </a:p>
        </p:txBody>
      </p:sp>
    </p:spTree>
    <p:extLst>
      <p:ext uri="{BB962C8B-B14F-4D97-AF65-F5344CB8AC3E}">
        <p14:creationId xmlns:p14="http://schemas.microsoft.com/office/powerpoint/2010/main" val="289565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585B1-716A-9EF0-B646-031FEFDF4344}"/>
              </a:ext>
            </a:extLst>
          </p:cNvPr>
          <p:cNvSpPr>
            <a:spLocks noGrp="1"/>
          </p:cNvSpPr>
          <p:nvPr>
            <p:ph type="title"/>
          </p:nvPr>
        </p:nvSpPr>
        <p:spPr>
          <a:xfrm>
            <a:off x="785898" y="-562130"/>
            <a:ext cx="7772400" cy="554024"/>
          </a:xfrm>
        </p:spPr>
        <p:txBody>
          <a:bodyPr>
            <a:normAutofit fontScale="90000"/>
          </a:bodyPr>
          <a:lstStyle/>
          <a:p>
            <a:r>
              <a:rPr lang="en-US" dirty="0"/>
              <a:t>Riddle Me This?</a:t>
            </a:r>
          </a:p>
        </p:txBody>
      </p:sp>
      <p:pic>
        <p:nvPicPr>
          <p:cNvPr id="6" name="Picture 5" descr="Picture of a question mark with text">
            <a:extLst>
              <a:ext uri="{FF2B5EF4-FFF2-40B4-BE49-F238E27FC236}">
                <a16:creationId xmlns:a16="http://schemas.microsoft.com/office/drawing/2014/main" id="{42B120F5-6A79-4549-AE3C-F79876D7E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0"/>
            <a:ext cx="5715000" cy="2590800"/>
          </a:xfrm>
          <a:prstGeom prst="rect">
            <a:avLst/>
          </a:prstGeom>
        </p:spPr>
      </p:pic>
      <p:sp>
        <p:nvSpPr>
          <p:cNvPr id="3" name="Content Placeholder 2">
            <a:extLst>
              <a:ext uri="{FF2B5EF4-FFF2-40B4-BE49-F238E27FC236}">
                <a16:creationId xmlns:a16="http://schemas.microsoft.com/office/drawing/2014/main" id="{017F78D4-1118-421D-B372-0171AE0762FB}"/>
              </a:ext>
            </a:extLst>
          </p:cNvPr>
          <p:cNvSpPr>
            <a:spLocks noGrp="1"/>
          </p:cNvSpPr>
          <p:nvPr>
            <p:ph idx="1"/>
          </p:nvPr>
        </p:nvSpPr>
        <p:spPr>
          <a:xfrm>
            <a:off x="990600" y="2590800"/>
            <a:ext cx="7704667" cy="3866216"/>
          </a:xfrm>
        </p:spPr>
        <p:txBody>
          <a:bodyPr/>
          <a:lstStyle/>
          <a:p>
            <a:pPr marL="0" indent="0">
              <a:buNone/>
            </a:pPr>
            <a:r>
              <a:rPr lang="en-US" sz="2800" dirty="0"/>
              <a:t>An R01 application is submitted to the NIH Parent R01 Funding Opportunity Announcement.  It has done well in review and meets the NIH Institute/Center’s funding policy.  The NIH Program Official and Grants Manager note that there is an NIH Intramural involved.  Can the award still be made as an R01?</a:t>
            </a:r>
          </a:p>
          <a:p>
            <a:pPr marL="0" indent="0" algn="ctr">
              <a:buNone/>
            </a:pPr>
            <a:r>
              <a:rPr lang="en-US" sz="3600" b="1" dirty="0"/>
              <a:t>Enter Your Answer in the Chat!</a:t>
            </a:r>
          </a:p>
          <a:p>
            <a:pPr marL="0" indent="0">
              <a:buNone/>
            </a:pPr>
            <a:endParaRPr lang="en-US" dirty="0"/>
          </a:p>
        </p:txBody>
      </p:sp>
      <p:sp>
        <p:nvSpPr>
          <p:cNvPr id="4" name="Slide Number Placeholder 3">
            <a:extLst>
              <a:ext uri="{FF2B5EF4-FFF2-40B4-BE49-F238E27FC236}">
                <a16:creationId xmlns:a16="http://schemas.microsoft.com/office/drawing/2014/main" id="{5EBB012A-CF87-9E6C-DDD2-C8F31B8F9F18}"/>
              </a:ext>
            </a:extLst>
          </p:cNvPr>
          <p:cNvSpPr>
            <a:spLocks noGrp="1"/>
          </p:cNvSpPr>
          <p:nvPr>
            <p:ph type="sldNum" sz="quarter" idx="12"/>
          </p:nvPr>
        </p:nvSpPr>
        <p:spPr>
          <a:xfrm>
            <a:off x="76200" y="6477377"/>
            <a:ext cx="709698" cy="365125"/>
          </a:xfrm>
        </p:spPr>
        <p:txBody>
          <a:bodyPr/>
          <a:lstStyle/>
          <a:p>
            <a:pPr>
              <a:defRPr/>
            </a:pPr>
            <a:fld id="{0645263D-CFE2-4AA9-BA72-7BF9433896C3}" type="slidenum">
              <a:rPr lang="en-US" smtClean="0"/>
              <a:pPr>
                <a:defRPr/>
              </a:pPr>
              <a:t>28</a:t>
            </a:fld>
            <a:endParaRPr lang="en-US" dirty="0"/>
          </a:p>
        </p:txBody>
      </p:sp>
    </p:spTree>
    <p:custDataLst>
      <p:tags r:id="rId1"/>
    </p:custDataLst>
    <p:extLst>
      <p:ext uri="{BB962C8B-B14F-4D97-AF65-F5344CB8AC3E}">
        <p14:creationId xmlns:p14="http://schemas.microsoft.com/office/powerpoint/2010/main" val="3855249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1038-B3A2-4102-BDAA-B742D77A9288}"/>
              </a:ext>
            </a:extLst>
          </p:cNvPr>
          <p:cNvSpPr>
            <a:spLocks noGrp="1"/>
          </p:cNvSpPr>
          <p:nvPr>
            <p:ph type="title"/>
          </p:nvPr>
        </p:nvSpPr>
        <p:spPr/>
        <p:txBody>
          <a:bodyPr/>
          <a:lstStyle/>
          <a:p>
            <a:r>
              <a:rPr lang="en-US" dirty="0"/>
              <a:t>And the Answer is...</a:t>
            </a:r>
          </a:p>
        </p:txBody>
      </p:sp>
      <p:sp>
        <p:nvSpPr>
          <p:cNvPr id="3" name="Content Placeholder 2">
            <a:extLst>
              <a:ext uri="{FF2B5EF4-FFF2-40B4-BE49-F238E27FC236}">
                <a16:creationId xmlns:a16="http://schemas.microsoft.com/office/drawing/2014/main" id="{1BD6EC52-799B-4CE7-9111-1FB8FF9E2C53}"/>
              </a:ext>
            </a:extLst>
          </p:cNvPr>
          <p:cNvSpPr>
            <a:spLocks noGrp="1"/>
          </p:cNvSpPr>
          <p:nvPr>
            <p:ph idx="1"/>
          </p:nvPr>
        </p:nvSpPr>
        <p:spPr>
          <a:xfrm>
            <a:off x="752752" y="1828800"/>
            <a:ext cx="7704667" cy="4018616"/>
          </a:xfrm>
        </p:spPr>
        <p:txBody>
          <a:bodyPr>
            <a:noAutofit/>
          </a:bodyPr>
          <a:lstStyle/>
          <a:p>
            <a:r>
              <a:rPr lang="en-US" sz="2400" dirty="0"/>
              <a:t>Likely...No!</a:t>
            </a:r>
          </a:p>
          <a:p>
            <a:r>
              <a:rPr lang="en-US" sz="2400" dirty="0"/>
              <a:t>Is the involvement of the NIH investigator substantial?</a:t>
            </a:r>
          </a:p>
          <a:p>
            <a:r>
              <a:rPr lang="en-US" sz="2400" dirty="0"/>
              <a:t>Substantial Federal involvement requires a Cooperative Agreement</a:t>
            </a:r>
          </a:p>
          <a:p>
            <a:r>
              <a:rPr lang="en-US" sz="2400" dirty="0"/>
              <a:t>There would be discussions around converting this R01 to a U01</a:t>
            </a:r>
          </a:p>
          <a:p>
            <a:pPr lvl="1"/>
            <a:r>
              <a:rPr lang="en-US" sz="2400" dirty="0"/>
              <a:t>Would result in cooperative agreement terms that describe the NIH involvement being placed on the award</a:t>
            </a:r>
          </a:p>
          <a:p>
            <a:r>
              <a:rPr lang="en-US" sz="2400" dirty="0"/>
              <a:t>Alternatively - negotiations could take place regarding possible changes – example: removing the NIH Intramural Investigator?</a:t>
            </a:r>
          </a:p>
        </p:txBody>
      </p:sp>
      <p:sp>
        <p:nvSpPr>
          <p:cNvPr id="5" name="Slide Number Placeholder 4">
            <a:extLst>
              <a:ext uri="{FF2B5EF4-FFF2-40B4-BE49-F238E27FC236}">
                <a16:creationId xmlns:a16="http://schemas.microsoft.com/office/drawing/2014/main" id="{2B394844-5ED5-3746-BFF7-B30C7BF44CB2}"/>
              </a:ext>
            </a:extLst>
          </p:cNvPr>
          <p:cNvSpPr>
            <a:spLocks noGrp="1"/>
          </p:cNvSpPr>
          <p:nvPr>
            <p:ph type="sldNum" sz="quarter" idx="12"/>
          </p:nvPr>
        </p:nvSpPr>
        <p:spPr>
          <a:xfrm>
            <a:off x="77925" y="6477000"/>
            <a:ext cx="709698" cy="365125"/>
          </a:xfrm>
        </p:spPr>
        <p:txBody>
          <a:bodyPr/>
          <a:lstStyle/>
          <a:p>
            <a:pPr>
              <a:defRPr/>
            </a:pPr>
            <a:fld id="{0645263D-CFE2-4AA9-BA72-7BF9433896C3}" type="slidenum">
              <a:rPr lang="en-US" smtClean="0"/>
              <a:pPr>
                <a:defRPr/>
              </a:pPr>
              <a:t>29</a:t>
            </a:fld>
            <a:endParaRPr lang="en-US" dirty="0"/>
          </a:p>
        </p:txBody>
      </p:sp>
    </p:spTree>
    <p:extLst>
      <p:ext uri="{BB962C8B-B14F-4D97-AF65-F5344CB8AC3E}">
        <p14:creationId xmlns:p14="http://schemas.microsoft.com/office/powerpoint/2010/main" val="183038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969C1-F658-4A33-9854-D8C7C1ACE87B}"/>
              </a:ext>
            </a:extLst>
          </p:cNvPr>
          <p:cNvSpPr>
            <a:spLocks noGrp="1"/>
          </p:cNvSpPr>
          <p:nvPr>
            <p:ph type="title"/>
          </p:nvPr>
        </p:nvSpPr>
        <p:spPr/>
        <p:txBody>
          <a:bodyPr/>
          <a:lstStyle/>
          <a:p>
            <a:r>
              <a:rPr lang="en-US" dirty="0"/>
              <a:t>Quick logistics…</a:t>
            </a:r>
          </a:p>
        </p:txBody>
      </p:sp>
      <p:sp>
        <p:nvSpPr>
          <p:cNvPr id="3" name="Content Placeholder 2">
            <a:extLst>
              <a:ext uri="{FF2B5EF4-FFF2-40B4-BE49-F238E27FC236}">
                <a16:creationId xmlns:a16="http://schemas.microsoft.com/office/drawing/2014/main" id="{47929B5F-D225-4C0A-89C3-D043C2D2E68A}"/>
              </a:ext>
            </a:extLst>
          </p:cNvPr>
          <p:cNvSpPr>
            <a:spLocks noGrp="1"/>
          </p:cNvSpPr>
          <p:nvPr>
            <p:ph idx="1"/>
          </p:nvPr>
        </p:nvSpPr>
        <p:spPr>
          <a:xfrm>
            <a:off x="228601" y="1828800"/>
            <a:ext cx="8458200" cy="4495800"/>
          </a:xfrm>
        </p:spPr>
        <p:txBody>
          <a:bodyPr>
            <a:normAutofit/>
          </a:bodyPr>
          <a:lstStyle/>
          <a:p>
            <a:r>
              <a:rPr lang="en-US" sz="2400" dirty="0"/>
              <a:t>You are all muted with no video</a:t>
            </a:r>
          </a:p>
          <a:p>
            <a:r>
              <a:rPr lang="en-US" sz="2400" dirty="0"/>
              <a:t>You are welcome to put questions in the Q&amp;A however…</a:t>
            </a:r>
          </a:p>
          <a:p>
            <a:pPr lvl="1"/>
            <a:r>
              <a:rPr lang="en-US" sz="2200" dirty="0"/>
              <a:t>This session relies heavily on case studies – real-life examples of issues that have occurred</a:t>
            </a:r>
          </a:p>
          <a:p>
            <a:pPr lvl="1"/>
            <a:r>
              <a:rPr lang="en-US" sz="2200" dirty="0"/>
              <a:t>We will be trying to cover a number of topics – directly and indirectly -  throughout</a:t>
            </a:r>
          </a:p>
          <a:p>
            <a:pPr lvl="1"/>
            <a:r>
              <a:rPr lang="en-US" sz="2200" dirty="0"/>
              <a:t>We will most likely not have ample time to cover Q&amp;A but we have some plans in the presentation...</a:t>
            </a:r>
          </a:p>
          <a:p>
            <a:pPr lvl="1"/>
            <a:r>
              <a:rPr lang="en-US" sz="2200" dirty="0"/>
              <a:t>We have NIH Grants Management Officials monitoring the Q&amp;A, who will do their best to respond to your questions</a:t>
            </a:r>
          </a:p>
          <a:p>
            <a:pPr lvl="1"/>
            <a:r>
              <a:rPr lang="en-US" sz="2200" dirty="0"/>
              <a:t>Head to the NIH and/or individual IC booths to discuss your questions further!</a:t>
            </a:r>
          </a:p>
        </p:txBody>
      </p:sp>
      <p:sp>
        <p:nvSpPr>
          <p:cNvPr id="5" name="Slide Number Placeholder 4">
            <a:extLst>
              <a:ext uri="{FF2B5EF4-FFF2-40B4-BE49-F238E27FC236}">
                <a16:creationId xmlns:a16="http://schemas.microsoft.com/office/drawing/2014/main" id="{955A37E0-0924-D562-10AD-4938EA4148D5}"/>
              </a:ext>
            </a:extLst>
          </p:cNvPr>
          <p:cNvSpPr>
            <a:spLocks noGrp="1"/>
          </p:cNvSpPr>
          <p:nvPr>
            <p:ph type="sldNum" sz="quarter" idx="12"/>
          </p:nvPr>
        </p:nvSpPr>
        <p:spPr>
          <a:xfrm>
            <a:off x="76200" y="6391261"/>
            <a:ext cx="709698" cy="365125"/>
          </a:xfrm>
        </p:spPr>
        <p:txBody>
          <a:bodyPr/>
          <a:lstStyle/>
          <a:p>
            <a:pPr>
              <a:defRPr/>
            </a:pPr>
            <a:fld id="{0645263D-CFE2-4AA9-BA72-7BF9433896C3}" type="slidenum">
              <a:rPr lang="en-US" smtClean="0"/>
              <a:pPr>
                <a:defRPr/>
              </a:pPr>
              <a:t>3</a:t>
            </a:fld>
            <a:endParaRPr lang="en-US" dirty="0"/>
          </a:p>
        </p:txBody>
      </p:sp>
    </p:spTree>
    <p:extLst>
      <p:ext uri="{BB962C8B-B14F-4D97-AF65-F5344CB8AC3E}">
        <p14:creationId xmlns:p14="http://schemas.microsoft.com/office/powerpoint/2010/main" val="1510726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840E3-BE1A-485E-808F-A00B9FFA6904}"/>
              </a:ext>
            </a:extLst>
          </p:cNvPr>
          <p:cNvSpPr>
            <a:spLocks noGrp="1"/>
          </p:cNvSpPr>
          <p:nvPr>
            <p:ph type="title"/>
          </p:nvPr>
        </p:nvSpPr>
        <p:spPr>
          <a:xfrm>
            <a:off x="685019" y="284176"/>
            <a:ext cx="5868181" cy="1508760"/>
          </a:xfrm>
        </p:spPr>
        <p:txBody>
          <a:bodyPr/>
          <a:lstStyle/>
          <a:p>
            <a:r>
              <a:rPr lang="en-US" dirty="0"/>
              <a:t>What if you are a new </a:t>
            </a:r>
            <a:br>
              <a:rPr lang="en-US" dirty="0"/>
            </a:br>
            <a:r>
              <a:rPr lang="en-US" dirty="0"/>
              <a:t>NIH applicant?</a:t>
            </a:r>
          </a:p>
        </p:txBody>
      </p:sp>
      <p:sp>
        <p:nvSpPr>
          <p:cNvPr id="3" name="Content Placeholder 2">
            <a:extLst>
              <a:ext uri="{FF2B5EF4-FFF2-40B4-BE49-F238E27FC236}">
                <a16:creationId xmlns:a16="http://schemas.microsoft.com/office/drawing/2014/main" id="{DF352DB4-7B56-4381-B4A8-80F72EB6573F}"/>
              </a:ext>
            </a:extLst>
          </p:cNvPr>
          <p:cNvSpPr>
            <a:spLocks noGrp="1"/>
          </p:cNvSpPr>
          <p:nvPr>
            <p:ph idx="1"/>
          </p:nvPr>
        </p:nvSpPr>
        <p:spPr/>
        <p:txBody>
          <a:bodyPr>
            <a:noAutofit/>
          </a:bodyPr>
          <a:lstStyle/>
          <a:p>
            <a:r>
              <a:rPr lang="en-US" sz="3200" dirty="0"/>
              <a:t>There is a LOT to know and consider...</a:t>
            </a:r>
          </a:p>
          <a:p>
            <a:pPr lvl="1"/>
            <a:r>
              <a:rPr lang="en-US" sz="3200" dirty="0"/>
              <a:t>Need to know a lot of different things...UEI, SAM, eRA, FWAs, Animal Assurances, IRB, IACUC, and on, and on, and on...</a:t>
            </a:r>
          </a:p>
          <a:p>
            <a:pPr lvl="1"/>
            <a:r>
              <a:rPr lang="en-US" sz="3200" dirty="0"/>
              <a:t>All of the policies that may potentially apply to you</a:t>
            </a:r>
          </a:p>
          <a:p>
            <a:pPr lvl="1"/>
            <a:r>
              <a:rPr lang="en-US" sz="3200" dirty="0"/>
              <a:t>Reporting requirements IF you get an award</a:t>
            </a:r>
          </a:p>
          <a:p>
            <a:pPr lvl="1"/>
            <a:endParaRPr lang="en-US" sz="3200" dirty="0"/>
          </a:p>
          <a:p>
            <a:pPr lvl="1"/>
            <a:endParaRPr lang="en-US" sz="3200" dirty="0"/>
          </a:p>
        </p:txBody>
      </p:sp>
      <p:pic>
        <p:nvPicPr>
          <p:cNvPr id="5" name="Picture 4" descr="Cat leaning on fence with big eyes and serious expression - meme - You must be new here">
            <a:extLst>
              <a:ext uri="{FF2B5EF4-FFF2-40B4-BE49-F238E27FC236}">
                <a16:creationId xmlns:a16="http://schemas.microsoft.com/office/drawing/2014/main" id="{8904D0DF-8C9B-DFCA-A09E-407C01EB2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52400"/>
            <a:ext cx="1777139" cy="2265852"/>
          </a:xfrm>
          <a:prstGeom prst="rect">
            <a:avLst/>
          </a:prstGeom>
        </p:spPr>
      </p:pic>
      <p:sp>
        <p:nvSpPr>
          <p:cNvPr id="7" name="Slide Number Placeholder 6">
            <a:extLst>
              <a:ext uri="{FF2B5EF4-FFF2-40B4-BE49-F238E27FC236}">
                <a16:creationId xmlns:a16="http://schemas.microsoft.com/office/drawing/2014/main" id="{405CDF0D-5D96-C904-1029-9EF4CFCA99FB}"/>
              </a:ext>
            </a:extLst>
          </p:cNvPr>
          <p:cNvSpPr>
            <a:spLocks noGrp="1"/>
          </p:cNvSpPr>
          <p:nvPr>
            <p:ph type="sldNum" sz="quarter" idx="12"/>
          </p:nvPr>
        </p:nvSpPr>
        <p:spPr>
          <a:xfrm>
            <a:off x="76200" y="6473502"/>
            <a:ext cx="709698" cy="365125"/>
          </a:xfrm>
        </p:spPr>
        <p:txBody>
          <a:bodyPr/>
          <a:lstStyle/>
          <a:p>
            <a:pPr>
              <a:defRPr/>
            </a:pPr>
            <a:fld id="{0645263D-CFE2-4AA9-BA72-7BF9433896C3}" type="slidenum">
              <a:rPr lang="en-US" smtClean="0"/>
              <a:pPr>
                <a:defRPr/>
              </a:pPr>
              <a:t>30</a:t>
            </a:fld>
            <a:endParaRPr lang="en-US" dirty="0"/>
          </a:p>
        </p:txBody>
      </p:sp>
    </p:spTree>
    <p:custDataLst>
      <p:tags r:id="rId1"/>
    </p:custDataLst>
    <p:extLst>
      <p:ext uri="{BB962C8B-B14F-4D97-AF65-F5344CB8AC3E}">
        <p14:creationId xmlns:p14="http://schemas.microsoft.com/office/powerpoint/2010/main" val="168989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D1B7B-8D39-4852-BFF0-637B280E33BB}"/>
              </a:ext>
            </a:extLst>
          </p:cNvPr>
          <p:cNvSpPr>
            <a:spLocks noGrp="1"/>
          </p:cNvSpPr>
          <p:nvPr>
            <p:ph type="title"/>
          </p:nvPr>
        </p:nvSpPr>
        <p:spPr/>
        <p:txBody>
          <a:bodyPr/>
          <a:lstStyle/>
          <a:p>
            <a:r>
              <a:rPr lang="en-US" dirty="0"/>
              <a:t>Purely Hypothetical  Situation...;)</a:t>
            </a:r>
          </a:p>
        </p:txBody>
      </p:sp>
      <p:sp>
        <p:nvSpPr>
          <p:cNvPr id="3" name="Content Placeholder 2">
            <a:extLst>
              <a:ext uri="{FF2B5EF4-FFF2-40B4-BE49-F238E27FC236}">
                <a16:creationId xmlns:a16="http://schemas.microsoft.com/office/drawing/2014/main" id="{DAD87D44-84D8-403D-B582-FB40F2DF9F04}"/>
              </a:ext>
            </a:extLst>
          </p:cNvPr>
          <p:cNvSpPr>
            <a:spLocks noGrp="1"/>
          </p:cNvSpPr>
          <p:nvPr>
            <p:ph idx="1"/>
          </p:nvPr>
        </p:nvSpPr>
        <p:spPr/>
        <p:txBody>
          <a:bodyPr/>
          <a:lstStyle/>
          <a:p>
            <a:r>
              <a:rPr lang="en-US" dirty="0"/>
              <a:t>Applicant is a new to NIH organization</a:t>
            </a:r>
          </a:p>
          <a:p>
            <a:r>
              <a:rPr lang="en-US" dirty="0"/>
              <a:t>Eligible for applying to apply for an NIH Funding Opportunity</a:t>
            </a:r>
          </a:p>
          <a:p>
            <a:r>
              <a:rPr lang="en-US" dirty="0"/>
              <a:t>Company has a couple years of operation but had yet to receive NIH funding</a:t>
            </a:r>
          </a:p>
        </p:txBody>
      </p:sp>
      <p:pic>
        <p:nvPicPr>
          <p:cNvPr id="3074" name="Picture 2" descr="Animated picture of a person talking, includes text">
            <a:extLst>
              <a:ext uri="{FF2B5EF4-FFF2-40B4-BE49-F238E27FC236}">
                <a16:creationId xmlns:a16="http://schemas.microsoft.com/office/drawing/2014/main" id="{E793B9F0-B2FB-49E3-8ECD-A1B2582D6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505200"/>
            <a:ext cx="2876550" cy="28765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ADC1C4BA-B15E-5CE8-D67B-C2A7DD0FDBD5}"/>
              </a:ext>
            </a:extLst>
          </p:cNvPr>
          <p:cNvSpPr>
            <a:spLocks noGrp="1"/>
          </p:cNvSpPr>
          <p:nvPr>
            <p:ph type="sldNum" sz="quarter" idx="12"/>
          </p:nvPr>
        </p:nvSpPr>
        <p:spPr>
          <a:xfrm>
            <a:off x="76200" y="6481251"/>
            <a:ext cx="709698" cy="365125"/>
          </a:xfrm>
        </p:spPr>
        <p:txBody>
          <a:bodyPr/>
          <a:lstStyle/>
          <a:p>
            <a:pPr>
              <a:defRPr/>
            </a:pPr>
            <a:fld id="{0645263D-CFE2-4AA9-BA72-7BF9433896C3}" type="slidenum">
              <a:rPr lang="en-US" smtClean="0"/>
              <a:pPr>
                <a:defRPr/>
              </a:pPr>
              <a:t>31</a:t>
            </a:fld>
            <a:endParaRPr lang="en-US" dirty="0"/>
          </a:p>
        </p:txBody>
      </p:sp>
    </p:spTree>
    <p:extLst>
      <p:ext uri="{BB962C8B-B14F-4D97-AF65-F5344CB8AC3E}">
        <p14:creationId xmlns:p14="http://schemas.microsoft.com/office/powerpoint/2010/main" val="385268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E4CB-A9F5-42E3-BE90-F422BDE4152E}"/>
              </a:ext>
            </a:extLst>
          </p:cNvPr>
          <p:cNvSpPr>
            <a:spLocks noGrp="1"/>
          </p:cNvSpPr>
          <p:nvPr>
            <p:ph type="title"/>
          </p:nvPr>
        </p:nvSpPr>
        <p:spPr/>
        <p:txBody>
          <a:bodyPr/>
          <a:lstStyle/>
          <a:p>
            <a:r>
              <a:rPr lang="en-US" dirty="0"/>
              <a:t>Moving along...</a:t>
            </a:r>
          </a:p>
        </p:txBody>
      </p:sp>
      <p:sp>
        <p:nvSpPr>
          <p:cNvPr id="3" name="Content Placeholder 2">
            <a:extLst>
              <a:ext uri="{FF2B5EF4-FFF2-40B4-BE49-F238E27FC236}">
                <a16:creationId xmlns:a16="http://schemas.microsoft.com/office/drawing/2014/main" id="{092A5E6A-AB19-406B-85AB-87BAD4D621E3}"/>
              </a:ext>
            </a:extLst>
          </p:cNvPr>
          <p:cNvSpPr>
            <a:spLocks noGrp="1"/>
          </p:cNvSpPr>
          <p:nvPr>
            <p:ph idx="1"/>
          </p:nvPr>
        </p:nvSpPr>
        <p:spPr/>
        <p:txBody>
          <a:bodyPr/>
          <a:lstStyle/>
          <a:p>
            <a:r>
              <a:rPr lang="en-US" dirty="0"/>
              <a:t>Application is reviewed and receives a good score!</a:t>
            </a:r>
          </a:p>
          <a:p>
            <a:r>
              <a:rPr lang="en-US" dirty="0"/>
              <a:t>Meets the IC’s funding policy </a:t>
            </a:r>
          </a:p>
          <a:p>
            <a:r>
              <a:rPr lang="en-US" dirty="0"/>
              <a:t>No issues with the IC’s council review</a:t>
            </a:r>
          </a:p>
          <a:p>
            <a:r>
              <a:rPr lang="en-US" dirty="0"/>
              <a:t>NIH has reached out to start negotiations</a:t>
            </a:r>
          </a:p>
        </p:txBody>
      </p:sp>
      <p:pic>
        <p:nvPicPr>
          <p:cNvPr id="4098" name="Picture 2" descr="Animated picture of two people talking including text">
            <a:extLst>
              <a:ext uri="{FF2B5EF4-FFF2-40B4-BE49-F238E27FC236}">
                <a16:creationId xmlns:a16="http://schemas.microsoft.com/office/drawing/2014/main" id="{3D52C5FD-AA06-4F68-97CB-E51DB969E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83964"/>
            <a:ext cx="3810000" cy="25527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89E29D7-319E-9909-4D1A-8EA3873FB6FC}"/>
              </a:ext>
            </a:extLst>
          </p:cNvPr>
          <p:cNvSpPr>
            <a:spLocks noGrp="1"/>
          </p:cNvSpPr>
          <p:nvPr>
            <p:ph type="sldNum" sz="quarter" idx="12"/>
          </p:nvPr>
        </p:nvSpPr>
        <p:spPr>
          <a:xfrm>
            <a:off x="76200" y="6482244"/>
            <a:ext cx="709698" cy="365125"/>
          </a:xfrm>
        </p:spPr>
        <p:txBody>
          <a:bodyPr/>
          <a:lstStyle/>
          <a:p>
            <a:pPr>
              <a:defRPr/>
            </a:pPr>
            <a:fld id="{0645263D-CFE2-4AA9-BA72-7BF9433896C3}" type="slidenum">
              <a:rPr lang="en-US" smtClean="0"/>
              <a:pPr>
                <a:defRPr/>
              </a:pPr>
              <a:t>32</a:t>
            </a:fld>
            <a:endParaRPr lang="en-US" dirty="0"/>
          </a:p>
        </p:txBody>
      </p:sp>
    </p:spTree>
    <p:extLst>
      <p:ext uri="{BB962C8B-B14F-4D97-AF65-F5344CB8AC3E}">
        <p14:creationId xmlns:p14="http://schemas.microsoft.com/office/powerpoint/2010/main" val="68018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564BD-7F7A-4855-9D66-201CF49D52DE}"/>
              </a:ext>
            </a:extLst>
          </p:cNvPr>
          <p:cNvSpPr>
            <a:spLocks noGrp="1"/>
          </p:cNvSpPr>
          <p:nvPr>
            <p:ph type="title"/>
          </p:nvPr>
        </p:nvSpPr>
        <p:spPr/>
        <p:txBody>
          <a:bodyPr>
            <a:normAutofit fontScale="90000"/>
          </a:bodyPr>
          <a:lstStyle/>
          <a:p>
            <a:r>
              <a:rPr lang="en-US" dirty="0"/>
              <a:t>The application now arrives to the Grants Management Specialist...</a:t>
            </a:r>
          </a:p>
        </p:txBody>
      </p:sp>
      <p:sp>
        <p:nvSpPr>
          <p:cNvPr id="3" name="Content Placeholder 2">
            <a:extLst>
              <a:ext uri="{FF2B5EF4-FFF2-40B4-BE49-F238E27FC236}">
                <a16:creationId xmlns:a16="http://schemas.microsoft.com/office/drawing/2014/main" id="{80FB6819-BAF9-4396-BF5C-709A3779DEE4}"/>
              </a:ext>
            </a:extLst>
          </p:cNvPr>
          <p:cNvSpPr>
            <a:spLocks noGrp="1"/>
          </p:cNvSpPr>
          <p:nvPr>
            <p:ph idx="1"/>
          </p:nvPr>
        </p:nvSpPr>
        <p:spPr/>
        <p:txBody>
          <a:bodyPr>
            <a:noAutofit/>
          </a:bodyPr>
          <a:lstStyle/>
          <a:p>
            <a:r>
              <a:rPr lang="en-US" sz="2800" dirty="0"/>
              <a:t>A Grants Management Specialist is responsible for evaluating the applicant’s ability to manage the Federal award.</a:t>
            </a:r>
          </a:p>
          <a:p>
            <a:r>
              <a:rPr lang="en-US" sz="2800" dirty="0"/>
              <a:t>New NIH applicants and awardees do not have any track record with NIH therefore, they inherently have higher risk to the Federal Government as award recipients.  </a:t>
            </a:r>
          </a:p>
          <a:p>
            <a:r>
              <a:rPr lang="en-US" sz="2800" dirty="0"/>
              <a:t>Let’s listen in on the call that takes place between the Specialist and the Authorized Organizational Official...</a:t>
            </a:r>
          </a:p>
        </p:txBody>
      </p:sp>
      <p:sp>
        <p:nvSpPr>
          <p:cNvPr id="5" name="Slide Number Placeholder 4">
            <a:extLst>
              <a:ext uri="{FF2B5EF4-FFF2-40B4-BE49-F238E27FC236}">
                <a16:creationId xmlns:a16="http://schemas.microsoft.com/office/drawing/2014/main" id="{AA2CD2B5-102D-3DFF-FE69-1C01ECEA91C1}"/>
              </a:ext>
            </a:extLst>
          </p:cNvPr>
          <p:cNvSpPr>
            <a:spLocks noGrp="1"/>
          </p:cNvSpPr>
          <p:nvPr>
            <p:ph type="sldNum" sz="quarter" idx="12"/>
          </p:nvPr>
        </p:nvSpPr>
        <p:spPr>
          <a:xfrm>
            <a:off x="76200" y="6465753"/>
            <a:ext cx="709698" cy="365125"/>
          </a:xfrm>
        </p:spPr>
        <p:txBody>
          <a:bodyPr/>
          <a:lstStyle/>
          <a:p>
            <a:pPr>
              <a:defRPr/>
            </a:pPr>
            <a:fld id="{0645263D-CFE2-4AA9-BA72-7BF9433896C3}" type="slidenum">
              <a:rPr lang="en-US" smtClean="0"/>
              <a:pPr>
                <a:defRPr/>
              </a:pPr>
              <a:t>33</a:t>
            </a:fld>
            <a:endParaRPr lang="en-US" dirty="0"/>
          </a:p>
        </p:txBody>
      </p:sp>
    </p:spTree>
    <p:extLst>
      <p:ext uri="{BB962C8B-B14F-4D97-AF65-F5344CB8AC3E}">
        <p14:creationId xmlns:p14="http://schemas.microsoft.com/office/powerpoint/2010/main" val="1287858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D5606-3D09-4157-B542-B19E46F584D1}"/>
              </a:ext>
            </a:extLst>
          </p:cNvPr>
          <p:cNvSpPr>
            <a:spLocks noGrp="1"/>
          </p:cNvSpPr>
          <p:nvPr>
            <p:ph type="title"/>
          </p:nvPr>
        </p:nvSpPr>
        <p:spPr>
          <a:xfrm>
            <a:off x="718885" y="533400"/>
            <a:ext cx="7704667" cy="1066801"/>
          </a:xfrm>
        </p:spPr>
        <p:txBody>
          <a:bodyPr/>
          <a:lstStyle/>
          <a:p>
            <a:r>
              <a:rPr lang="en-US" dirty="0"/>
              <a:t>How Was this resolved?</a:t>
            </a:r>
          </a:p>
        </p:txBody>
      </p:sp>
      <p:sp>
        <p:nvSpPr>
          <p:cNvPr id="4" name="Content Placeholder 3">
            <a:extLst>
              <a:ext uri="{FF2B5EF4-FFF2-40B4-BE49-F238E27FC236}">
                <a16:creationId xmlns:a16="http://schemas.microsoft.com/office/drawing/2014/main" id="{76254F99-9CF3-4BAF-8392-FEB1447F727B}"/>
              </a:ext>
            </a:extLst>
          </p:cNvPr>
          <p:cNvSpPr>
            <a:spLocks noGrp="1"/>
          </p:cNvSpPr>
          <p:nvPr>
            <p:ph idx="1"/>
          </p:nvPr>
        </p:nvSpPr>
        <p:spPr>
          <a:xfrm>
            <a:off x="242358" y="1981200"/>
            <a:ext cx="8152619" cy="3962400"/>
          </a:xfrm>
        </p:spPr>
        <p:txBody>
          <a:bodyPr/>
          <a:lstStyle/>
          <a:p>
            <a:r>
              <a:rPr lang="en-US" dirty="0"/>
              <a:t>There was a good bit of back and forth between NIH and the Small Business</a:t>
            </a:r>
          </a:p>
          <a:p>
            <a:r>
              <a:rPr lang="en-US" dirty="0"/>
              <a:t>Important that the applicant – whether new or experienced – have policies and procedures that it will follow in the management of the award</a:t>
            </a:r>
          </a:p>
          <a:p>
            <a:pPr lvl="1"/>
            <a:r>
              <a:rPr lang="en-US" dirty="0"/>
              <a:t>NIH officials could request to see these documents </a:t>
            </a:r>
          </a:p>
          <a:p>
            <a:r>
              <a:rPr lang="en-US" dirty="0"/>
              <a:t>Get an audit finding?  Take quick action to address and document how you did so!</a:t>
            </a:r>
          </a:p>
          <a:p>
            <a:r>
              <a:rPr lang="en-US" dirty="0"/>
              <a:t>If necessary to mitigate risk, NIH could include special award conditions as well</a:t>
            </a:r>
          </a:p>
          <a:p>
            <a:endParaRPr lang="en-US" dirty="0"/>
          </a:p>
          <a:p>
            <a:endParaRPr lang="en-US" dirty="0"/>
          </a:p>
        </p:txBody>
      </p:sp>
      <p:sp>
        <p:nvSpPr>
          <p:cNvPr id="5" name="Slide Number Placeholder 4">
            <a:extLst>
              <a:ext uri="{FF2B5EF4-FFF2-40B4-BE49-F238E27FC236}">
                <a16:creationId xmlns:a16="http://schemas.microsoft.com/office/drawing/2014/main" id="{24E58B63-A6B4-8491-999E-F98B85F34045}"/>
              </a:ext>
            </a:extLst>
          </p:cNvPr>
          <p:cNvSpPr>
            <a:spLocks noGrp="1"/>
          </p:cNvSpPr>
          <p:nvPr>
            <p:ph type="sldNum" sz="quarter" idx="12"/>
          </p:nvPr>
        </p:nvSpPr>
        <p:spPr>
          <a:xfrm>
            <a:off x="76200" y="6465753"/>
            <a:ext cx="709698" cy="365125"/>
          </a:xfrm>
        </p:spPr>
        <p:txBody>
          <a:bodyPr/>
          <a:lstStyle/>
          <a:p>
            <a:pPr>
              <a:defRPr/>
            </a:pPr>
            <a:fld id="{0645263D-CFE2-4AA9-BA72-7BF9433896C3}" type="slidenum">
              <a:rPr lang="en-US" smtClean="0"/>
              <a:pPr>
                <a:defRPr/>
              </a:pPr>
              <a:t>34</a:t>
            </a:fld>
            <a:endParaRPr lang="en-US" dirty="0"/>
          </a:p>
        </p:txBody>
      </p:sp>
    </p:spTree>
    <p:extLst>
      <p:ext uri="{BB962C8B-B14F-4D97-AF65-F5344CB8AC3E}">
        <p14:creationId xmlns:p14="http://schemas.microsoft.com/office/powerpoint/2010/main" val="156334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86B7B-6000-4899-8940-42D733760892}"/>
              </a:ext>
            </a:extLst>
          </p:cNvPr>
          <p:cNvSpPr>
            <a:spLocks noGrp="1"/>
          </p:cNvSpPr>
          <p:nvPr>
            <p:ph type="title"/>
          </p:nvPr>
        </p:nvSpPr>
        <p:spPr/>
        <p:txBody>
          <a:bodyPr/>
          <a:lstStyle/>
          <a:p>
            <a:r>
              <a:rPr lang="en-US" dirty="0"/>
              <a:t>New Applicant – </a:t>
            </a:r>
            <a:br>
              <a:rPr lang="en-US" dirty="0"/>
            </a:br>
            <a:r>
              <a:rPr lang="en-US" dirty="0"/>
              <a:t>Additional Considerations</a:t>
            </a:r>
          </a:p>
        </p:txBody>
      </p:sp>
      <p:sp>
        <p:nvSpPr>
          <p:cNvPr id="3" name="Content Placeholder 2">
            <a:extLst>
              <a:ext uri="{FF2B5EF4-FFF2-40B4-BE49-F238E27FC236}">
                <a16:creationId xmlns:a16="http://schemas.microsoft.com/office/drawing/2014/main" id="{580573C5-FA9E-4B6E-80D3-ABF3F4EC60D4}"/>
              </a:ext>
            </a:extLst>
          </p:cNvPr>
          <p:cNvSpPr>
            <a:spLocks noGrp="1"/>
          </p:cNvSpPr>
          <p:nvPr>
            <p:ph idx="1"/>
          </p:nvPr>
        </p:nvSpPr>
        <p:spPr>
          <a:xfrm>
            <a:off x="685019" y="1981201"/>
            <a:ext cx="8001781" cy="4419598"/>
          </a:xfrm>
        </p:spPr>
        <p:txBody>
          <a:bodyPr>
            <a:normAutofit/>
          </a:bodyPr>
          <a:lstStyle/>
          <a:p>
            <a:r>
              <a:rPr lang="en-US" sz="2400" dirty="0"/>
              <a:t>NIH is required to assess not only the merit of the application but also to consider the ability of the applicant to manage the grant funds</a:t>
            </a:r>
          </a:p>
          <a:p>
            <a:r>
              <a:rPr lang="en-US" sz="2400" dirty="0"/>
              <a:t>Main items that would be considered:</a:t>
            </a:r>
          </a:p>
          <a:p>
            <a:pPr lvl="1"/>
            <a:r>
              <a:rPr lang="en-US" sz="2400" dirty="0"/>
              <a:t>Financial management standards – policies, audits</a:t>
            </a:r>
          </a:p>
          <a:p>
            <a:pPr lvl="1"/>
            <a:r>
              <a:rPr lang="en-US" sz="2400" dirty="0"/>
              <a:t>Will request financial records to assess capital ratio</a:t>
            </a:r>
          </a:p>
          <a:p>
            <a:pPr lvl="1"/>
            <a:r>
              <a:rPr lang="en-US" sz="2400" dirty="0"/>
              <a:t>Documentation on the organizational structure</a:t>
            </a:r>
          </a:p>
          <a:p>
            <a:pPr lvl="1"/>
            <a:r>
              <a:rPr lang="en-US" sz="2400" dirty="0"/>
              <a:t>Other policies and procedures that may be dictated based on the nature of the grant application</a:t>
            </a:r>
          </a:p>
          <a:p>
            <a:r>
              <a:rPr lang="en-US" sz="2400" dirty="0"/>
              <a:t>All other requirements for NIH applications would still apply</a:t>
            </a:r>
          </a:p>
          <a:p>
            <a:endParaRPr lang="en-US" sz="2400" dirty="0"/>
          </a:p>
        </p:txBody>
      </p:sp>
      <p:sp>
        <p:nvSpPr>
          <p:cNvPr id="5" name="Slide Number Placeholder 4">
            <a:extLst>
              <a:ext uri="{FF2B5EF4-FFF2-40B4-BE49-F238E27FC236}">
                <a16:creationId xmlns:a16="http://schemas.microsoft.com/office/drawing/2014/main" id="{82A94350-405B-4874-20CF-AD7B8623C66F}"/>
              </a:ext>
            </a:extLst>
          </p:cNvPr>
          <p:cNvSpPr>
            <a:spLocks noGrp="1"/>
          </p:cNvSpPr>
          <p:nvPr>
            <p:ph type="sldNum" sz="quarter" idx="12"/>
          </p:nvPr>
        </p:nvSpPr>
        <p:spPr>
          <a:xfrm>
            <a:off x="76200" y="6492875"/>
            <a:ext cx="709698" cy="365125"/>
          </a:xfrm>
        </p:spPr>
        <p:txBody>
          <a:bodyPr/>
          <a:lstStyle/>
          <a:p>
            <a:pPr>
              <a:defRPr/>
            </a:pPr>
            <a:fld id="{0645263D-CFE2-4AA9-BA72-7BF9433896C3}" type="slidenum">
              <a:rPr lang="en-US" smtClean="0"/>
              <a:pPr>
                <a:defRPr/>
              </a:pPr>
              <a:t>35</a:t>
            </a:fld>
            <a:endParaRPr lang="en-US" dirty="0"/>
          </a:p>
        </p:txBody>
      </p:sp>
    </p:spTree>
    <p:extLst>
      <p:ext uri="{BB962C8B-B14F-4D97-AF65-F5344CB8AC3E}">
        <p14:creationId xmlns:p14="http://schemas.microsoft.com/office/powerpoint/2010/main" val="404903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5321-39CA-4975-AE4B-E41178D915C6}"/>
              </a:ext>
            </a:extLst>
          </p:cNvPr>
          <p:cNvSpPr>
            <a:spLocks noGrp="1"/>
          </p:cNvSpPr>
          <p:nvPr>
            <p:ph type="title"/>
          </p:nvPr>
        </p:nvSpPr>
        <p:spPr/>
        <p:txBody>
          <a:bodyPr/>
          <a:lstStyle/>
          <a:p>
            <a:r>
              <a:rPr lang="en-US" dirty="0"/>
              <a:t>Take comfort though...</a:t>
            </a:r>
          </a:p>
        </p:txBody>
      </p:sp>
      <p:sp>
        <p:nvSpPr>
          <p:cNvPr id="3" name="Content Placeholder 2">
            <a:extLst>
              <a:ext uri="{FF2B5EF4-FFF2-40B4-BE49-F238E27FC236}">
                <a16:creationId xmlns:a16="http://schemas.microsoft.com/office/drawing/2014/main" id="{EA074A91-422C-4F06-AC43-9D3ED56F532A}"/>
              </a:ext>
            </a:extLst>
          </p:cNvPr>
          <p:cNvSpPr>
            <a:spLocks noGrp="1"/>
          </p:cNvSpPr>
          <p:nvPr>
            <p:ph idx="1"/>
          </p:nvPr>
        </p:nvSpPr>
        <p:spPr/>
        <p:txBody>
          <a:bodyPr>
            <a:normAutofit/>
          </a:bodyPr>
          <a:lstStyle/>
          <a:p>
            <a:r>
              <a:rPr lang="en-US" sz="3600" dirty="0"/>
              <a:t>NIH IC Officials are here to help!</a:t>
            </a:r>
          </a:p>
          <a:p>
            <a:pPr lvl="1"/>
            <a:r>
              <a:rPr lang="en-US" sz="3600" dirty="0"/>
              <a:t>There are a lot of resources available</a:t>
            </a:r>
          </a:p>
          <a:p>
            <a:pPr lvl="1"/>
            <a:r>
              <a:rPr lang="en-US" sz="3600" dirty="0"/>
              <a:t>Technical assistance site visits (in-person or virtual) can be conducted</a:t>
            </a:r>
          </a:p>
          <a:p>
            <a:pPr lvl="1"/>
            <a:r>
              <a:rPr lang="en-US" sz="3600" dirty="0"/>
              <a:t>Templates are out there!</a:t>
            </a:r>
          </a:p>
          <a:p>
            <a:r>
              <a:rPr lang="en-US" sz="3600" dirty="0"/>
              <a:t>We want to get to a win-win for all involved!</a:t>
            </a:r>
          </a:p>
        </p:txBody>
      </p:sp>
      <p:sp>
        <p:nvSpPr>
          <p:cNvPr id="5" name="Slide Number Placeholder 4">
            <a:extLst>
              <a:ext uri="{FF2B5EF4-FFF2-40B4-BE49-F238E27FC236}">
                <a16:creationId xmlns:a16="http://schemas.microsoft.com/office/drawing/2014/main" id="{59C5C65B-AB3C-B394-7DB1-F664BA53C552}"/>
              </a:ext>
            </a:extLst>
          </p:cNvPr>
          <p:cNvSpPr>
            <a:spLocks noGrp="1"/>
          </p:cNvSpPr>
          <p:nvPr>
            <p:ph type="sldNum" sz="quarter" idx="12"/>
          </p:nvPr>
        </p:nvSpPr>
        <p:spPr>
          <a:xfrm>
            <a:off x="76200" y="6492875"/>
            <a:ext cx="709698" cy="365125"/>
          </a:xfrm>
        </p:spPr>
        <p:txBody>
          <a:bodyPr/>
          <a:lstStyle/>
          <a:p>
            <a:pPr>
              <a:defRPr/>
            </a:pPr>
            <a:fld id="{0645263D-CFE2-4AA9-BA72-7BF9433896C3}" type="slidenum">
              <a:rPr lang="en-US" smtClean="0"/>
              <a:pPr>
                <a:defRPr/>
              </a:pPr>
              <a:t>36</a:t>
            </a:fld>
            <a:endParaRPr lang="en-US" dirty="0"/>
          </a:p>
        </p:txBody>
      </p:sp>
    </p:spTree>
    <p:extLst>
      <p:ext uri="{BB962C8B-B14F-4D97-AF65-F5344CB8AC3E}">
        <p14:creationId xmlns:p14="http://schemas.microsoft.com/office/powerpoint/2010/main" val="2241113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381000" y="243192"/>
            <a:ext cx="8229600" cy="758757"/>
          </a:xfrm>
        </p:spPr>
        <p:txBody>
          <a:bodyPr/>
          <a:lstStyle/>
          <a:p>
            <a:pPr eaLnBrk="1" hangingPunct="1"/>
            <a:r>
              <a:rPr lang="en-US" dirty="0"/>
              <a:t>Resources…</a:t>
            </a:r>
          </a:p>
        </p:txBody>
      </p:sp>
      <p:sp>
        <p:nvSpPr>
          <p:cNvPr id="33796" name="Rectangle 3"/>
          <p:cNvSpPr>
            <a:spLocks noGrp="1" noChangeArrowheads="1"/>
          </p:cNvSpPr>
          <p:nvPr>
            <p:ph idx="1"/>
          </p:nvPr>
        </p:nvSpPr>
        <p:spPr>
          <a:xfrm>
            <a:off x="390525" y="1828800"/>
            <a:ext cx="6829964" cy="5155660"/>
          </a:xfrm>
        </p:spPr>
        <p:txBody>
          <a:bodyPr>
            <a:normAutofit fontScale="92500" lnSpcReduction="10000"/>
          </a:bodyPr>
          <a:lstStyle/>
          <a:p>
            <a:pPr eaLnBrk="1" hangingPunct="1">
              <a:lnSpc>
                <a:spcPct val="80000"/>
              </a:lnSpc>
              <a:buFont typeface="Wingdings" pitchFamily="2" charset="2"/>
              <a:buNone/>
            </a:pPr>
            <a:r>
              <a:rPr lang="en-US" sz="1400" dirty="0"/>
              <a:t>I.  </a:t>
            </a:r>
            <a:r>
              <a:rPr lang="en-US" sz="2400" b="1" dirty="0"/>
              <a:t>Your Organization</a:t>
            </a:r>
          </a:p>
          <a:p>
            <a:pPr lvl="1" eaLnBrk="1" hangingPunct="1">
              <a:lnSpc>
                <a:spcPct val="80000"/>
              </a:lnSpc>
              <a:buFont typeface="Wingdings" panose="05000000000000000000" pitchFamily="2" charset="2"/>
              <a:buChar char="§"/>
            </a:pPr>
            <a:r>
              <a:rPr lang="en-US" sz="2000" dirty="0"/>
              <a:t>Sponsored Programs Office</a:t>
            </a:r>
          </a:p>
          <a:p>
            <a:pPr lvl="1" eaLnBrk="1" hangingPunct="1">
              <a:lnSpc>
                <a:spcPct val="80000"/>
              </a:lnSpc>
              <a:buFont typeface="Wingdings" panose="05000000000000000000" pitchFamily="2" charset="2"/>
              <a:buChar char="§"/>
            </a:pPr>
            <a:r>
              <a:rPr lang="en-US" sz="2000" dirty="0"/>
              <a:t>Accounting Office</a:t>
            </a:r>
          </a:p>
          <a:p>
            <a:pPr lvl="1" eaLnBrk="1" hangingPunct="1">
              <a:lnSpc>
                <a:spcPct val="80000"/>
              </a:lnSpc>
              <a:buFont typeface="Wingdings" panose="05000000000000000000" pitchFamily="2" charset="2"/>
              <a:buChar char="§"/>
            </a:pPr>
            <a:r>
              <a:rPr lang="en-US" sz="2000" dirty="0"/>
              <a:t>Internal Auditor</a:t>
            </a:r>
          </a:p>
          <a:p>
            <a:pPr lvl="1" eaLnBrk="1" hangingPunct="1">
              <a:lnSpc>
                <a:spcPct val="80000"/>
              </a:lnSpc>
              <a:buFont typeface="Wingdings" panose="05000000000000000000" pitchFamily="2" charset="2"/>
              <a:buChar char="§"/>
            </a:pPr>
            <a:r>
              <a:rPr lang="en-US" sz="2000" dirty="0"/>
              <a:t>IRBs</a:t>
            </a:r>
          </a:p>
          <a:p>
            <a:pPr lvl="1" eaLnBrk="1" hangingPunct="1">
              <a:lnSpc>
                <a:spcPct val="80000"/>
              </a:lnSpc>
              <a:buFont typeface="Wingdings" panose="05000000000000000000" pitchFamily="2" charset="2"/>
              <a:buChar char="§"/>
            </a:pPr>
            <a:r>
              <a:rPr lang="en-US" sz="2000" dirty="0"/>
              <a:t>IACUCs</a:t>
            </a:r>
          </a:p>
          <a:p>
            <a:pPr lvl="1" eaLnBrk="1" hangingPunct="1">
              <a:lnSpc>
                <a:spcPct val="80000"/>
              </a:lnSpc>
              <a:buFont typeface="Wingdings" pitchFamily="2" charset="2"/>
              <a:buNone/>
            </a:pPr>
            <a:endParaRPr lang="en-US" sz="700" dirty="0"/>
          </a:p>
          <a:p>
            <a:pPr eaLnBrk="1" hangingPunct="1">
              <a:lnSpc>
                <a:spcPct val="80000"/>
              </a:lnSpc>
              <a:buFont typeface="Wingdings" pitchFamily="2" charset="2"/>
              <a:buNone/>
            </a:pPr>
            <a:r>
              <a:rPr lang="en-US" sz="1400" dirty="0"/>
              <a:t>II.  </a:t>
            </a:r>
            <a:r>
              <a:rPr lang="en-US" sz="2400" b="1" dirty="0"/>
              <a:t>NIH</a:t>
            </a:r>
          </a:p>
          <a:p>
            <a:pPr lvl="1" eaLnBrk="1" hangingPunct="1">
              <a:lnSpc>
                <a:spcPct val="80000"/>
              </a:lnSpc>
              <a:buFont typeface="Wingdings" panose="05000000000000000000" pitchFamily="2" charset="2"/>
              <a:buChar char="§"/>
            </a:pPr>
            <a:r>
              <a:rPr lang="en-US" sz="2000" dirty="0"/>
              <a:t>Grants Management Specialist</a:t>
            </a:r>
          </a:p>
          <a:p>
            <a:pPr lvl="1" eaLnBrk="1" hangingPunct="1">
              <a:lnSpc>
                <a:spcPct val="80000"/>
              </a:lnSpc>
              <a:buFont typeface="Wingdings" panose="05000000000000000000" pitchFamily="2" charset="2"/>
              <a:buChar char="§"/>
            </a:pPr>
            <a:r>
              <a:rPr lang="en-US" sz="2000" dirty="0"/>
              <a:t>Program Administrator</a:t>
            </a:r>
          </a:p>
          <a:p>
            <a:pPr lvl="1" eaLnBrk="1" hangingPunct="1">
              <a:lnSpc>
                <a:spcPct val="80000"/>
              </a:lnSpc>
              <a:buFont typeface="Wingdings" panose="05000000000000000000" pitchFamily="2" charset="2"/>
              <a:buChar char="§"/>
            </a:pPr>
            <a:r>
              <a:rPr lang="en-US" sz="2000" dirty="0"/>
              <a:t>Office of Laboratory Animal Welfare (OLAW) </a:t>
            </a:r>
            <a:r>
              <a:rPr lang="en-US" sz="2000" dirty="0">
                <a:hlinkClick r:id="rId3" tooltip="Office of Laboratory Animal Welfare site"/>
              </a:rPr>
              <a:t>http://grants.nih.gov/grants/olaw/olaw.htm</a:t>
            </a:r>
            <a:endParaRPr lang="en-US" sz="2000" dirty="0"/>
          </a:p>
          <a:p>
            <a:pPr lvl="1" eaLnBrk="1" hangingPunct="1">
              <a:lnSpc>
                <a:spcPct val="80000"/>
              </a:lnSpc>
              <a:buFont typeface="Wingdings" panose="05000000000000000000" pitchFamily="2" charset="2"/>
              <a:buChar char="§"/>
            </a:pPr>
            <a:r>
              <a:rPr lang="en-US" sz="2000" dirty="0"/>
              <a:t>Office of Financial Management   </a:t>
            </a:r>
            <a:r>
              <a:rPr lang="en-US" sz="2000" dirty="0">
                <a:hlinkClick r:id="rId4" tooltip="Office of Financial Management"/>
              </a:rPr>
              <a:t>http://ofm.od.nih.gov</a:t>
            </a:r>
            <a:endParaRPr lang="en-US" sz="2000" dirty="0"/>
          </a:p>
          <a:p>
            <a:pPr lvl="1" eaLnBrk="1" hangingPunct="1">
              <a:lnSpc>
                <a:spcPct val="80000"/>
              </a:lnSpc>
              <a:buFont typeface="Wingdings" panose="05000000000000000000" pitchFamily="2" charset="2"/>
              <a:buChar char="§"/>
            </a:pPr>
            <a:r>
              <a:rPr lang="en-US" sz="2000" dirty="0"/>
              <a:t>Grants Policy &amp; Guidance</a:t>
            </a:r>
          </a:p>
          <a:p>
            <a:pPr lvl="1" eaLnBrk="1" hangingPunct="1">
              <a:lnSpc>
                <a:spcPct val="80000"/>
              </a:lnSpc>
              <a:buFont typeface="Wingdings" panose="05000000000000000000" pitchFamily="2" charset="2"/>
              <a:buChar char="§"/>
            </a:pPr>
            <a:r>
              <a:rPr lang="en-US" sz="2000" dirty="0">
                <a:hlinkClick r:id="rId5" tooltip="Grants Policy &amp; Guidance site"/>
              </a:rPr>
              <a:t>http://grants.nih.gov/grants/policy/policy.htm </a:t>
            </a:r>
            <a:endParaRPr lang="en-US" sz="800" dirty="0"/>
          </a:p>
          <a:p>
            <a:pPr eaLnBrk="1" hangingPunct="1">
              <a:lnSpc>
                <a:spcPct val="80000"/>
              </a:lnSpc>
              <a:buFont typeface="Wingdings" pitchFamily="2" charset="2"/>
              <a:buNone/>
            </a:pPr>
            <a:r>
              <a:rPr lang="en-US" sz="1400" dirty="0"/>
              <a:t>III.  </a:t>
            </a:r>
            <a:r>
              <a:rPr lang="en-US" sz="2400" b="1" dirty="0"/>
              <a:t>HHS</a:t>
            </a:r>
          </a:p>
          <a:p>
            <a:pPr lvl="1" eaLnBrk="1" hangingPunct="1">
              <a:lnSpc>
                <a:spcPct val="80000"/>
              </a:lnSpc>
              <a:buFont typeface="Wingdings" panose="05000000000000000000" pitchFamily="2" charset="2"/>
              <a:buChar char="§"/>
            </a:pPr>
            <a:r>
              <a:rPr lang="en-US" sz="2000" dirty="0"/>
              <a:t>Office for Human Research Protections (OHRP)</a:t>
            </a:r>
          </a:p>
          <a:p>
            <a:pPr lvl="1" eaLnBrk="1" hangingPunct="1">
              <a:lnSpc>
                <a:spcPct val="80000"/>
              </a:lnSpc>
              <a:buFont typeface="Wingdings" pitchFamily="2" charset="2"/>
              <a:buAutoNum type="arabicPeriod"/>
            </a:pPr>
            <a:endParaRPr lang="en-US" sz="2000" dirty="0"/>
          </a:p>
        </p:txBody>
      </p:sp>
      <p:sp>
        <p:nvSpPr>
          <p:cNvPr id="5" name="Slide Number Placeholder 4">
            <a:extLst>
              <a:ext uri="{FF2B5EF4-FFF2-40B4-BE49-F238E27FC236}">
                <a16:creationId xmlns:a16="http://schemas.microsoft.com/office/drawing/2014/main" id="{08E0E7F6-CC0F-4DC1-80C0-8C70D5A725E2}"/>
              </a:ext>
            </a:extLst>
          </p:cNvPr>
          <p:cNvSpPr txBox="1">
            <a:spLocks/>
          </p:cNvSpPr>
          <p:nvPr/>
        </p:nvSpPr>
        <p:spPr>
          <a:xfrm>
            <a:off x="152400" y="6435839"/>
            <a:ext cx="5314517" cy="365125"/>
          </a:xfrm>
          <a:prstGeom prst="rect">
            <a:avLst/>
          </a:prstGeom>
          <a:noFill/>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97CE80-FE09-425E-962E-42773264A316}" type="slidenum">
              <a:rPr lang="en-US" sz="1200" smtClean="0"/>
              <a:pPr/>
              <a:t>37</a:t>
            </a:fld>
            <a:endParaRPr lang="en-US" sz="1200" dirty="0"/>
          </a:p>
        </p:txBody>
      </p:sp>
      <p:sp>
        <p:nvSpPr>
          <p:cNvPr id="3" name="Slide Number Placeholder 2">
            <a:extLst>
              <a:ext uri="{FF2B5EF4-FFF2-40B4-BE49-F238E27FC236}">
                <a16:creationId xmlns:a16="http://schemas.microsoft.com/office/drawing/2014/main" id="{6A48BE37-541F-F71C-791F-7E14393322E1}"/>
              </a:ext>
            </a:extLst>
          </p:cNvPr>
          <p:cNvSpPr>
            <a:spLocks noGrp="1"/>
          </p:cNvSpPr>
          <p:nvPr>
            <p:ph type="sldNum" sz="quarter" idx="12"/>
          </p:nvPr>
        </p:nvSpPr>
        <p:spPr/>
        <p:txBody>
          <a:bodyPr/>
          <a:lstStyle/>
          <a:p>
            <a:pPr>
              <a:defRPr/>
            </a:pPr>
            <a:fld id="{0645263D-CFE2-4AA9-BA72-7BF9433896C3}" type="slidenum">
              <a:rPr lang="en-US" smtClean="0"/>
              <a:pPr>
                <a:defRPr/>
              </a:pPr>
              <a:t>37</a:t>
            </a:fld>
            <a:endParaRPr lang="en-US" dirty="0"/>
          </a:p>
        </p:txBody>
      </p:sp>
    </p:spTree>
    <p:extLst>
      <p:ext uri="{BB962C8B-B14F-4D97-AF65-F5344CB8AC3E}">
        <p14:creationId xmlns:p14="http://schemas.microsoft.com/office/powerpoint/2010/main" val="3680061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762000" y="304800"/>
            <a:ext cx="8229600" cy="836578"/>
          </a:xfrm>
        </p:spPr>
        <p:txBody>
          <a:bodyPr/>
          <a:lstStyle/>
          <a:p>
            <a:pPr eaLnBrk="1" hangingPunct="1"/>
            <a:r>
              <a:rPr lang="en-US" dirty="0"/>
              <a:t>Resources for Compliance</a:t>
            </a:r>
          </a:p>
        </p:txBody>
      </p:sp>
      <p:sp>
        <p:nvSpPr>
          <p:cNvPr id="34820" name="Rectangle 3"/>
          <p:cNvSpPr>
            <a:spLocks noGrp="1" noChangeArrowheads="1"/>
          </p:cNvSpPr>
          <p:nvPr>
            <p:ph idx="1"/>
          </p:nvPr>
        </p:nvSpPr>
        <p:spPr>
          <a:xfrm>
            <a:off x="1219200" y="1600200"/>
            <a:ext cx="7162800" cy="4873098"/>
          </a:xfrm>
        </p:spPr>
        <p:txBody>
          <a:bodyPr>
            <a:normAutofit fontScale="92500" lnSpcReduction="10000"/>
          </a:bodyPr>
          <a:lstStyle/>
          <a:p>
            <a:pPr marL="339725" indent="-339725" eaLnBrk="1" hangingPunct="1">
              <a:lnSpc>
                <a:spcPct val="80000"/>
              </a:lnSpc>
              <a:buFont typeface="Wingdings" pitchFamily="2" charset="2"/>
              <a:buNone/>
            </a:pPr>
            <a:r>
              <a:rPr lang="en-US" sz="3000" dirty="0"/>
              <a:t>Tips, methods, what to do?  So many resources, only a select few are named here.  </a:t>
            </a:r>
          </a:p>
          <a:p>
            <a:pPr marL="339725" indent="-339725" eaLnBrk="1" hangingPunct="1">
              <a:lnSpc>
                <a:spcPct val="80000"/>
              </a:lnSpc>
              <a:buClr>
                <a:schemeClr val="tx1"/>
              </a:buClr>
            </a:pPr>
            <a:endParaRPr lang="en-US" sz="1600" dirty="0">
              <a:solidFill>
                <a:schemeClr val="accent2"/>
              </a:solidFill>
            </a:endParaRPr>
          </a:p>
          <a:p>
            <a:pPr marL="339725" indent="-339725" eaLnBrk="1" hangingPunct="1">
              <a:lnSpc>
                <a:spcPct val="80000"/>
              </a:lnSpc>
              <a:buClr>
                <a:schemeClr val="tx1"/>
              </a:buClr>
            </a:pPr>
            <a:r>
              <a:rPr lang="en-US" sz="2400" dirty="0"/>
              <a:t>NIH Grants Compliance and Oversight – website has compendium of observations, and presentations</a:t>
            </a:r>
          </a:p>
          <a:p>
            <a:pPr marL="339725" indent="-339725" eaLnBrk="1" hangingPunct="1">
              <a:lnSpc>
                <a:spcPct val="80000"/>
              </a:lnSpc>
              <a:buClr>
                <a:schemeClr val="tx1"/>
              </a:buClr>
              <a:buFont typeface="Wingdings" pitchFamily="2" charset="2"/>
              <a:buNone/>
            </a:pPr>
            <a:r>
              <a:rPr lang="en-US" sz="2400" dirty="0"/>
              <a:t>	</a:t>
            </a:r>
            <a:r>
              <a:rPr lang="en-US" sz="2400" dirty="0">
                <a:hlinkClick r:id="rId3" tooltip="NIH Grants Compliance and Oversight "/>
              </a:rPr>
              <a:t>http://grants.nih.gov/grants/compliance/compliance.htm </a:t>
            </a:r>
            <a:endParaRPr lang="en-US" sz="2400" dirty="0"/>
          </a:p>
          <a:p>
            <a:pPr marL="339725" indent="-339725" eaLnBrk="1" hangingPunct="1">
              <a:lnSpc>
                <a:spcPct val="80000"/>
              </a:lnSpc>
              <a:buClr>
                <a:schemeClr val="tx1"/>
              </a:buClr>
              <a:buFont typeface="Wingdings" pitchFamily="2" charset="2"/>
              <a:buNone/>
            </a:pPr>
            <a:endParaRPr lang="en-US" sz="2400" dirty="0"/>
          </a:p>
          <a:p>
            <a:pPr marL="339725" indent="-339725" eaLnBrk="1" hangingPunct="1">
              <a:lnSpc>
                <a:spcPct val="80000"/>
              </a:lnSpc>
              <a:buClr>
                <a:schemeClr val="tx1"/>
              </a:buClr>
            </a:pPr>
            <a:r>
              <a:rPr lang="en-US" sz="2400" dirty="0"/>
              <a:t>NIH Grants Compliance Inbox</a:t>
            </a:r>
          </a:p>
          <a:p>
            <a:pPr marL="339725" indent="-339725" eaLnBrk="1" hangingPunct="1">
              <a:lnSpc>
                <a:spcPct val="80000"/>
              </a:lnSpc>
              <a:buClr>
                <a:schemeClr val="tx1"/>
              </a:buClr>
              <a:buFont typeface="Wingdings" pitchFamily="2" charset="2"/>
              <a:buNone/>
            </a:pPr>
            <a:r>
              <a:rPr lang="en-US" sz="2400" dirty="0"/>
              <a:t>	</a:t>
            </a:r>
            <a:r>
              <a:rPr lang="en-US" sz="2400" dirty="0">
                <a:hlinkClick r:id="rId4" tooltip="NIH Grants Compliance Inbox"/>
              </a:rPr>
              <a:t>grantscompliance@mail.nih.gov</a:t>
            </a:r>
            <a:r>
              <a:rPr lang="en-US" sz="2400" dirty="0"/>
              <a:t> </a:t>
            </a:r>
          </a:p>
          <a:p>
            <a:pPr marL="339725" indent="-339725" eaLnBrk="1" hangingPunct="1">
              <a:lnSpc>
                <a:spcPct val="80000"/>
              </a:lnSpc>
              <a:buClr>
                <a:schemeClr val="tx1"/>
              </a:buClr>
              <a:buFont typeface="Wingdings" pitchFamily="2" charset="2"/>
              <a:buNone/>
            </a:pPr>
            <a:endParaRPr lang="en-US" sz="2400" dirty="0"/>
          </a:p>
          <a:p>
            <a:pPr marL="339725" indent="-339725" eaLnBrk="1" hangingPunct="1">
              <a:lnSpc>
                <a:spcPct val="80000"/>
              </a:lnSpc>
              <a:buClr>
                <a:schemeClr val="tx1"/>
              </a:buClr>
            </a:pPr>
            <a:r>
              <a:rPr lang="en-US" sz="2400" dirty="0"/>
              <a:t>NIH Outreach Activities </a:t>
            </a:r>
          </a:p>
          <a:p>
            <a:pPr marL="339725" indent="-339725" eaLnBrk="1" hangingPunct="1">
              <a:lnSpc>
                <a:spcPct val="80000"/>
              </a:lnSpc>
              <a:buClr>
                <a:schemeClr val="tx1"/>
              </a:buClr>
              <a:buNone/>
            </a:pPr>
            <a:r>
              <a:rPr lang="en-US" sz="2400" dirty="0"/>
              <a:t>	</a:t>
            </a:r>
            <a:r>
              <a:rPr lang="en-US" sz="2400" dirty="0">
                <a:hlinkClick r:id="rId5" tooltip="NIH Outreach Activities"/>
              </a:rPr>
              <a:t>http://grants.nih.gov/grants/outreach.htm </a:t>
            </a:r>
            <a:endParaRPr lang="en-US" sz="2400" dirty="0"/>
          </a:p>
          <a:p>
            <a:pPr marL="339725" indent="-339725" eaLnBrk="1" hangingPunct="1">
              <a:lnSpc>
                <a:spcPct val="80000"/>
              </a:lnSpc>
              <a:buClr>
                <a:schemeClr val="tx1"/>
              </a:buClr>
              <a:buFont typeface="Wingdings" pitchFamily="2" charset="2"/>
              <a:buNone/>
            </a:pPr>
            <a:endParaRPr lang="en-US" sz="2400" dirty="0"/>
          </a:p>
        </p:txBody>
      </p:sp>
      <p:sp>
        <p:nvSpPr>
          <p:cNvPr id="6" name="Slide Number Placeholder 4">
            <a:extLst>
              <a:ext uri="{FF2B5EF4-FFF2-40B4-BE49-F238E27FC236}">
                <a16:creationId xmlns:a16="http://schemas.microsoft.com/office/drawing/2014/main" id="{15175F12-F395-4092-AEC9-E5F5755A5C17}"/>
              </a:ext>
            </a:extLst>
          </p:cNvPr>
          <p:cNvSpPr txBox="1">
            <a:spLocks/>
          </p:cNvSpPr>
          <p:nvPr/>
        </p:nvSpPr>
        <p:spPr>
          <a:xfrm>
            <a:off x="152400" y="6435839"/>
            <a:ext cx="5314517" cy="365125"/>
          </a:xfrm>
          <a:prstGeom prst="rect">
            <a:avLst/>
          </a:prstGeom>
          <a:noFill/>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97CE80-FE09-425E-962E-42773264A316}" type="slidenum">
              <a:rPr lang="en-US" sz="1200" smtClean="0"/>
              <a:pPr/>
              <a:t>38</a:t>
            </a:fld>
            <a:endParaRPr lang="en-US" sz="1200" dirty="0"/>
          </a:p>
        </p:txBody>
      </p:sp>
      <p:sp>
        <p:nvSpPr>
          <p:cNvPr id="3" name="Slide Number Placeholder 2">
            <a:extLst>
              <a:ext uri="{FF2B5EF4-FFF2-40B4-BE49-F238E27FC236}">
                <a16:creationId xmlns:a16="http://schemas.microsoft.com/office/drawing/2014/main" id="{2863C5B2-82D8-6095-4BF0-2D3CD99A8E88}"/>
              </a:ext>
            </a:extLst>
          </p:cNvPr>
          <p:cNvSpPr>
            <a:spLocks noGrp="1"/>
          </p:cNvSpPr>
          <p:nvPr>
            <p:ph type="sldNum" sz="quarter" idx="12"/>
          </p:nvPr>
        </p:nvSpPr>
        <p:spPr/>
        <p:txBody>
          <a:bodyPr/>
          <a:lstStyle/>
          <a:p>
            <a:pPr>
              <a:defRPr/>
            </a:pPr>
            <a:fld id="{0645263D-CFE2-4AA9-BA72-7BF9433896C3}" type="slidenum">
              <a:rPr lang="en-US" smtClean="0"/>
              <a:pPr>
                <a:defRPr/>
              </a:pPr>
              <a:t>38</a:t>
            </a:fld>
            <a:endParaRPr lang="en-US" dirty="0"/>
          </a:p>
        </p:txBody>
      </p:sp>
    </p:spTree>
    <p:extLst>
      <p:ext uri="{BB962C8B-B14F-4D97-AF65-F5344CB8AC3E}">
        <p14:creationId xmlns:p14="http://schemas.microsoft.com/office/powerpoint/2010/main" val="3756412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838200" y="762000"/>
            <a:ext cx="8229600" cy="739302"/>
          </a:xfrm>
        </p:spPr>
        <p:txBody>
          <a:bodyPr>
            <a:normAutofit/>
          </a:bodyPr>
          <a:lstStyle/>
          <a:p>
            <a:pPr eaLnBrk="1" hangingPunct="1"/>
            <a:r>
              <a:rPr lang="en-US" dirty="0"/>
              <a:t>Select Resources at the NIH</a:t>
            </a:r>
          </a:p>
        </p:txBody>
      </p:sp>
      <p:sp>
        <p:nvSpPr>
          <p:cNvPr id="35844" name="Rectangle 3"/>
          <p:cNvSpPr>
            <a:spLocks noGrp="1" noChangeArrowheads="1"/>
          </p:cNvSpPr>
          <p:nvPr>
            <p:ph idx="1"/>
          </p:nvPr>
        </p:nvSpPr>
        <p:spPr>
          <a:xfrm>
            <a:off x="381000" y="1905000"/>
            <a:ext cx="8077200" cy="4648200"/>
          </a:xfrm>
        </p:spPr>
        <p:txBody>
          <a:bodyPr>
            <a:normAutofit/>
          </a:bodyPr>
          <a:lstStyle/>
          <a:p>
            <a:pPr eaLnBrk="1" hangingPunct="1">
              <a:lnSpc>
                <a:spcPct val="80000"/>
              </a:lnSpc>
              <a:buFont typeface="Wingdings" pitchFamily="2" charset="2"/>
              <a:buNone/>
            </a:pPr>
            <a:r>
              <a:rPr lang="en-US" sz="2400" dirty="0"/>
              <a:t>NIH Grants Management Specialist and Program Official listed on the Notice of Award.  Also, check the </a:t>
            </a:r>
            <a:r>
              <a:rPr lang="en-US" sz="2400" dirty="0" err="1"/>
              <a:t>eRA</a:t>
            </a:r>
            <a:r>
              <a:rPr lang="en-US" sz="2400" dirty="0"/>
              <a:t> Commons since assignments can change!</a:t>
            </a:r>
            <a:endParaRPr lang="en-US" sz="1000" dirty="0"/>
          </a:p>
          <a:p>
            <a:pPr eaLnBrk="1" hangingPunct="1">
              <a:lnSpc>
                <a:spcPct val="80000"/>
              </a:lnSpc>
              <a:buFont typeface="Wingdings" pitchFamily="2" charset="2"/>
              <a:buNone/>
            </a:pPr>
            <a:endParaRPr lang="en-US" sz="1000" dirty="0"/>
          </a:p>
          <a:p>
            <a:pPr eaLnBrk="1" hangingPunct="1">
              <a:lnSpc>
                <a:spcPct val="80000"/>
              </a:lnSpc>
              <a:buFont typeface="Wingdings" pitchFamily="2" charset="2"/>
              <a:buNone/>
            </a:pPr>
            <a:r>
              <a:rPr lang="en-US" sz="2400" dirty="0"/>
              <a:t>Office of Extramural Research: </a:t>
            </a:r>
            <a:r>
              <a:rPr lang="en-US" sz="1900" dirty="0">
                <a:hlinkClick r:id="rId3" tooltip="NIH Grants page"/>
              </a:rPr>
              <a:t>http://grants.nih.gov/grants/oer.htm </a:t>
            </a:r>
            <a:endParaRPr lang="en-US" sz="1900" dirty="0"/>
          </a:p>
          <a:p>
            <a:pPr eaLnBrk="1" hangingPunct="1">
              <a:lnSpc>
                <a:spcPct val="80000"/>
              </a:lnSpc>
              <a:buFont typeface="Wingdings" pitchFamily="2" charset="2"/>
              <a:buNone/>
            </a:pPr>
            <a:endParaRPr lang="en-US" sz="1000" dirty="0"/>
          </a:p>
          <a:p>
            <a:pPr eaLnBrk="1" hangingPunct="1">
              <a:lnSpc>
                <a:spcPct val="80000"/>
              </a:lnSpc>
              <a:buNone/>
            </a:pPr>
            <a:r>
              <a:rPr lang="en-US" sz="2400" dirty="0"/>
              <a:t>NIH Grants Information: </a:t>
            </a:r>
            <a:r>
              <a:rPr lang="en-US" sz="1900" dirty="0">
                <a:hlinkClick r:id="rId4" tooltip="NIH Grants Information"/>
              </a:rPr>
              <a:t>http://grants.nih.gov/grants/giwelcome.htm</a:t>
            </a:r>
            <a:endParaRPr lang="en-US" sz="1900" dirty="0"/>
          </a:p>
          <a:p>
            <a:pPr eaLnBrk="1" hangingPunct="1">
              <a:lnSpc>
                <a:spcPct val="80000"/>
              </a:lnSpc>
              <a:buFont typeface="Wingdings" pitchFamily="2" charset="2"/>
              <a:buNone/>
            </a:pPr>
            <a:endParaRPr lang="en-US" sz="1000" dirty="0"/>
          </a:p>
          <a:p>
            <a:pPr eaLnBrk="1" hangingPunct="1">
              <a:lnSpc>
                <a:spcPct val="80000"/>
              </a:lnSpc>
              <a:buFont typeface="Wingdings" pitchFamily="2" charset="2"/>
              <a:buNone/>
            </a:pPr>
            <a:r>
              <a:rPr lang="en-US" sz="2400" dirty="0"/>
              <a:t>NIH Grants Policy Inbox (policy questions not specific to the </a:t>
            </a:r>
            <a:r>
              <a:rPr lang="en-US" sz="2400" dirty="0" err="1"/>
              <a:t>NoA</a:t>
            </a:r>
            <a:r>
              <a:rPr lang="en-US" sz="2400" dirty="0"/>
              <a:t>):  </a:t>
            </a:r>
            <a:r>
              <a:rPr lang="en-US" sz="1900" dirty="0">
                <a:hlinkClick r:id="rId5" tooltip="NIH Grants Policy Inbox"/>
              </a:rPr>
              <a:t>grantspolicy@mail.nih.gov</a:t>
            </a:r>
            <a:r>
              <a:rPr lang="en-US" sz="1900" dirty="0"/>
              <a:t> </a:t>
            </a:r>
          </a:p>
          <a:p>
            <a:pPr eaLnBrk="1" hangingPunct="1">
              <a:lnSpc>
                <a:spcPct val="80000"/>
              </a:lnSpc>
              <a:buFont typeface="Wingdings" pitchFamily="2" charset="2"/>
              <a:buNone/>
            </a:pPr>
            <a:endParaRPr lang="en-US" sz="1000" dirty="0"/>
          </a:p>
          <a:p>
            <a:pPr eaLnBrk="1" hangingPunct="1">
              <a:lnSpc>
                <a:spcPct val="80000"/>
              </a:lnSpc>
              <a:buNone/>
            </a:pPr>
            <a:r>
              <a:rPr lang="en-US" sz="2400" dirty="0"/>
              <a:t>Division of Financial Advisory Services: </a:t>
            </a:r>
            <a:r>
              <a:rPr lang="en-US" sz="1800" dirty="0">
                <a:hlinkClick r:id="rId6" tooltip="Division of Financial Advisory Services"/>
              </a:rPr>
              <a:t>http://oamp.od.nih.gov/dfas </a:t>
            </a:r>
            <a:endParaRPr lang="en-US" sz="1800" dirty="0"/>
          </a:p>
          <a:p>
            <a:pPr eaLnBrk="1" hangingPunct="1">
              <a:lnSpc>
                <a:spcPct val="80000"/>
              </a:lnSpc>
              <a:buFont typeface="Wingdings" pitchFamily="2" charset="2"/>
              <a:buNone/>
            </a:pPr>
            <a:endParaRPr lang="en-US" sz="1900" dirty="0"/>
          </a:p>
          <a:p>
            <a:pPr eaLnBrk="1" hangingPunct="1">
              <a:lnSpc>
                <a:spcPct val="80000"/>
              </a:lnSpc>
              <a:buFont typeface="Wingdings" pitchFamily="2" charset="2"/>
              <a:buNone/>
            </a:pPr>
            <a:endParaRPr lang="en-US" sz="1000" dirty="0"/>
          </a:p>
        </p:txBody>
      </p:sp>
      <p:sp>
        <p:nvSpPr>
          <p:cNvPr id="5" name="Slide Number Placeholder 4">
            <a:extLst>
              <a:ext uri="{FF2B5EF4-FFF2-40B4-BE49-F238E27FC236}">
                <a16:creationId xmlns:a16="http://schemas.microsoft.com/office/drawing/2014/main" id="{4103557A-4F0C-47D6-B9BF-9C0F00E0C3C6}"/>
              </a:ext>
            </a:extLst>
          </p:cNvPr>
          <p:cNvSpPr txBox="1">
            <a:spLocks/>
          </p:cNvSpPr>
          <p:nvPr/>
        </p:nvSpPr>
        <p:spPr>
          <a:xfrm>
            <a:off x="152400" y="6435839"/>
            <a:ext cx="5314517" cy="365125"/>
          </a:xfrm>
          <a:prstGeom prst="rect">
            <a:avLst/>
          </a:prstGeom>
          <a:noFill/>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97CE80-FE09-425E-962E-42773264A316}" type="slidenum">
              <a:rPr lang="en-US" sz="1200" smtClean="0"/>
              <a:pPr/>
              <a:t>39</a:t>
            </a:fld>
            <a:endParaRPr lang="en-US" sz="1200" dirty="0"/>
          </a:p>
        </p:txBody>
      </p:sp>
      <p:sp>
        <p:nvSpPr>
          <p:cNvPr id="3" name="Slide Number Placeholder 2">
            <a:extLst>
              <a:ext uri="{FF2B5EF4-FFF2-40B4-BE49-F238E27FC236}">
                <a16:creationId xmlns:a16="http://schemas.microsoft.com/office/drawing/2014/main" id="{EE8DFD39-A706-F794-3EC1-F1B8791EDDAA}"/>
              </a:ext>
            </a:extLst>
          </p:cNvPr>
          <p:cNvSpPr>
            <a:spLocks noGrp="1"/>
          </p:cNvSpPr>
          <p:nvPr>
            <p:ph type="sldNum" sz="quarter" idx="12"/>
          </p:nvPr>
        </p:nvSpPr>
        <p:spPr/>
        <p:txBody>
          <a:bodyPr/>
          <a:lstStyle/>
          <a:p>
            <a:pPr>
              <a:defRPr/>
            </a:pPr>
            <a:fld id="{0645263D-CFE2-4AA9-BA72-7BF9433896C3}" type="slidenum">
              <a:rPr lang="en-US" smtClean="0"/>
              <a:pPr>
                <a:defRPr/>
              </a:pPr>
              <a:t>39</a:t>
            </a:fld>
            <a:endParaRPr lang="en-US" dirty="0"/>
          </a:p>
        </p:txBody>
      </p:sp>
    </p:spTree>
    <p:extLst>
      <p:ext uri="{BB962C8B-B14F-4D97-AF65-F5344CB8AC3E}">
        <p14:creationId xmlns:p14="http://schemas.microsoft.com/office/powerpoint/2010/main" val="150807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070728" y="268736"/>
            <a:ext cx="7920872" cy="1371600"/>
          </a:xfrm>
        </p:spPr>
        <p:txBody>
          <a:bodyPr>
            <a:normAutofit/>
          </a:bodyPr>
          <a:lstStyle/>
          <a:p>
            <a:r>
              <a:rPr lang="en-US" sz="3600" dirty="0"/>
              <a:t>NIH Perspective...</a:t>
            </a:r>
            <a:r>
              <a:rPr lang="en-US" sz="4000" dirty="0"/>
              <a:t> a </a:t>
            </a:r>
            <a:br>
              <a:rPr lang="en-US" sz="4000" dirty="0"/>
            </a:br>
            <a:r>
              <a:rPr lang="en-US" sz="4000" dirty="0"/>
              <a:t>Few Things to Remember</a:t>
            </a:r>
            <a:endParaRPr lang="en-US" dirty="0"/>
          </a:p>
        </p:txBody>
      </p:sp>
      <p:sp>
        <p:nvSpPr>
          <p:cNvPr id="15364" name="Rectangle 3"/>
          <p:cNvSpPr>
            <a:spLocks noGrp="1" noChangeArrowheads="1"/>
          </p:cNvSpPr>
          <p:nvPr>
            <p:ph idx="1"/>
          </p:nvPr>
        </p:nvSpPr>
        <p:spPr>
          <a:xfrm>
            <a:off x="304800" y="1884848"/>
            <a:ext cx="8388197" cy="4704416"/>
          </a:xfrm>
        </p:spPr>
        <p:txBody>
          <a:bodyPr>
            <a:normAutofit/>
          </a:bodyPr>
          <a:lstStyle/>
          <a:p>
            <a:pPr lvl="1" eaLnBrk="1" hangingPunct="1"/>
            <a:r>
              <a:rPr lang="en-US" sz="2800" dirty="0"/>
              <a:t>Must support federal policy, to enforce applicable laws, cost principles and administrative requirements</a:t>
            </a:r>
          </a:p>
          <a:p>
            <a:pPr lvl="1" eaLnBrk="1" hangingPunct="1"/>
            <a:r>
              <a:rPr lang="en-US" sz="2800" dirty="0"/>
              <a:t>Stewards of federal funds</a:t>
            </a:r>
          </a:p>
          <a:p>
            <a:pPr lvl="1" eaLnBrk="1" hangingPunct="1"/>
            <a:r>
              <a:rPr lang="en-US" sz="2800" dirty="0"/>
              <a:t>Some IC’s have a relatively broad mission; others are (by comparison) relatively narrow</a:t>
            </a:r>
          </a:p>
          <a:p>
            <a:pPr lvl="1" eaLnBrk="1" hangingPunct="1"/>
            <a:r>
              <a:rPr lang="en-US" sz="2800" dirty="0"/>
              <a:t>Larger IC’s have more funds which can mean more flexibilities</a:t>
            </a:r>
          </a:p>
          <a:p>
            <a:pPr lvl="1" eaLnBrk="1" hangingPunct="1"/>
            <a:r>
              <a:rPr lang="en-US" sz="2800" dirty="0"/>
              <a:t>Not all IC’s fund the same grant mechanisms</a:t>
            </a:r>
          </a:p>
          <a:p>
            <a:pPr lvl="1" eaLnBrk="1" hangingPunct="1"/>
            <a:endParaRPr lang="en-US" sz="2800" dirty="0"/>
          </a:p>
          <a:p>
            <a:pPr eaLnBrk="1" hangingPunct="1"/>
            <a:endParaRPr lang="en-US" sz="2800" dirty="0"/>
          </a:p>
        </p:txBody>
      </p:sp>
      <p:sp>
        <p:nvSpPr>
          <p:cNvPr id="5" name="Slide Number Placeholder 4">
            <a:extLst>
              <a:ext uri="{FF2B5EF4-FFF2-40B4-BE49-F238E27FC236}">
                <a16:creationId xmlns:a16="http://schemas.microsoft.com/office/drawing/2014/main" id="{A81D46A6-63A8-4915-81A1-44A241865FB6}"/>
              </a:ext>
            </a:extLst>
          </p:cNvPr>
          <p:cNvSpPr txBox="1">
            <a:spLocks/>
          </p:cNvSpPr>
          <p:nvPr/>
        </p:nvSpPr>
        <p:spPr>
          <a:xfrm>
            <a:off x="152400" y="6435839"/>
            <a:ext cx="5314517" cy="365125"/>
          </a:xfrm>
          <a:prstGeom prst="rect">
            <a:avLst/>
          </a:prstGeom>
          <a:noFill/>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97CE80-FE09-425E-962E-42773264A316}" type="slidenum">
              <a:rPr lang="en-US" sz="1200" smtClean="0"/>
              <a:pPr/>
              <a:t>4</a:t>
            </a:fld>
            <a:endParaRPr lang="en-US" sz="1200" dirty="0"/>
          </a:p>
        </p:txBody>
      </p:sp>
    </p:spTree>
    <p:extLst>
      <p:ext uri="{BB962C8B-B14F-4D97-AF65-F5344CB8AC3E}">
        <p14:creationId xmlns:p14="http://schemas.microsoft.com/office/powerpoint/2010/main" val="26171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578" name="Rectangle 2"/>
          <p:cNvSpPr>
            <a:spLocks noGrp="1" noChangeArrowheads="1"/>
          </p:cNvSpPr>
          <p:nvPr>
            <p:ph type="title"/>
          </p:nvPr>
        </p:nvSpPr>
        <p:spPr>
          <a:xfrm>
            <a:off x="1730375" y="4038600"/>
            <a:ext cx="7565372" cy="1063158"/>
          </a:xfrm>
        </p:spPr>
        <p:txBody>
          <a:bodyPr>
            <a:normAutofit fontScale="90000"/>
          </a:bodyPr>
          <a:lstStyle/>
          <a:p>
            <a:r>
              <a:rPr lang="en-US" dirty="0">
                <a:solidFill>
                  <a:schemeClr val="tx1"/>
                </a:solidFill>
              </a:rPr>
              <a:t>Questions?? Feel free to </a:t>
            </a:r>
            <a:br>
              <a:rPr lang="en-US" dirty="0">
                <a:solidFill>
                  <a:schemeClr val="tx1"/>
                </a:solidFill>
              </a:rPr>
            </a:br>
            <a:r>
              <a:rPr lang="en-US" dirty="0">
                <a:solidFill>
                  <a:schemeClr val="tx1"/>
                </a:solidFill>
              </a:rPr>
              <a:t>contact us via e-mail:</a:t>
            </a:r>
            <a:br>
              <a:rPr lang="en-US" dirty="0">
                <a:solidFill>
                  <a:schemeClr val="tx1"/>
                </a:solidFill>
              </a:rPr>
            </a:br>
            <a:r>
              <a:rPr lang="en-US" dirty="0">
                <a:solidFill>
                  <a:schemeClr val="tx1"/>
                </a:solidFill>
              </a:rPr>
              <a:t>Crystal Wolfrey - </a:t>
            </a:r>
            <a:r>
              <a:rPr lang="en-US" dirty="0">
                <a:solidFill>
                  <a:srgbClr val="990099"/>
                </a:solidFill>
                <a:hlinkClick r:id="rId3"/>
              </a:rPr>
              <a:t>crystal.wolfrey@nih.gov</a:t>
            </a:r>
            <a:br>
              <a:rPr lang="en-US" dirty="0">
                <a:solidFill>
                  <a:srgbClr val="990099"/>
                </a:solidFill>
              </a:rPr>
            </a:br>
            <a:br>
              <a:rPr lang="en-US" dirty="0">
                <a:solidFill>
                  <a:srgbClr val="990099"/>
                </a:solidFill>
              </a:rPr>
            </a:br>
            <a:r>
              <a:rPr lang="en-US" dirty="0">
                <a:solidFill>
                  <a:schemeClr val="tx1"/>
                </a:solidFill>
              </a:rPr>
              <a:t>Sean Hine – </a:t>
            </a:r>
            <a:br>
              <a:rPr lang="en-US" dirty="0">
                <a:solidFill>
                  <a:srgbClr val="990099"/>
                </a:solidFill>
              </a:rPr>
            </a:br>
            <a:r>
              <a:rPr lang="en-US" dirty="0">
                <a:solidFill>
                  <a:srgbClr val="990099"/>
                </a:solidFill>
                <a:hlinkClick r:id="rId4"/>
              </a:rPr>
              <a:t>sean.hine@nih.gov</a:t>
            </a:r>
            <a:br>
              <a:rPr lang="en-US" dirty="0">
                <a:solidFill>
                  <a:srgbClr val="990099"/>
                </a:solidFill>
              </a:rPr>
            </a:br>
            <a:br>
              <a:rPr lang="en-US" dirty="0">
                <a:solidFill>
                  <a:srgbClr val="990099"/>
                </a:solidFill>
              </a:rPr>
            </a:br>
            <a:br>
              <a:rPr lang="en-US" dirty="0">
                <a:solidFill>
                  <a:srgbClr val="990099"/>
                </a:solidFill>
              </a:rPr>
            </a:br>
            <a:endParaRPr lang="en-US" dirty="0">
              <a:solidFill>
                <a:srgbClr val="990099"/>
              </a:solidFill>
            </a:endParaRPr>
          </a:p>
        </p:txBody>
      </p:sp>
      <p:graphicFrame>
        <p:nvGraphicFramePr>
          <p:cNvPr id="1304579" name="Object 3" descr="Cartoon character scratching their head with a question mark above."/>
          <p:cNvGraphicFramePr>
            <a:graphicFrameLocks noGrp="1" noChangeAspect="1"/>
          </p:cNvGraphicFramePr>
          <p:nvPr>
            <p:ph idx="1"/>
            <p:extLst>
              <p:ext uri="{D42A27DB-BD31-4B8C-83A1-F6EECF244321}">
                <p14:modId xmlns:p14="http://schemas.microsoft.com/office/powerpoint/2010/main" val="1216523307"/>
              </p:ext>
            </p:extLst>
          </p:nvPr>
        </p:nvGraphicFramePr>
        <p:xfrm>
          <a:off x="142875" y="2133600"/>
          <a:ext cx="1577975" cy="3394075"/>
        </p:xfrm>
        <a:graphic>
          <a:graphicData uri="http://schemas.openxmlformats.org/presentationml/2006/ole">
            <mc:AlternateContent xmlns:mc="http://schemas.openxmlformats.org/markup-compatibility/2006">
              <mc:Choice xmlns:v="urn:schemas-microsoft-com:vml" Requires="v">
                <p:oleObj name="Clip" r:id="rId5" imgW="1857600" imgH="3995640" progId="">
                  <p:embed/>
                </p:oleObj>
              </mc:Choice>
              <mc:Fallback>
                <p:oleObj name="Clip" r:id="rId5" imgW="1857600" imgH="3995640" progId="">
                  <p:embed/>
                  <p:pic>
                    <p:nvPicPr>
                      <p:cNvPr id="130457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 y="2133600"/>
                        <a:ext cx="1577975" cy="3394075"/>
                      </a:xfrm>
                      <a:prstGeom prst="rect">
                        <a:avLst/>
                      </a:prstGeom>
                      <a:noFill/>
                    </p:spPr>
                  </p:pic>
                </p:oleObj>
              </mc:Fallback>
            </mc:AlternateContent>
          </a:graphicData>
        </a:graphic>
      </p:graphicFrame>
      <p:sp>
        <p:nvSpPr>
          <p:cNvPr id="4" name="Slide Number Placeholder 4">
            <a:extLst>
              <a:ext uri="{FF2B5EF4-FFF2-40B4-BE49-F238E27FC236}">
                <a16:creationId xmlns:a16="http://schemas.microsoft.com/office/drawing/2014/main" id="{C5F4E1E3-0B80-441D-8E07-F8304C8365BA}"/>
              </a:ext>
            </a:extLst>
          </p:cNvPr>
          <p:cNvSpPr txBox="1">
            <a:spLocks/>
          </p:cNvSpPr>
          <p:nvPr/>
        </p:nvSpPr>
        <p:spPr>
          <a:xfrm>
            <a:off x="152400" y="6435839"/>
            <a:ext cx="5314517" cy="365125"/>
          </a:xfrm>
          <a:prstGeom prst="rect">
            <a:avLst/>
          </a:prstGeom>
          <a:noFill/>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97CE80-FE09-425E-962E-42773264A316}" type="slidenum">
              <a:rPr lang="en-US" sz="1200" smtClean="0"/>
              <a:pPr/>
              <a:t>40</a:t>
            </a:fld>
            <a:endParaRPr lang="en-US" sz="1200" dirty="0"/>
          </a:p>
        </p:txBody>
      </p:sp>
      <p:sp>
        <p:nvSpPr>
          <p:cNvPr id="3" name="Slide Number Placeholder 2">
            <a:extLst>
              <a:ext uri="{FF2B5EF4-FFF2-40B4-BE49-F238E27FC236}">
                <a16:creationId xmlns:a16="http://schemas.microsoft.com/office/drawing/2014/main" id="{E687EB61-C1AE-259A-8584-A3654D4B2672}"/>
              </a:ext>
            </a:extLst>
          </p:cNvPr>
          <p:cNvSpPr>
            <a:spLocks noGrp="1"/>
          </p:cNvSpPr>
          <p:nvPr>
            <p:ph type="sldNum" sz="quarter" idx="12"/>
          </p:nvPr>
        </p:nvSpPr>
        <p:spPr/>
        <p:txBody>
          <a:bodyPr/>
          <a:lstStyle/>
          <a:p>
            <a:pPr>
              <a:defRPr/>
            </a:pPr>
            <a:fld id="{0645263D-CFE2-4AA9-BA72-7BF9433896C3}" type="slidenum">
              <a:rPr lang="en-US" smtClean="0"/>
              <a:pPr>
                <a:defRPr/>
              </a:pPr>
              <a:t>40</a:t>
            </a:fld>
            <a:endParaRPr lang="en-US" dirty="0"/>
          </a:p>
        </p:txBody>
      </p:sp>
    </p:spTree>
    <p:extLst>
      <p:ext uri="{BB962C8B-B14F-4D97-AF65-F5344CB8AC3E}">
        <p14:creationId xmlns:p14="http://schemas.microsoft.com/office/powerpoint/2010/main" val="265718327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04579"/>
                                        </p:tgtEl>
                                        <p:attrNameLst>
                                          <p:attrName>style.visibility</p:attrName>
                                        </p:attrNameLst>
                                      </p:cBhvr>
                                      <p:to>
                                        <p:strVal val="visible"/>
                                      </p:to>
                                    </p:set>
                                    <p:anim calcmode="lin" valueType="num">
                                      <p:cBhvr additive="base">
                                        <p:cTn id="7" dur="500" fill="hold"/>
                                        <p:tgtEl>
                                          <p:spTgt spid="1304579"/>
                                        </p:tgtEl>
                                        <p:attrNameLst>
                                          <p:attrName>ppt_x</p:attrName>
                                        </p:attrNameLst>
                                      </p:cBhvr>
                                      <p:tavLst>
                                        <p:tav tm="0">
                                          <p:val>
                                            <p:strVal val="0-#ppt_w/2"/>
                                          </p:val>
                                        </p:tav>
                                        <p:tav tm="100000">
                                          <p:val>
                                            <p:strVal val="#ppt_x"/>
                                          </p:val>
                                        </p:tav>
                                      </p:tavLst>
                                    </p:anim>
                                    <p:anim calcmode="lin" valueType="num">
                                      <p:cBhvr additive="base">
                                        <p:cTn id="8" dur="500" fill="hold"/>
                                        <p:tgtEl>
                                          <p:spTgt spid="13045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0FA66-BE3C-4506-AE2C-B829E8368B70}"/>
              </a:ext>
            </a:extLst>
          </p:cNvPr>
          <p:cNvSpPr>
            <a:spLocks noGrp="1"/>
          </p:cNvSpPr>
          <p:nvPr>
            <p:ph type="title"/>
          </p:nvPr>
        </p:nvSpPr>
        <p:spPr/>
        <p:txBody>
          <a:bodyPr/>
          <a:lstStyle/>
          <a:p>
            <a:r>
              <a:rPr lang="en-US" dirty="0"/>
              <a:t>Haven’t had enough of us??</a:t>
            </a:r>
          </a:p>
        </p:txBody>
      </p:sp>
      <p:pic>
        <p:nvPicPr>
          <p:cNvPr id="5122" name="Picture 2" descr="Picture of a person acting surprised with text">
            <a:extLst>
              <a:ext uri="{FF2B5EF4-FFF2-40B4-BE49-F238E27FC236}">
                <a16:creationId xmlns:a16="http://schemas.microsoft.com/office/drawing/2014/main" id="{6149E7D7-1C37-4F97-8329-AA4A2536E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069" y="1463694"/>
            <a:ext cx="3924300" cy="261195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D3C1935-FD4B-4674-B1BB-91ADA725ADCB}"/>
              </a:ext>
            </a:extLst>
          </p:cNvPr>
          <p:cNvSpPr>
            <a:spLocks noGrp="1"/>
          </p:cNvSpPr>
          <p:nvPr>
            <p:ph idx="1"/>
          </p:nvPr>
        </p:nvSpPr>
        <p:spPr>
          <a:xfrm>
            <a:off x="304800" y="4075647"/>
            <a:ext cx="8152619" cy="2611954"/>
          </a:xfrm>
        </p:spPr>
        <p:txBody>
          <a:bodyPr>
            <a:normAutofit fontScale="92500" lnSpcReduction="10000"/>
          </a:bodyPr>
          <a:lstStyle/>
          <a:p>
            <a:r>
              <a:rPr lang="en-US" sz="3200" dirty="0"/>
              <a:t>Join us at 4:00 TODAY (you know...in about 15 minutes!) as we conduct an Advance Administrative Topics: Post-Award</a:t>
            </a:r>
          </a:p>
          <a:p>
            <a:r>
              <a:rPr lang="en-US" sz="3200" dirty="0"/>
              <a:t> take a quick break...go for a quick walk...get a jolt of caffeine to hang with us for another session!</a:t>
            </a:r>
          </a:p>
          <a:p>
            <a:endParaRPr lang="en-US" sz="3200" dirty="0"/>
          </a:p>
        </p:txBody>
      </p:sp>
      <p:sp>
        <p:nvSpPr>
          <p:cNvPr id="5" name="Slide Number Placeholder 4">
            <a:extLst>
              <a:ext uri="{FF2B5EF4-FFF2-40B4-BE49-F238E27FC236}">
                <a16:creationId xmlns:a16="http://schemas.microsoft.com/office/drawing/2014/main" id="{AB4C519B-647E-8A34-A4D5-C7C4F2AF16BA}"/>
              </a:ext>
            </a:extLst>
          </p:cNvPr>
          <p:cNvSpPr>
            <a:spLocks noGrp="1"/>
          </p:cNvSpPr>
          <p:nvPr>
            <p:ph type="sldNum" sz="quarter" idx="12"/>
          </p:nvPr>
        </p:nvSpPr>
        <p:spPr>
          <a:xfrm>
            <a:off x="76200" y="6505038"/>
            <a:ext cx="709698" cy="365125"/>
          </a:xfrm>
        </p:spPr>
        <p:txBody>
          <a:bodyPr/>
          <a:lstStyle/>
          <a:p>
            <a:pPr>
              <a:defRPr/>
            </a:pPr>
            <a:fld id="{0645263D-CFE2-4AA9-BA72-7BF9433896C3}" type="slidenum">
              <a:rPr lang="en-US" smtClean="0"/>
              <a:pPr>
                <a:defRPr/>
              </a:pPr>
              <a:t>41</a:t>
            </a:fld>
            <a:endParaRPr lang="en-US" dirty="0"/>
          </a:p>
        </p:txBody>
      </p:sp>
    </p:spTree>
    <p:custDataLst>
      <p:tags r:id="rId1"/>
    </p:custDataLst>
    <p:extLst>
      <p:ext uri="{BB962C8B-B14F-4D97-AF65-F5344CB8AC3E}">
        <p14:creationId xmlns:p14="http://schemas.microsoft.com/office/powerpoint/2010/main" val="385336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4D87-51B1-454E-8969-7FE43AC5A497}"/>
              </a:ext>
            </a:extLst>
          </p:cNvPr>
          <p:cNvSpPr>
            <a:spLocks noGrp="1"/>
          </p:cNvSpPr>
          <p:nvPr>
            <p:ph type="title"/>
          </p:nvPr>
        </p:nvSpPr>
        <p:spPr/>
        <p:txBody>
          <a:bodyPr/>
          <a:lstStyle/>
          <a:p>
            <a:r>
              <a:rPr lang="en-US" dirty="0"/>
              <a:t>We have a few minutes…</a:t>
            </a:r>
          </a:p>
        </p:txBody>
      </p:sp>
      <p:sp>
        <p:nvSpPr>
          <p:cNvPr id="3" name="Content Placeholder 2">
            <a:extLst>
              <a:ext uri="{FF2B5EF4-FFF2-40B4-BE49-F238E27FC236}">
                <a16:creationId xmlns:a16="http://schemas.microsoft.com/office/drawing/2014/main" id="{C06F19DF-497C-4805-B38B-128D5995B148}"/>
              </a:ext>
            </a:extLst>
          </p:cNvPr>
          <p:cNvSpPr>
            <a:spLocks noGrp="1"/>
          </p:cNvSpPr>
          <p:nvPr>
            <p:ph idx="1"/>
          </p:nvPr>
        </p:nvSpPr>
        <p:spPr/>
        <p:txBody>
          <a:bodyPr>
            <a:normAutofit/>
          </a:bodyPr>
          <a:lstStyle/>
          <a:p>
            <a:r>
              <a:rPr lang="en-US" sz="3600" dirty="0"/>
              <a:t>Bring on the questions!!</a:t>
            </a:r>
          </a:p>
          <a:p>
            <a:r>
              <a:rPr lang="en-US" sz="3600" dirty="0"/>
              <a:t>Enter your questions in the Q&amp;A and we will address what we can!</a:t>
            </a:r>
          </a:p>
        </p:txBody>
      </p:sp>
      <p:sp>
        <p:nvSpPr>
          <p:cNvPr id="5" name="Slide Number Placeholder 4">
            <a:extLst>
              <a:ext uri="{FF2B5EF4-FFF2-40B4-BE49-F238E27FC236}">
                <a16:creationId xmlns:a16="http://schemas.microsoft.com/office/drawing/2014/main" id="{8F331A48-AA01-47B4-4228-6B68EA63A215}"/>
              </a:ext>
            </a:extLst>
          </p:cNvPr>
          <p:cNvSpPr>
            <a:spLocks noGrp="1"/>
          </p:cNvSpPr>
          <p:nvPr>
            <p:ph type="sldNum" sz="quarter" idx="12"/>
          </p:nvPr>
        </p:nvSpPr>
        <p:spPr>
          <a:xfrm>
            <a:off x="76200" y="6492875"/>
            <a:ext cx="709698" cy="365125"/>
          </a:xfrm>
        </p:spPr>
        <p:txBody>
          <a:bodyPr/>
          <a:lstStyle/>
          <a:p>
            <a:pPr>
              <a:defRPr/>
            </a:pPr>
            <a:fld id="{0645263D-CFE2-4AA9-BA72-7BF9433896C3}" type="slidenum">
              <a:rPr lang="en-US" smtClean="0"/>
              <a:pPr>
                <a:defRPr/>
              </a:pPr>
              <a:t>42</a:t>
            </a:fld>
            <a:endParaRPr lang="en-US" dirty="0"/>
          </a:p>
        </p:txBody>
      </p:sp>
    </p:spTree>
    <p:extLst>
      <p:ext uri="{BB962C8B-B14F-4D97-AF65-F5344CB8AC3E}">
        <p14:creationId xmlns:p14="http://schemas.microsoft.com/office/powerpoint/2010/main" val="3778338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76200" y="359316"/>
            <a:ext cx="9144000" cy="1371600"/>
          </a:xfrm>
        </p:spPr>
        <p:txBody>
          <a:bodyPr>
            <a:noAutofit/>
          </a:bodyPr>
          <a:lstStyle/>
          <a:p>
            <a:pPr algn="ctr" eaLnBrk="1" hangingPunct="1"/>
            <a:r>
              <a:rPr lang="en-US" sz="3200" dirty="0"/>
              <a:t>NIH Perspective: Additional Considerations</a:t>
            </a:r>
          </a:p>
        </p:txBody>
      </p:sp>
      <p:sp>
        <p:nvSpPr>
          <p:cNvPr id="16388" name="Rectangle 3"/>
          <p:cNvSpPr>
            <a:spLocks noGrp="1" noChangeArrowheads="1"/>
          </p:cNvSpPr>
          <p:nvPr>
            <p:ph idx="1"/>
          </p:nvPr>
        </p:nvSpPr>
        <p:spPr>
          <a:xfrm>
            <a:off x="228600" y="1893363"/>
            <a:ext cx="8420100" cy="4217581"/>
          </a:xfrm>
        </p:spPr>
        <p:txBody>
          <a:bodyPr>
            <a:normAutofit/>
          </a:bodyPr>
          <a:lstStyle/>
          <a:p>
            <a:pPr eaLnBrk="1" hangingPunct="1">
              <a:lnSpc>
                <a:spcPct val="90000"/>
              </a:lnSpc>
              <a:buFont typeface="Wingdings" pitchFamily="2" charset="2"/>
              <a:buNone/>
            </a:pPr>
            <a:r>
              <a:rPr lang="en-US" sz="2800" dirty="0"/>
              <a:t>Additional factors we consider in making decisions in ‘tough' situations:</a:t>
            </a:r>
          </a:p>
          <a:p>
            <a:r>
              <a:rPr lang="en-US" sz="2800" dirty="0"/>
              <a:t>Will an action create a precedent; what are the potential consequences?</a:t>
            </a:r>
          </a:p>
          <a:p>
            <a:r>
              <a:rPr lang="en-US" sz="2800" dirty="0"/>
              <a:t>Is an action consistent with NIH, HHS or other Federal policy?  </a:t>
            </a:r>
          </a:p>
          <a:p>
            <a:r>
              <a:rPr lang="en-US" sz="2800" dirty="0"/>
              <a:t>How would this play if presented on the evening news or the front page of ......?</a:t>
            </a:r>
          </a:p>
          <a:p>
            <a:pPr eaLnBrk="1" hangingPunct="1">
              <a:lnSpc>
                <a:spcPct val="90000"/>
              </a:lnSpc>
              <a:buFont typeface="Wingdings" pitchFamily="2" charset="2"/>
              <a:buNone/>
            </a:pPr>
            <a:endParaRPr lang="en-US" sz="2800" dirty="0"/>
          </a:p>
        </p:txBody>
      </p:sp>
      <p:sp>
        <p:nvSpPr>
          <p:cNvPr id="5" name="Slide Number Placeholder 4">
            <a:extLst>
              <a:ext uri="{FF2B5EF4-FFF2-40B4-BE49-F238E27FC236}">
                <a16:creationId xmlns:a16="http://schemas.microsoft.com/office/drawing/2014/main" id="{E6F8DDF0-1F01-4FB2-9BF0-74801B902B6E}"/>
              </a:ext>
            </a:extLst>
          </p:cNvPr>
          <p:cNvSpPr txBox="1">
            <a:spLocks/>
          </p:cNvSpPr>
          <p:nvPr/>
        </p:nvSpPr>
        <p:spPr>
          <a:xfrm>
            <a:off x="152400" y="6435839"/>
            <a:ext cx="5314517" cy="365125"/>
          </a:xfrm>
          <a:prstGeom prst="rect">
            <a:avLst/>
          </a:prstGeom>
          <a:noFill/>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97CE80-FE09-425E-962E-42773264A316}" type="slidenum">
              <a:rPr lang="en-US" sz="1200" smtClean="0"/>
              <a:pPr/>
              <a:t>5</a:t>
            </a:fld>
            <a:endParaRPr lang="en-US" sz="1200" dirty="0"/>
          </a:p>
        </p:txBody>
      </p:sp>
    </p:spTree>
    <p:extLst>
      <p:ext uri="{BB962C8B-B14F-4D97-AF65-F5344CB8AC3E}">
        <p14:creationId xmlns:p14="http://schemas.microsoft.com/office/powerpoint/2010/main" val="322487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1143000" y="384702"/>
            <a:ext cx="7086600" cy="1546811"/>
          </a:xfrm>
        </p:spPr>
        <p:txBody>
          <a:bodyPr>
            <a:noAutofit/>
          </a:bodyPr>
          <a:lstStyle/>
          <a:p>
            <a:pPr algn="ctr" eaLnBrk="1" hangingPunct="1"/>
            <a:r>
              <a:rPr lang="en-US" sz="3200" dirty="0"/>
              <a:t>Questions We Ask When Considering Challenging Complex  Situations </a:t>
            </a:r>
            <a:br>
              <a:rPr lang="en-US" sz="3200" dirty="0"/>
            </a:br>
            <a:endParaRPr lang="en-US" sz="3200" dirty="0"/>
          </a:p>
        </p:txBody>
      </p:sp>
      <p:sp>
        <p:nvSpPr>
          <p:cNvPr id="18436" name="Rectangle 3"/>
          <p:cNvSpPr>
            <a:spLocks noGrp="1" noChangeArrowheads="1"/>
          </p:cNvSpPr>
          <p:nvPr>
            <p:ph idx="1"/>
          </p:nvPr>
        </p:nvSpPr>
        <p:spPr>
          <a:xfrm>
            <a:off x="304800" y="2374372"/>
            <a:ext cx="7848600" cy="3916363"/>
          </a:xfrm>
        </p:spPr>
        <p:txBody>
          <a:bodyPr>
            <a:normAutofit/>
          </a:bodyPr>
          <a:lstStyle/>
          <a:p>
            <a:r>
              <a:rPr lang="en-US" sz="3200" dirty="0"/>
              <a:t>What is in the best interest of the science?</a:t>
            </a:r>
          </a:p>
          <a:p>
            <a:r>
              <a:rPr lang="en-US" sz="3200" dirty="0"/>
              <a:t>What is in the best interest of the recipient?</a:t>
            </a:r>
          </a:p>
          <a:p>
            <a:pPr eaLnBrk="1" hangingPunct="1"/>
            <a:r>
              <a:rPr lang="en-US" sz="3200" dirty="0"/>
              <a:t>What is in the best interests of the Agency?</a:t>
            </a:r>
          </a:p>
          <a:p>
            <a:pPr eaLnBrk="1" hangingPunct="1"/>
            <a:r>
              <a:rPr lang="en-US" sz="3200" dirty="0"/>
              <a:t>Is there an opportunity for a 'win/win’?</a:t>
            </a:r>
          </a:p>
          <a:p>
            <a:pPr eaLnBrk="1" hangingPunct="1"/>
            <a:r>
              <a:rPr lang="en-US" sz="3200" dirty="0"/>
              <a:t>Can we get to a “yes?”</a:t>
            </a:r>
          </a:p>
          <a:p>
            <a:pPr eaLnBrk="1" hangingPunct="1"/>
            <a:endParaRPr lang="en-US" sz="3200" dirty="0"/>
          </a:p>
          <a:p>
            <a:pPr eaLnBrk="1" hangingPunct="1"/>
            <a:endParaRPr lang="en-US" sz="3200" dirty="0"/>
          </a:p>
        </p:txBody>
      </p:sp>
      <p:sp>
        <p:nvSpPr>
          <p:cNvPr id="5" name="Slide Number Placeholder 4">
            <a:extLst>
              <a:ext uri="{FF2B5EF4-FFF2-40B4-BE49-F238E27FC236}">
                <a16:creationId xmlns:a16="http://schemas.microsoft.com/office/drawing/2014/main" id="{CA0C6914-E590-4B0E-9247-BEF10ADA4BD4}"/>
              </a:ext>
            </a:extLst>
          </p:cNvPr>
          <p:cNvSpPr txBox="1">
            <a:spLocks/>
          </p:cNvSpPr>
          <p:nvPr/>
        </p:nvSpPr>
        <p:spPr>
          <a:xfrm>
            <a:off x="152400" y="6435839"/>
            <a:ext cx="5314517" cy="365125"/>
          </a:xfrm>
          <a:prstGeom prst="rect">
            <a:avLst/>
          </a:prstGeom>
          <a:noFill/>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97CE80-FE09-425E-962E-42773264A316}" type="slidenum">
              <a:rPr lang="en-US" sz="1200" smtClean="0"/>
              <a:pPr/>
              <a:t>6</a:t>
            </a:fld>
            <a:endParaRPr lang="en-US" sz="1200" dirty="0"/>
          </a:p>
        </p:txBody>
      </p:sp>
    </p:spTree>
    <p:extLst>
      <p:ext uri="{BB962C8B-B14F-4D97-AF65-F5344CB8AC3E}">
        <p14:creationId xmlns:p14="http://schemas.microsoft.com/office/powerpoint/2010/main" val="1558233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533400" y="381000"/>
            <a:ext cx="3276600" cy="1680661"/>
          </a:xfrm>
        </p:spPr>
        <p:txBody>
          <a:bodyPr>
            <a:noAutofit/>
          </a:bodyPr>
          <a:lstStyle/>
          <a:p>
            <a:pPr algn="ctr" eaLnBrk="1" hangingPunct="1"/>
            <a:r>
              <a:rPr lang="en-US" sz="3200" dirty="0"/>
              <a:t>Situations we will explore involving…</a:t>
            </a:r>
            <a:br>
              <a:rPr lang="en-US" sz="3200" dirty="0"/>
            </a:br>
            <a:endParaRPr lang="en-US" sz="3200" dirty="0"/>
          </a:p>
        </p:txBody>
      </p:sp>
      <p:sp>
        <p:nvSpPr>
          <p:cNvPr id="18436" name="Rectangle 3"/>
          <p:cNvSpPr>
            <a:spLocks noGrp="1" noChangeArrowheads="1"/>
          </p:cNvSpPr>
          <p:nvPr>
            <p:ph idx="1"/>
          </p:nvPr>
        </p:nvSpPr>
        <p:spPr>
          <a:xfrm>
            <a:off x="304800" y="2061661"/>
            <a:ext cx="8229600" cy="3916363"/>
          </a:xfrm>
        </p:spPr>
        <p:txBody>
          <a:bodyPr>
            <a:normAutofit/>
          </a:bodyPr>
          <a:lstStyle/>
          <a:p>
            <a:r>
              <a:rPr lang="en-US" sz="3200" dirty="0"/>
              <a:t>Discussion on Application Submission</a:t>
            </a:r>
          </a:p>
          <a:p>
            <a:r>
              <a:rPr lang="en-US" sz="3200" dirty="0"/>
              <a:t>Changes Prior to Award</a:t>
            </a:r>
          </a:p>
          <a:p>
            <a:r>
              <a:rPr lang="en-US" sz="3200" dirty="0"/>
              <a:t>Grant-Deal Making – Negotiation Time</a:t>
            </a:r>
          </a:p>
          <a:p>
            <a:r>
              <a:rPr lang="en-US" sz="3200" dirty="0"/>
              <a:t>Federal Involvement in a Research Grant</a:t>
            </a:r>
          </a:p>
          <a:p>
            <a:pPr eaLnBrk="1" hangingPunct="1"/>
            <a:r>
              <a:rPr lang="en-US" sz="3200" dirty="0"/>
              <a:t>Brand new applicants to NIH...what to expect!</a:t>
            </a:r>
          </a:p>
        </p:txBody>
      </p:sp>
      <p:sp>
        <p:nvSpPr>
          <p:cNvPr id="5" name="Slide Number Placeholder 4">
            <a:extLst>
              <a:ext uri="{FF2B5EF4-FFF2-40B4-BE49-F238E27FC236}">
                <a16:creationId xmlns:a16="http://schemas.microsoft.com/office/drawing/2014/main" id="{3103FCD8-36A7-4BFD-9C9A-A70F9D2AA104}"/>
              </a:ext>
            </a:extLst>
          </p:cNvPr>
          <p:cNvSpPr txBox="1">
            <a:spLocks/>
          </p:cNvSpPr>
          <p:nvPr/>
        </p:nvSpPr>
        <p:spPr>
          <a:xfrm>
            <a:off x="152400" y="6435839"/>
            <a:ext cx="5314517" cy="365125"/>
          </a:xfrm>
          <a:prstGeom prst="rect">
            <a:avLst/>
          </a:prstGeom>
          <a:noFill/>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97CE80-FE09-425E-962E-42773264A316}" type="slidenum">
              <a:rPr lang="en-US" sz="1200" smtClean="0"/>
              <a:pPr/>
              <a:t>7</a:t>
            </a:fld>
            <a:endParaRPr lang="en-US" sz="1200" dirty="0"/>
          </a:p>
        </p:txBody>
      </p:sp>
      <p:pic>
        <p:nvPicPr>
          <p:cNvPr id="6" name="Picture 5" descr="A close up of a card&#10;">
            <a:extLst>
              <a:ext uri="{FF2B5EF4-FFF2-40B4-BE49-F238E27FC236}">
                <a16:creationId xmlns:a16="http://schemas.microsoft.com/office/drawing/2014/main" id="{EAC3029C-5706-4388-AB51-C595C452616D}"/>
              </a:ext>
            </a:extLst>
          </p:cNvPr>
          <p:cNvPicPr>
            <a:picLocks noChangeAspect="1"/>
          </p:cNvPicPr>
          <p:nvPr/>
        </p:nvPicPr>
        <p:blipFill rotWithShape="1">
          <a:blip r:embed="rId3">
            <a:extLst>
              <a:ext uri="{28A0092B-C50C-407E-A947-70E740481C1C}">
                <a14:useLocalDpi xmlns:a14="http://schemas.microsoft.com/office/drawing/2010/main" val="0"/>
              </a:ext>
            </a:extLst>
          </a:blip>
          <a:srcRect b="8058"/>
          <a:stretch/>
        </p:blipFill>
        <p:spPr>
          <a:xfrm>
            <a:off x="6172200" y="29729"/>
            <a:ext cx="2895600" cy="2103871"/>
          </a:xfrm>
          <a:prstGeom prst="rect">
            <a:avLst/>
          </a:prstGeom>
        </p:spPr>
      </p:pic>
    </p:spTree>
    <p:extLst>
      <p:ext uri="{BB962C8B-B14F-4D97-AF65-F5344CB8AC3E}">
        <p14:creationId xmlns:p14="http://schemas.microsoft.com/office/powerpoint/2010/main" val="893194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B1788-014A-4A29-9F37-1C136AB47AE9}"/>
              </a:ext>
            </a:extLst>
          </p:cNvPr>
          <p:cNvSpPr>
            <a:spLocks noGrp="1"/>
          </p:cNvSpPr>
          <p:nvPr>
            <p:ph type="title"/>
          </p:nvPr>
        </p:nvSpPr>
        <p:spPr/>
        <p:txBody>
          <a:bodyPr/>
          <a:lstStyle/>
          <a:p>
            <a:r>
              <a:rPr lang="en-US" dirty="0"/>
              <a:t>Let’s get warmed up!</a:t>
            </a:r>
          </a:p>
        </p:txBody>
      </p:sp>
      <p:sp>
        <p:nvSpPr>
          <p:cNvPr id="3" name="Content Placeholder 2">
            <a:extLst>
              <a:ext uri="{FF2B5EF4-FFF2-40B4-BE49-F238E27FC236}">
                <a16:creationId xmlns:a16="http://schemas.microsoft.com/office/drawing/2014/main" id="{60E61791-E7F4-4594-A959-80FA1AB768A5}"/>
              </a:ext>
            </a:extLst>
          </p:cNvPr>
          <p:cNvSpPr>
            <a:spLocks noGrp="1"/>
          </p:cNvSpPr>
          <p:nvPr>
            <p:ph idx="1"/>
          </p:nvPr>
        </p:nvSpPr>
        <p:spPr>
          <a:xfrm>
            <a:off x="685019" y="2011680"/>
            <a:ext cx="7772400" cy="655320"/>
          </a:xfrm>
        </p:spPr>
        <p:txBody>
          <a:bodyPr>
            <a:normAutofit/>
          </a:bodyPr>
          <a:lstStyle/>
          <a:p>
            <a:pPr marL="0" indent="0" algn="ctr">
              <a:buNone/>
            </a:pPr>
            <a:r>
              <a:rPr lang="en-US" sz="3200" dirty="0"/>
              <a:t>Application Submission Roulette!</a:t>
            </a:r>
          </a:p>
        </p:txBody>
      </p:sp>
      <p:pic>
        <p:nvPicPr>
          <p:cNvPr id="2052" name="Picture 4" descr="Animated picture of a roulette game">
            <a:extLst>
              <a:ext uri="{FF2B5EF4-FFF2-40B4-BE49-F238E27FC236}">
                <a16:creationId xmlns:a16="http://schemas.microsoft.com/office/drawing/2014/main" id="{A64867EB-EABB-4E57-827E-ACEC67322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419" y="2885744"/>
            <a:ext cx="3657600" cy="25717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FF726CE-C83E-4B97-1F3E-2F1C5D865A6E}"/>
              </a:ext>
            </a:extLst>
          </p:cNvPr>
          <p:cNvSpPr>
            <a:spLocks noGrp="1"/>
          </p:cNvSpPr>
          <p:nvPr>
            <p:ph type="sldNum" sz="quarter" idx="12"/>
          </p:nvPr>
        </p:nvSpPr>
        <p:spPr>
          <a:xfrm>
            <a:off x="76200" y="6400800"/>
            <a:ext cx="709698" cy="365125"/>
          </a:xfrm>
        </p:spPr>
        <p:txBody>
          <a:bodyPr/>
          <a:lstStyle/>
          <a:p>
            <a:pPr>
              <a:defRPr/>
            </a:pPr>
            <a:fld id="{0645263D-CFE2-4AA9-BA72-7BF9433896C3}" type="slidenum">
              <a:rPr lang="en-US" smtClean="0"/>
              <a:pPr>
                <a:defRPr/>
              </a:pPr>
              <a:t>8</a:t>
            </a:fld>
            <a:endParaRPr lang="en-US" dirty="0"/>
          </a:p>
        </p:txBody>
      </p:sp>
    </p:spTree>
    <p:extLst>
      <p:ext uri="{BB962C8B-B14F-4D97-AF65-F5344CB8AC3E}">
        <p14:creationId xmlns:p14="http://schemas.microsoft.com/office/powerpoint/2010/main" val="907029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5C63-7928-4883-B52D-5C295A6CEE96}"/>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C0FBD735-58E8-4285-B669-23CD2A9CA177}"/>
              </a:ext>
            </a:extLst>
          </p:cNvPr>
          <p:cNvSpPr>
            <a:spLocks noGrp="1"/>
          </p:cNvSpPr>
          <p:nvPr>
            <p:ph idx="1"/>
          </p:nvPr>
        </p:nvSpPr>
        <p:spPr>
          <a:xfrm>
            <a:off x="650148" y="1792936"/>
            <a:ext cx="7772400" cy="4693920"/>
          </a:xfrm>
        </p:spPr>
        <p:txBody>
          <a:bodyPr>
            <a:normAutofit lnSpcReduction="10000"/>
          </a:bodyPr>
          <a:lstStyle/>
          <a:p>
            <a:r>
              <a:rPr lang="en-US" dirty="0"/>
              <a:t>Got a question on a funding opportunity announcement?</a:t>
            </a:r>
          </a:p>
          <a:p>
            <a:pPr lvl="1"/>
            <a:r>
              <a:rPr lang="en-US" dirty="0"/>
              <a:t>Administrative in nature? = Grants Management </a:t>
            </a:r>
          </a:p>
          <a:p>
            <a:pPr lvl="1"/>
            <a:r>
              <a:rPr lang="en-US" dirty="0"/>
              <a:t>Scientific?  = Program Official</a:t>
            </a:r>
          </a:p>
          <a:p>
            <a:r>
              <a:rPr lang="en-US" dirty="0"/>
              <a:t>What if applying to parent Ro1 announcement and are not quite sure who to talk to?</a:t>
            </a:r>
          </a:p>
          <a:p>
            <a:pPr lvl="1"/>
            <a:r>
              <a:rPr lang="en-US" dirty="0"/>
              <a:t>Here’s a helpful tool!  NIH Matchmaker  </a:t>
            </a:r>
            <a:r>
              <a:rPr lang="en-US" dirty="0">
                <a:hlinkClick r:id="rId2"/>
              </a:rPr>
              <a:t>https://reporter.nih.gov/matchmaker</a:t>
            </a:r>
            <a:endParaRPr lang="en-US" dirty="0"/>
          </a:p>
          <a:p>
            <a:r>
              <a:rPr lang="en-US" dirty="0"/>
              <a:t>Funding Opportunity Announcement lists how much an NIH Institute/Center is setting aside with # of intended awards?  </a:t>
            </a:r>
          </a:p>
          <a:p>
            <a:pPr lvl="1"/>
            <a:r>
              <a:rPr lang="en-US" dirty="0"/>
              <a:t>An applicant is to adhere to any direct cost limit provide OR, if no amount listed, request what is deemed necessary for the research.  No need to average!</a:t>
            </a:r>
          </a:p>
          <a:p>
            <a:r>
              <a:rPr lang="en-US" dirty="0"/>
              <a:t>How long to submit an amended application?</a:t>
            </a:r>
          </a:p>
          <a:p>
            <a:pPr lvl="1"/>
            <a:r>
              <a:rPr lang="en-US" dirty="0"/>
              <a:t>Up to 37 months</a:t>
            </a:r>
          </a:p>
        </p:txBody>
      </p:sp>
      <p:sp>
        <p:nvSpPr>
          <p:cNvPr id="5" name="Slide Number Placeholder 4">
            <a:extLst>
              <a:ext uri="{FF2B5EF4-FFF2-40B4-BE49-F238E27FC236}">
                <a16:creationId xmlns:a16="http://schemas.microsoft.com/office/drawing/2014/main" id="{35A6BF8A-E325-15DB-E099-F5D9B77223CB}"/>
              </a:ext>
            </a:extLst>
          </p:cNvPr>
          <p:cNvSpPr>
            <a:spLocks noGrp="1"/>
          </p:cNvSpPr>
          <p:nvPr>
            <p:ph type="sldNum" sz="quarter" idx="12"/>
          </p:nvPr>
        </p:nvSpPr>
        <p:spPr>
          <a:xfrm>
            <a:off x="76200" y="6467483"/>
            <a:ext cx="709698" cy="365125"/>
          </a:xfrm>
        </p:spPr>
        <p:txBody>
          <a:bodyPr/>
          <a:lstStyle/>
          <a:p>
            <a:pPr>
              <a:defRPr/>
            </a:pPr>
            <a:fld id="{0645263D-CFE2-4AA9-BA72-7BF9433896C3}" type="slidenum">
              <a:rPr lang="en-US" smtClean="0"/>
              <a:pPr>
                <a:defRPr/>
              </a:pPr>
              <a:t>9</a:t>
            </a:fld>
            <a:endParaRPr lang="en-US" dirty="0"/>
          </a:p>
        </p:txBody>
      </p:sp>
    </p:spTree>
    <p:extLst>
      <p:ext uri="{BB962C8B-B14F-4D97-AF65-F5344CB8AC3E}">
        <p14:creationId xmlns:p14="http://schemas.microsoft.com/office/powerpoint/2010/main" val="212037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 name="TPFULLVERSION" val="4.2.3.225"/>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AD62CAE6BE7B49BBCD87F204005B37" ma:contentTypeVersion="0" ma:contentTypeDescription="Create a new document." ma:contentTypeScope="" ma:versionID="c477eda353b5b1c2e09a74dd30d77d9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7D55A0-61B3-4FA0-8F89-56BA091E17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B5B88BA-8C73-47D0-A2BB-BEA84BC117CB}">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01ADA04-E63A-4CAD-B1AA-1D7F41F6E0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Banded</Template>
  <TotalTime>35392</TotalTime>
  <Words>2723</Words>
  <Application>Microsoft Office PowerPoint</Application>
  <PresentationFormat>On-screen Show (4:3)</PresentationFormat>
  <Paragraphs>294</Paragraphs>
  <Slides>42</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8" baseType="lpstr">
      <vt:lpstr>Arial</vt:lpstr>
      <vt:lpstr>Corbel</vt:lpstr>
      <vt:lpstr>Times New Roman</vt:lpstr>
      <vt:lpstr>Wingdings</vt:lpstr>
      <vt:lpstr>Banded</vt:lpstr>
      <vt:lpstr>Clip</vt:lpstr>
      <vt:lpstr>Advanced Administrative Topics: Pre-Award</vt:lpstr>
      <vt:lpstr>Presenters</vt:lpstr>
      <vt:lpstr>Quick logistics…</vt:lpstr>
      <vt:lpstr>NIH Perspective... a  Few Things to Remember</vt:lpstr>
      <vt:lpstr>NIH Perspective: Additional Considerations</vt:lpstr>
      <vt:lpstr>Questions We Ask When Considering Challenging Complex  Situations  </vt:lpstr>
      <vt:lpstr>Situations we will explore involving… </vt:lpstr>
      <vt:lpstr>Let’s get warmed up!</vt:lpstr>
      <vt:lpstr>In summary...</vt:lpstr>
      <vt:lpstr>More on  Funding opportunities...</vt:lpstr>
      <vt:lpstr>The answer is...</vt:lpstr>
      <vt:lpstr>Application status</vt:lpstr>
      <vt:lpstr>Survey Says</vt:lpstr>
      <vt:lpstr>Timing ESI Status Updates - reminders</vt:lpstr>
      <vt:lpstr>So here is a fun story....</vt:lpstr>
      <vt:lpstr>Let’s Keep rolling...</vt:lpstr>
      <vt:lpstr>Changes Prior to Award</vt:lpstr>
      <vt:lpstr>It is...</vt:lpstr>
      <vt:lpstr>Here is the situation...</vt:lpstr>
      <vt:lpstr>Can an application have a change in the proposed aims?</vt:lpstr>
      <vt:lpstr>Time to ask you!</vt:lpstr>
      <vt:lpstr>Answer is....</vt:lpstr>
      <vt:lpstr>Change to PI structure</vt:lpstr>
      <vt:lpstr>Lightning round Q&amp;A</vt:lpstr>
      <vt:lpstr>Negotiating an award!</vt:lpstr>
      <vt:lpstr>Here is a good one...Let’s paint the picture!</vt:lpstr>
      <vt:lpstr>There is a lot to unpack there...</vt:lpstr>
      <vt:lpstr>Riddle Me This?</vt:lpstr>
      <vt:lpstr>And the Answer is...</vt:lpstr>
      <vt:lpstr>What if you are a new  NIH applicant?</vt:lpstr>
      <vt:lpstr>Purely Hypothetical  Situation...;)</vt:lpstr>
      <vt:lpstr>Moving along...</vt:lpstr>
      <vt:lpstr>The application now arrives to the Grants Management Specialist...</vt:lpstr>
      <vt:lpstr>How Was this resolved?</vt:lpstr>
      <vt:lpstr>New Applicant –  Additional Considerations</vt:lpstr>
      <vt:lpstr>Take comfort though...</vt:lpstr>
      <vt:lpstr>Resources…</vt:lpstr>
      <vt:lpstr>Resources for Compliance</vt:lpstr>
      <vt:lpstr>Select Resources at the NIH</vt:lpstr>
      <vt:lpstr>Questions?? Feel free to  contact us via e-mail: Crystal Wolfrey - crystal.wolfrey@nih.gov  Sean Hine –  sean.hine@nih.gov   </vt:lpstr>
      <vt:lpstr>Haven’t had enough of us??</vt:lpstr>
      <vt:lpstr>We have a few minutes…</vt:lpstr>
    </vt:vector>
  </TitlesOfParts>
  <Company>OD/OIT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Administrative Topics: Pre-Award</dc:title>
  <dc:creator>Carol Alderson</dc:creator>
  <cp:lastModifiedBy>Sharma, Priyanka (NIH/OD) [C]</cp:lastModifiedBy>
  <cp:revision>1196</cp:revision>
  <cp:lastPrinted>2016-02-25T16:57:10Z</cp:lastPrinted>
  <dcterms:created xsi:type="dcterms:W3CDTF">2011-03-04T00:36:21Z</dcterms:created>
  <dcterms:modified xsi:type="dcterms:W3CDTF">2023-02-02T22:33:01Z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DA59A134-81A2-4BF5-84B7-D8CD58EDC392</vt:lpwstr>
  </property>
  <property fmtid="{D5CDD505-2E9C-101B-9397-08002B2CF9AE}" pid="3" name="ArticulatePath">
    <vt:lpwstr>slideset-Advanced-Administrative-Topics-PreAward-2023-508</vt:lpwstr>
  </property>
</Properties>
</file>