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2145706390" r:id="rId6"/>
    <p:sldId id="2145706363" r:id="rId7"/>
    <p:sldId id="1904" r:id="rId8"/>
    <p:sldId id="6994" r:id="rId9"/>
    <p:sldId id="2097" r:id="rId10"/>
    <p:sldId id="2113" r:id="rId11"/>
    <p:sldId id="1910" r:id="rId12"/>
    <p:sldId id="2145706392" r:id="rId13"/>
    <p:sldId id="2145706362" r:id="rId14"/>
    <p:sldId id="2145706388" r:id="rId15"/>
    <p:sldId id="2145706393" r:id="rId16"/>
    <p:sldId id="2145706395" r:id="rId17"/>
    <p:sldId id="2145706391" r:id="rId18"/>
    <p:sldId id="2145706361" r:id="rId19"/>
    <p:sldId id="2145706369" r:id="rId20"/>
    <p:sldId id="2145706370" r:id="rId21"/>
    <p:sldId id="2145706371" r:id="rId22"/>
    <p:sldId id="2145706368" r:id="rId23"/>
    <p:sldId id="2145706289" r:id="rId24"/>
    <p:sldId id="2145706373" r:id="rId25"/>
    <p:sldId id="2145706374" r:id="rId26"/>
    <p:sldId id="681" r:id="rId27"/>
    <p:sldId id="2145706375" r:id="rId28"/>
    <p:sldId id="2145706376" r:id="rId29"/>
    <p:sldId id="2145706377" r:id="rId30"/>
    <p:sldId id="2145706378" r:id="rId31"/>
    <p:sldId id="2145706380" r:id="rId32"/>
    <p:sldId id="2145706381" r:id="rId33"/>
    <p:sldId id="329" r:id="rId34"/>
    <p:sldId id="2145706382" r:id="rId35"/>
    <p:sldId id="2145706384" r:id="rId36"/>
    <p:sldId id="2145706385" r:id="rId37"/>
    <p:sldId id="2145706383" r:id="rId38"/>
    <p:sldId id="2145706386" r:id="rId39"/>
    <p:sldId id="2145706360" r:id="rId40"/>
  </p:sldIdLst>
  <p:sldSz cx="12192000" cy="6858000"/>
  <p:notesSz cx="9296400" cy="7010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09C08-1C23-9906-9A71-CDCCD35B1834}" name="Donaldson, Teraya (NIH/OD) [E]" initials="D[" userId="S::terayadm@nih.gov::6f9c4f60-8418-4af4-884f-c2ea9fe75d24" providerId="AD"/>
  <p188:author id="{299D9BF1-8A51-E2FF-0B87-846E194ADC57}" name="Ullrich, Lauren (NIH/NINDS) [E]" initials="UL([" userId="S::ullrichle@nih.gov::2690568d-825a-4e5d-b05c-e6ac40db90bf" providerId="AD"/>
  <p188:author id="{C1E2F0F8-0BEC-4934-A032-DBADB618F9F1}" name="Gibbs, Kenneth (NIH/NIGMS) [E]" initials="GK([" userId="S::gibbskd@nih.gov::601db7cc-4339-4c05-8ac1-a380b45143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umbus, Megan (NIH/OD) [E]" initials="C[" lastIdx="9" clrIdx="0">
    <p:extLst>
      <p:ext uri="{19B8F6BF-5375-455C-9EA6-DF929625EA0E}">
        <p15:presenceInfo xmlns:p15="http://schemas.microsoft.com/office/powerpoint/2012/main" userId="S-1-5-21-12604286-656692736-1848903544-75418" providerId="AD"/>
      </p:ext>
    </p:extLst>
  </p:cmAuthor>
  <p:cmAuthor id="2" name="Elyse Sullivan" initials="ES" lastIdx="5" clrIdx="1">
    <p:extLst>
      <p:ext uri="{19B8F6BF-5375-455C-9EA6-DF929625EA0E}">
        <p15:presenceInfo xmlns:p15="http://schemas.microsoft.com/office/powerpoint/2012/main" userId="Elyse Sullivan" providerId="None"/>
      </p:ext>
    </p:extLst>
  </p:cmAuthor>
  <p:cmAuthor id="3" name="Gibbs, Kenneth (NIH/NIGMS) [E]" initials="GK([" lastIdx="3" clrIdx="2">
    <p:extLst>
      <p:ext uri="{19B8F6BF-5375-455C-9EA6-DF929625EA0E}">
        <p15:presenceInfo xmlns:p15="http://schemas.microsoft.com/office/powerpoint/2012/main" userId="S::gibbskd@nih.gov::601db7cc-4339-4c05-8ac1-a380b4514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EF"/>
    <a:srgbClr val="909090"/>
    <a:srgbClr val="D6A300"/>
    <a:srgbClr val="1E548E"/>
    <a:srgbClr val="1E548F"/>
    <a:srgbClr val="70AD47"/>
    <a:srgbClr val="2F559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53409-2938-4348-C9A7-B782B7B952EB}" v="1" dt="2023-01-30T17:12:01.585"/>
    <p1510:client id="{DAF064CD-8D87-4A9E-8CD1-EBE01820979A}" v="146" dt="2023-01-30T17:16:29.965"/>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2483AF3D-EBDD-4AE9-83F9-0442CF653A9B}" type="datetimeFigureOut">
              <a:rPr lang="en-US" smtClean="0"/>
              <a:t>1/31/2023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DA966FA-F3E9-4F36-A3ED-C095F194F16F}" type="slidenum">
              <a:rPr lang="en-US" smtClean="0"/>
              <a:t>‹#›</a:t>
            </a:fld>
            <a:endParaRPr lang="en-US"/>
          </a:p>
        </p:txBody>
      </p:sp>
    </p:spTree>
    <p:extLst>
      <p:ext uri="{BB962C8B-B14F-4D97-AF65-F5344CB8AC3E}">
        <p14:creationId xmlns:p14="http://schemas.microsoft.com/office/powerpoint/2010/main" val="1925357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0D0A3E47-4405-4BCB-9588-2FBB02191B84}" type="datetimeFigureOut">
              <a:rPr lang="en-US" smtClean="0"/>
              <a:t>1/31/2023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76AEFEB-137D-41A1-8EDA-A4ADF5A11E0C}" type="slidenum">
              <a:rPr lang="en-US" smtClean="0"/>
              <a:t>‹#›</a:t>
            </a:fld>
            <a:endParaRPr lang="en-US"/>
          </a:p>
        </p:txBody>
      </p:sp>
    </p:spTree>
    <p:extLst>
      <p:ext uri="{BB962C8B-B14F-4D97-AF65-F5344CB8AC3E}">
        <p14:creationId xmlns:p14="http://schemas.microsoft.com/office/powerpoint/2010/main" val="282811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Teraya</a:t>
            </a:r>
          </a:p>
        </p:txBody>
      </p:sp>
      <p:sp>
        <p:nvSpPr>
          <p:cNvPr id="4" name="Slide Number Placeholder 3"/>
          <p:cNvSpPr>
            <a:spLocks noGrp="1"/>
          </p:cNvSpPr>
          <p:nvPr>
            <p:ph type="sldNum" sz="quarter" idx="5"/>
          </p:nvPr>
        </p:nvSpPr>
        <p:spPr/>
        <p:txBody>
          <a:bodyPr/>
          <a:lstStyle/>
          <a:p>
            <a:fld id="{B76AEFEB-137D-41A1-8EDA-A4ADF5A11E0C}" type="slidenum">
              <a:rPr lang="en-US" smtClean="0"/>
              <a:t>1</a:t>
            </a:fld>
            <a:endParaRPr lang="en-US"/>
          </a:p>
        </p:txBody>
      </p:sp>
    </p:spTree>
    <p:extLst>
      <p:ext uri="{BB962C8B-B14F-4D97-AF65-F5344CB8AC3E}">
        <p14:creationId xmlns:p14="http://schemas.microsoft.com/office/powerpoint/2010/main" val="823218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799C3D"/>
                </a:solidFill>
                <a:latin typeface="Arial" panose="020B0604020202020204" pitchFamily="34" charset="0"/>
              </a:rPr>
              <a:t>Ashlee</a:t>
            </a:r>
            <a:endParaRPr lang="en-US" sz="1200" b="0" i="0" u="none" strike="noStrike" baseline="0">
              <a:solidFill>
                <a:srgbClr val="606164"/>
              </a:solidFill>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10</a:t>
            </a:fld>
            <a:endParaRPr lang="en-US"/>
          </a:p>
        </p:txBody>
      </p:sp>
    </p:spTree>
    <p:extLst>
      <p:ext uri="{BB962C8B-B14F-4D97-AF65-F5344CB8AC3E}">
        <p14:creationId xmlns:p14="http://schemas.microsoft.com/office/powerpoint/2010/main" val="225346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Ashlee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E2464-C0F3-4324-ACEA-6FAF0D7B5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3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Ashlee</a:t>
            </a:r>
          </a:p>
        </p:txBody>
      </p:sp>
      <p:sp>
        <p:nvSpPr>
          <p:cNvPr id="4" name="Slide Number Placeholder 3"/>
          <p:cNvSpPr>
            <a:spLocks noGrp="1"/>
          </p:cNvSpPr>
          <p:nvPr>
            <p:ph type="sldNum" sz="quarter" idx="5"/>
          </p:nvPr>
        </p:nvSpPr>
        <p:spPr/>
        <p:txBody>
          <a:bodyPr/>
          <a:lstStyle/>
          <a:p>
            <a:fld id="{B76AEFEB-137D-41A1-8EDA-A4ADF5A11E0C}" type="slidenum">
              <a:rPr lang="en-US" smtClean="0"/>
              <a:t>12</a:t>
            </a:fld>
            <a:endParaRPr lang="en-US"/>
          </a:p>
        </p:txBody>
      </p:sp>
    </p:spTree>
    <p:extLst>
      <p:ext uri="{BB962C8B-B14F-4D97-AF65-F5344CB8AC3E}">
        <p14:creationId xmlns:p14="http://schemas.microsoft.com/office/powerpoint/2010/main" val="78223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Teraya</a:t>
            </a:r>
          </a:p>
        </p:txBody>
      </p:sp>
      <p:sp>
        <p:nvSpPr>
          <p:cNvPr id="4" name="Slide Number Placeholder 3"/>
          <p:cNvSpPr>
            <a:spLocks noGrp="1"/>
          </p:cNvSpPr>
          <p:nvPr>
            <p:ph type="sldNum" sz="quarter" idx="5"/>
          </p:nvPr>
        </p:nvSpPr>
        <p:spPr/>
        <p:txBody>
          <a:bodyPr/>
          <a:lstStyle/>
          <a:p>
            <a:fld id="{B76AEFEB-137D-41A1-8EDA-A4ADF5A11E0C}" type="slidenum">
              <a:rPr lang="en-US" smtClean="0"/>
              <a:t>13</a:t>
            </a:fld>
            <a:endParaRPr lang="en-US"/>
          </a:p>
        </p:txBody>
      </p:sp>
    </p:spTree>
    <p:extLst>
      <p:ext uri="{BB962C8B-B14F-4D97-AF65-F5344CB8AC3E}">
        <p14:creationId xmlns:p14="http://schemas.microsoft.com/office/powerpoint/2010/main" val="1698669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Nas</a:t>
            </a:r>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15</a:t>
            </a:fld>
            <a:endParaRPr lang="en-US"/>
          </a:p>
        </p:txBody>
      </p:sp>
    </p:spTree>
    <p:extLst>
      <p:ext uri="{BB962C8B-B14F-4D97-AF65-F5344CB8AC3E}">
        <p14:creationId xmlns:p14="http://schemas.microsoft.com/office/powerpoint/2010/main" val="388543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Kenny</a:t>
            </a:r>
          </a:p>
        </p:txBody>
      </p:sp>
      <p:sp>
        <p:nvSpPr>
          <p:cNvPr id="4" name="Slide Number Placeholder 3"/>
          <p:cNvSpPr>
            <a:spLocks noGrp="1"/>
          </p:cNvSpPr>
          <p:nvPr>
            <p:ph type="sldNum" sz="quarter" idx="5"/>
          </p:nvPr>
        </p:nvSpPr>
        <p:spPr/>
        <p:txBody>
          <a:bodyPr/>
          <a:lstStyle/>
          <a:p>
            <a:fld id="{B76AEFEB-137D-41A1-8EDA-A4ADF5A11E0C}" type="slidenum">
              <a:rPr lang="en-US" smtClean="0"/>
              <a:t>20</a:t>
            </a:fld>
            <a:endParaRPr lang="en-US"/>
          </a:p>
        </p:txBody>
      </p:sp>
    </p:spTree>
    <p:extLst>
      <p:ext uri="{BB962C8B-B14F-4D97-AF65-F5344CB8AC3E}">
        <p14:creationId xmlns:p14="http://schemas.microsoft.com/office/powerpoint/2010/main" val="34864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34</a:t>
            </a:fld>
            <a:endParaRPr lang="en-US"/>
          </a:p>
        </p:txBody>
      </p:sp>
    </p:spTree>
    <p:extLst>
      <p:ext uri="{BB962C8B-B14F-4D97-AF65-F5344CB8AC3E}">
        <p14:creationId xmlns:p14="http://schemas.microsoft.com/office/powerpoint/2010/main" val="3219938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B76AEFEB-137D-41A1-8EDA-A4ADF5A11E0C}" type="slidenum">
              <a:rPr lang="en-US" smtClean="0"/>
              <a:t>35</a:t>
            </a:fld>
            <a:endParaRPr lang="en-US"/>
          </a:p>
        </p:txBody>
      </p:sp>
    </p:spTree>
    <p:extLst>
      <p:ext uri="{BB962C8B-B14F-4D97-AF65-F5344CB8AC3E}">
        <p14:creationId xmlns:p14="http://schemas.microsoft.com/office/powerpoint/2010/main" val="417875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Kenny</a:t>
            </a:r>
          </a:p>
        </p:txBody>
      </p:sp>
      <p:sp>
        <p:nvSpPr>
          <p:cNvPr id="4" name="Slide Number Placeholder 3"/>
          <p:cNvSpPr>
            <a:spLocks noGrp="1"/>
          </p:cNvSpPr>
          <p:nvPr>
            <p:ph type="sldNum" sz="quarter" idx="5"/>
          </p:nvPr>
        </p:nvSpPr>
        <p:spPr/>
        <p:txBody>
          <a:bodyPr/>
          <a:lstStyle/>
          <a:p>
            <a:fld id="{B76AEFEB-137D-41A1-8EDA-A4ADF5A11E0C}" type="slidenum">
              <a:rPr lang="en-US" smtClean="0"/>
              <a:t>36</a:t>
            </a:fld>
            <a:endParaRPr lang="en-US"/>
          </a:p>
        </p:txBody>
      </p:sp>
    </p:spTree>
    <p:extLst>
      <p:ext uri="{BB962C8B-B14F-4D97-AF65-F5344CB8AC3E}">
        <p14:creationId xmlns:p14="http://schemas.microsoft.com/office/powerpoint/2010/main" val="44418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Teraya</a:t>
            </a:r>
          </a:p>
        </p:txBody>
      </p:sp>
      <p:sp>
        <p:nvSpPr>
          <p:cNvPr id="4" name="Slide Number Placeholder 3"/>
          <p:cNvSpPr>
            <a:spLocks noGrp="1"/>
          </p:cNvSpPr>
          <p:nvPr>
            <p:ph type="sldNum" sz="quarter" idx="5"/>
          </p:nvPr>
        </p:nvSpPr>
        <p:spPr/>
        <p:txBody>
          <a:bodyPr/>
          <a:lstStyle/>
          <a:p>
            <a:fld id="{B76AEFEB-137D-41A1-8EDA-A4ADF5A11E0C}" type="slidenum">
              <a:rPr lang="en-US" smtClean="0"/>
              <a:t>2</a:t>
            </a:fld>
            <a:endParaRPr lang="en-US"/>
          </a:p>
        </p:txBody>
      </p:sp>
    </p:spTree>
    <p:extLst>
      <p:ext uri="{BB962C8B-B14F-4D97-AF65-F5344CB8AC3E}">
        <p14:creationId xmlns:p14="http://schemas.microsoft.com/office/powerpoint/2010/main" val="55754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Teraya</a:t>
            </a:r>
          </a:p>
        </p:txBody>
      </p:sp>
      <p:sp>
        <p:nvSpPr>
          <p:cNvPr id="4" name="Slide Number Placeholder 3"/>
          <p:cNvSpPr>
            <a:spLocks noGrp="1"/>
          </p:cNvSpPr>
          <p:nvPr>
            <p:ph type="sldNum" sz="quarter" idx="5"/>
          </p:nvPr>
        </p:nvSpPr>
        <p:spPr/>
        <p:txBody>
          <a:bodyPr/>
          <a:lstStyle/>
          <a:p>
            <a:fld id="{B76AEFEB-137D-41A1-8EDA-A4ADF5A11E0C}" type="slidenum">
              <a:rPr lang="en-US" smtClean="0"/>
              <a:t>3</a:t>
            </a:fld>
            <a:endParaRPr lang="en-US"/>
          </a:p>
        </p:txBody>
      </p:sp>
    </p:spTree>
    <p:extLst>
      <p:ext uri="{BB962C8B-B14F-4D97-AF65-F5344CB8AC3E}">
        <p14:creationId xmlns:p14="http://schemas.microsoft.com/office/powerpoint/2010/main" val="302980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Kenny</a:t>
            </a:r>
          </a:p>
        </p:txBody>
      </p:sp>
      <p:sp>
        <p:nvSpPr>
          <p:cNvPr id="4" name="Slide Number Placeholder 3"/>
          <p:cNvSpPr>
            <a:spLocks noGrp="1"/>
          </p:cNvSpPr>
          <p:nvPr>
            <p:ph type="sldNum" sz="quarter" idx="5"/>
          </p:nvPr>
        </p:nvSpPr>
        <p:spPr/>
        <p:txBody>
          <a:bodyPr/>
          <a:lstStyle/>
          <a:p>
            <a:fld id="{B76AEFEB-137D-41A1-8EDA-A4ADF5A11E0C}" type="slidenum">
              <a:rPr lang="en-US" smtClean="0"/>
              <a:t>4</a:t>
            </a:fld>
            <a:endParaRPr lang="en-US"/>
          </a:p>
        </p:txBody>
      </p:sp>
    </p:spTree>
    <p:extLst>
      <p:ext uri="{BB962C8B-B14F-4D97-AF65-F5344CB8AC3E}">
        <p14:creationId xmlns:p14="http://schemas.microsoft.com/office/powerpoint/2010/main" val="328855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B8F0D-0501-412C-8BF8-39092D834F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892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Kenny</a:t>
            </a:r>
          </a:p>
        </p:txBody>
      </p:sp>
      <p:sp>
        <p:nvSpPr>
          <p:cNvPr id="4" name="Slide Number Placeholder 3"/>
          <p:cNvSpPr>
            <a:spLocks noGrp="1"/>
          </p:cNvSpPr>
          <p:nvPr>
            <p:ph type="sldNum" sz="quarter" idx="5"/>
          </p:nvPr>
        </p:nvSpPr>
        <p:spPr/>
        <p:txBody>
          <a:bodyPr/>
          <a:lstStyle/>
          <a:p>
            <a:fld id="{B76AEFEB-137D-41A1-8EDA-A4ADF5A11E0C}" type="slidenum">
              <a:rPr lang="en-US" smtClean="0"/>
              <a:t>6</a:t>
            </a:fld>
            <a:endParaRPr lang="en-US"/>
          </a:p>
        </p:txBody>
      </p:sp>
    </p:spTree>
    <p:extLst>
      <p:ext uri="{BB962C8B-B14F-4D97-AF65-F5344CB8AC3E}">
        <p14:creationId xmlns:p14="http://schemas.microsoft.com/office/powerpoint/2010/main" val="165761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4" name="Slide Number Placeholder 3"/>
          <p:cNvSpPr>
            <a:spLocks noGrp="1"/>
          </p:cNvSpPr>
          <p:nvPr>
            <p:ph type="sldNum" sz="quarter" idx="5"/>
          </p:nvPr>
        </p:nvSpPr>
        <p:spPr/>
        <p:txBody>
          <a:bodyPr/>
          <a:lstStyle/>
          <a:p>
            <a:fld id="{B76AEFEB-137D-41A1-8EDA-A4ADF5A11E0C}" type="slidenum">
              <a:rPr lang="en-US" smtClean="0"/>
              <a:t>7</a:t>
            </a:fld>
            <a:endParaRPr lang="en-US"/>
          </a:p>
        </p:txBody>
      </p:sp>
    </p:spTree>
    <p:extLst>
      <p:ext uri="{BB962C8B-B14F-4D97-AF65-F5344CB8AC3E}">
        <p14:creationId xmlns:p14="http://schemas.microsoft.com/office/powerpoint/2010/main" val="412739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Lauren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Why is it important to know your status and keep and updated eRA Commons profile?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ESI and NI receive special attention at Review (career stage), National Advisory Council (high program priority) and potentially increased </a:t>
            </a:r>
            <a:r>
              <a:rPr kumimoji="0" lang="en-US" altLang="en-US" sz="1200" b="0" i="0" u="none" strike="noStrike" kern="1200" cap="none" spc="0" normalizeH="0" baseline="0" noProof="0" err="1">
                <a:ln>
                  <a:noFill/>
                </a:ln>
                <a:solidFill>
                  <a:prstClr val="black"/>
                </a:solidFill>
                <a:effectLst/>
                <a:uLnTx/>
                <a:uFillTx/>
                <a:latin typeface="Calibri" panose="020F0502020204030204"/>
                <a:ea typeface="+mn-ea"/>
                <a:cs typeface="+mn-cs"/>
              </a:rPr>
              <a:t>payline</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 for scored R01 applications from Early-Stage Investigators</a:t>
            </a:r>
          </a:p>
          <a:p>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B76AEFEB-137D-41A1-8EDA-A4ADF5A11E0C}" type="slidenum">
              <a:rPr lang="en-US" smtClean="0"/>
              <a:t>8</a:t>
            </a:fld>
            <a:endParaRPr lang="en-US"/>
          </a:p>
        </p:txBody>
      </p:sp>
    </p:spTree>
    <p:extLst>
      <p:ext uri="{BB962C8B-B14F-4D97-AF65-F5344CB8AC3E}">
        <p14:creationId xmlns:p14="http://schemas.microsoft.com/office/powerpoint/2010/main" val="372852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4" name="Slide Number Placeholder 3"/>
          <p:cNvSpPr>
            <a:spLocks noGrp="1"/>
          </p:cNvSpPr>
          <p:nvPr>
            <p:ph type="sldNum" sz="quarter" idx="5"/>
          </p:nvPr>
        </p:nvSpPr>
        <p:spPr/>
        <p:txBody>
          <a:bodyPr/>
          <a:lstStyle/>
          <a:p>
            <a:fld id="{B76AEFEB-137D-41A1-8EDA-A4ADF5A11E0C}" type="slidenum">
              <a:rPr lang="en-US" smtClean="0"/>
              <a:t>9</a:t>
            </a:fld>
            <a:endParaRPr lang="en-US"/>
          </a:p>
        </p:txBody>
      </p:sp>
    </p:spTree>
    <p:extLst>
      <p:ext uri="{BB962C8B-B14F-4D97-AF65-F5344CB8AC3E}">
        <p14:creationId xmlns:p14="http://schemas.microsoft.com/office/powerpoint/2010/main" val="406894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1/31/2023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5" name="Picture 14">
            <a:extLst>
              <a:ext uri="{FF2B5EF4-FFF2-40B4-BE49-F238E27FC236}">
                <a16:creationId xmlns:a16="http://schemas.microsoft.com/office/drawing/2014/main" id="{09682177-DEA6-4CC1-91B7-4D1A9C2C16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4187" y="688952"/>
            <a:ext cx="3763627" cy="580226"/>
          </a:xfrm>
          <a:prstGeom prst="rect">
            <a:avLst/>
          </a:prstGeom>
          <a:ln w="76200">
            <a:noFill/>
          </a:ln>
        </p:spPr>
      </p:pic>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056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1/31/2023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5" name="Picture 14">
            <a:extLst>
              <a:ext uri="{FF2B5EF4-FFF2-40B4-BE49-F238E27FC236}">
                <a16:creationId xmlns:a16="http://schemas.microsoft.com/office/drawing/2014/main" id="{09682177-DEA6-4CC1-91B7-4D1A9C2C16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760" y="6066237"/>
            <a:ext cx="3763627" cy="580226"/>
          </a:xfrm>
          <a:prstGeom prst="rect">
            <a:avLst/>
          </a:prstGeom>
          <a:ln w="76200">
            <a:noFill/>
          </a:ln>
        </p:spPr>
      </p:pic>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913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1/31/2023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048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2C6C-B9F2-4054-A063-D7951589B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95CD4-29E3-40F9-9F26-683A43B632C0}"/>
              </a:ext>
            </a:extLst>
          </p:cNvPr>
          <p:cNvSpPr>
            <a:spLocks noGrp="1"/>
          </p:cNvSpPr>
          <p:nvPr>
            <p:ph idx="1"/>
          </p:nvPr>
        </p:nvSpPr>
        <p:spPr>
          <a:xfrm>
            <a:off x="838200" y="1825625"/>
            <a:ext cx="10515600" cy="4137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D0B8682-79B2-4D95-A726-3E52A99370FE}"/>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89F8BC-EB1D-49D5-A945-E2BA2A76C1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9323" y="6194107"/>
            <a:ext cx="2752332" cy="424318"/>
          </a:xfrm>
          <a:prstGeom prst="rect">
            <a:avLst/>
          </a:prstGeom>
          <a:ln w="127000">
            <a:solidFill>
              <a:schemeClr val="bg1"/>
            </a:solidFill>
          </a:ln>
        </p:spPr>
      </p:pic>
    </p:spTree>
    <p:extLst>
      <p:ext uri="{BB962C8B-B14F-4D97-AF65-F5344CB8AC3E}">
        <p14:creationId xmlns:p14="http://schemas.microsoft.com/office/powerpoint/2010/main" val="12284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61E7-3BB4-47E5-899F-95508ED89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622AE-7E52-435B-B087-F2157CF47946}"/>
              </a:ext>
            </a:extLst>
          </p:cNvPr>
          <p:cNvSpPr>
            <a:spLocks noGrp="1"/>
          </p:cNvSpPr>
          <p:nvPr>
            <p:ph sz="half" idx="1"/>
          </p:nvPr>
        </p:nvSpPr>
        <p:spPr>
          <a:xfrm>
            <a:off x="838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E05B-86E9-4086-B251-BC0F05FA5008}"/>
              </a:ext>
            </a:extLst>
          </p:cNvPr>
          <p:cNvSpPr>
            <a:spLocks noGrp="1"/>
          </p:cNvSpPr>
          <p:nvPr>
            <p:ph sz="half" idx="2"/>
          </p:nvPr>
        </p:nvSpPr>
        <p:spPr>
          <a:xfrm>
            <a:off x="6172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FA0F8-FC41-4BED-BA42-19A81813DA26}"/>
              </a:ext>
            </a:extLst>
          </p:cNvPr>
          <p:cNvSpPr>
            <a:spLocks noGrp="1"/>
          </p:cNvSpPr>
          <p:nvPr>
            <p:ph type="dt" sz="half" idx="10"/>
          </p:nvPr>
        </p:nvSpPr>
        <p:spPr/>
        <p:txBody>
          <a:bodyPr/>
          <a:lstStyle/>
          <a:p>
            <a:fld id="{B2FCFEE6-D5CA-49FA-B4E7-B721CE941418}" type="datetimeFigureOut">
              <a:rPr lang="en-US" smtClean="0"/>
              <a:t>1/31/2023</a:t>
            </a:fld>
            <a:endParaRPr lang="en-US"/>
          </a:p>
        </p:txBody>
      </p:sp>
      <p:sp>
        <p:nvSpPr>
          <p:cNvPr id="6" name="Footer Placeholder 5">
            <a:extLst>
              <a:ext uri="{FF2B5EF4-FFF2-40B4-BE49-F238E27FC236}">
                <a16:creationId xmlns:a16="http://schemas.microsoft.com/office/drawing/2014/main" id="{F9B63058-F6E3-4250-AD2F-801E277B5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BFBBA-D6F9-48A3-ABFB-B53597786619}"/>
              </a:ext>
            </a:extLst>
          </p:cNvPr>
          <p:cNvSpPr>
            <a:spLocks noGrp="1"/>
          </p:cNvSpPr>
          <p:nvPr>
            <p:ph type="sldNum" sz="quarter" idx="12"/>
          </p:nvPr>
        </p:nvSpPr>
        <p:spPr/>
        <p:txBody>
          <a:bodyPr/>
          <a:lstStyle/>
          <a:p>
            <a:fld id="{29B265A9-FC78-43A3-8AB4-BFB1BBE89465}" type="slidenum">
              <a:rPr lang="en-US" smtClean="0"/>
              <a:t>‹#›</a:t>
            </a:fld>
            <a:endParaRPr lang="en-US"/>
          </a:p>
        </p:txBody>
      </p:sp>
      <p:sp>
        <p:nvSpPr>
          <p:cNvPr id="11" name="Rectangle 10">
            <a:extLst>
              <a:ext uri="{FF2B5EF4-FFF2-40B4-BE49-F238E27FC236}">
                <a16:creationId xmlns:a16="http://schemas.microsoft.com/office/drawing/2014/main" id="{FC26DC41-B1B6-45FF-AA15-EE95A405D35D}"/>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600ECC-A1F6-4636-83B0-ECA83845B1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9323" y="6194107"/>
            <a:ext cx="2752332" cy="424318"/>
          </a:xfrm>
          <a:prstGeom prst="rect">
            <a:avLst/>
          </a:prstGeom>
          <a:ln w="127000">
            <a:solidFill>
              <a:schemeClr val="bg1"/>
            </a:solidFill>
          </a:ln>
        </p:spPr>
      </p:pic>
    </p:spTree>
    <p:extLst>
      <p:ext uri="{BB962C8B-B14F-4D97-AF65-F5344CB8AC3E}">
        <p14:creationId xmlns:p14="http://schemas.microsoft.com/office/powerpoint/2010/main" val="367363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50898" y="1482281"/>
            <a:ext cx="10114058" cy="837566"/>
          </a:xfrm>
        </p:spPr>
        <p:txBody>
          <a:bodyPr anchor="b">
            <a:normAutofit/>
          </a:bodyPr>
          <a:lstStyle>
            <a:lvl1pPr algn="ctr">
              <a:defRPr sz="6000" b="0">
                <a:solidFill>
                  <a:schemeClr val="tx1">
                    <a:lumMod val="95000"/>
                    <a:lumOff val="5000"/>
                  </a:schemeClr>
                </a:solidFill>
                <a:latin typeface="+mj-lt"/>
              </a:defRPr>
            </a:lvl1pPr>
          </a:lstStyle>
          <a:p>
            <a:endParaRPr lang="en-US"/>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1/31/2023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0" name="Picture 9">
            <a:extLst>
              <a:ext uri="{FF2B5EF4-FFF2-40B4-BE49-F238E27FC236}">
                <a16:creationId xmlns:a16="http://schemas.microsoft.com/office/drawing/2014/main" id="{EA70F524-B236-4B33-B68E-D96504BB31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6113" y="556919"/>
            <a:ext cx="3763627" cy="580226"/>
          </a:xfrm>
          <a:prstGeom prst="rect">
            <a:avLst/>
          </a:prstGeom>
          <a:ln w="76200">
            <a:noFill/>
          </a:ln>
        </p:spPr>
      </p:pic>
      <p:sp>
        <p:nvSpPr>
          <p:cNvPr id="8" name="Rectangle 7">
            <a:extLst>
              <a:ext uri="{FF2B5EF4-FFF2-40B4-BE49-F238E27FC236}">
                <a16:creationId xmlns:a16="http://schemas.microsoft.com/office/drawing/2014/main" id="{E15F7503-7CBA-43FA-9627-51D6C40B25D2}"/>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56DAD94-69BF-4DEE-BA54-7A81CC8DC9ED}"/>
              </a:ext>
            </a:extLst>
          </p:cNvPr>
          <p:cNvCxnSpPr/>
          <p:nvPr userDrawn="1"/>
        </p:nvCxnSpPr>
        <p:spPr>
          <a:xfrm>
            <a:off x="838200" y="2366278"/>
            <a:ext cx="1051560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1467642" y="2948350"/>
            <a:ext cx="9256713" cy="3208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9572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ternal w/o Ru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E672CBA-1F15-4F34-9466-2A2663F0CC35}" type="slidenum">
              <a:rPr lang="en-US" smtClean="0"/>
              <a:pPr/>
              <a:t>‹#›</a:t>
            </a:fld>
            <a:endParaRPr lang="en-US"/>
          </a:p>
        </p:txBody>
      </p:sp>
      <p:sp>
        <p:nvSpPr>
          <p:cNvPr id="5" name="Title 1"/>
          <p:cNvSpPr>
            <a:spLocks noGrp="1"/>
          </p:cNvSpPr>
          <p:nvPr>
            <p:ph type="title"/>
          </p:nvPr>
        </p:nvSpPr>
        <p:spPr>
          <a:xfrm>
            <a:off x="609600" y="274639"/>
            <a:ext cx="11074400" cy="642867"/>
          </a:xfrm>
          <a:prstGeom prst="rect">
            <a:avLst/>
          </a:prstGeom>
        </p:spPr>
        <p:txBody>
          <a:bodyPr/>
          <a:lstStyle>
            <a:lvl1pPr algn="l">
              <a:defRPr sz="3600" b="1">
                <a:solidFill>
                  <a:srgbClr val="4963AE"/>
                </a:solidFill>
                <a:latin typeface="Arial" pitchFamily="34" charset="0"/>
                <a:cs typeface="Arial" pitchFamily="34" charset="0"/>
              </a:defRPr>
            </a:lvl1pPr>
          </a:lstStyle>
          <a:p>
            <a:r>
              <a:rPr lang="en-US"/>
              <a:t>Click to edit Master title style</a:t>
            </a:r>
          </a:p>
        </p:txBody>
      </p:sp>
      <p:sp>
        <p:nvSpPr>
          <p:cNvPr id="7" name="Content Placeholder 6"/>
          <p:cNvSpPr>
            <a:spLocks noGrp="1"/>
          </p:cNvSpPr>
          <p:nvPr>
            <p:ph sz="quarter" idx="12"/>
          </p:nvPr>
        </p:nvSpPr>
        <p:spPr>
          <a:xfrm>
            <a:off x="609600" y="976313"/>
            <a:ext cx="11074400" cy="5029200"/>
          </a:xfrm>
          <a:prstGeom prst="rect">
            <a:avLst/>
          </a:prstGeom>
        </p:spPr>
        <p:txBody>
          <a:bodyPr/>
          <a:lstStyle>
            <a:lvl1pPr>
              <a:lnSpc>
                <a:spcPct val="125000"/>
              </a:lnSpc>
              <a:spcBef>
                <a:spcPts val="0"/>
              </a:spcBef>
              <a:spcAft>
                <a:spcPts val="1000"/>
              </a:spcAft>
              <a:buClr>
                <a:srgbClr val="4963AE"/>
              </a:buClr>
              <a:buSzPct val="135000"/>
              <a:defRPr sz="2400">
                <a:latin typeface="Arial" pitchFamily="34" charset="0"/>
                <a:cs typeface="Arial" pitchFamily="34" charset="0"/>
              </a:defRPr>
            </a:lvl1pPr>
            <a:lvl2pPr marL="742950" indent="-285750">
              <a:lnSpc>
                <a:spcPct val="125000"/>
              </a:lnSpc>
              <a:spcBef>
                <a:spcPts val="0"/>
              </a:spcBef>
              <a:spcAft>
                <a:spcPts val="1000"/>
              </a:spcAft>
              <a:buClr>
                <a:srgbClr val="4963AE"/>
              </a:buClr>
              <a:buSzPct val="135000"/>
              <a:buFont typeface="Courier New" pitchFamily="49" charset="0"/>
              <a:buChar char="o"/>
              <a:defRPr sz="1600">
                <a:latin typeface="Arial" pitchFamily="34" charset="0"/>
                <a:cs typeface="Arial" pitchFamily="34" charset="0"/>
              </a:defRPr>
            </a:lvl2pPr>
            <a:lvl3pPr>
              <a:lnSpc>
                <a:spcPct val="125000"/>
              </a:lnSpc>
              <a:spcBef>
                <a:spcPts val="0"/>
              </a:spcBef>
              <a:spcAft>
                <a:spcPts val="1000"/>
              </a:spcAft>
              <a:buClr>
                <a:srgbClr val="4963AE"/>
              </a:buClr>
              <a:buSzPct val="135000"/>
              <a:defRPr sz="1600">
                <a:latin typeface="Arial" pitchFamily="34" charset="0"/>
                <a:cs typeface="Arial" pitchFamily="34" charset="0"/>
              </a:defRPr>
            </a:lvl3pPr>
            <a:lvl4pPr>
              <a:lnSpc>
                <a:spcPct val="125000"/>
              </a:lnSpc>
              <a:spcBef>
                <a:spcPts val="0"/>
              </a:spcBef>
              <a:spcAft>
                <a:spcPts val="1000"/>
              </a:spcAft>
              <a:buClr>
                <a:srgbClr val="4963AE"/>
              </a:buClr>
              <a:buSzPct val="135000"/>
              <a:defRPr sz="1600">
                <a:latin typeface="Arial" pitchFamily="34" charset="0"/>
                <a:cs typeface="Arial" pitchFamily="34" charset="0"/>
              </a:defRPr>
            </a:lvl4pPr>
            <a:lvl5pPr>
              <a:lnSpc>
                <a:spcPct val="125000"/>
              </a:lnSpc>
              <a:spcBef>
                <a:spcPts val="0"/>
              </a:spcBef>
              <a:spcAft>
                <a:spcPts val="1000"/>
              </a:spcAft>
              <a:buClr>
                <a:srgbClr val="4963AE"/>
              </a:buClr>
              <a:buSzPct val="135000"/>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1134387" y="6356351"/>
            <a:ext cx="6892013"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22629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7741C-C5E1-417F-BC73-E70788C8A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208F6-FC7D-4812-91D1-757A744455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4C9D4-482C-4A91-81C7-042165CD4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CFEE6-D5CA-49FA-B4E7-B721CE941418}" type="datetimeFigureOut">
              <a:rPr lang="en-US" smtClean="0"/>
              <a:t>1/31/2023</a:t>
            </a:fld>
            <a:endParaRPr lang="en-US"/>
          </a:p>
        </p:txBody>
      </p:sp>
      <p:sp>
        <p:nvSpPr>
          <p:cNvPr id="5" name="Footer Placeholder 4">
            <a:extLst>
              <a:ext uri="{FF2B5EF4-FFF2-40B4-BE49-F238E27FC236}">
                <a16:creationId xmlns:a16="http://schemas.microsoft.com/office/drawing/2014/main" id="{FDF809C2-7843-4B79-9AB2-0B68E5B9A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5A542E-0E53-4D2B-9ED0-5F76D54DA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265A9-FC78-43A3-8AB4-BFB1BBE89465}" type="slidenum">
              <a:rPr lang="en-US" smtClean="0"/>
              <a:t>‹#›</a:t>
            </a:fld>
            <a:endParaRPr lang="en-US"/>
          </a:p>
        </p:txBody>
      </p:sp>
    </p:spTree>
    <p:extLst>
      <p:ext uri="{BB962C8B-B14F-4D97-AF65-F5344CB8AC3E}">
        <p14:creationId xmlns:p14="http://schemas.microsoft.com/office/powerpoint/2010/main" val="274103444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2" r:id="rId5"/>
    <p:sldLayoutId id="2147483658" r:id="rId6"/>
    <p:sldLayoutId id="214748383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hyperlink" Target="http://public.csr.nih.gov/ReviewerResources/BecomeAReviewer/Pages/Overview-of-ECR-program.asp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public.csr.nih.gov/ForReviewers/BecomeAReviewer/EC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hyperlink" Target="mailto:Lauren.Ullrich@nih.gov"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mailto:ashlee.vantveer@nih.gov" TargetMode="External"/><Relationship Id="rId5" Type="http://schemas.openxmlformats.org/officeDocument/2006/relationships/image" Target="../media/image4.jpeg"/><Relationship Id="rId10" Type="http://schemas.openxmlformats.org/officeDocument/2006/relationships/hyperlink" Target="mailto:Kenneth.gibbs@nih.gov" TargetMode="External"/><Relationship Id="rId4" Type="http://schemas.openxmlformats.org/officeDocument/2006/relationships/hyperlink" Target="mailto:teraya.donaldson@nih.gov" TargetMode="External"/><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grants.nih.gov/grants/guide/notice-files/NOT-OD-20-054.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grants.nih.gov/grants/guide/notice-files/NOT-OD-20-055.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searchtraining.nih.gov/programs/fellowships/F32"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grants.nih.gov/funding/searchguide/index.html#/?query=F32&amp;type=active,notices,activenosis&amp;foa=all&amp;parent_orgs=all&amp;orgs=all&amp;ac=F32&amp;ct=all&amp;pfoa=all&amp;fields=all&amp;spons=true"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researchtraining.nih.gov/programs/career-development/K99-R00" TargetMode="External"/><Relationship Id="rId1" Type="http://schemas.openxmlformats.org/officeDocument/2006/relationships/slideLayout" Target="../slideLayouts/slideLayout4.xml"/><Relationship Id="rId6" Type="http://schemas.openxmlformats.org/officeDocument/2006/relationships/hyperlink" Target="https://grants.nih.gov/policy/clinical-trials/besh.htm" TargetMode="External"/><Relationship Id="rId5" Type="http://schemas.openxmlformats.org/officeDocument/2006/relationships/hyperlink" Target="https://grants.nih.gov/policy/clinical-trials.htm" TargetMode="External"/><Relationship Id="rId4" Type="http://schemas.openxmlformats.org/officeDocument/2006/relationships/hyperlink" Target="https://grants.nih.gov/funding/searchguide/index.html#/?query=K99%2FR00&amp;type=active,notices,activenosis&amp;foa=all&amp;parent_orgs=all&amp;orgs=all&amp;ac=K99%2FR00&amp;ct=all&amp;pfoa=all&amp;fields=all&amp;spons=true"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Lauren.Ullrich@nih.gov"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mailto:ashlee.vantveer@nih.gov" TargetMode="External"/><Relationship Id="rId5" Type="http://schemas.openxmlformats.org/officeDocument/2006/relationships/image" Target="../media/image4.jpeg"/><Relationship Id="rId10" Type="http://schemas.openxmlformats.org/officeDocument/2006/relationships/hyperlink" Target="mailto:Kenneth.gibbs@nih.gov" TargetMode="External"/><Relationship Id="rId4" Type="http://schemas.openxmlformats.org/officeDocument/2006/relationships/hyperlink" Target="mailto:teraya.donaldson@nih.gov" TargetMode="Externa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grants.nih.gov/grants/guide/notice-files/NOT-OD-20-031.html"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nigms.nih.gov/training/careerdev/Pages/MOSAIC.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grants.nih.gov/grants/guide/pa-files/PAR-21-277.html" TargetMode="External"/><Relationship Id="rId2" Type="http://schemas.openxmlformats.org/officeDocument/2006/relationships/hyperlink" Target="https://www.nigms.nih.gov/training/careerdev/Pages/MOSAIC.aspx" TargetMode="External"/><Relationship Id="rId1" Type="http://schemas.openxmlformats.org/officeDocument/2006/relationships/slideLayout" Target="../slideLayouts/slideLayout4.xml"/><Relationship Id="rId6" Type="http://schemas.openxmlformats.org/officeDocument/2006/relationships/hyperlink" Target="https://grants.nih.gov/grants/guide/pa-files/PAR-21-273.html" TargetMode="External"/><Relationship Id="rId5" Type="http://schemas.openxmlformats.org/officeDocument/2006/relationships/hyperlink" Target="https://grants.nih.gov/grants/guide/pa-files/PAR-21-272.html" TargetMode="External"/><Relationship Id="rId4" Type="http://schemas.openxmlformats.org/officeDocument/2006/relationships/hyperlink" Target="https://grants.nih.gov/grants/guide/pa-files/PAR-21-271.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scb.org/career-development/ascb-mosaic-program-amp/" TargetMode="External"/><Relationship Id="rId7" Type="http://schemas.openxmlformats.org/officeDocument/2006/relationships/hyperlink" Target="https://www.aamc.org/about-us/mission-areas/medical-research/aamc-career-development-program-mosaic-scholars" TargetMode="Externa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www.asbmb.org/diversity/mosaic"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hyperlink" Target="https://www.nigms.nih.gov/training/careerdev/Pages/mosaic-scholars.asp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nih.zoomgov.com/j/1606909580?pwd=emxnLzdvVGMwTDRGcnVEc0VkbUtLUT09" TargetMode="External"/><Relationship Id="rId2" Type="http://schemas.openxmlformats.org/officeDocument/2006/relationships/hyperlink" Target="https://www.nigms.nih.gov/training/careerdev/Pages/MOSAIC.aspx" TargetMode="External"/><Relationship Id="rId1" Type="http://schemas.openxmlformats.org/officeDocument/2006/relationships/slideLayout" Target="../slideLayouts/slideLayout4.xml"/><Relationship Id="rId5" Type="http://schemas.openxmlformats.org/officeDocument/2006/relationships/hyperlink" Target="mailto:kenneth.gibbs@nih.gov" TargetMode="External"/><Relationship Id="rId4" Type="http://schemas.openxmlformats.org/officeDocument/2006/relationships/hyperlink" Target="https://loop.nigms.nih.gov/2022/08/webinar-for-nih-mosaic-program-applicant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grants.nih.gov/grants/guide/rfa-files/rfa-ns-19-044.html" TargetMode="External"/><Relationship Id="rId7" Type="http://schemas.openxmlformats.org/officeDocument/2006/relationships/image" Target="../media/image23.png"/><Relationship Id="rId2" Type="http://schemas.openxmlformats.org/officeDocument/2006/relationships/hyperlink" Target="https://grants.nih.gov/grants/guide/rfa-files/rfa-ns-19-043.html" TargetMode="External"/><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1.wdp"/><Relationship Id="rId10" Type="http://schemas.openxmlformats.org/officeDocument/2006/relationships/hyperlink" Target="mailto:BRAINDIVERSITYK99R00@nih.gov" TargetMode="External"/><Relationship Id="rId4" Type="http://schemas.openxmlformats.org/officeDocument/2006/relationships/image" Target="../media/image21.pn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grants.nih.gov/funding/searchguide/index.html#/"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grants.nih.gov/policy/early-stage/index.ht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csr.nih.gov/applicantresources/insider"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researchtraining.nih.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rants.nih.gov/policy/early-stage/index.ht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82BA-E4B3-4CE7-95BA-46AC606896E3}"/>
              </a:ext>
            </a:extLst>
          </p:cNvPr>
          <p:cNvSpPr>
            <a:spLocks noGrp="1"/>
          </p:cNvSpPr>
          <p:nvPr>
            <p:ph type="ctrTitle"/>
          </p:nvPr>
        </p:nvSpPr>
        <p:spPr>
          <a:xfrm>
            <a:off x="375314" y="954175"/>
            <a:ext cx="11441371" cy="2484264"/>
          </a:xfrm>
        </p:spPr>
        <p:txBody>
          <a:bodyPr/>
          <a:lstStyle/>
          <a:p>
            <a:pPr algn="l">
              <a:spcBef>
                <a:spcPts val="2400"/>
              </a:spcBef>
              <a:spcAft>
                <a:spcPts val="1800"/>
              </a:spcAft>
            </a:pPr>
            <a:r>
              <a:rPr lang="en-US">
                <a:solidFill>
                  <a:srgbClr val="1E548E"/>
                </a:solidFill>
              </a:rPr>
              <a:t>Putting it all Together: </a:t>
            </a:r>
            <a:br>
              <a:rPr lang="en-US">
                <a:solidFill>
                  <a:srgbClr val="1E548E"/>
                </a:solidFill>
              </a:rPr>
            </a:br>
            <a:r>
              <a:rPr lang="en-US">
                <a:solidFill>
                  <a:srgbClr val="1E548E"/>
                </a:solidFill>
              </a:rPr>
              <a:t>Supporting Your Career Path with NIH Funding</a:t>
            </a:r>
            <a:endParaRPr lang="en-US" b="0" i="1">
              <a:solidFill>
                <a:srgbClr val="70AD47"/>
              </a:solidFill>
            </a:endParaRPr>
          </a:p>
        </p:txBody>
      </p:sp>
      <p:grpSp>
        <p:nvGrpSpPr>
          <p:cNvPr id="5" name="Group 4" descr="Image showing the main clinical trial initiatives. " title="Clinical Trial Initiatives"/>
          <p:cNvGrpSpPr/>
          <p:nvPr/>
        </p:nvGrpSpPr>
        <p:grpSpPr>
          <a:xfrm>
            <a:off x="5104763" y="2775803"/>
            <a:ext cx="6898935" cy="3911526"/>
            <a:chOff x="335761" y="1540724"/>
            <a:chExt cx="5869691" cy="3807510"/>
          </a:xfrm>
        </p:grpSpPr>
        <p:sp>
          <p:nvSpPr>
            <p:cNvPr id="6" name="Hexagon 5"/>
            <p:cNvSpPr/>
            <p:nvPr/>
          </p:nvSpPr>
          <p:spPr>
            <a:xfrm>
              <a:off x="335761" y="2245418"/>
              <a:ext cx="1659667" cy="1477927"/>
            </a:xfrm>
            <a:prstGeom prst="hexagon">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a:t>Training</a:t>
              </a:r>
            </a:p>
          </p:txBody>
        </p:sp>
        <p:sp>
          <p:nvSpPr>
            <p:cNvPr id="7" name="Hexagon 6"/>
            <p:cNvSpPr/>
            <p:nvPr/>
          </p:nvSpPr>
          <p:spPr>
            <a:xfrm>
              <a:off x="1718189" y="3041463"/>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Mentorship</a:t>
              </a:r>
            </a:p>
          </p:txBody>
        </p:sp>
        <p:sp>
          <p:nvSpPr>
            <p:cNvPr id="8" name="Hexagon 7"/>
            <p:cNvSpPr/>
            <p:nvPr/>
          </p:nvSpPr>
          <p:spPr>
            <a:xfrm>
              <a:off x="4505789" y="3122717"/>
              <a:ext cx="1659667" cy="1477927"/>
            </a:xfrm>
            <a:prstGeom prst="hexagon">
              <a:avLst/>
            </a:prstGeom>
            <a:ln w="571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a:t>Support</a:t>
              </a:r>
            </a:p>
          </p:txBody>
        </p:sp>
        <p:sp>
          <p:nvSpPr>
            <p:cNvPr id="9" name="Hexagon 8"/>
            <p:cNvSpPr/>
            <p:nvPr/>
          </p:nvSpPr>
          <p:spPr>
            <a:xfrm>
              <a:off x="4545785" y="1540724"/>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a:t>Transition</a:t>
              </a:r>
            </a:p>
          </p:txBody>
        </p:sp>
        <p:sp>
          <p:nvSpPr>
            <p:cNvPr id="10" name="Hexagon 9"/>
            <p:cNvSpPr/>
            <p:nvPr/>
          </p:nvSpPr>
          <p:spPr>
            <a:xfrm>
              <a:off x="3131987" y="2302499"/>
              <a:ext cx="1659667" cy="1477927"/>
            </a:xfrm>
            <a:prstGeom prst="hexagon">
              <a:avLst/>
            </a:prstGeom>
            <a:noFill/>
            <a:ln w="571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a:t>Navigation</a:t>
              </a:r>
            </a:p>
          </p:txBody>
        </p:sp>
        <p:sp>
          <p:nvSpPr>
            <p:cNvPr id="11" name="Hexagon 10"/>
            <p:cNvSpPr/>
            <p:nvPr/>
          </p:nvSpPr>
          <p:spPr>
            <a:xfrm>
              <a:off x="3095125" y="3870307"/>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a:t>Funding</a:t>
              </a:r>
            </a:p>
          </p:txBody>
        </p:sp>
      </p:grpSp>
      <p:sp>
        <p:nvSpPr>
          <p:cNvPr id="13" name="TextBox 12">
            <a:extLst>
              <a:ext uri="{FF2B5EF4-FFF2-40B4-BE49-F238E27FC236}">
                <a16:creationId xmlns:a16="http://schemas.microsoft.com/office/drawing/2014/main" id="{F89F3547-8195-9563-A1D7-354A9AC64107}"/>
              </a:ext>
            </a:extLst>
          </p:cNvPr>
          <p:cNvSpPr txBox="1"/>
          <p:nvPr/>
        </p:nvSpPr>
        <p:spPr>
          <a:xfrm>
            <a:off x="375314" y="4187053"/>
            <a:ext cx="3366305" cy="830997"/>
          </a:xfrm>
          <a:prstGeom prst="rect">
            <a:avLst/>
          </a:prstGeom>
          <a:noFill/>
        </p:spPr>
        <p:txBody>
          <a:bodyPr wrap="square" rtlCol="0">
            <a:spAutoFit/>
          </a:bodyPr>
          <a:lstStyle/>
          <a:p>
            <a:r>
              <a:rPr lang="en-US" sz="2400"/>
              <a:t>NIH Grants Conference </a:t>
            </a:r>
          </a:p>
          <a:p>
            <a:r>
              <a:rPr lang="en-US" sz="2400"/>
              <a:t>February 1, 2023</a:t>
            </a:r>
          </a:p>
        </p:txBody>
      </p:sp>
    </p:spTree>
    <p:custDataLst>
      <p:tags r:id="rId1"/>
    </p:custDataLst>
    <p:extLst>
      <p:ext uri="{BB962C8B-B14F-4D97-AF65-F5344CB8AC3E}">
        <p14:creationId xmlns:p14="http://schemas.microsoft.com/office/powerpoint/2010/main" val="291407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E9A6-A9A4-4600-8BC3-142181A0CF2F}"/>
              </a:ext>
            </a:extLst>
          </p:cNvPr>
          <p:cNvSpPr>
            <a:spLocks noGrp="1"/>
          </p:cNvSpPr>
          <p:nvPr>
            <p:ph type="title"/>
          </p:nvPr>
        </p:nvSpPr>
        <p:spPr/>
        <p:txBody>
          <a:bodyPr/>
          <a:lstStyle/>
          <a:p>
            <a:r>
              <a:rPr lang="en-US" b="1"/>
              <a:t>Early Career Reviewer Program</a:t>
            </a:r>
            <a:endParaRPr lang="en-US"/>
          </a:p>
        </p:txBody>
      </p:sp>
      <p:sp>
        <p:nvSpPr>
          <p:cNvPr id="3" name="Content Placeholder 2">
            <a:extLst>
              <a:ext uri="{FF2B5EF4-FFF2-40B4-BE49-F238E27FC236}">
                <a16:creationId xmlns:a16="http://schemas.microsoft.com/office/drawing/2014/main" id="{B68E46A6-4829-4318-9D4D-22029A7D6278}"/>
              </a:ext>
            </a:extLst>
          </p:cNvPr>
          <p:cNvSpPr>
            <a:spLocks noGrp="1"/>
          </p:cNvSpPr>
          <p:nvPr>
            <p:ph idx="1"/>
          </p:nvPr>
        </p:nvSpPr>
        <p:spPr>
          <a:xfrm>
            <a:off x="838200" y="1825625"/>
            <a:ext cx="10515600" cy="4297918"/>
          </a:xfrm>
        </p:spPr>
        <p:txBody>
          <a:bodyPr>
            <a:normAutofit/>
          </a:bodyPr>
          <a:lstStyle/>
          <a:p>
            <a:pPr marL="342900" marR="0" lvl="0" indent="-342900" algn="l" defTabSz="457200" rtl="0" eaLnBrk="1" fontAlgn="auto" latinLnBrk="0" hangingPunct="1">
              <a:lnSpc>
                <a:spcPct val="100000"/>
              </a:lnSpc>
              <a:spcBef>
                <a:spcPts val="700"/>
              </a:spcBef>
              <a:spcAft>
                <a:spcPts val="0"/>
              </a:spcAft>
              <a:buClrTx/>
              <a:buSzPct val="100000"/>
              <a:buFont typeface="Arial"/>
              <a:buChar char="•"/>
              <a:tabLst/>
              <a:defRPr/>
            </a:pPr>
            <a:r>
              <a:rPr kumimoji="0" lang="en-US" sz="2000" b="1"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One of the best ways to build your grant writing skills is to serve as a reviewer.</a:t>
            </a:r>
          </a:p>
          <a:p>
            <a:pPr marL="342900" marR="0" lvl="0" indent="-342900" algn="l" defTabSz="457200" rtl="0" eaLnBrk="1" fontAlgn="auto" latinLnBrk="0" hangingPunct="1">
              <a:lnSpc>
                <a:spcPct val="100000"/>
              </a:lnSpc>
              <a:spcBef>
                <a:spcPts val="700"/>
              </a:spcBef>
              <a:spcAft>
                <a:spcPts val="0"/>
              </a:spcAft>
              <a:buClrTx/>
              <a:buSzPct val="100000"/>
              <a:buFont typeface="Arial"/>
              <a:buChar char="•"/>
              <a:tabLst/>
              <a:defRPr/>
            </a:pPr>
            <a:r>
              <a:rPr kumimoji="0" lang="en-US" sz="2000" b="1"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The NIH Center for Scientific Review (CSR) </a:t>
            </a:r>
            <a:r>
              <a:rPr kumimoji="0" lang="en-US" sz="2000" b="1"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hlinkClick r:id="rId3">
                  <a:extLst>
                    <a:ext uri="{A12FA001-AC4F-418D-AE19-62706E023703}">
                      <ahyp:hlinkClr xmlns:ahyp="http://schemas.microsoft.com/office/drawing/2018/hyperlinkcolor" val="tx"/>
                    </a:ext>
                  </a:extLst>
                </a:hlinkClick>
              </a:rPr>
              <a:t>Early Career Reviewer (ECR) program</a:t>
            </a:r>
            <a:r>
              <a:rPr kumimoji="0" lang="en-US" sz="2000" b="1"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 was developed to:</a:t>
            </a:r>
          </a:p>
          <a:p>
            <a:pPr marL="783771" marR="0" lvl="1" indent="-326571" algn="l" defTabSz="457200" rtl="0" eaLnBrk="1" fontAlgn="auto" latinLnBrk="0" hangingPunct="1">
              <a:lnSpc>
                <a:spcPct val="100000"/>
              </a:lnSpc>
              <a:spcBef>
                <a:spcPts val="700"/>
              </a:spcBef>
              <a:spcAft>
                <a:spcPts val="0"/>
              </a:spcAft>
              <a:buClrTx/>
              <a:buSzPct val="100000"/>
              <a:buFont typeface="Arial"/>
              <a:buChar char="–"/>
              <a:tabLst/>
              <a:defRPr/>
            </a:pPr>
            <a:r>
              <a:rPr kumimoji="0" lang="en-US" sz="2000" b="0"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train qualified scientists without prior CSR review experience so that they may become effective reviewers,</a:t>
            </a:r>
          </a:p>
          <a:p>
            <a:pPr marL="783771" marR="0" lvl="1" indent="-326571" algn="l" defTabSz="457200" rtl="0" eaLnBrk="1" fontAlgn="auto" latinLnBrk="0" hangingPunct="1">
              <a:lnSpc>
                <a:spcPct val="100000"/>
              </a:lnSpc>
              <a:spcBef>
                <a:spcPts val="700"/>
              </a:spcBef>
              <a:spcAft>
                <a:spcPts val="0"/>
              </a:spcAft>
              <a:buClrTx/>
              <a:buSzPct val="100000"/>
              <a:buFont typeface="Arial"/>
              <a:buChar char="–"/>
              <a:tabLst/>
              <a:defRPr/>
            </a:pPr>
            <a:r>
              <a:rPr kumimoji="0" lang="en-US" sz="2000" b="0"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help emerging researchers advance their careers by exposing them to peer review, and</a:t>
            </a:r>
          </a:p>
          <a:p>
            <a:pPr marL="783771" marR="0" lvl="1" indent="-326571" algn="l" defTabSz="457200" rtl="0" eaLnBrk="1" fontAlgn="auto" latinLnBrk="0" hangingPunct="1">
              <a:lnSpc>
                <a:spcPct val="100000"/>
              </a:lnSpc>
              <a:spcBef>
                <a:spcPts val="700"/>
              </a:spcBef>
              <a:spcAft>
                <a:spcPts val="0"/>
              </a:spcAft>
              <a:buClrTx/>
              <a:buSzPct val="100000"/>
              <a:buFont typeface="Arial"/>
              <a:buChar char="–"/>
              <a:tabLst/>
              <a:defRPr/>
            </a:pPr>
            <a:r>
              <a:rPr kumimoji="0" lang="en-US" sz="2000" b="0" i="0" u="none" strike="noStrike" kern="0" cap="none" spc="0" normalizeH="0" baseline="0" noProof="0">
                <a:ln>
                  <a:noFill/>
                </a:ln>
                <a:solidFill>
                  <a:sysClr val="windowText" lastClr="000000"/>
                </a:solidFill>
                <a:effectLst/>
                <a:uLnTx/>
                <a:uFillTx/>
                <a:latin typeface="Calibri" panose="020F0502020204030204"/>
                <a:ea typeface="+mn-ea"/>
                <a:cs typeface="Calibri"/>
                <a:sym typeface="Calibri"/>
              </a:rPr>
              <a:t>enrich the existing pool of NIH reviewers</a:t>
            </a:r>
          </a:p>
        </p:txBody>
      </p:sp>
      <p:sp>
        <p:nvSpPr>
          <p:cNvPr id="4" name="TextBox 3">
            <a:extLst>
              <a:ext uri="{FF2B5EF4-FFF2-40B4-BE49-F238E27FC236}">
                <a16:creationId xmlns:a16="http://schemas.microsoft.com/office/drawing/2014/main" id="{952E90F0-1BA7-42FF-A793-F5B8EC0FA983}"/>
              </a:ext>
            </a:extLst>
          </p:cNvPr>
          <p:cNvSpPr txBox="1"/>
          <p:nvPr/>
        </p:nvSpPr>
        <p:spPr>
          <a:xfrm>
            <a:off x="1295400" y="6123543"/>
            <a:ext cx="710585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https://public.csr.nih.gov/ForReviewers/BecomeAReviewer/ECR</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9102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3326-17A9-4925-975E-DB0049C7219C}"/>
              </a:ext>
            </a:extLst>
          </p:cNvPr>
          <p:cNvSpPr>
            <a:spLocks noGrp="1"/>
          </p:cNvSpPr>
          <p:nvPr>
            <p:ph type="title"/>
          </p:nvPr>
        </p:nvSpPr>
        <p:spPr>
          <a:xfrm>
            <a:off x="648928" y="456607"/>
            <a:ext cx="5447072" cy="1202390"/>
          </a:xfrm>
        </p:spPr>
        <p:txBody>
          <a:bodyPr>
            <a:noAutofit/>
          </a:bodyPr>
          <a:lstStyle/>
          <a:p>
            <a:r>
              <a:rPr lang="en-US" b="1"/>
              <a:t>NIH Loan Repayment Program</a:t>
            </a:r>
          </a:p>
        </p:txBody>
      </p:sp>
      <p:pic>
        <p:nvPicPr>
          <p:cNvPr id="4" name="Picture 3" descr="Graphic of woman cutting sign with text &quot;Educational Debt:&#10;&#10;Image text is &quot;NIH Repays Your Student Loans&quot; - NIH Loan Repayment Programs">
            <a:extLst>
              <a:ext uri="{FF2B5EF4-FFF2-40B4-BE49-F238E27FC236}">
                <a16:creationId xmlns:a16="http://schemas.microsoft.com/office/drawing/2014/main" id="{759887C0-C421-4349-BCA5-59F7F17B77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24640" y="833418"/>
            <a:ext cx="4435669" cy="51879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A2AD1D90-F657-48E7-B173-5BEAF97A7EEF}"/>
              </a:ext>
            </a:extLst>
          </p:cNvPr>
          <p:cNvSpPr/>
          <p:nvPr/>
        </p:nvSpPr>
        <p:spPr>
          <a:xfrm>
            <a:off x="648928" y="1876538"/>
            <a:ext cx="4931277" cy="6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2-year Research Commitment</a:t>
            </a:r>
          </a:p>
        </p:txBody>
      </p:sp>
      <p:sp>
        <p:nvSpPr>
          <p:cNvPr id="12" name="Rectangle 11">
            <a:extLst>
              <a:ext uri="{FF2B5EF4-FFF2-40B4-BE49-F238E27FC236}">
                <a16:creationId xmlns:a16="http://schemas.microsoft.com/office/drawing/2014/main" id="{818575D5-AA89-47B8-95D0-51DAA30B971C}"/>
              </a:ext>
            </a:extLst>
          </p:cNvPr>
          <p:cNvSpPr/>
          <p:nvPr/>
        </p:nvSpPr>
        <p:spPr>
          <a:xfrm>
            <a:off x="648929" y="2744678"/>
            <a:ext cx="4944152" cy="620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Up to $50,000/year</a:t>
            </a:r>
          </a:p>
        </p:txBody>
      </p:sp>
      <p:sp>
        <p:nvSpPr>
          <p:cNvPr id="8" name="Rectangle 7">
            <a:extLst>
              <a:ext uri="{FF2B5EF4-FFF2-40B4-BE49-F238E27FC236}">
                <a16:creationId xmlns:a16="http://schemas.microsoft.com/office/drawing/2014/main" id="{AC11317C-F577-4ADE-8C8D-2A8A5DA96C69}"/>
              </a:ext>
            </a:extLst>
          </p:cNvPr>
          <p:cNvSpPr/>
          <p:nvPr/>
        </p:nvSpPr>
        <p:spPr>
          <a:xfrm>
            <a:off x="648929" y="3582932"/>
            <a:ext cx="4944152" cy="620713"/>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New: ASSIST and REACH</a:t>
            </a:r>
          </a:p>
        </p:txBody>
      </p:sp>
      <p:sp>
        <p:nvSpPr>
          <p:cNvPr id="10" name="Rectangle 9">
            <a:extLst>
              <a:ext uri="{FF2B5EF4-FFF2-40B4-BE49-F238E27FC236}">
                <a16:creationId xmlns:a16="http://schemas.microsoft.com/office/drawing/2014/main" id="{1CC14DBA-5A22-437B-8435-D898EFBB2610}"/>
              </a:ext>
            </a:extLst>
          </p:cNvPr>
          <p:cNvSpPr/>
          <p:nvPr/>
        </p:nvSpPr>
        <p:spPr>
          <a:xfrm>
            <a:off x="648929" y="4405253"/>
            <a:ext cx="4918401" cy="62071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LRP Resources</a:t>
            </a:r>
          </a:p>
        </p:txBody>
      </p:sp>
      <p:grpSp>
        <p:nvGrpSpPr>
          <p:cNvPr id="5" name="Group 4" descr="Box with circle around text, &quot;Extramural LRP Application Deadline Typically November each year&quot;">
            <a:extLst>
              <a:ext uri="{FF2B5EF4-FFF2-40B4-BE49-F238E27FC236}">
                <a16:creationId xmlns:a16="http://schemas.microsoft.com/office/drawing/2014/main" id="{9EFD56B7-525C-2AEF-F162-F7B856F57FDA}"/>
              </a:ext>
            </a:extLst>
          </p:cNvPr>
          <p:cNvGrpSpPr/>
          <p:nvPr/>
        </p:nvGrpSpPr>
        <p:grpSpPr>
          <a:xfrm>
            <a:off x="286439" y="5120640"/>
            <a:ext cx="5563518" cy="1582731"/>
            <a:chOff x="286439" y="5120640"/>
            <a:chExt cx="5563518" cy="1582731"/>
          </a:xfrm>
        </p:grpSpPr>
        <p:sp>
          <p:nvSpPr>
            <p:cNvPr id="13" name="Rectangle 12">
              <a:extLst>
                <a:ext uri="{FF2B5EF4-FFF2-40B4-BE49-F238E27FC236}">
                  <a16:creationId xmlns:a16="http://schemas.microsoft.com/office/drawing/2014/main" id="{B8A2E6BE-C2AD-4EAB-840B-85E0876ACFD4}"/>
                </a:ext>
              </a:extLst>
            </p:cNvPr>
            <p:cNvSpPr/>
            <p:nvPr/>
          </p:nvSpPr>
          <p:spPr>
            <a:xfrm>
              <a:off x="648929" y="5225345"/>
              <a:ext cx="4944152" cy="12023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Extramural LRP</a:t>
              </a:r>
            </a:p>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Application Deadline </a:t>
              </a:r>
            </a:p>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Typically November each year</a:t>
              </a:r>
            </a:p>
          </p:txBody>
        </p:sp>
        <p:sp>
          <p:nvSpPr>
            <p:cNvPr id="3" name="Oval 2">
              <a:extLst>
                <a:ext uri="{FF2B5EF4-FFF2-40B4-BE49-F238E27FC236}">
                  <a16:creationId xmlns:a16="http://schemas.microsoft.com/office/drawing/2014/main" id="{AD61285C-F3E6-441B-989E-773AF036DFA6}"/>
                </a:ext>
              </a:extLst>
            </p:cNvPr>
            <p:cNvSpPr/>
            <p:nvPr/>
          </p:nvSpPr>
          <p:spPr>
            <a:xfrm>
              <a:off x="286439" y="5120640"/>
              <a:ext cx="5563518" cy="158273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036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5AF2-727F-8A0D-E517-C5B68B26C380}"/>
              </a:ext>
            </a:extLst>
          </p:cNvPr>
          <p:cNvSpPr>
            <a:spLocks noGrp="1"/>
          </p:cNvSpPr>
          <p:nvPr>
            <p:ph type="title"/>
          </p:nvPr>
        </p:nvSpPr>
        <p:spPr/>
        <p:txBody>
          <a:bodyPr>
            <a:normAutofit/>
          </a:bodyPr>
          <a:lstStyle/>
          <a:p>
            <a:r>
              <a:rPr lang="en-US"/>
              <a:t>Podcasts</a:t>
            </a:r>
          </a:p>
        </p:txBody>
      </p:sp>
      <p:sp>
        <p:nvSpPr>
          <p:cNvPr id="10" name="TextBox 9">
            <a:extLst>
              <a:ext uri="{FF2B5EF4-FFF2-40B4-BE49-F238E27FC236}">
                <a16:creationId xmlns:a16="http://schemas.microsoft.com/office/drawing/2014/main" id="{65372121-47EF-00CF-80AC-0EB523C97D14}"/>
              </a:ext>
            </a:extLst>
          </p:cNvPr>
          <p:cNvSpPr txBox="1"/>
          <p:nvPr/>
        </p:nvSpPr>
        <p:spPr>
          <a:xfrm>
            <a:off x="468630" y="1725510"/>
            <a:ext cx="7852410" cy="1077218"/>
          </a:xfrm>
          <a:prstGeom prst="rect">
            <a:avLst/>
          </a:prstGeom>
          <a:noFill/>
        </p:spPr>
        <p:txBody>
          <a:bodyPr wrap="square">
            <a:spAutoFit/>
          </a:bodyPr>
          <a:lstStyle/>
          <a:p>
            <a:r>
              <a:rPr lang="en-US" sz="2800">
                <a:solidFill>
                  <a:srgbClr val="000000"/>
                </a:solidFill>
                <a:latin typeface="Calibri Light"/>
                <a:cs typeface="Calibri Light"/>
              </a:rPr>
              <a:t>All About Grants</a:t>
            </a:r>
          </a:p>
          <a:p>
            <a:r>
              <a:rPr lang="en-US"/>
              <a:t>The Office of Extramural Research (OER) talks to NIH staff members about the ins and outs of NIH funding. </a:t>
            </a:r>
          </a:p>
        </p:txBody>
      </p:sp>
      <p:pic>
        <p:nvPicPr>
          <p:cNvPr id="6" name="Picture 5" descr="All About Grants Podcast categories, including &#10;-Preparing to Apply&#10;-Developing a Successful Grant Application&#10;-Advice for New &amp; Early Career Scientists&#10;-Submitting Your Application&#10;-Peer Review&#10;-Post-Award Activities &amp; Requirements&#10;-Special Programs">
            <a:extLst>
              <a:ext uri="{FF2B5EF4-FFF2-40B4-BE49-F238E27FC236}">
                <a16:creationId xmlns:a16="http://schemas.microsoft.com/office/drawing/2014/main" id="{997DD61B-FF7F-8796-85CA-9DD169D09E62}"/>
              </a:ext>
            </a:extLst>
          </p:cNvPr>
          <p:cNvPicPr>
            <a:picLocks noChangeAspect="1"/>
          </p:cNvPicPr>
          <p:nvPr/>
        </p:nvPicPr>
        <p:blipFill>
          <a:blip r:embed="rId3"/>
          <a:stretch>
            <a:fillRect/>
          </a:stretch>
        </p:blipFill>
        <p:spPr>
          <a:xfrm>
            <a:off x="395845" y="2671260"/>
            <a:ext cx="7925195" cy="1371719"/>
          </a:xfrm>
          <a:prstGeom prst="rect">
            <a:avLst/>
          </a:prstGeom>
        </p:spPr>
      </p:pic>
      <p:sp>
        <p:nvSpPr>
          <p:cNvPr id="13" name="TextBox 12">
            <a:extLst>
              <a:ext uri="{FF2B5EF4-FFF2-40B4-BE49-F238E27FC236}">
                <a16:creationId xmlns:a16="http://schemas.microsoft.com/office/drawing/2014/main" id="{18812879-B1AF-24F9-D227-3824DFDF9640}"/>
              </a:ext>
            </a:extLst>
          </p:cNvPr>
          <p:cNvSpPr txBox="1"/>
          <p:nvPr/>
        </p:nvSpPr>
        <p:spPr>
          <a:xfrm>
            <a:off x="468629" y="4174453"/>
            <a:ext cx="7852411" cy="2246769"/>
          </a:xfrm>
          <a:prstGeom prst="rect">
            <a:avLst/>
          </a:prstGeom>
          <a:noFill/>
        </p:spPr>
        <p:txBody>
          <a:bodyPr wrap="square">
            <a:spAutoFit/>
          </a:bodyPr>
          <a:lstStyle/>
          <a:p>
            <a:r>
              <a:rPr lang="en-US" sz="3200">
                <a:solidFill>
                  <a:srgbClr val="000000"/>
                </a:solidFill>
                <a:latin typeface="Calibri Light"/>
                <a:cs typeface="Calibri Light"/>
              </a:rPr>
              <a:t>Building Up the Nerve</a:t>
            </a:r>
          </a:p>
          <a:p>
            <a:r>
              <a:rPr lang="en-US"/>
              <a:t>NINDS staff illuminate topics within biomedical research</a:t>
            </a:r>
          </a:p>
          <a:p>
            <a:pPr lvl="1"/>
            <a:r>
              <a:rPr lang="en-US"/>
              <a:t>Season 1: Grant application cycle</a:t>
            </a:r>
          </a:p>
          <a:p>
            <a:pPr lvl="1"/>
            <a:r>
              <a:rPr lang="en-US"/>
              <a:t>Season 2: Parts of the grant application</a:t>
            </a:r>
          </a:p>
          <a:p>
            <a:pPr lvl="1"/>
            <a:r>
              <a:rPr lang="en-US"/>
              <a:t>Season 3: Mentoring in biomedicine</a:t>
            </a:r>
          </a:p>
          <a:p>
            <a:pPr lvl="1"/>
            <a:r>
              <a:rPr lang="en-US"/>
              <a:t>Season 4: Coming soon! Revealing the “hidden curriculum” of a biomedical career</a:t>
            </a:r>
          </a:p>
        </p:txBody>
      </p:sp>
      <p:sp>
        <p:nvSpPr>
          <p:cNvPr id="9" name="Text Box 5" descr="&quot;&quot;">
            <a:extLst>
              <a:ext uri="{FF2B5EF4-FFF2-40B4-BE49-F238E27FC236}">
                <a16:creationId xmlns:a16="http://schemas.microsoft.com/office/drawing/2014/main" id="{5615915A-91F3-C62F-16C9-6C56CBA03B2F}"/>
              </a:ext>
            </a:extLst>
          </p:cNvPr>
          <p:cNvSpPr txBox="1">
            <a:spLocks noChangeArrowheads="1"/>
          </p:cNvSpPr>
          <p:nvPr/>
        </p:nvSpPr>
        <p:spPr bwMode="auto">
          <a:xfrm>
            <a:off x="8748155" y="1298575"/>
            <a:ext cx="3048000" cy="2554545"/>
          </a:xfrm>
          <a:prstGeom prst="rect">
            <a:avLst/>
          </a:prstGeom>
          <a:solidFill>
            <a:srgbClr val="FFFF99"/>
          </a:solidFill>
          <a:ln w="12700">
            <a:solidFill>
              <a:schemeClr val="tx2"/>
            </a:solidFill>
            <a:miter lim="800000"/>
            <a:headEnd type="none" w="sm" len="sm"/>
            <a:tailEnd type="none" w="sm" len="sm"/>
          </a:ln>
        </p:spPr>
        <p:txBody>
          <a:bodyPr wrap="square" lIns="91440" tIns="45720" rIns="91440" bIns="45720" anchor="t">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defRPr/>
            </a:pPr>
            <a:r>
              <a:rPr kumimoji="0" lang="en-US" sz="2000" b="1" i="0" u="none" strike="noStrike" kern="1200" cap="none" spc="0" normalizeH="0" baseline="0" noProof="0">
                <a:ln>
                  <a:noFill/>
                </a:ln>
                <a:effectLst/>
                <a:uLnTx/>
                <a:uFillTx/>
                <a:latin typeface="+mn-lt"/>
                <a:ea typeface="+mn-ea"/>
                <a:cs typeface="+mn-cs"/>
              </a:rPr>
              <a:t>Available on podcast apps or online:</a:t>
            </a:r>
          </a:p>
          <a:p>
            <a:pPr algn="ctr">
              <a:spcBef>
                <a:spcPct val="50000"/>
              </a:spcBef>
              <a:defRPr/>
            </a:pPr>
            <a:r>
              <a:rPr kumimoji="0" lang="en-US" sz="2000" b="1" i="0" u="none" strike="noStrike" kern="1200" cap="none" spc="0" normalizeH="0" baseline="0" noProof="0">
                <a:ln>
                  <a:noFill/>
                </a:ln>
                <a:effectLst/>
                <a:uLnTx/>
                <a:uFillTx/>
                <a:latin typeface="+mn-lt"/>
                <a:ea typeface="+mn-ea"/>
                <a:cs typeface="+mn-cs"/>
              </a:rPr>
              <a:t>AAG</a:t>
            </a:r>
            <a:br>
              <a:rPr kumimoji="0" lang="en-US" sz="2000" b="1" i="0" u="none" strike="noStrike" kern="1200" cap="none" spc="0" normalizeH="0" baseline="0" noProof="0">
                <a:ln>
                  <a:noFill/>
                </a:ln>
                <a:effectLst/>
                <a:uLnTx/>
                <a:uFillTx/>
                <a:latin typeface="+mn-lt"/>
                <a:ea typeface="+mn-ea"/>
                <a:cs typeface="+mn-cs"/>
              </a:rPr>
            </a:br>
            <a:r>
              <a:rPr kumimoji="0" lang="en-US" sz="2000" b="1" i="0" u="none" strike="noStrike" kern="1200" cap="none" spc="0" normalizeH="0" baseline="0" noProof="0">
                <a:ln>
                  <a:noFill/>
                </a:ln>
                <a:effectLst/>
                <a:uLnTx/>
                <a:uFillTx/>
                <a:latin typeface="+mn-lt"/>
                <a:ea typeface="+mn-ea"/>
                <a:cs typeface="+mn-cs"/>
              </a:rPr>
              <a:t>grants.nih.gov – search podcast</a:t>
            </a:r>
            <a:r>
              <a:rPr lang="en-US" sz="2000" b="1">
                <a:latin typeface="+mn-lt"/>
              </a:rPr>
              <a:t> </a:t>
            </a:r>
            <a:endParaRPr lang="en-US" sz="2000" b="1" i="0" u="none" strike="noStrike" kern="1200" cap="none" spc="0" normalizeH="0" baseline="0" noProof="0">
              <a:ln>
                <a:noFill/>
              </a:ln>
              <a:effectLst/>
              <a:uLnTx/>
              <a:uFillTx/>
              <a:latin typeface="+mn-lt"/>
              <a:cs typeface="Calibri"/>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lang="en-US" sz="2000" b="1" i="0" err="1">
                <a:effectLst/>
                <a:latin typeface="+mn-lt"/>
              </a:rPr>
              <a:t>BuTN</a:t>
            </a:r>
            <a:r>
              <a:rPr lang="en-US" sz="2000" b="1" i="0">
                <a:effectLst/>
                <a:latin typeface="+mn-lt"/>
              </a:rPr>
              <a:t> ninds.buzzsprout.com</a:t>
            </a:r>
            <a:endParaRPr lang="en-US" sz="2000" b="1" i="0" u="none" strike="noStrike" kern="1200" cap="none" spc="0" normalizeH="0" baseline="0" noProof="0">
              <a:ln>
                <a:noFill/>
              </a:ln>
              <a:effectLst/>
              <a:uLnTx/>
              <a:uFillTx/>
              <a:latin typeface="+mn-lt"/>
              <a:cs typeface="Calibri"/>
            </a:endParaRPr>
          </a:p>
        </p:txBody>
      </p:sp>
      <p:pic>
        <p:nvPicPr>
          <p:cNvPr id="5" name="Picture 4" descr="Building up the Nerve podcast logo - NINDS">
            <a:extLst>
              <a:ext uri="{FF2B5EF4-FFF2-40B4-BE49-F238E27FC236}">
                <a16:creationId xmlns:a16="http://schemas.microsoft.com/office/drawing/2014/main" id="{D2C18EEA-372D-C97F-46E2-268C98625AF8}"/>
              </a:ext>
            </a:extLst>
          </p:cNvPr>
          <p:cNvPicPr>
            <a:picLocks noChangeAspect="1"/>
          </p:cNvPicPr>
          <p:nvPr/>
        </p:nvPicPr>
        <p:blipFill>
          <a:blip r:embed="rId4"/>
          <a:stretch>
            <a:fillRect/>
          </a:stretch>
        </p:blipFill>
        <p:spPr>
          <a:xfrm>
            <a:off x="9274629" y="4232124"/>
            <a:ext cx="1828800" cy="1811867"/>
          </a:xfrm>
          <a:prstGeom prst="rect">
            <a:avLst/>
          </a:prstGeom>
        </p:spPr>
      </p:pic>
    </p:spTree>
    <p:extLst>
      <p:ext uri="{BB962C8B-B14F-4D97-AF65-F5344CB8AC3E}">
        <p14:creationId xmlns:p14="http://schemas.microsoft.com/office/powerpoint/2010/main" val="421048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969F-45EB-5491-AAC5-A9B72411B032}"/>
              </a:ext>
            </a:extLst>
          </p:cNvPr>
          <p:cNvSpPr>
            <a:spLocks noGrp="1"/>
          </p:cNvSpPr>
          <p:nvPr>
            <p:ph type="title"/>
          </p:nvPr>
        </p:nvSpPr>
        <p:spPr/>
        <p:txBody>
          <a:bodyPr/>
          <a:lstStyle/>
          <a:p>
            <a:r>
              <a:rPr lang="en-US"/>
              <a:t>Thank You and Questions!</a:t>
            </a:r>
          </a:p>
        </p:txBody>
      </p:sp>
      <p:pic>
        <p:nvPicPr>
          <p:cNvPr id="1026" name="Picture 2" descr="Teraya Donaldson, M.S., Ph.D">
            <a:extLst>
              <a:ext uri="{FF2B5EF4-FFF2-40B4-BE49-F238E27FC236}">
                <a16:creationId xmlns:a16="http://schemas.microsoft.com/office/drawing/2014/main" id="{D622CF99-133E-417C-978D-724B89147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00" r="12378"/>
          <a:stretch/>
        </p:blipFill>
        <p:spPr bwMode="auto">
          <a:xfrm>
            <a:off x="738554" y="2254552"/>
            <a:ext cx="1206166" cy="17804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940A241-DF5F-252C-BC5E-312B36DD436B}"/>
              </a:ext>
            </a:extLst>
          </p:cNvPr>
          <p:cNvSpPr txBox="1">
            <a:spLocks/>
          </p:cNvSpPr>
          <p:nvPr/>
        </p:nvSpPr>
        <p:spPr>
          <a:xfrm>
            <a:off x="1953822" y="2628401"/>
            <a:ext cx="3875690" cy="121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Teraya Donaldson, Ph.D.</a:t>
            </a:r>
          </a:p>
          <a:p>
            <a:pPr marL="0" indent="0">
              <a:lnSpc>
                <a:spcPct val="70000"/>
              </a:lnSpc>
              <a:spcBef>
                <a:spcPts val="0"/>
              </a:spcBef>
              <a:buFont typeface="Arial" panose="020B0604020202020204" pitchFamily="34" charset="0"/>
              <a:buNone/>
            </a:pPr>
            <a:endParaRPr lang="en-US" sz="1600"/>
          </a:p>
          <a:p>
            <a:pPr marL="0" indent="0">
              <a:spcBef>
                <a:spcPts val="0"/>
              </a:spcBef>
              <a:buFont typeface="Arial" panose="020B0604020202020204" pitchFamily="34" charset="0"/>
              <a:buNone/>
            </a:pPr>
            <a:r>
              <a:rPr lang="en-US" sz="1600"/>
              <a:t>Research Training Policy Officer</a:t>
            </a:r>
          </a:p>
          <a:p>
            <a:pPr marL="0" indent="0">
              <a:spcBef>
                <a:spcPts val="0"/>
              </a:spcBef>
              <a:buFont typeface="Arial" panose="020B0604020202020204" pitchFamily="34" charset="0"/>
              <a:buNone/>
            </a:pPr>
            <a:r>
              <a:rPr lang="en-US" sz="1600"/>
              <a:t>Division of Biomedical Research Workforce (OER)</a:t>
            </a:r>
          </a:p>
          <a:p>
            <a:pPr marL="0" indent="0">
              <a:buFont typeface="Arial" panose="020B0604020202020204" pitchFamily="34" charset="0"/>
              <a:buNone/>
            </a:pPr>
            <a:r>
              <a:rPr lang="en-US" sz="1600">
                <a:hlinkClick r:id="rId4"/>
              </a:rPr>
              <a:t>teraya.donaldson@nih.gov</a:t>
            </a:r>
            <a:r>
              <a:rPr lang="en-US" sz="1600"/>
              <a:t> </a:t>
            </a:r>
          </a:p>
        </p:txBody>
      </p:sp>
      <p:pic>
        <p:nvPicPr>
          <p:cNvPr id="7" name="Picture 7" descr="Ashlee Van't Veer, Ph.D.">
            <a:extLst>
              <a:ext uri="{FF2B5EF4-FFF2-40B4-BE49-F238E27FC236}">
                <a16:creationId xmlns:a16="http://schemas.microsoft.com/office/drawing/2014/main" id="{D9182304-9108-42A1-B872-740AD5F7B202}"/>
              </a:ext>
            </a:extLst>
          </p:cNvPr>
          <p:cNvPicPr>
            <a:picLocks noChangeAspect="1"/>
          </p:cNvPicPr>
          <p:nvPr/>
        </p:nvPicPr>
        <p:blipFill>
          <a:blip r:embed="rId5"/>
          <a:stretch>
            <a:fillRect/>
          </a:stretch>
        </p:blipFill>
        <p:spPr>
          <a:xfrm>
            <a:off x="6371590" y="2254552"/>
            <a:ext cx="1206166" cy="1780420"/>
          </a:xfrm>
          <a:prstGeom prst="rect">
            <a:avLst/>
          </a:prstGeom>
        </p:spPr>
      </p:pic>
      <p:sp>
        <p:nvSpPr>
          <p:cNvPr id="3" name="Content Placeholder 2">
            <a:extLst>
              <a:ext uri="{FF2B5EF4-FFF2-40B4-BE49-F238E27FC236}">
                <a16:creationId xmlns:a16="http://schemas.microsoft.com/office/drawing/2014/main" id="{ECBAF68D-7246-C89A-BCE9-EBB64C186B34}"/>
              </a:ext>
            </a:extLst>
          </p:cNvPr>
          <p:cNvSpPr>
            <a:spLocks noGrp="1"/>
          </p:cNvSpPr>
          <p:nvPr>
            <p:ph idx="1"/>
          </p:nvPr>
        </p:nvSpPr>
        <p:spPr>
          <a:xfrm>
            <a:off x="7577756" y="2628401"/>
            <a:ext cx="3875690" cy="1219200"/>
          </a:xfrm>
        </p:spPr>
        <p:txBody>
          <a:bodyPr>
            <a:noAutofit/>
          </a:bodyPr>
          <a:lstStyle/>
          <a:p>
            <a:pPr marL="0" indent="0">
              <a:buNone/>
            </a:pPr>
            <a:r>
              <a:rPr lang="en-US" sz="1600" b="1"/>
              <a:t>Ashlee </a:t>
            </a:r>
            <a:r>
              <a:rPr lang="en-US" sz="1600" b="1" err="1"/>
              <a:t>Van’t</a:t>
            </a:r>
            <a:r>
              <a:rPr lang="en-US" sz="1600" b="1"/>
              <a:t> Veer, Ph.D.</a:t>
            </a:r>
          </a:p>
          <a:p>
            <a:pPr marL="0" indent="0">
              <a:buNone/>
            </a:pPr>
            <a:r>
              <a:rPr lang="en-US" sz="1600"/>
              <a:t>Director, Office of Research Training and Career Development (NIMH)</a:t>
            </a:r>
          </a:p>
          <a:p>
            <a:pPr marL="0" indent="0">
              <a:buNone/>
            </a:pPr>
            <a:r>
              <a:rPr lang="en-US" sz="1600">
                <a:hlinkClick r:id="rId6"/>
              </a:rPr>
              <a:t>ashlee.vantveer@nih.gov</a:t>
            </a:r>
            <a:r>
              <a:rPr lang="en-US" sz="1600"/>
              <a:t> </a:t>
            </a:r>
          </a:p>
        </p:txBody>
      </p:sp>
      <p:pic>
        <p:nvPicPr>
          <p:cNvPr id="8" name="Picture 2" descr="Lauren Ullrich, PhD">
            <a:extLst>
              <a:ext uri="{FF2B5EF4-FFF2-40B4-BE49-F238E27FC236}">
                <a16:creationId xmlns:a16="http://schemas.microsoft.com/office/drawing/2014/main" id="{96A4A531-AA0B-0D8E-1D8C-0C114CBE76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065" t="7991" r="13047" b="18107"/>
          <a:stretch/>
        </p:blipFill>
        <p:spPr bwMode="auto">
          <a:xfrm>
            <a:off x="649555" y="4541375"/>
            <a:ext cx="1304267"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EB5EDE4-A2FF-8294-D173-1315EA3422D7}"/>
              </a:ext>
            </a:extLst>
          </p:cNvPr>
          <p:cNvSpPr txBox="1">
            <a:spLocks/>
          </p:cNvSpPr>
          <p:nvPr/>
        </p:nvSpPr>
        <p:spPr>
          <a:xfrm>
            <a:off x="1944720" y="4778178"/>
            <a:ext cx="3875690" cy="121920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900" b="1"/>
              <a:t>Lauren Ullrich, Ph.D.</a:t>
            </a:r>
          </a:p>
          <a:p>
            <a:pPr marL="0" indent="0">
              <a:buFont typeface="Arial" panose="020B0604020202020204" pitchFamily="34" charset="0"/>
              <a:buNone/>
            </a:pPr>
            <a:r>
              <a:rPr lang="en-US" sz="2900"/>
              <a:t>Program Director, Office of Programs to Enhance Neuroscience Workforce Diversity (NINDS)</a:t>
            </a:r>
          </a:p>
          <a:p>
            <a:pPr marL="0" indent="0">
              <a:buFont typeface="Arial" panose="020B0604020202020204" pitchFamily="34" charset="0"/>
              <a:buNone/>
            </a:pPr>
            <a:r>
              <a:rPr lang="en-US" sz="2900">
                <a:hlinkClick r:id="rId8"/>
              </a:rPr>
              <a:t>Lauren.Ullrich@nih.gov</a:t>
            </a:r>
            <a:endParaRPr lang="en-US" sz="2900"/>
          </a:p>
          <a:p>
            <a:pPr marL="0" indent="0">
              <a:buFont typeface="Arial" panose="020B0604020202020204" pitchFamily="34" charset="0"/>
              <a:buNone/>
            </a:pPr>
            <a:endParaRPr lang="en-US"/>
          </a:p>
        </p:txBody>
      </p:sp>
      <p:pic>
        <p:nvPicPr>
          <p:cNvPr id="9" name="Picture 8" descr="Kenneth Gibbs, Ph.D.">
            <a:extLst>
              <a:ext uri="{FF2B5EF4-FFF2-40B4-BE49-F238E27FC236}">
                <a16:creationId xmlns:a16="http://schemas.microsoft.com/office/drawing/2014/main" id="{3C237162-3384-4D21-8125-B762877932C9}"/>
              </a:ext>
            </a:extLst>
          </p:cNvPr>
          <p:cNvPicPr>
            <a:picLocks noChangeAspect="1"/>
          </p:cNvPicPr>
          <p:nvPr/>
        </p:nvPicPr>
        <p:blipFill rotWithShape="1">
          <a:blip r:embed="rId9">
            <a:extLst>
              <a:ext uri="{28A0092B-C50C-407E-A947-70E740481C1C}">
                <a14:useLocalDpi xmlns:a14="http://schemas.microsoft.com/office/drawing/2010/main" val="0"/>
              </a:ext>
            </a:extLst>
          </a:blip>
          <a:srcRect l="28067" r="24341"/>
          <a:stretch/>
        </p:blipFill>
        <p:spPr>
          <a:xfrm>
            <a:off x="6371590" y="4408821"/>
            <a:ext cx="1206167" cy="1737360"/>
          </a:xfrm>
          <a:prstGeom prst="rect">
            <a:avLst/>
          </a:prstGeom>
        </p:spPr>
      </p:pic>
      <p:sp>
        <p:nvSpPr>
          <p:cNvPr id="5" name="Content Placeholder 2">
            <a:extLst>
              <a:ext uri="{FF2B5EF4-FFF2-40B4-BE49-F238E27FC236}">
                <a16:creationId xmlns:a16="http://schemas.microsoft.com/office/drawing/2014/main" id="{B79CCEE0-7932-2349-6F9D-D5AD184BCA35}"/>
              </a:ext>
            </a:extLst>
          </p:cNvPr>
          <p:cNvSpPr txBox="1">
            <a:spLocks/>
          </p:cNvSpPr>
          <p:nvPr/>
        </p:nvSpPr>
        <p:spPr>
          <a:xfrm>
            <a:off x="7577756" y="4778178"/>
            <a:ext cx="3875690" cy="121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Kenneth Gibbs, Ph.D.</a:t>
            </a:r>
          </a:p>
          <a:p>
            <a:pPr marL="0" indent="0">
              <a:buFont typeface="Arial" panose="020B0604020202020204" pitchFamily="34" charset="0"/>
              <a:buNone/>
            </a:pPr>
            <a:r>
              <a:rPr lang="en-US" sz="1600"/>
              <a:t>Chief, Undergraduate and Predoctoral Cross-Disciplinary Training Branch (NIGMS)</a:t>
            </a:r>
          </a:p>
          <a:p>
            <a:pPr marL="0" indent="0">
              <a:buFont typeface="Arial" panose="020B0604020202020204" pitchFamily="34" charset="0"/>
              <a:buNone/>
            </a:pPr>
            <a:r>
              <a:rPr lang="en-US" sz="1600">
                <a:hlinkClick r:id="rId10"/>
              </a:rPr>
              <a:t>Kenneth.gibbs@nih.gov</a:t>
            </a:r>
            <a:r>
              <a:rPr lang="en-US" sz="1600"/>
              <a:t> </a:t>
            </a:r>
          </a:p>
        </p:txBody>
      </p:sp>
    </p:spTree>
    <p:extLst>
      <p:ext uri="{BB962C8B-B14F-4D97-AF65-F5344CB8AC3E}">
        <p14:creationId xmlns:p14="http://schemas.microsoft.com/office/powerpoint/2010/main" val="257701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353A-95A3-59A0-AC60-1B9EF7CDA4D0}"/>
              </a:ext>
            </a:extLst>
          </p:cNvPr>
          <p:cNvSpPr>
            <a:spLocks noGrp="1"/>
          </p:cNvSpPr>
          <p:nvPr>
            <p:ph type="title"/>
          </p:nvPr>
        </p:nvSpPr>
        <p:spPr/>
        <p:txBody>
          <a:bodyPr/>
          <a:lstStyle/>
          <a:p>
            <a:r>
              <a:rPr lang="en-US"/>
              <a:t>Extra Resources</a:t>
            </a:r>
          </a:p>
        </p:txBody>
      </p:sp>
    </p:spTree>
    <p:extLst>
      <p:ext uri="{BB962C8B-B14F-4D97-AF65-F5344CB8AC3E}">
        <p14:creationId xmlns:p14="http://schemas.microsoft.com/office/powerpoint/2010/main" val="613396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82AA-075E-477B-9869-EE89DF2B2ACE}"/>
              </a:ext>
            </a:extLst>
          </p:cNvPr>
          <p:cNvSpPr>
            <a:spLocks noGrp="1"/>
          </p:cNvSpPr>
          <p:nvPr>
            <p:ph type="title"/>
          </p:nvPr>
        </p:nvSpPr>
        <p:spPr/>
        <p:txBody>
          <a:bodyPr/>
          <a:lstStyle/>
          <a:p>
            <a:r>
              <a:rPr lang="en-US" sz="4400" b="1">
                <a:latin typeface="+mn-lt"/>
              </a:rPr>
              <a:t>New Programs for Life Critical Events</a:t>
            </a:r>
            <a:endParaRPr lang="en-US" b="1"/>
          </a:p>
        </p:txBody>
      </p:sp>
      <p:sp>
        <p:nvSpPr>
          <p:cNvPr id="5" name="Rectangle 4">
            <a:extLst>
              <a:ext uri="{FF2B5EF4-FFF2-40B4-BE49-F238E27FC236}">
                <a16:creationId xmlns:a16="http://schemas.microsoft.com/office/drawing/2014/main" id="{18DD38E3-4B36-42A7-83D7-C235DCCC858E}"/>
              </a:ext>
            </a:extLst>
          </p:cNvPr>
          <p:cNvSpPr/>
          <p:nvPr/>
        </p:nvSpPr>
        <p:spPr>
          <a:xfrm>
            <a:off x="450723" y="1690688"/>
            <a:ext cx="5645277" cy="3785652"/>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For the purposes of these programs, childbirth, adoption, and primary caregiving responsibilities of an ailing spouse, child, partner, or a member of the immediate family </a:t>
            </a:r>
            <a:r>
              <a:rPr kumimoji="0" lang="en-US" sz="24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during the project period</a:t>
            </a:r>
            <a:r>
              <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are critical life events that would qualify for consideration. A description of how the critical life event will affect advancement of the award or productivity must be provided.</a:t>
            </a:r>
          </a:p>
        </p:txBody>
      </p:sp>
      <p:sp>
        <p:nvSpPr>
          <p:cNvPr id="4" name="Rectangle 3">
            <a:extLst>
              <a:ext uri="{FF2B5EF4-FFF2-40B4-BE49-F238E27FC236}">
                <a16:creationId xmlns:a16="http://schemas.microsoft.com/office/drawing/2014/main" id="{C1FBBEB7-E0BE-D5D6-F9BF-669341165F31}"/>
              </a:ext>
            </a:extLst>
          </p:cNvPr>
          <p:cNvSpPr/>
          <p:nvPr/>
        </p:nvSpPr>
        <p:spPr>
          <a:xfrm>
            <a:off x="6019800" y="1667040"/>
            <a:ext cx="5645277" cy="4031873"/>
          </a:xfrm>
          <a:prstGeom prst="rect">
            <a:avLst/>
          </a:prstGeom>
        </p:spPr>
        <p:txBody>
          <a:bodyPr wrap="square" lIns="91440" tIns="45720" rIns="91440" bIns="45720" anchor="t">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libri" panose="020F0502020204030204"/>
                <a:ea typeface="+mn-ea"/>
                <a:cs typeface="+mn-cs"/>
              </a:rPr>
              <a:t>Supplemental funds up to $50,000 in direct costs for up to one year will be used to mitigate delays and/or interruptions in research progress</a:t>
            </a:r>
            <a:r>
              <a:rPr lang="en-US" sz="2400">
                <a:latin typeface="Calibri" panose="020F0502020204030204"/>
              </a:rPr>
              <a:t>:</a:t>
            </a:r>
            <a:endParaRPr kumimoji="0" lang="en-US" sz="2400" b="0" i="0" u="none" strike="noStrike" kern="1200" cap="none" spc="0" normalizeH="0" baseline="0" noProof="0">
              <a:ln>
                <a:noFill/>
              </a:ln>
              <a:effectLst/>
              <a:uLnTx/>
              <a:uFillTx/>
              <a:latin typeface="Calibri" panose="020F050202020403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1E548E"/>
                </a:solidFill>
                <a:effectLst/>
                <a:uLnTx/>
                <a:uFillTx/>
                <a:latin typeface="Calibri" panose="020F0502020204030204"/>
                <a:ea typeface="+mn-ea"/>
                <a:cs typeface="+mn-cs"/>
              </a:rPr>
              <a:t>Administrative Supplements to Promote Research Continuity and Retention of NIH Mentored Career Development (K) Award Recipients </a:t>
            </a:r>
            <a:r>
              <a:rPr kumimoji="0" lang="en-US" sz="2000" i="0" u="none" strike="noStrike" kern="1200" cap="none" spc="0" normalizeH="0" baseline="0" noProof="0">
                <a:ln>
                  <a:noFill/>
                </a:ln>
                <a:effectLst/>
                <a:uLnTx/>
                <a:uFillTx/>
                <a:latin typeface="Calibri" panose="020F0502020204030204"/>
                <a:ea typeface="+mn-ea"/>
                <a:cs typeface="+mn-cs"/>
              </a:rPr>
              <a:t>(</a:t>
            </a:r>
            <a:r>
              <a:rPr kumimoji="0" lang="en-US" sz="2000" i="0" u="none" strike="noStrike" kern="1200" cap="none" spc="0" normalizeH="0" baseline="0" noProof="0">
                <a:ln>
                  <a:noFill/>
                </a:ln>
                <a:effectLst/>
                <a:uLnTx/>
                <a:uFillTx/>
                <a:latin typeface="Calibri" panose="020F0502020204030204"/>
                <a:ea typeface="+mn-ea"/>
                <a:cs typeface="+mn-cs"/>
                <a:hlinkClick r:id="rId3"/>
              </a:rPr>
              <a:t>NOT-OD-20-054</a:t>
            </a:r>
            <a:r>
              <a:rPr kumimoji="0" lang="en-US" sz="2000" i="0" u="none" strike="noStrike" kern="1200" cap="none" spc="0" normalizeH="0" baseline="0" noProof="0">
                <a:ln>
                  <a:noFill/>
                </a:ln>
                <a:effectLst/>
                <a:uLnTx/>
                <a:uFillTx/>
                <a:latin typeface="Calibri" panose="020F0502020204030204"/>
                <a:ea typeface="+mn-ea"/>
                <a:cs typeface="+mn-cs"/>
              </a:rPr>
              <a:t>)</a:t>
            </a:r>
            <a:endParaRPr lang="en-US" sz="2000" i="0" u="none" strike="noStrike" kern="1200" cap="none" spc="0" normalizeH="0" baseline="0" noProof="0">
              <a:ln>
                <a:noFill/>
              </a:ln>
              <a:effectLst/>
              <a:uLnTx/>
              <a:uFillTx/>
              <a:latin typeface="Calibri" panose="020F0502020204030204"/>
              <a:cs typeface="Calibri"/>
            </a:endParaRPr>
          </a:p>
          <a:p>
            <a:pPr marL="800100" marR="0" lvl="1" indent="-342900" algn="l" defTabSz="457200">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C00000"/>
                </a:solidFill>
                <a:effectLst/>
                <a:uLnTx/>
                <a:uFillTx/>
                <a:latin typeface="Calibri" panose="020F0502020204030204"/>
                <a:ea typeface="+mn-ea"/>
                <a:cs typeface="+mn-cs"/>
              </a:rPr>
              <a:t>Administrative Supplement for Continuity of Biomedical and Behavioral Research Among First-Time Recipients of NIH Research Project Grant Awards </a:t>
            </a:r>
            <a:r>
              <a:rPr kumimoji="0" lang="en-US" sz="2000" i="0" u="none" strike="noStrike" kern="1200" cap="none" spc="0" normalizeH="0" baseline="0" noProof="0">
                <a:ln>
                  <a:noFill/>
                </a:ln>
                <a:effectLst/>
                <a:uLnTx/>
                <a:uFillTx/>
                <a:latin typeface="Calibri" panose="020F0502020204030204"/>
                <a:ea typeface="+mn-ea"/>
                <a:cs typeface="+mn-cs"/>
              </a:rPr>
              <a:t>(</a:t>
            </a:r>
            <a:r>
              <a:rPr kumimoji="0" lang="en-US" sz="2000" i="0" u="none" strike="noStrike" kern="1200" cap="none" spc="0" normalizeH="0" baseline="0" noProof="0">
                <a:ln>
                  <a:noFill/>
                </a:ln>
                <a:effectLst/>
                <a:uLnTx/>
                <a:uFillTx/>
                <a:latin typeface="Calibri" panose="020F0502020204030204"/>
                <a:ea typeface="+mn-ea"/>
                <a:cs typeface="+mn-cs"/>
                <a:hlinkClick r:id="rId4"/>
              </a:rPr>
              <a:t>NOT-OD-20-055</a:t>
            </a:r>
            <a:r>
              <a:rPr kumimoji="0" lang="en-US" sz="2000" i="0" u="none" strike="noStrike" kern="1200" cap="none" spc="0" normalizeH="0" baseline="0" noProof="0">
                <a:ln>
                  <a:noFill/>
                </a:ln>
                <a:effectLst/>
                <a:uLnTx/>
                <a:uFillTx/>
                <a:latin typeface="Calibri" panose="020F0502020204030204"/>
                <a:ea typeface="+mn-ea"/>
                <a:cs typeface="+mn-cs"/>
              </a:rPr>
              <a:t>)</a:t>
            </a:r>
            <a:endParaRPr lang="en-US" sz="2000" i="0"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813712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528C-305E-8AF2-AF71-CF369DFFAF39}"/>
              </a:ext>
            </a:extLst>
          </p:cNvPr>
          <p:cNvSpPr>
            <a:spLocks noGrp="1"/>
          </p:cNvSpPr>
          <p:nvPr>
            <p:ph type="title"/>
          </p:nvPr>
        </p:nvSpPr>
        <p:spPr/>
        <p:txBody>
          <a:bodyPr/>
          <a:lstStyle/>
          <a:p>
            <a:r>
              <a:rPr lang="en-US"/>
              <a:t>F32 – Postdoctoral Fellowships</a:t>
            </a:r>
          </a:p>
        </p:txBody>
      </p:sp>
      <p:sp>
        <p:nvSpPr>
          <p:cNvPr id="3" name="Content Placeholder 2">
            <a:extLst>
              <a:ext uri="{FF2B5EF4-FFF2-40B4-BE49-F238E27FC236}">
                <a16:creationId xmlns:a16="http://schemas.microsoft.com/office/drawing/2014/main" id="{006DC87C-05A3-94F9-DC35-025254045A73}"/>
              </a:ext>
            </a:extLst>
          </p:cNvPr>
          <p:cNvSpPr>
            <a:spLocks noGrp="1"/>
          </p:cNvSpPr>
          <p:nvPr>
            <p:ph idx="1"/>
          </p:nvPr>
        </p:nvSpPr>
        <p:spPr>
          <a:xfrm>
            <a:off x="838200" y="1825625"/>
            <a:ext cx="5105400" cy="4137853"/>
          </a:xfrm>
        </p:spPr>
        <p:txBody>
          <a:bodyPr/>
          <a:lstStyle/>
          <a:p>
            <a:r>
              <a:rPr lang="en-US" b="0" i="0">
                <a:solidFill>
                  <a:srgbClr val="222222"/>
                </a:solidFill>
                <a:effectLst/>
              </a:rPr>
              <a:t>To provide postdoctoral research training to individuals to broaden their scientific background and extend their potential for research in specified health-related areas.</a:t>
            </a:r>
            <a:endParaRPr lang="en-US"/>
          </a:p>
        </p:txBody>
      </p:sp>
      <p:sp>
        <p:nvSpPr>
          <p:cNvPr id="4" name="TextBox 3">
            <a:extLst>
              <a:ext uri="{FF2B5EF4-FFF2-40B4-BE49-F238E27FC236}">
                <a16:creationId xmlns:a16="http://schemas.microsoft.com/office/drawing/2014/main" id="{17EA8D50-E296-CC8D-435B-329BA8ADC49E}"/>
              </a:ext>
            </a:extLst>
          </p:cNvPr>
          <p:cNvSpPr txBox="1"/>
          <p:nvPr/>
        </p:nvSpPr>
        <p:spPr>
          <a:xfrm>
            <a:off x="1905000" y="6308209"/>
            <a:ext cx="5721631" cy="369332"/>
          </a:xfrm>
          <a:prstGeom prst="rect">
            <a:avLst/>
          </a:prstGeom>
          <a:noFill/>
        </p:spPr>
        <p:txBody>
          <a:bodyPr wrap="none" rtlCol="0">
            <a:spAutoFit/>
          </a:bodyPr>
          <a:lstStyle/>
          <a:p>
            <a:r>
              <a:rPr lang="en-US">
                <a:hlinkClick r:id="rId2"/>
              </a:rPr>
              <a:t>https://researchtraining.nih.gov/programs/fellowships/F32</a:t>
            </a:r>
            <a:r>
              <a:rPr lang="en-US"/>
              <a:t> </a:t>
            </a:r>
          </a:p>
        </p:txBody>
      </p:sp>
      <p:pic>
        <p:nvPicPr>
          <p:cNvPr id="1026" name="Picture 2" descr="Instructions and Form Files for PHS 416-1">
            <a:extLst>
              <a:ext uri="{FF2B5EF4-FFF2-40B4-BE49-F238E27FC236}">
                <a16:creationId xmlns:a16="http://schemas.microsoft.com/office/drawing/2014/main" id="{00E89572-28EF-3675-89DD-D63F50DA9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2" y="2035419"/>
            <a:ext cx="5381625"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1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D831-CF62-06F9-5F82-A32C45F26FB9}"/>
              </a:ext>
            </a:extLst>
          </p:cNvPr>
          <p:cNvSpPr>
            <a:spLocks noGrp="1"/>
          </p:cNvSpPr>
          <p:nvPr>
            <p:ph type="title"/>
          </p:nvPr>
        </p:nvSpPr>
        <p:spPr/>
        <p:txBody>
          <a:bodyPr/>
          <a:lstStyle/>
          <a:p>
            <a:r>
              <a:rPr lang="en-US"/>
              <a:t>F32 – Current Opportunities</a:t>
            </a:r>
          </a:p>
        </p:txBody>
      </p:sp>
      <p:pic>
        <p:nvPicPr>
          <p:cNvPr id="5" name="Content Placeholder 4" descr="Example of F32 Opportunities  &#10;Table reflects search results from various issuing organizations with Activity Code F32 highlighted">
            <a:extLst>
              <a:ext uri="{FF2B5EF4-FFF2-40B4-BE49-F238E27FC236}">
                <a16:creationId xmlns:a16="http://schemas.microsoft.com/office/drawing/2014/main" id="{D06A92AE-10B0-E13A-DF9F-470294FBD9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219200"/>
            <a:ext cx="8382000" cy="4712176"/>
          </a:xfrm>
        </p:spPr>
      </p:pic>
      <p:sp>
        <p:nvSpPr>
          <p:cNvPr id="7" name="TextBox 6">
            <a:extLst>
              <a:ext uri="{FF2B5EF4-FFF2-40B4-BE49-F238E27FC236}">
                <a16:creationId xmlns:a16="http://schemas.microsoft.com/office/drawing/2014/main" id="{F68D0AC2-1559-43FA-F60E-B655DD13761B}"/>
              </a:ext>
            </a:extLst>
          </p:cNvPr>
          <p:cNvSpPr txBox="1"/>
          <p:nvPr/>
        </p:nvSpPr>
        <p:spPr>
          <a:xfrm>
            <a:off x="3810000" y="6124616"/>
            <a:ext cx="2651367" cy="369332"/>
          </a:xfrm>
          <a:prstGeom prst="rect">
            <a:avLst/>
          </a:prstGeom>
          <a:noFill/>
        </p:spPr>
        <p:txBody>
          <a:bodyPr wrap="none" rtlCol="0">
            <a:spAutoFit/>
          </a:bodyPr>
          <a:lstStyle/>
          <a:p>
            <a:r>
              <a:rPr lang="en-US">
                <a:hlinkClick r:id="rId3"/>
              </a:rPr>
              <a:t>Current F32 Opportunities</a:t>
            </a:r>
            <a:endParaRPr lang="en-US"/>
          </a:p>
        </p:txBody>
      </p:sp>
    </p:spTree>
    <p:extLst>
      <p:ext uri="{BB962C8B-B14F-4D97-AF65-F5344CB8AC3E}">
        <p14:creationId xmlns:p14="http://schemas.microsoft.com/office/powerpoint/2010/main" val="14847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C5BF-D53E-1AA1-9C4D-A378D6762491}"/>
              </a:ext>
            </a:extLst>
          </p:cNvPr>
          <p:cNvSpPr>
            <a:spLocks noGrp="1"/>
          </p:cNvSpPr>
          <p:nvPr>
            <p:ph type="title"/>
          </p:nvPr>
        </p:nvSpPr>
        <p:spPr/>
        <p:txBody>
          <a:bodyPr/>
          <a:lstStyle/>
          <a:p>
            <a:r>
              <a:rPr lang="en-US"/>
              <a:t>K99/R00</a:t>
            </a:r>
          </a:p>
        </p:txBody>
      </p:sp>
      <p:sp>
        <p:nvSpPr>
          <p:cNvPr id="3" name="Content Placeholder 2">
            <a:extLst>
              <a:ext uri="{FF2B5EF4-FFF2-40B4-BE49-F238E27FC236}">
                <a16:creationId xmlns:a16="http://schemas.microsoft.com/office/drawing/2014/main" id="{41B4F82F-069E-9313-AA20-9C019E9DF64E}"/>
              </a:ext>
            </a:extLst>
          </p:cNvPr>
          <p:cNvSpPr>
            <a:spLocks noGrp="1"/>
          </p:cNvSpPr>
          <p:nvPr>
            <p:ph idx="1"/>
          </p:nvPr>
        </p:nvSpPr>
        <p:spPr>
          <a:xfrm>
            <a:off x="838200" y="1825625"/>
            <a:ext cx="4953808" cy="4137853"/>
          </a:xfrm>
        </p:spPr>
        <p:txBody>
          <a:bodyPr>
            <a:normAutofit fontScale="92500" lnSpcReduction="10000"/>
          </a:bodyPr>
          <a:lstStyle/>
          <a:p>
            <a:pPr algn="l"/>
            <a:r>
              <a:rPr lang="en-US" b="0" i="0">
                <a:solidFill>
                  <a:srgbClr val="222222"/>
                </a:solidFill>
                <a:effectLst/>
              </a:rPr>
              <a:t>To support both an initial mentored research experience (K99) followed by independent research (R00) for highly qualified, postdoctoral researchers, to secure an independent research position. </a:t>
            </a:r>
          </a:p>
          <a:p>
            <a:pPr algn="l"/>
            <a:r>
              <a:rPr lang="en-US" b="0" i="0">
                <a:solidFill>
                  <a:srgbClr val="222222"/>
                </a:solidFill>
                <a:effectLst/>
              </a:rPr>
              <a:t>Award recipients are expected to compete successfully for independent R01 support during the R00 phase.</a:t>
            </a:r>
          </a:p>
        </p:txBody>
      </p:sp>
      <p:grpSp>
        <p:nvGrpSpPr>
          <p:cNvPr id="13" name="Group 12" descr="K99 Phase&#10;Supports the first 2 years of a Career/Research Transition Award that provides mentored support for motivated postdoctoral research scientists&#10;">
            <a:extLst>
              <a:ext uri="{FF2B5EF4-FFF2-40B4-BE49-F238E27FC236}">
                <a16:creationId xmlns:a16="http://schemas.microsoft.com/office/drawing/2014/main" id="{7801C6A0-0A54-7323-52EB-851DA19B1770}"/>
              </a:ext>
            </a:extLst>
          </p:cNvPr>
          <p:cNvGrpSpPr/>
          <p:nvPr/>
        </p:nvGrpSpPr>
        <p:grpSpPr>
          <a:xfrm>
            <a:off x="5773615" y="2177694"/>
            <a:ext cx="2685584" cy="2502609"/>
            <a:chOff x="5773615" y="2177694"/>
            <a:chExt cx="2685584" cy="2502609"/>
          </a:xfrm>
        </p:grpSpPr>
        <p:sp>
          <p:nvSpPr>
            <p:cNvPr id="4" name="Oval 3" descr="K99 Phase&#10;Supports the first 2 years of a Career/Research Transition Award that provides mentored support for motivated postdoctoral research scientists&#10;">
              <a:extLst>
                <a:ext uri="{FF2B5EF4-FFF2-40B4-BE49-F238E27FC236}">
                  <a16:creationId xmlns:a16="http://schemas.microsoft.com/office/drawing/2014/main" id="{75E36E91-C536-B9F3-C836-5DB0E251CBFA}"/>
                </a:ext>
              </a:extLst>
            </p:cNvPr>
            <p:cNvSpPr/>
            <p:nvPr/>
          </p:nvSpPr>
          <p:spPr>
            <a:xfrm>
              <a:off x="5773615" y="2177694"/>
              <a:ext cx="2685584" cy="2502609"/>
            </a:xfrm>
            <a:prstGeom prst="ellipse">
              <a:avLst/>
            </a:prstGeom>
            <a:solidFill>
              <a:srgbClr val="B32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06BEF6-6E92-CFCE-635B-89AFEC8C9156}"/>
                </a:ext>
              </a:extLst>
            </p:cNvPr>
            <p:cNvSpPr txBox="1"/>
            <p:nvPr/>
          </p:nvSpPr>
          <p:spPr>
            <a:xfrm>
              <a:off x="5964245" y="2559529"/>
              <a:ext cx="2344292" cy="1738938"/>
            </a:xfrm>
            <a:prstGeom prst="rect">
              <a:avLst/>
            </a:prstGeom>
            <a:noFill/>
          </p:spPr>
          <p:txBody>
            <a:bodyPr wrap="square">
              <a:spAutoFit/>
            </a:bodyPr>
            <a:lstStyle/>
            <a:p>
              <a:pPr algn="ctr">
                <a:spcAft>
                  <a:spcPts val="600"/>
                </a:spcAft>
              </a:pPr>
              <a:r>
                <a:rPr lang="en-US" b="1">
                  <a:solidFill>
                    <a:srgbClr val="FFFFFF"/>
                  </a:solidFill>
                  <a:effectLst/>
                  <a:latin typeface="Arial" panose="020B0604020202020204" pitchFamily="34" charset="0"/>
                  <a:cs typeface="Arial" panose="020B0604020202020204" pitchFamily="34" charset="0"/>
                </a:rPr>
                <a:t>K99 Phase</a:t>
              </a:r>
            </a:p>
            <a:p>
              <a:pPr algn="ctr"/>
              <a:r>
                <a:rPr lang="en-US" sz="1400">
                  <a:solidFill>
                    <a:srgbClr val="FFFFFF"/>
                  </a:solidFill>
                  <a:effectLst/>
                  <a:latin typeface="Arial" panose="020B0604020202020204" pitchFamily="34" charset="0"/>
                  <a:cs typeface="Arial" panose="020B0604020202020204" pitchFamily="34" charset="0"/>
                </a:rPr>
                <a:t>Supports the first 2 years of a Career/Research Transition Award that provides mentored support for motivated postdoctoral research scientists</a:t>
              </a:r>
            </a:p>
          </p:txBody>
        </p:sp>
      </p:grpSp>
      <p:grpSp>
        <p:nvGrpSpPr>
          <p:cNvPr id="12" name="Group 11" descr="R00 Phase&#10;Supports the last 3 years&#10;of a Career/Research Transition Award that provides independent research support&#10;">
            <a:extLst>
              <a:ext uri="{FF2B5EF4-FFF2-40B4-BE49-F238E27FC236}">
                <a16:creationId xmlns:a16="http://schemas.microsoft.com/office/drawing/2014/main" id="{E38F62A2-C452-D336-E470-98FF143198CE}"/>
              </a:ext>
            </a:extLst>
          </p:cNvPr>
          <p:cNvGrpSpPr/>
          <p:nvPr/>
        </p:nvGrpSpPr>
        <p:grpSpPr>
          <a:xfrm>
            <a:off x="9203545" y="2177695"/>
            <a:ext cx="2685585" cy="2502610"/>
            <a:chOff x="9203545" y="2177695"/>
            <a:chExt cx="2685585" cy="2502610"/>
          </a:xfrm>
        </p:grpSpPr>
        <p:sp>
          <p:nvSpPr>
            <p:cNvPr id="6" name="Oval 5">
              <a:extLst>
                <a:ext uri="{FF2B5EF4-FFF2-40B4-BE49-F238E27FC236}">
                  <a16:creationId xmlns:a16="http://schemas.microsoft.com/office/drawing/2014/main" id="{208BABA5-62FC-7C2E-12C8-ECDD6E8FC4DF}"/>
                </a:ext>
              </a:extLst>
            </p:cNvPr>
            <p:cNvSpPr/>
            <p:nvPr/>
          </p:nvSpPr>
          <p:spPr>
            <a:xfrm>
              <a:off x="9203545" y="2177695"/>
              <a:ext cx="2685585" cy="2502610"/>
            </a:xfrm>
            <a:prstGeom prst="ellipse">
              <a:avLst/>
            </a:prstGeom>
            <a:solidFill>
              <a:srgbClr val="B32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descr="R00 Phase&#10;Supports the last 3 years&#10;of a Career/Research Transition Award that provides independent research support&#10;">
              <a:extLst>
                <a:ext uri="{FF2B5EF4-FFF2-40B4-BE49-F238E27FC236}">
                  <a16:creationId xmlns:a16="http://schemas.microsoft.com/office/drawing/2014/main" id="{BA6A14E8-8286-23E5-15B1-D7DD7FC8C391}"/>
                </a:ext>
              </a:extLst>
            </p:cNvPr>
            <p:cNvSpPr txBox="1"/>
            <p:nvPr/>
          </p:nvSpPr>
          <p:spPr>
            <a:xfrm>
              <a:off x="9319238" y="2559529"/>
              <a:ext cx="2454198" cy="1523494"/>
            </a:xfrm>
            <a:prstGeom prst="rect">
              <a:avLst/>
            </a:prstGeom>
            <a:noFill/>
          </p:spPr>
          <p:txBody>
            <a:bodyPr wrap="square">
              <a:spAutoFit/>
            </a:bodyPr>
            <a:lstStyle/>
            <a:p>
              <a:pPr algn="ctr">
                <a:spcAft>
                  <a:spcPts val="600"/>
                </a:spcAft>
              </a:pPr>
              <a:r>
                <a:rPr lang="en-US" b="1">
                  <a:solidFill>
                    <a:srgbClr val="FFFFFF"/>
                  </a:solidFill>
                  <a:effectLst/>
                  <a:latin typeface="Arial"/>
                  <a:cs typeface="Arial"/>
                </a:rPr>
                <a:t>R00 Phase</a:t>
              </a:r>
            </a:p>
            <a:p>
              <a:pPr algn="ctr"/>
              <a:r>
                <a:rPr lang="en-US" sz="1400">
                  <a:solidFill>
                    <a:schemeClr val="bg1"/>
                  </a:solidFill>
                  <a:latin typeface="Arial"/>
                  <a:cs typeface="Arial"/>
                </a:rPr>
                <a:t>Supports the last 3 years</a:t>
              </a:r>
              <a:br>
                <a:rPr lang="en-US" sz="1400">
                  <a:solidFill>
                    <a:schemeClr val="bg1"/>
                  </a:solidFill>
                  <a:latin typeface="Arial"/>
                  <a:cs typeface="Arial"/>
                </a:rPr>
              </a:br>
              <a:r>
                <a:rPr lang="en-US" sz="1400">
                  <a:solidFill>
                    <a:schemeClr val="bg1"/>
                  </a:solidFill>
                  <a:latin typeface="Arial"/>
                  <a:cs typeface="Arial"/>
                </a:rPr>
                <a:t>of a Career/Research Transition Award that provides independent research support</a:t>
              </a:r>
            </a:p>
          </p:txBody>
        </p:sp>
      </p:grpSp>
      <p:cxnSp>
        <p:nvCxnSpPr>
          <p:cNvPr id="8" name="Straight Arrow Connector 7" descr="Arrow from K99 Phase to the circle titled &quot;Move to a faculty position&quot;">
            <a:extLst>
              <a:ext uri="{FF2B5EF4-FFF2-40B4-BE49-F238E27FC236}">
                <a16:creationId xmlns:a16="http://schemas.microsoft.com/office/drawing/2014/main" id="{8E463F8F-6B35-A174-D308-512C81BAD3BD}"/>
              </a:ext>
            </a:extLst>
          </p:cNvPr>
          <p:cNvCxnSpPr>
            <a:cxnSpLocks/>
          </p:cNvCxnSpPr>
          <p:nvPr/>
        </p:nvCxnSpPr>
        <p:spPr>
          <a:xfrm>
            <a:off x="7109283" y="4731854"/>
            <a:ext cx="949945" cy="330284"/>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descr="Move to a faculty position&#10;">
            <a:extLst>
              <a:ext uri="{FF2B5EF4-FFF2-40B4-BE49-F238E27FC236}">
                <a16:creationId xmlns:a16="http://schemas.microsoft.com/office/drawing/2014/main" id="{C8BC3763-C25A-7EEE-41A5-A177EA3B0E64}"/>
              </a:ext>
            </a:extLst>
          </p:cNvPr>
          <p:cNvGrpSpPr/>
          <p:nvPr/>
        </p:nvGrpSpPr>
        <p:grpSpPr>
          <a:xfrm>
            <a:off x="8101031" y="4270534"/>
            <a:ext cx="1460683" cy="1405816"/>
            <a:chOff x="8101031" y="4270534"/>
            <a:chExt cx="1460683" cy="1405816"/>
          </a:xfrm>
        </p:grpSpPr>
        <p:sp>
          <p:nvSpPr>
            <p:cNvPr id="9" name="Oval 8">
              <a:extLst>
                <a:ext uri="{FF2B5EF4-FFF2-40B4-BE49-F238E27FC236}">
                  <a16:creationId xmlns:a16="http://schemas.microsoft.com/office/drawing/2014/main" id="{D911B870-9F0B-12C7-BE27-4C83E106A31D}"/>
                </a:ext>
              </a:extLst>
            </p:cNvPr>
            <p:cNvSpPr/>
            <p:nvPr/>
          </p:nvSpPr>
          <p:spPr>
            <a:xfrm>
              <a:off x="8101031" y="4270534"/>
              <a:ext cx="1452471" cy="1405816"/>
            </a:xfrm>
            <a:prstGeom prst="ellipse">
              <a:avLst/>
            </a:prstGeom>
            <a:solidFill>
              <a:schemeClr val="bg1"/>
            </a:solidFill>
            <a:ln w="38100">
              <a:solidFill>
                <a:srgbClr val="B3247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1380CB-13D7-9023-1EDB-51F68D80E5B2}"/>
                </a:ext>
              </a:extLst>
            </p:cNvPr>
            <p:cNvSpPr txBox="1"/>
            <p:nvPr/>
          </p:nvSpPr>
          <p:spPr>
            <a:xfrm>
              <a:off x="8136366" y="4595089"/>
              <a:ext cx="1425348" cy="830997"/>
            </a:xfrm>
            <a:prstGeom prst="rect">
              <a:avLst/>
            </a:prstGeom>
            <a:noFill/>
          </p:spPr>
          <p:txBody>
            <a:bodyPr wrap="square">
              <a:spAutoFit/>
            </a:bodyPr>
            <a:lstStyle/>
            <a:p>
              <a:pPr algn="ctr" defTabSz="914378"/>
              <a:r>
                <a:rPr lang="en-US" sz="1600">
                  <a:solidFill>
                    <a:srgbClr val="B32475"/>
                  </a:solidFill>
                  <a:latin typeface="Arial" panose="020B0604020202020204" pitchFamily="34" charset="0"/>
                  <a:cs typeface="Arial" panose="020B0604020202020204" pitchFamily="34" charset="0"/>
                </a:rPr>
                <a:t>Move to a faculty position</a:t>
              </a:r>
            </a:p>
          </p:txBody>
        </p:sp>
      </p:grpSp>
      <p:cxnSp>
        <p:nvCxnSpPr>
          <p:cNvPr id="11" name="Straight Arrow Connector 10" descr="arrow pointing from Move to a faculty position to a circle with text, &quot;R00 Phase&quot;">
            <a:extLst>
              <a:ext uri="{FF2B5EF4-FFF2-40B4-BE49-F238E27FC236}">
                <a16:creationId xmlns:a16="http://schemas.microsoft.com/office/drawing/2014/main" id="{4DD6AC20-89AD-A7EB-3ED5-3DD52930FC4A}"/>
              </a:ext>
            </a:extLst>
          </p:cNvPr>
          <p:cNvCxnSpPr>
            <a:cxnSpLocks/>
          </p:cNvCxnSpPr>
          <p:nvPr/>
        </p:nvCxnSpPr>
        <p:spPr>
          <a:xfrm flipV="1">
            <a:off x="9597049" y="4745421"/>
            <a:ext cx="905834" cy="381834"/>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89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F8CD-313E-2B49-3091-4B09FA5453F2}"/>
              </a:ext>
            </a:extLst>
          </p:cNvPr>
          <p:cNvSpPr>
            <a:spLocks noGrp="1"/>
          </p:cNvSpPr>
          <p:nvPr>
            <p:ph type="title"/>
          </p:nvPr>
        </p:nvSpPr>
        <p:spPr/>
        <p:txBody>
          <a:bodyPr/>
          <a:lstStyle/>
          <a:p>
            <a:r>
              <a:rPr lang="en-US"/>
              <a:t>K99/R00 – Current Opportunities</a:t>
            </a:r>
          </a:p>
        </p:txBody>
      </p:sp>
      <p:sp>
        <p:nvSpPr>
          <p:cNvPr id="3" name="Content Placeholder 2">
            <a:extLst>
              <a:ext uri="{FF2B5EF4-FFF2-40B4-BE49-F238E27FC236}">
                <a16:creationId xmlns:a16="http://schemas.microsoft.com/office/drawing/2014/main" id="{873879C4-A7B4-F8A9-2B06-EDEAB144D540}"/>
              </a:ext>
            </a:extLst>
          </p:cNvPr>
          <p:cNvSpPr>
            <a:spLocks noGrp="1"/>
          </p:cNvSpPr>
          <p:nvPr>
            <p:ph idx="1"/>
          </p:nvPr>
        </p:nvSpPr>
        <p:spPr/>
        <p:txBody>
          <a:bodyPr/>
          <a:lstStyle/>
          <a:p>
            <a:br>
              <a:rPr lang="en-US" b="0" i="0" u="none" strike="noStrike">
                <a:solidFill>
                  <a:srgbClr val="FFFFFF"/>
                </a:solidFill>
                <a:effectLst/>
                <a:latin typeface="PT Sans" panose="020B0503020203020204" pitchFamily="34" charset="0"/>
                <a:hlinkClick r:id="rId2"/>
              </a:rPr>
            </a:br>
            <a:endParaRPr lang="en-US"/>
          </a:p>
        </p:txBody>
      </p:sp>
      <p:pic>
        <p:nvPicPr>
          <p:cNvPr id="5" name="Picture 4" descr="Sample table of NIH Guide search for current K99/R00 opportunities ">
            <a:extLst>
              <a:ext uri="{FF2B5EF4-FFF2-40B4-BE49-F238E27FC236}">
                <a16:creationId xmlns:a16="http://schemas.microsoft.com/office/drawing/2014/main" id="{7B767604-E358-B359-06E7-4DB3BBD88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38701"/>
            <a:ext cx="7459986" cy="4515678"/>
          </a:xfrm>
          <a:prstGeom prst="rect">
            <a:avLst/>
          </a:prstGeom>
        </p:spPr>
      </p:pic>
      <p:sp>
        <p:nvSpPr>
          <p:cNvPr id="6" name="TextBox 5">
            <a:extLst>
              <a:ext uri="{FF2B5EF4-FFF2-40B4-BE49-F238E27FC236}">
                <a16:creationId xmlns:a16="http://schemas.microsoft.com/office/drawing/2014/main" id="{125A43B0-F36A-E2A0-3DD7-712682802991}"/>
              </a:ext>
            </a:extLst>
          </p:cNvPr>
          <p:cNvSpPr txBox="1"/>
          <p:nvPr/>
        </p:nvSpPr>
        <p:spPr>
          <a:xfrm>
            <a:off x="3276600" y="6145280"/>
            <a:ext cx="3084178" cy="369332"/>
          </a:xfrm>
          <a:prstGeom prst="rect">
            <a:avLst/>
          </a:prstGeom>
          <a:noFill/>
        </p:spPr>
        <p:txBody>
          <a:bodyPr wrap="none" rtlCol="0">
            <a:spAutoFit/>
          </a:bodyPr>
          <a:lstStyle/>
          <a:p>
            <a:r>
              <a:rPr lang="en-US">
                <a:hlinkClick r:id="rId4"/>
              </a:rPr>
              <a:t>Current K99/R00 opportunities</a:t>
            </a:r>
            <a:endParaRPr lang="en-US"/>
          </a:p>
        </p:txBody>
      </p:sp>
      <p:sp>
        <p:nvSpPr>
          <p:cNvPr id="7" name="TextBox 6">
            <a:extLst>
              <a:ext uri="{FF2B5EF4-FFF2-40B4-BE49-F238E27FC236}">
                <a16:creationId xmlns:a16="http://schemas.microsoft.com/office/drawing/2014/main" id="{CC9068C2-1844-1868-0758-DD4926BBB1B6}"/>
              </a:ext>
            </a:extLst>
          </p:cNvPr>
          <p:cNvSpPr txBox="1"/>
          <p:nvPr/>
        </p:nvSpPr>
        <p:spPr>
          <a:xfrm>
            <a:off x="8458200" y="1672881"/>
            <a:ext cx="3124200" cy="4247317"/>
          </a:xfrm>
          <a:prstGeom prst="rect">
            <a:avLst/>
          </a:prstGeom>
          <a:noFill/>
        </p:spPr>
        <p:txBody>
          <a:bodyPr wrap="square" lIns="91440" tIns="45720" rIns="91440" bIns="45720" rtlCol="0" anchor="t">
            <a:spAutoFit/>
          </a:bodyPr>
          <a:lstStyle/>
          <a:p>
            <a:r>
              <a:rPr lang="en-US"/>
              <a:t>Different versions of K99/R00 FOAs</a:t>
            </a:r>
          </a:p>
          <a:p>
            <a:endParaRPr lang="en-US"/>
          </a:p>
          <a:p>
            <a:pPr marL="285750" indent="-285750">
              <a:buFontTx/>
              <a:buChar char="-"/>
            </a:pPr>
            <a:r>
              <a:rPr lang="en-US"/>
              <a:t>Clinical Trial Not Allowed</a:t>
            </a:r>
            <a:endParaRPr lang="en-US">
              <a:cs typeface="Calibri"/>
            </a:endParaRPr>
          </a:p>
          <a:p>
            <a:pPr marL="285750" indent="-285750">
              <a:buFontTx/>
              <a:buChar char="-"/>
            </a:pPr>
            <a:endParaRPr lang="en-US"/>
          </a:p>
          <a:p>
            <a:pPr marL="285750" indent="-285750">
              <a:buFontTx/>
              <a:buChar char="-"/>
            </a:pPr>
            <a:r>
              <a:rPr lang="en-US">
                <a:hlinkClick r:id="rId5"/>
              </a:rPr>
              <a:t>Clinical Trial Required</a:t>
            </a:r>
            <a:endParaRPr lang="en-US"/>
          </a:p>
          <a:p>
            <a:pPr marL="285750" indent="-285750">
              <a:buFontTx/>
              <a:buChar char="-"/>
            </a:pPr>
            <a:endParaRPr lang="en-US"/>
          </a:p>
          <a:p>
            <a:pPr marL="285750" indent="-285750">
              <a:buFontTx/>
              <a:buChar char="-"/>
            </a:pPr>
            <a:r>
              <a:rPr lang="en-US">
                <a:hlinkClick r:id="rId6"/>
              </a:rPr>
              <a:t>Basic Experimental Studies Involving Humans</a:t>
            </a:r>
            <a:endParaRPr lang="en-US"/>
          </a:p>
          <a:p>
            <a:pPr marL="285750" indent="-285750">
              <a:buFontTx/>
              <a:buChar char="-"/>
            </a:pPr>
            <a:endParaRPr lang="en-US"/>
          </a:p>
          <a:p>
            <a:pPr marL="285750" indent="-285750">
              <a:buFontTx/>
              <a:buChar char="-"/>
            </a:pPr>
            <a:endParaRPr lang="en-US"/>
          </a:p>
          <a:p>
            <a:r>
              <a:rPr lang="en-US" b="1"/>
              <a:t>Different ICs participate in various types of FOAs – confirm before you start application</a:t>
            </a:r>
          </a:p>
        </p:txBody>
      </p:sp>
    </p:spTree>
    <p:extLst>
      <p:ext uri="{BB962C8B-B14F-4D97-AF65-F5344CB8AC3E}">
        <p14:creationId xmlns:p14="http://schemas.microsoft.com/office/powerpoint/2010/main" val="51282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969F-45EB-5491-AAC5-A9B72411B032}"/>
              </a:ext>
            </a:extLst>
          </p:cNvPr>
          <p:cNvSpPr>
            <a:spLocks noGrp="1"/>
          </p:cNvSpPr>
          <p:nvPr>
            <p:ph type="title"/>
          </p:nvPr>
        </p:nvSpPr>
        <p:spPr/>
        <p:txBody>
          <a:bodyPr/>
          <a:lstStyle/>
          <a:p>
            <a:r>
              <a:rPr lang="en-US"/>
              <a:t>Introductions</a:t>
            </a:r>
          </a:p>
        </p:txBody>
      </p:sp>
      <p:pic>
        <p:nvPicPr>
          <p:cNvPr id="1026" name="Picture 2" descr="Teraya Donaldson, M.S., Ph.D">
            <a:extLst>
              <a:ext uri="{FF2B5EF4-FFF2-40B4-BE49-F238E27FC236}">
                <a16:creationId xmlns:a16="http://schemas.microsoft.com/office/drawing/2014/main" id="{D622CF99-133E-417C-978D-724B89147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00" r="12378"/>
          <a:stretch/>
        </p:blipFill>
        <p:spPr bwMode="auto">
          <a:xfrm>
            <a:off x="738554" y="2254552"/>
            <a:ext cx="1206166" cy="17804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940A241-DF5F-252C-BC5E-312B36DD436B}"/>
              </a:ext>
            </a:extLst>
          </p:cNvPr>
          <p:cNvSpPr txBox="1">
            <a:spLocks/>
          </p:cNvSpPr>
          <p:nvPr/>
        </p:nvSpPr>
        <p:spPr>
          <a:xfrm>
            <a:off x="1953822" y="2628401"/>
            <a:ext cx="3875690" cy="121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Teraya Donaldson, Ph.D.</a:t>
            </a:r>
          </a:p>
          <a:p>
            <a:pPr marL="0" indent="0">
              <a:lnSpc>
                <a:spcPct val="70000"/>
              </a:lnSpc>
              <a:spcBef>
                <a:spcPts val="0"/>
              </a:spcBef>
              <a:buFont typeface="Arial" panose="020B0604020202020204" pitchFamily="34" charset="0"/>
              <a:buNone/>
            </a:pPr>
            <a:endParaRPr lang="en-US" sz="1600"/>
          </a:p>
          <a:p>
            <a:pPr marL="0" indent="0">
              <a:spcBef>
                <a:spcPts val="0"/>
              </a:spcBef>
              <a:buFont typeface="Arial" panose="020B0604020202020204" pitchFamily="34" charset="0"/>
              <a:buNone/>
            </a:pPr>
            <a:r>
              <a:rPr lang="en-US" sz="1600"/>
              <a:t>Research Training Policy Officer</a:t>
            </a:r>
          </a:p>
          <a:p>
            <a:pPr marL="0" indent="0">
              <a:spcBef>
                <a:spcPts val="0"/>
              </a:spcBef>
              <a:buFont typeface="Arial" panose="020B0604020202020204" pitchFamily="34" charset="0"/>
              <a:buNone/>
            </a:pPr>
            <a:r>
              <a:rPr lang="en-US" sz="1600"/>
              <a:t>Division of Biomedical Research Workforce (OER)</a:t>
            </a:r>
          </a:p>
          <a:p>
            <a:pPr marL="0" indent="0">
              <a:spcBef>
                <a:spcPts val="0"/>
              </a:spcBef>
              <a:buFont typeface="Arial" panose="020B0604020202020204" pitchFamily="34" charset="0"/>
              <a:buNone/>
            </a:pPr>
            <a:endParaRPr lang="en-US" sz="1050"/>
          </a:p>
          <a:p>
            <a:pPr marL="0" indent="0">
              <a:spcBef>
                <a:spcPts val="0"/>
              </a:spcBef>
              <a:buNone/>
            </a:pPr>
            <a:r>
              <a:rPr lang="en-US" sz="1600">
                <a:hlinkClick r:id="rId4"/>
              </a:rPr>
              <a:t>teraya.donaldson@nih.gov</a:t>
            </a:r>
            <a:r>
              <a:rPr lang="en-US" sz="1600"/>
              <a:t> </a:t>
            </a:r>
          </a:p>
          <a:p>
            <a:pPr marL="0" indent="0">
              <a:spcBef>
                <a:spcPts val="0"/>
              </a:spcBef>
              <a:buFont typeface="Arial" panose="020B0604020202020204" pitchFamily="34" charset="0"/>
              <a:buNone/>
            </a:pPr>
            <a:endParaRPr lang="en-US" sz="1600"/>
          </a:p>
        </p:txBody>
      </p:sp>
      <p:pic>
        <p:nvPicPr>
          <p:cNvPr id="7" name="Picture 7" descr="Ashlee Van't Veer, Ph.D. ">
            <a:extLst>
              <a:ext uri="{FF2B5EF4-FFF2-40B4-BE49-F238E27FC236}">
                <a16:creationId xmlns:a16="http://schemas.microsoft.com/office/drawing/2014/main" id="{D9182304-9108-42A1-B872-740AD5F7B202}"/>
              </a:ext>
            </a:extLst>
          </p:cNvPr>
          <p:cNvPicPr>
            <a:picLocks noChangeAspect="1"/>
          </p:cNvPicPr>
          <p:nvPr/>
        </p:nvPicPr>
        <p:blipFill>
          <a:blip r:embed="rId5"/>
          <a:stretch>
            <a:fillRect/>
          </a:stretch>
        </p:blipFill>
        <p:spPr>
          <a:xfrm>
            <a:off x="6371590" y="2254552"/>
            <a:ext cx="1206166" cy="1780420"/>
          </a:xfrm>
          <a:prstGeom prst="rect">
            <a:avLst/>
          </a:prstGeom>
        </p:spPr>
      </p:pic>
      <p:sp>
        <p:nvSpPr>
          <p:cNvPr id="3" name="Content Placeholder 2">
            <a:extLst>
              <a:ext uri="{FF2B5EF4-FFF2-40B4-BE49-F238E27FC236}">
                <a16:creationId xmlns:a16="http://schemas.microsoft.com/office/drawing/2014/main" id="{ECBAF68D-7246-C89A-BCE9-EBB64C186B34}"/>
              </a:ext>
            </a:extLst>
          </p:cNvPr>
          <p:cNvSpPr>
            <a:spLocks noGrp="1"/>
          </p:cNvSpPr>
          <p:nvPr>
            <p:ph idx="1"/>
          </p:nvPr>
        </p:nvSpPr>
        <p:spPr>
          <a:xfrm>
            <a:off x="7577756" y="2628401"/>
            <a:ext cx="3875690" cy="1219200"/>
          </a:xfrm>
        </p:spPr>
        <p:txBody>
          <a:bodyPr>
            <a:noAutofit/>
          </a:bodyPr>
          <a:lstStyle/>
          <a:p>
            <a:pPr marL="0" indent="0">
              <a:buNone/>
            </a:pPr>
            <a:r>
              <a:rPr lang="en-US" sz="1600" b="1"/>
              <a:t>Ashlee Van’t Veer, Ph.D.</a:t>
            </a:r>
          </a:p>
          <a:p>
            <a:pPr marL="0" indent="0">
              <a:buNone/>
            </a:pPr>
            <a:r>
              <a:rPr lang="en-US" sz="1600"/>
              <a:t>Director, Office of Research Training and Career Development (NIMH)</a:t>
            </a:r>
          </a:p>
          <a:p>
            <a:pPr marL="0" indent="0">
              <a:buNone/>
            </a:pPr>
            <a:r>
              <a:rPr lang="en-US" sz="1600">
                <a:hlinkClick r:id="rId6"/>
              </a:rPr>
              <a:t>ashlee.vantveer@nih.gov</a:t>
            </a:r>
            <a:r>
              <a:rPr lang="en-US" sz="1600"/>
              <a:t> </a:t>
            </a:r>
          </a:p>
        </p:txBody>
      </p:sp>
      <p:pic>
        <p:nvPicPr>
          <p:cNvPr id="8" name="Picture 2" descr="Lauren Ullrich, PhD">
            <a:extLst>
              <a:ext uri="{FF2B5EF4-FFF2-40B4-BE49-F238E27FC236}">
                <a16:creationId xmlns:a16="http://schemas.microsoft.com/office/drawing/2014/main" id="{96A4A531-AA0B-0D8E-1D8C-0C114CBE76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065" t="7991" r="13047" b="18107"/>
          <a:stretch/>
        </p:blipFill>
        <p:spPr bwMode="auto">
          <a:xfrm>
            <a:off x="649555" y="4541375"/>
            <a:ext cx="1304267"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EB5EDE4-A2FF-8294-D173-1315EA3422D7}"/>
              </a:ext>
            </a:extLst>
          </p:cNvPr>
          <p:cNvSpPr txBox="1">
            <a:spLocks/>
          </p:cNvSpPr>
          <p:nvPr/>
        </p:nvSpPr>
        <p:spPr>
          <a:xfrm>
            <a:off x="1944720" y="4778178"/>
            <a:ext cx="3875690" cy="121920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900" b="1"/>
              <a:t>Lauren Ullrich, Ph.D.</a:t>
            </a:r>
          </a:p>
          <a:p>
            <a:pPr marL="0" indent="0">
              <a:buFont typeface="Arial" panose="020B0604020202020204" pitchFamily="34" charset="0"/>
              <a:buNone/>
            </a:pPr>
            <a:r>
              <a:rPr lang="en-US" sz="2900"/>
              <a:t>Program Director, Office of Programs to Enhance Neuroscience Workforce Diversity (NINDS)</a:t>
            </a:r>
          </a:p>
          <a:p>
            <a:pPr marL="0" indent="0">
              <a:buFont typeface="Arial" panose="020B0604020202020204" pitchFamily="34" charset="0"/>
              <a:buNone/>
            </a:pPr>
            <a:r>
              <a:rPr lang="en-US" sz="2900">
                <a:hlinkClick r:id="rId8"/>
              </a:rPr>
              <a:t>Lauren.Ullrich@nih.gov</a:t>
            </a:r>
            <a:endParaRPr lang="en-US" sz="2900"/>
          </a:p>
          <a:p>
            <a:pPr marL="0" indent="0">
              <a:buFont typeface="Arial" panose="020B0604020202020204" pitchFamily="34" charset="0"/>
              <a:buNone/>
            </a:pPr>
            <a:endParaRPr lang="en-US"/>
          </a:p>
        </p:txBody>
      </p:sp>
      <p:pic>
        <p:nvPicPr>
          <p:cNvPr id="9" name="Picture 8" descr="Kenneth Gibbs, Ph.D.">
            <a:extLst>
              <a:ext uri="{FF2B5EF4-FFF2-40B4-BE49-F238E27FC236}">
                <a16:creationId xmlns:a16="http://schemas.microsoft.com/office/drawing/2014/main" id="{3C237162-3384-4D21-8125-B762877932C9}"/>
              </a:ext>
            </a:extLst>
          </p:cNvPr>
          <p:cNvPicPr>
            <a:picLocks noChangeAspect="1"/>
          </p:cNvPicPr>
          <p:nvPr/>
        </p:nvPicPr>
        <p:blipFill rotWithShape="1">
          <a:blip r:embed="rId9">
            <a:extLst>
              <a:ext uri="{28A0092B-C50C-407E-A947-70E740481C1C}">
                <a14:useLocalDpi xmlns:a14="http://schemas.microsoft.com/office/drawing/2010/main" val="0"/>
              </a:ext>
            </a:extLst>
          </a:blip>
          <a:srcRect l="28067" r="24341"/>
          <a:stretch/>
        </p:blipFill>
        <p:spPr>
          <a:xfrm>
            <a:off x="6371590" y="4408821"/>
            <a:ext cx="1206167" cy="1737360"/>
          </a:xfrm>
          <a:prstGeom prst="rect">
            <a:avLst/>
          </a:prstGeom>
        </p:spPr>
      </p:pic>
      <p:sp>
        <p:nvSpPr>
          <p:cNvPr id="5" name="Content Placeholder 2">
            <a:extLst>
              <a:ext uri="{FF2B5EF4-FFF2-40B4-BE49-F238E27FC236}">
                <a16:creationId xmlns:a16="http://schemas.microsoft.com/office/drawing/2014/main" id="{B79CCEE0-7932-2349-6F9D-D5AD184BCA35}"/>
              </a:ext>
            </a:extLst>
          </p:cNvPr>
          <p:cNvSpPr txBox="1">
            <a:spLocks/>
          </p:cNvSpPr>
          <p:nvPr/>
        </p:nvSpPr>
        <p:spPr>
          <a:xfrm>
            <a:off x="7577756" y="4778178"/>
            <a:ext cx="3875690" cy="121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Kenneth Gibbs, Ph.D.</a:t>
            </a:r>
          </a:p>
          <a:p>
            <a:pPr marL="0" indent="0">
              <a:buFont typeface="Arial" panose="020B0604020202020204" pitchFamily="34" charset="0"/>
              <a:buNone/>
            </a:pPr>
            <a:r>
              <a:rPr lang="en-US" sz="1600"/>
              <a:t>Chief, Undergraduate and Predoctoral Cross-Disciplinary Training Branch (NIGMS)</a:t>
            </a:r>
          </a:p>
          <a:p>
            <a:pPr marL="0" indent="0">
              <a:buFont typeface="Arial" panose="020B0604020202020204" pitchFamily="34" charset="0"/>
              <a:buNone/>
            </a:pPr>
            <a:r>
              <a:rPr lang="en-US" sz="1600">
                <a:hlinkClick r:id="rId10"/>
              </a:rPr>
              <a:t>Kenneth.gibbs@nih.gov</a:t>
            </a:r>
            <a:r>
              <a:rPr lang="en-US" sz="1600"/>
              <a:t> </a:t>
            </a:r>
          </a:p>
        </p:txBody>
      </p:sp>
    </p:spTree>
    <p:extLst>
      <p:ext uri="{BB962C8B-B14F-4D97-AF65-F5344CB8AC3E}">
        <p14:creationId xmlns:p14="http://schemas.microsoft.com/office/powerpoint/2010/main" val="2273751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5548-5A18-4C97-A3A2-E144F37B33ED}"/>
              </a:ext>
            </a:extLst>
          </p:cNvPr>
          <p:cNvSpPr>
            <a:spLocks noGrp="1"/>
          </p:cNvSpPr>
          <p:nvPr>
            <p:ph type="title"/>
          </p:nvPr>
        </p:nvSpPr>
        <p:spPr/>
        <p:txBody>
          <a:bodyPr/>
          <a:lstStyle/>
          <a:p>
            <a:r>
              <a:rPr lang="en-US" b="1"/>
              <a:t>MOSAIC Program to Promote Faculty Diversity</a:t>
            </a:r>
          </a:p>
        </p:txBody>
      </p:sp>
      <p:sp>
        <p:nvSpPr>
          <p:cNvPr id="3" name="Content Placeholder 2">
            <a:extLst>
              <a:ext uri="{FF2B5EF4-FFF2-40B4-BE49-F238E27FC236}">
                <a16:creationId xmlns:a16="http://schemas.microsoft.com/office/drawing/2014/main" id="{213DBDEC-02CB-4C57-A13C-18C8147F20A1}"/>
              </a:ext>
            </a:extLst>
          </p:cNvPr>
          <p:cNvSpPr>
            <a:spLocks noGrp="1"/>
          </p:cNvSpPr>
          <p:nvPr>
            <p:ph idx="1"/>
          </p:nvPr>
        </p:nvSpPr>
        <p:spPr/>
        <p:txBody>
          <a:bodyPr>
            <a:normAutofit fontScale="92500" lnSpcReduction="10000"/>
          </a:bodyPr>
          <a:lstStyle/>
          <a:p>
            <a:pPr>
              <a:lnSpc>
                <a:spcPct val="100000"/>
              </a:lnSpc>
            </a:pPr>
            <a:r>
              <a:rPr lang="en-US"/>
              <a:t>MOSAIC is designed to facilitate the transition of promising postdoctoral researchers from diverse backgrounds, for example individuals from groups </a:t>
            </a:r>
            <a:r>
              <a:rPr lang="en-US">
                <a:hlinkClick r:id="rId3"/>
              </a:rPr>
              <a:t>underrepresented in the biomedical research workforce at the faculty level</a:t>
            </a:r>
            <a:r>
              <a:rPr lang="en-US"/>
              <a:t>, into independent, tenure-track or equivalent research-intensive faculty positions</a:t>
            </a:r>
          </a:p>
          <a:p>
            <a:pPr>
              <a:lnSpc>
                <a:spcPct val="100000"/>
              </a:lnSpc>
            </a:pPr>
            <a:endParaRPr lang="en-US"/>
          </a:p>
          <a:p>
            <a:pPr>
              <a:lnSpc>
                <a:spcPct val="100000"/>
              </a:lnSpc>
            </a:pPr>
            <a:r>
              <a:rPr lang="en-US"/>
              <a:t>The overarching goal of the NIH MOSAIC program is to </a:t>
            </a:r>
            <a:r>
              <a:rPr lang="en-US" b="1"/>
              <a:t>enhance the diversity </a:t>
            </a:r>
            <a:r>
              <a:rPr lang="en-US"/>
              <a:t>of independent investigators conducting research within the NIH mission. Program priority is to address documented underrepresentation at the faculty level (e.g., see </a:t>
            </a:r>
            <a:r>
              <a:rPr lang="en-US">
                <a:hlinkClick r:id="rId3"/>
              </a:rPr>
              <a:t>NIH’s Notice of Interest in Diversity</a:t>
            </a:r>
            <a:r>
              <a:rPr lang="en-US"/>
              <a:t>).</a:t>
            </a:r>
          </a:p>
          <a:p>
            <a:endParaRPr lang="en-US"/>
          </a:p>
        </p:txBody>
      </p:sp>
      <p:sp>
        <p:nvSpPr>
          <p:cNvPr id="4" name="Footer Placeholder 4">
            <a:extLst>
              <a:ext uri="{FF2B5EF4-FFF2-40B4-BE49-F238E27FC236}">
                <a16:creationId xmlns:a16="http://schemas.microsoft.com/office/drawing/2014/main" id="{B4BC76E0-FF55-4CBB-8193-6ABDC7EAE38C}"/>
              </a:ext>
            </a:extLst>
          </p:cNvPr>
          <p:cNvSpPr txBox="1">
            <a:spLocks/>
          </p:cNvSpPr>
          <p:nvPr/>
        </p:nvSpPr>
        <p:spPr>
          <a:xfrm>
            <a:off x="1295400" y="6118225"/>
            <a:ext cx="6693010" cy="37465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4"/>
              </a:rPr>
              <a:t>https://www.nigms.nih.gov/training/careerdev/Pages/MOSAIC.aspx</a:t>
            </a:r>
            <a:endParaRPr lang="en-US"/>
          </a:p>
        </p:txBody>
      </p:sp>
    </p:spTree>
    <p:extLst>
      <p:ext uri="{BB962C8B-B14F-4D97-AF65-F5344CB8AC3E}">
        <p14:creationId xmlns:p14="http://schemas.microsoft.com/office/powerpoint/2010/main" val="2533317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A524-BA7F-43C7-FBB0-E10FA36395FE}"/>
              </a:ext>
            </a:extLst>
          </p:cNvPr>
          <p:cNvSpPr>
            <a:spLocks noGrp="1"/>
          </p:cNvSpPr>
          <p:nvPr>
            <p:ph type="title"/>
          </p:nvPr>
        </p:nvSpPr>
        <p:spPr/>
        <p:txBody>
          <a:bodyPr>
            <a:normAutofit fontScale="90000"/>
          </a:bodyPr>
          <a:lstStyle/>
          <a:p>
            <a:r>
              <a:rPr lang="en-US" sz="4400"/>
              <a:t>Maximizing Opportunities for Scientific and Academic Independent Careers (MOSAIC)</a:t>
            </a:r>
            <a:br>
              <a:rPr lang="en-US" sz="4400"/>
            </a:br>
            <a:endParaRPr lang="en-US"/>
          </a:p>
        </p:txBody>
      </p:sp>
      <p:sp>
        <p:nvSpPr>
          <p:cNvPr id="4" name="TextBox 3">
            <a:extLst>
              <a:ext uri="{FF2B5EF4-FFF2-40B4-BE49-F238E27FC236}">
                <a16:creationId xmlns:a16="http://schemas.microsoft.com/office/drawing/2014/main" id="{60DA4E7A-EBE6-18C7-437B-A59D148CED99}"/>
              </a:ext>
            </a:extLst>
          </p:cNvPr>
          <p:cNvSpPr txBox="1"/>
          <p:nvPr/>
        </p:nvSpPr>
        <p:spPr>
          <a:xfrm>
            <a:off x="2141398" y="6338986"/>
            <a:ext cx="5476185"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hlinkClick r:id="rId2"/>
              </a:rPr>
              <a:t>https://www.nigms.nih.gov/training/careerdev/Pages/MOSAIC.aspx</a:t>
            </a:r>
            <a:endParaRPr lang="en-US" sz="1400">
              <a:latin typeface="Arial" panose="020B0604020202020204" pitchFamily="34" charset="0"/>
              <a:cs typeface="Arial" panose="020B0604020202020204" pitchFamily="34" charset="0"/>
            </a:endParaRPr>
          </a:p>
        </p:txBody>
      </p:sp>
      <p:pic>
        <p:nvPicPr>
          <p:cNvPr id="5" name="Picture 4" descr="Three arrows pointing from the NIH NIGMS circle to circles representing UE5 cohorts. The circles are labeled ASBMB, ASCB, and AAMC. This graphic shows MOSAIC applicants filtering in the various cohorts through NIH NIGMS' application process.">
            <a:extLst>
              <a:ext uri="{FF2B5EF4-FFF2-40B4-BE49-F238E27FC236}">
                <a16:creationId xmlns:a16="http://schemas.microsoft.com/office/drawing/2014/main" id="{031C7B58-3C09-A920-A7C0-65F90173E8C7}"/>
              </a:ext>
            </a:extLst>
          </p:cNvPr>
          <p:cNvPicPr>
            <a:picLocks noChangeAspect="1"/>
          </p:cNvPicPr>
          <p:nvPr/>
        </p:nvPicPr>
        <p:blipFill rotWithShape="1">
          <a:blip r:embed="rId3"/>
          <a:srcRect l="64859" t="12876" b="8899"/>
          <a:stretch/>
        </p:blipFill>
        <p:spPr>
          <a:xfrm>
            <a:off x="6781800" y="2438400"/>
            <a:ext cx="2917665" cy="3653505"/>
          </a:xfrm>
          <a:prstGeom prst="rect">
            <a:avLst/>
          </a:prstGeom>
        </p:spPr>
      </p:pic>
      <p:sp>
        <p:nvSpPr>
          <p:cNvPr id="6" name="TextBox 5">
            <a:extLst>
              <a:ext uri="{FF2B5EF4-FFF2-40B4-BE49-F238E27FC236}">
                <a16:creationId xmlns:a16="http://schemas.microsoft.com/office/drawing/2014/main" id="{4A80CADD-8F67-E8E3-C26D-959AB801CCA7}"/>
              </a:ext>
            </a:extLst>
          </p:cNvPr>
          <p:cNvSpPr txBox="1"/>
          <p:nvPr/>
        </p:nvSpPr>
        <p:spPr>
          <a:xfrm>
            <a:off x="6343144" y="1846354"/>
            <a:ext cx="3898551" cy="584775"/>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MOSAIC K99/R00 Scholars Participate in Cohorts Organized by UE5</a:t>
            </a:r>
          </a:p>
        </p:txBody>
      </p:sp>
      <p:pic>
        <p:nvPicPr>
          <p:cNvPr id="7" name="Picture 6" descr="An arrows leading from the group of people to a circle with the NIH NIGMS Logo.">
            <a:extLst>
              <a:ext uri="{FF2B5EF4-FFF2-40B4-BE49-F238E27FC236}">
                <a16:creationId xmlns:a16="http://schemas.microsoft.com/office/drawing/2014/main" id="{8BFA1335-9F48-DA5F-9ACF-CED3582417E0}"/>
              </a:ext>
            </a:extLst>
          </p:cNvPr>
          <p:cNvPicPr>
            <a:picLocks noChangeAspect="1"/>
          </p:cNvPicPr>
          <p:nvPr/>
        </p:nvPicPr>
        <p:blipFill rotWithShape="1">
          <a:blip r:embed="rId3"/>
          <a:srcRect l="42485" t="38719" r="35140" b="34342"/>
          <a:stretch/>
        </p:blipFill>
        <p:spPr>
          <a:xfrm>
            <a:off x="4923967" y="3645408"/>
            <a:ext cx="1857833" cy="1258215"/>
          </a:xfrm>
          <a:prstGeom prst="rect">
            <a:avLst/>
          </a:prstGeom>
        </p:spPr>
      </p:pic>
      <p:pic>
        <p:nvPicPr>
          <p:cNvPr id="8" name="Picture 7" descr="A collection of circles with colors and silhouettes representing individuals of various groups.">
            <a:extLst>
              <a:ext uri="{FF2B5EF4-FFF2-40B4-BE49-F238E27FC236}">
                <a16:creationId xmlns:a16="http://schemas.microsoft.com/office/drawing/2014/main" id="{2DB894F3-1594-AE23-4AFF-EE6862136EB4}"/>
              </a:ext>
            </a:extLst>
          </p:cNvPr>
          <p:cNvPicPr>
            <a:picLocks noChangeAspect="1"/>
          </p:cNvPicPr>
          <p:nvPr/>
        </p:nvPicPr>
        <p:blipFill rotWithShape="1">
          <a:blip r:embed="rId3"/>
          <a:srcRect l="98" t="9800" r="58051" b="8898"/>
          <a:stretch/>
        </p:blipFill>
        <p:spPr>
          <a:xfrm>
            <a:off x="1404513" y="2443372"/>
            <a:ext cx="3474978" cy="3797120"/>
          </a:xfrm>
          <a:prstGeom prst="rect">
            <a:avLst/>
          </a:prstGeom>
        </p:spPr>
      </p:pic>
      <p:sp>
        <p:nvSpPr>
          <p:cNvPr id="9" name="TextBox 8">
            <a:extLst>
              <a:ext uri="{FF2B5EF4-FFF2-40B4-BE49-F238E27FC236}">
                <a16:creationId xmlns:a16="http://schemas.microsoft.com/office/drawing/2014/main" id="{6AA2F0EE-6D15-A9C8-5D06-03C91ABEAFAC}"/>
              </a:ext>
            </a:extLst>
          </p:cNvPr>
          <p:cNvSpPr txBox="1"/>
          <p:nvPr/>
        </p:nvSpPr>
        <p:spPr>
          <a:xfrm>
            <a:off x="1639924" y="1912193"/>
            <a:ext cx="3004159"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MOSAIC K99/R00 Applicants</a:t>
            </a:r>
          </a:p>
        </p:txBody>
      </p:sp>
      <p:sp>
        <p:nvSpPr>
          <p:cNvPr id="10" name="Rectangle 9">
            <a:extLst>
              <a:ext uri="{FF2B5EF4-FFF2-40B4-BE49-F238E27FC236}">
                <a16:creationId xmlns:a16="http://schemas.microsoft.com/office/drawing/2014/main" id="{C079D235-684B-6385-E280-E7E988837C16}"/>
              </a:ext>
            </a:extLst>
          </p:cNvPr>
          <p:cNvSpPr/>
          <p:nvPr/>
        </p:nvSpPr>
        <p:spPr>
          <a:xfrm>
            <a:off x="1097694" y="1210719"/>
            <a:ext cx="9144000" cy="507831"/>
          </a:xfrm>
          <a:prstGeom prst="rect">
            <a:avLst/>
          </a:prstGeom>
        </p:spPr>
        <p:txBody>
          <a:bodyPr wrap="square">
            <a:spAutoFit/>
          </a:bodyPr>
          <a:lstStyle/>
          <a:p>
            <a:pPr algn="ctr"/>
            <a:r>
              <a:rPr lang="en-US" sz="1350">
                <a:latin typeface="Arial" panose="020B0604020202020204" pitchFamily="34" charset="0"/>
                <a:cs typeface="Arial" panose="020B0604020202020204" pitchFamily="34" charset="0"/>
              </a:rPr>
              <a:t>Postdoctoral Career Transition Award to Promote Diversity (K99/R00) – </a:t>
            </a:r>
            <a:r>
              <a:rPr lang="en-US" sz="1350">
                <a:latin typeface="Arial" panose="020B0604020202020204" pitchFamily="34" charset="0"/>
                <a:cs typeface="Arial" panose="020B0604020202020204" pitchFamily="34" charset="0"/>
                <a:hlinkClick r:id="rId4"/>
              </a:rPr>
              <a:t>PAR-21-271</a:t>
            </a:r>
            <a:r>
              <a:rPr lang="en-US" sz="1350">
                <a:latin typeface="Arial" panose="020B0604020202020204" pitchFamily="34" charset="0"/>
                <a:cs typeface="Arial" panose="020B0604020202020204" pitchFamily="34" charset="0"/>
              </a:rPr>
              <a:t>, -</a:t>
            </a:r>
            <a:r>
              <a:rPr lang="en-US" sz="1350">
                <a:latin typeface="Arial" panose="020B0604020202020204" pitchFamily="34" charset="0"/>
                <a:cs typeface="Arial" panose="020B0604020202020204" pitchFamily="34" charset="0"/>
                <a:hlinkClick r:id="rId5"/>
              </a:rPr>
              <a:t>272</a:t>
            </a:r>
            <a:r>
              <a:rPr lang="en-US" sz="1350">
                <a:latin typeface="Arial" panose="020B0604020202020204" pitchFamily="34" charset="0"/>
                <a:cs typeface="Arial" panose="020B0604020202020204" pitchFamily="34" charset="0"/>
              </a:rPr>
              <a:t>, and -</a:t>
            </a:r>
            <a:r>
              <a:rPr lang="en-US" sz="1350">
                <a:latin typeface="Arial" panose="020B0604020202020204" pitchFamily="34" charset="0"/>
                <a:cs typeface="Arial" panose="020B0604020202020204" pitchFamily="34" charset="0"/>
                <a:hlinkClick r:id="rId6"/>
              </a:rPr>
              <a:t>273</a:t>
            </a:r>
            <a:endParaRPr lang="en-US" sz="1350" b="1">
              <a:highlight>
                <a:srgbClr val="FFFF00"/>
              </a:highlight>
              <a:latin typeface="Arial" panose="020B0604020202020204" pitchFamily="34" charset="0"/>
              <a:cs typeface="Arial" panose="020B0604020202020204" pitchFamily="34" charset="0"/>
            </a:endParaRPr>
          </a:p>
          <a:p>
            <a:pPr algn="ctr"/>
            <a:r>
              <a:rPr lang="en-US" sz="1350" b="1">
                <a:latin typeface="Arial" panose="020B0604020202020204" pitchFamily="34" charset="0"/>
                <a:cs typeface="Arial" panose="020B0604020202020204" pitchFamily="34" charset="0"/>
              </a:rPr>
              <a:t> </a:t>
            </a:r>
            <a:r>
              <a:rPr lang="en-US" sz="1350">
                <a:latin typeface="Arial" panose="020B0604020202020204" pitchFamily="34" charset="0"/>
                <a:cs typeface="Arial" panose="020B0604020202020204" pitchFamily="34" charset="0"/>
              </a:rPr>
              <a:t>Institutionally Focused Research Education Cooperative Agreement to Promote Diversity (UE5) – </a:t>
            </a:r>
            <a:r>
              <a:rPr lang="en-US" sz="1350">
                <a:latin typeface="Arial" panose="020B0604020202020204" pitchFamily="34" charset="0"/>
                <a:cs typeface="Arial" panose="020B0604020202020204" pitchFamily="34" charset="0"/>
                <a:hlinkClick r:id="rId7"/>
              </a:rPr>
              <a:t>PAR-21-277</a:t>
            </a:r>
            <a:endParaRPr lang="en-US" sz="1350" b="1">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5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7919C-CB77-15C9-6354-97442144CB76}"/>
              </a:ext>
            </a:extLst>
          </p:cNvPr>
          <p:cNvSpPr>
            <a:spLocks noGrp="1"/>
          </p:cNvSpPr>
          <p:nvPr>
            <p:ph type="title"/>
          </p:nvPr>
        </p:nvSpPr>
        <p:spPr/>
        <p:txBody>
          <a:bodyPr/>
          <a:lstStyle/>
          <a:p>
            <a:r>
              <a:rPr lang="en-US" sz="4400"/>
              <a:t>MOSAIC UE5 – Common Elements </a:t>
            </a:r>
            <a:endParaRPr lang="en-US"/>
          </a:p>
        </p:txBody>
      </p:sp>
      <p:sp>
        <p:nvSpPr>
          <p:cNvPr id="7" name="Content Placeholder 17">
            <a:extLst>
              <a:ext uri="{FF2B5EF4-FFF2-40B4-BE49-F238E27FC236}">
                <a16:creationId xmlns:a16="http://schemas.microsoft.com/office/drawing/2014/main" id="{50AB884D-9CBE-78B6-B2CE-74E2B70B0490}"/>
              </a:ext>
            </a:extLst>
          </p:cNvPr>
          <p:cNvSpPr txBox="1">
            <a:spLocks/>
          </p:cNvSpPr>
          <p:nvPr/>
        </p:nvSpPr>
        <p:spPr>
          <a:xfrm>
            <a:off x="1143000" y="1690688"/>
            <a:ext cx="8305800" cy="502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a:t>Cohort </a:t>
            </a:r>
          </a:p>
          <a:p>
            <a:r>
              <a:rPr lang="en-US" b="1" i="1"/>
              <a:t>Skills Development </a:t>
            </a:r>
          </a:p>
          <a:p>
            <a:pPr lvl="1"/>
            <a:r>
              <a:rPr lang="en-US"/>
              <a:t>Faculty search, lab management</a:t>
            </a:r>
          </a:p>
          <a:p>
            <a:pPr lvl="1"/>
            <a:r>
              <a:rPr lang="en-US"/>
              <a:t>Grant writing</a:t>
            </a:r>
          </a:p>
          <a:p>
            <a:pPr lvl="1"/>
            <a:r>
              <a:rPr lang="en-US"/>
              <a:t>Communication &amp; scientific publishing</a:t>
            </a:r>
            <a:endParaRPr lang="en-US" b="1"/>
          </a:p>
          <a:p>
            <a:r>
              <a:rPr lang="en-US" b="1"/>
              <a:t>Mentoring and Networking</a:t>
            </a:r>
          </a:p>
          <a:p>
            <a:endParaRPr lang="en-US"/>
          </a:p>
          <a:p>
            <a:r>
              <a:rPr lang="en-US" b="1"/>
              <a:t>Career Visibility &amp; Enhancement</a:t>
            </a:r>
            <a:endParaRPr lang="en-US"/>
          </a:p>
          <a:p>
            <a:r>
              <a:rPr lang="en-US" b="1"/>
              <a:t>Institutional Engagement </a:t>
            </a:r>
          </a:p>
        </p:txBody>
      </p:sp>
      <p:grpSp>
        <p:nvGrpSpPr>
          <p:cNvPr id="11" name="Group 10" descr="ASCB MOSAIC logo">
            <a:extLst>
              <a:ext uri="{FF2B5EF4-FFF2-40B4-BE49-F238E27FC236}">
                <a16:creationId xmlns:a16="http://schemas.microsoft.com/office/drawing/2014/main" id="{C2C0621B-A242-D622-8DFD-8D60C2B568BC}"/>
              </a:ext>
            </a:extLst>
          </p:cNvPr>
          <p:cNvGrpSpPr>
            <a:grpSpLocks noGrp="1" noUngrp="1" noRot="1" noMove="1" noResize="1"/>
          </p:cNvGrpSpPr>
          <p:nvPr/>
        </p:nvGrpSpPr>
        <p:grpSpPr>
          <a:xfrm>
            <a:off x="9823093" y="317165"/>
            <a:ext cx="1567197" cy="1982618"/>
            <a:chOff x="9823093" y="317165"/>
            <a:chExt cx="1567197" cy="1982618"/>
          </a:xfrm>
        </p:grpSpPr>
        <p:pic>
          <p:nvPicPr>
            <p:cNvPr id="6" name="Picture 5" descr="ASCB logo.">
              <a:extLst>
                <a:ext uri="{FF2B5EF4-FFF2-40B4-BE49-F238E27FC236}">
                  <a16:creationId xmlns:a16="http://schemas.microsoft.com/office/drawing/2014/main" id="{DA2DEF92-EB7D-B237-65BC-CF6333C5F1E7}"/>
                </a:ext>
              </a:extLst>
            </p:cNvPr>
            <p:cNvPicPr>
              <a:picLocks noGrp="1" noRot="1" noChangeAspect="1" noMove="1" noResize="1" noEditPoints="1" noAdjustHandles="1" noChangeArrowheads="1" noChangeShapeType="1" noCrop="1"/>
            </p:cNvPicPr>
            <p:nvPr/>
          </p:nvPicPr>
          <p:blipFill>
            <a:blip r:embed="rId2"/>
            <a:stretch>
              <a:fillRect/>
            </a:stretch>
          </p:blipFill>
          <p:spPr>
            <a:xfrm>
              <a:off x="9823093" y="317165"/>
              <a:ext cx="1567196" cy="1567196"/>
            </a:xfrm>
            <a:prstGeom prst="rect">
              <a:avLst/>
            </a:prstGeom>
          </p:spPr>
        </p:pic>
        <p:sp>
          <p:nvSpPr>
            <p:cNvPr id="8" name="TextBox 7">
              <a:extLst>
                <a:ext uri="{FF2B5EF4-FFF2-40B4-BE49-F238E27FC236}">
                  <a16:creationId xmlns:a16="http://schemas.microsoft.com/office/drawing/2014/main" id="{3515A5D5-AD38-0058-D988-58B58F263119}"/>
                </a:ext>
              </a:extLst>
            </p:cNvPr>
            <p:cNvSpPr txBox="1">
              <a:spLocks noGrp="1" noRot="1" noMove="1" noResize="1" noEditPoints="1" noAdjustHandles="1" noChangeArrowheads="1" noChangeShapeType="1"/>
            </p:cNvSpPr>
            <p:nvPr/>
          </p:nvSpPr>
          <p:spPr>
            <a:xfrm>
              <a:off x="9866731" y="1930451"/>
              <a:ext cx="1523559" cy="369332"/>
            </a:xfrm>
            <a:prstGeom prst="rect">
              <a:avLst/>
            </a:prstGeom>
            <a:noFill/>
          </p:spPr>
          <p:txBody>
            <a:bodyPr wrap="none" rtlCol="0">
              <a:spAutoFit/>
            </a:bodyPr>
            <a:lstStyle/>
            <a:p>
              <a:r>
                <a:rPr lang="en-US" b="1">
                  <a:hlinkClick r:id="rId3"/>
                </a:rPr>
                <a:t>ASCB MOSAIC</a:t>
              </a:r>
              <a:endParaRPr lang="en-US" b="1"/>
            </a:p>
          </p:txBody>
        </p:sp>
      </p:grpSp>
      <p:grpSp>
        <p:nvGrpSpPr>
          <p:cNvPr id="3" name="Group 2" descr="ASBMB MOSAIC logo">
            <a:extLst>
              <a:ext uri="{FF2B5EF4-FFF2-40B4-BE49-F238E27FC236}">
                <a16:creationId xmlns:a16="http://schemas.microsoft.com/office/drawing/2014/main" id="{8A64861A-3723-78D8-812A-FFF5E6BB1910}"/>
              </a:ext>
            </a:extLst>
          </p:cNvPr>
          <p:cNvGrpSpPr/>
          <p:nvPr/>
        </p:nvGrpSpPr>
        <p:grpSpPr>
          <a:xfrm>
            <a:off x="8944905" y="2574128"/>
            <a:ext cx="2445385" cy="1693485"/>
            <a:chOff x="8944905" y="2574128"/>
            <a:chExt cx="2445385" cy="1693485"/>
          </a:xfrm>
        </p:grpSpPr>
        <p:pic>
          <p:nvPicPr>
            <p:cNvPr id="5" name="Picture 4" descr="ASBMB logo.">
              <a:extLst>
                <a:ext uri="{FF2B5EF4-FFF2-40B4-BE49-F238E27FC236}">
                  <a16:creationId xmlns:a16="http://schemas.microsoft.com/office/drawing/2014/main" id="{44248687-B876-C3B8-DD9C-68D65D870C98}"/>
                </a:ext>
              </a:extLst>
            </p:cNvPr>
            <p:cNvPicPr>
              <a:picLocks noChangeAspect="1"/>
            </p:cNvPicPr>
            <p:nvPr/>
          </p:nvPicPr>
          <p:blipFill>
            <a:blip r:embed="rId4"/>
            <a:stretch>
              <a:fillRect/>
            </a:stretch>
          </p:blipFill>
          <p:spPr>
            <a:xfrm>
              <a:off x="8944905" y="2574128"/>
              <a:ext cx="2445385" cy="1223914"/>
            </a:xfrm>
            <a:prstGeom prst="rect">
              <a:avLst/>
            </a:prstGeom>
          </p:spPr>
        </p:pic>
        <p:sp>
          <p:nvSpPr>
            <p:cNvPr id="9" name="TextBox 8">
              <a:extLst>
                <a:ext uri="{FF2B5EF4-FFF2-40B4-BE49-F238E27FC236}">
                  <a16:creationId xmlns:a16="http://schemas.microsoft.com/office/drawing/2014/main" id="{691B4383-5385-B4F4-D6F0-5F20BE53992A}"/>
                </a:ext>
              </a:extLst>
            </p:cNvPr>
            <p:cNvSpPr txBox="1"/>
            <p:nvPr/>
          </p:nvSpPr>
          <p:spPr>
            <a:xfrm>
              <a:off x="9656739" y="3898281"/>
              <a:ext cx="1733551" cy="369332"/>
            </a:xfrm>
            <a:prstGeom prst="rect">
              <a:avLst/>
            </a:prstGeom>
            <a:noFill/>
          </p:spPr>
          <p:txBody>
            <a:bodyPr wrap="none" rtlCol="0">
              <a:spAutoFit/>
            </a:bodyPr>
            <a:lstStyle/>
            <a:p>
              <a:r>
                <a:rPr lang="en-US" b="1">
                  <a:hlinkClick r:id="rId5"/>
                </a:rPr>
                <a:t>ASBMB MOSAIC</a:t>
              </a:r>
              <a:endParaRPr lang="en-US" b="1"/>
            </a:p>
          </p:txBody>
        </p:sp>
      </p:grpSp>
      <p:grpSp>
        <p:nvGrpSpPr>
          <p:cNvPr id="12" name="Group 11" descr="AAMC Association of American Medical Colleges logo">
            <a:extLst>
              <a:ext uri="{FF2B5EF4-FFF2-40B4-BE49-F238E27FC236}">
                <a16:creationId xmlns:a16="http://schemas.microsoft.com/office/drawing/2014/main" id="{D6D1DDBC-9636-D946-B5A2-851798A700A1}"/>
              </a:ext>
            </a:extLst>
          </p:cNvPr>
          <p:cNvGrpSpPr/>
          <p:nvPr/>
        </p:nvGrpSpPr>
        <p:grpSpPr>
          <a:xfrm>
            <a:off x="8543573" y="4167622"/>
            <a:ext cx="2846717" cy="1777558"/>
            <a:chOff x="8543573" y="4167622"/>
            <a:chExt cx="2846717" cy="1777558"/>
          </a:xfrm>
        </p:grpSpPr>
        <p:pic>
          <p:nvPicPr>
            <p:cNvPr id="4" name="Picture 3" descr="AAMC Logo.">
              <a:extLst>
                <a:ext uri="{FF2B5EF4-FFF2-40B4-BE49-F238E27FC236}">
                  <a16:creationId xmlns:a16="http://schemas.microsoft.com/office/drawing/2014/main" id="{C9FF59BE-2F9F-AB0E-237B-F43C44FE3F77}"/>
                </a:ext>
              </a:extLst>
            </p:cNvPr>
            <p:cNvPicPr>
              <a:picLocks noChangeAspect="1"/>
            </p:cNvPicPr>
            <p:nvPr/>
          </p:nvPicPr>
          <p:blipFill>
            <a:blip r:embed="rId6"/>
            <a:stretch>
              <a:fillRect/>
            </a:stretch>
          </p:blipFill>
          <p:spPr>
            <a:xfrm>
              <a:off x="8543573" y="4167622"/>
              <a:ext cx="2846717" cy="1579928"/>
            </a:xfrm>
            <a:prstGeom prst="rect">
              <a:avLst/>
            </a:prstGeom>
          </p:spPr>
        </p:pic>
        <p:sp>
          <p:nvSpPr>
            <p:cNvPr id="10" name="TextBox 9">
              <a:extLst>
                <a:ext uri="{FF2B5EF4-FFF2-40B4-BE49-F238E27FC236}">
                  <a16:creationId xmlns:a16="http://schemas.microsoft.com/office/drawing/2014/main" id="{486AABD7-AFB4-FD3F-81E0-3D90F801CFDA}"/>
                </a:ext>
              </a:extLst>
            </p:cNvPr>
            <p:cNvSpPr txBox="1"/>
            <p:nvPr/>
          </p:nvSpPr>
          <p:spPr>
            <a:xfrm>
              <a:off x="9764139" y="5575848"/>
              <a:ext cx="1626151" cy="369332"/>
            </a:xfrm>
            <a:prstGeom prst="rect">
              <a:avLst/>
            </a:prstGeom>
            <a:noFill/>
          </p:spPr>
          <p:txBody>
            <a:bodyPr wrap="none" rtlCol="0">
              <a:spAutoFit/>
            </a:bodyPr>
            <a:lstStyle/>
            <a:p>
              <a:r>
                <a:rPr lang="en-US" b="1">
                  <a:hlinkClick r:id="rId7"/>
                </a:rPr>
                <a:t>AAMC MOSAIC</a:t>
              </a:r>
              <a:endParaRPr lang="en-US" b="1"/>
            </a:p>
          </p:txBody>
        </p:sp>
      </p:grpSp>
    </p:spTree>
    <p:extLst>
      <p:ext uri="{BB962C8B-B14F-4D97-AF65-F5344CB8AC3E}">
        <p14:creationId xmlns:p14="http://schemas.microsoft.com/office/powerpoint/2010/main" val="830384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766F7C-D5A3-414A-A0ED-FB0D6DF66602}"/>
              </a:ext>
            </a:extLst>
          </p:cNvPr>
          <p:cNvSpPr>
            <a:spLocks noGrp="1"/>
          </p:cNvSpPr>
          <p:nvPr>
            <p:ph type="title"/>
          </p:nvPr>
        </p:nvSpPr>
        <p:spPr>
          <a:xfrm>
            <a:off x="1981200" y="2448495"/>
            <a:ext cx="8686800" cy="2227023"/>
          </a:xfrm>
          <a:solidFill>
            <a:schemeClr val="bg1"/>
          </a:solidFill>
        </p:spPr>
        <p:txBody>
          <a:bodyPr/>
          <a:lstStyle/>
          <a:p>
            <a:pPr algn="ctr"/>
            <a:r>
              <a:rPr lang="en-US"/>
              <a:t>MOSAIC K99/R00 – Notable differences from the Parent K99/R00</a:t>
            </a:r>
          </a:p>
        </p:txBody>
      </p:sp>
      <p:sp>
        <p:nvSpPr>
          <p:cNvPr id="2" name="Slide Number Placeholder 1">
            <a:extLst>
              <a:ext uri="{FF2B5EF4-FFF2-40B4-BE49-F238E27FC236}">
                <a16:creationId xmlns:a16="http://schemas.microsoft.com/office/drawing/2014/main" id="{4E5BBEF2-4BAD-4DE3-BD76-0B70D4B247A1}"/>
              </a:ext>
            </a:extLst>
          </p:cNvPr>
          <p:cNvSpPr>
            <a:spLocks noGrp="1"/>
          </p:cNvSpPr>
          <p:nvPr>
            <p:ph type="sldNum" sz="quarter" idx="11"/>
          </p:nvPr>
        </p:nvSpPr>
        <p:spPr/>
        <p:txBody>
          <a:bodyPr/>
          <a:lstStyle/>
          <a:p>
            <a:fld id="{0E672CBA-1F15-4F34-9466-2A2663F0CC35}" type="slidenum">
              <a:rPr lang="en-US" smtClean="0"/>
              <a:pPr/>
              <a:t>23</a:t>
            </a:fld>
            <a:endParaRPr lang="en-US"/>
          </a:p>
        </p:txBody>
      </p:sp>
    </p:spTree>
    <p:extLst>
      <p:ext uri="{BB962C8B-B14F-4D97-AF65-F5344CB8AC3E}">
        <p14:creationId xmlns:p14="http://schemas.microsoft.com/office/powerpoint/2010/main" val="341826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1D6C-277F-C356-4FDE-B4503CA3B89A}"/>
              </a:ext>
            </a:extLst>
          </p:cNvPr>
          <p:cNvSpPr>
            <a:spLocks noGrp="1"/>
          </p:cNvSpPr>
          <p:nvPr>
            <p:ph type="title"/>
          </p:nvPr>
        </p:nvSpPr>
        <p:spPr/>
        <p:txBody>
          <a:bodyPr/>
          <a:lstStyle/>
          <a:p>
            <a:r>
              <a:rPr lang="en-US"/>
              <a:t>MOSAIC K99/R00 Considerations – Rewarding Service</a:t>
            </a:r>
          </a:p>
        </p:txBody>
      </p:sp>
      <p:sp>
        <p:nvSpPr>
          <p:cNvPr id="3" name="Content Placeholder 2">
            <a:extLst>
              <a:ext uri="{FF2B5EF4-FFF2-40B4-BE49-F238E27FC236}">
                <a16:creationId xmlns:a16="http://schemas.microsoft.com/office/drawing/2014/main" id="{B524B8AB-197B-1DA0-02F2-817215799789}"/>
              </a:ext>
            </a:extLst>
          </p:cNvPr>
          <p:cNvSpPr>
            <a:spLocks noGrp="1"/>
          </p:cNvSpPr>
          <p:nvPr>
            <p:ph idx="1"/>
          </p:nvPr>
        </p:nvSpPr>
        <p:spPr/>
        <p:txBody>
          <a:bodyPr/>
          <a:lstStyle/>
          <a:p>
            <a:pPr>
              <a:lnSpc>
                <a:spcPct val="100000"/>
              </a:lnSpc>
            </a:pPr>
            <a:r>
              <a:rPr lang="en-US"/>
              <a:t>It is widely recognized that scientists from underrepresented groups often assume disproportionate academic service and outreach loads, even during their training, and that these contributions to the research environment are generally not appropriately recognized and rewarded in the measures of career advancement (i.e., "the diversity tax"). </a:t>
            </a:r>
          </a:p>
          <a:p>
            <a:pPr>
              <a:lnSpc>
                <a:spcPct val="100000"/>
              </a:lnSpc>
            </a:pPr>
            <a:r>
              <a:rPr lang="en-US" b="1"/>
              <a:t>The MOSAIC K99/R00 program seeks to support early career scientists with </a:t>
            </a:r>
            <a:r>
              <a:rPr lang="en-US" b="1" u="sng"/>
              <a:t>demonstrated and compelling commitments and contributions</a:t>
            </a:r>
            <a:r>
              <a:rPr lang="en-US" b="1"/>
              <a:t> to enhancing diversity in the biomedical sciences. </a:t>
            </a:r>
          </a:p>
          <a:p>
            <a:endParaRPr lang="en-US"/>
          </a:p>
        </p:txBody>
      </p:sp>
    </p:spTree>
    <p:extLst>
      <p:ext uri="{BB962C8B-B14F-4D97-AF65-F5344CB8AC3E}">
        <p14:creationId xmlns:p14="http://schemas.microsoft.com/office/powerpoint/2010/main" val="3068000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F004-3AAD-F04B-79C0-4B955789D116}"/>
              </a:ext>
            </a:extLst>
          </p:cNvPr>
          <p:cNvSpPr>
            <a:spLocks noGrp="1"/>
          </p:cNvSpPr>
          <p:nvPr>
            <p:ph type="title"/>
          </p:nvPr>
        </p:nvSpPr>
        <p:spPr/>
        <p:txBody>
          <a:bodyPr/>
          <a:lstStyle/>
          <a:p>
            <a:r>
              <a:rPr lang="en-US" b="1"/>
              <a:t>Examples of Contributions to EDI</a:t>
            </a:r>
          </a:p>
        </p:txBody>
      </p:sp>
      <p:sp>
        <p:nvSpPr>
          <p:cNvPr id="3" name="Content Placeholder 2">
            <a:extLst>
              <a:ext uri="{FF2B5EF4-FFF2-40B4-BE49-F238E27FC236}">
                <a16:creationId xmlns:a16="http://schemas.microsoft.com/office/drawing/2014/main" id="{47EE9324-B9EC-5A77-2DA3-41082392F76A}"/>
              </a:ext>
            </a:extLst>
          </p:cNvPr>
          <p:cNvSpPr>
            <a:spLocks noGrp="1"/>
          </p:cNvSpPr>
          <p:nvPr>
            <p:ph idx="1"/>
          </p:nvPr>
        </p:nvSpPr>
        <p:spPr/>
        <p:txBody>
          <a:bodyPr/>
          <a:lstStyle/>
          <a:p>
            <a:r>
              <a:rPr lang="en-US"/>
              <a:t>Organizer for #BlackInMicrobiology</a:t>
            </a:r>
          </a:p>
          <a:p>
            <a:r>
              <a:rPr lang="en-US"/>
              <a:t>Organizational leadership (e.g., SACNAS chapter; scientific society EDI committee)</a:t>
            </a:r>
          </a:p>
          <a:p>
            <a:r>
              <a:rPr lang="en-US"/>
              <a:t>Active mentor for undergraduate diversity enhancing program</a:t>
            </a:r>
          </a:p>
          <a:p>
            <a:r>
              <a:rPr lang="en-US"/>
              <a:t>Program and departmental service to promote diversity (e.g., committee service; outreach trips to ABRCMS; organizing seminar series to promote diversity)</a:t>
            </a:r>
          </a:p>
          <a:p>
            <a:r>
              <a:rPr lang="en-US"/>
              <a:t>Previous support on NIH diversity award (e.g., diversity supplement, F31)</a:t>
            </a:r>
          </a:p>
          <a:p>
            <a:endParaRPr lang="en-US"/>
          </a:p>
        </p:txBody>
      </p:sp>
    </p:spTree>
    <p:extLst>
      <p:ext uri="{BB962C8B-B14F-4D97-AF65-F5344CB8AC3E}">
        <p14:creationId xmlns:p14="http://schemas.microsoft.com/office/powerpoint/2010/main" val="392651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8148-9729-B91E-BEC9-D76782777A7A}"/>
              </a:ext>
            </a:extLst>
          </p:cNvPr>
          <p:cNvSpPr>
            <a:spLocks noGrp="1"/>
          </p:cNvSpPr>
          <p:nvPr>
            <p:ph type="title"/>
          </p:nvPr>
        </p:nvSpPr>
        <p:spPr/>
        <p:txBody>
          <a:bodyPr/>
          <a:lstStyle/>
          <a:p>
            <a:r>
              <a:rPr lang="en-US"/>
              <a:t>Insights from K99 Reviews</a:t>
            </a:r>
          </a:p>
        </p:txBody>
      </p:sp>
      <p:sp>
        <p:nvSpPr>
          <p:cNvPr id="3" name="Content Placeholder 2">
            <a:extLst>
              <a:ext uri="{FF2B5EF4-FFF2-40B4-BE49-F238E27FC236}">
                <a16:creationId xmlns:a16="http://schemas.microsoft.com/office/drawing/2014/main" id="{FB68D9AF-D637-E98F-6CBD-6238868942B3}"/>
              </a:ext>
            </a:extLst>
          </p:cNvPr>
          <p:cNvSpPr>
            <a:spLocks noGrp="1"/>
          </p:cNvSpPr>
          <p:nvPr>
            <p:ph idx="1"/>
          </p:nvPr>
        </p:nvSpPr>
        <p:spPr>
          <a:xfrm>
            <a:off x="838200" y="1447801"/>
            <a:ext cx="10515600" cy="4515678"/>
          </a:xfrm>
        </p:spPr>
        <p:txBody>
          <a:bodyPr>
            <a:normAutofit fontScale="85000" lnSpcReduction="20000"/>
          </a:bodyPr>
          <a:lstStyle/>
          <a:p>
            <a:pPr>
              <a:lnSpc>
                <a:spcPct val="100000"/>
              </a:lnSpc>
            </a:pPr>
            <a:r>
              <a:rPr lang="en-US" sz="2300" b="1"/>
              <a:t>Candidate</a:t>
            </a:r>
          </a:p>
          <a:p>
            <a:pPr lvl="1">
              <a:lnSpc>
                <a:spcPct val="100000"/>
              </a:lnSpc>
            </a:pPr>
            <a:r>
              <a:rPr lang="en-US"/>
              <a:t>Track record and clear justification for additional career development (relative to career stage)</a:t>
            </a:r>
          </a:p>
          <a:p>
            <a:pPr lvl="1">
              <a:lnSpc>
                <a:spcPct val="100000"/>
              </a:lnSpc>
            </a:pPr>
            <a:r>
              <a:rPr lang="en-US" u="sng">
                <a:highlight>
                  <a:srgbClr val="FFFF00"/>
                </a:highlight>
              </a:rPr>
              <a:t>Compelling commitment to diversity </a:t>
            </a:r>
            <a:r>
              <a:rPr lang="en-US">
                <a:highlight>
                  <a:srgbClr val="FFFF00"/>
                </a:highlight>
              </a:rPr>
              <a:t>(e.g., demonstrated track record, proposed plans with respect to advancing and promoting diversity in the biomedical research enterprise)</a:t>
            </a:r>
          </a:p>
          <a:p>
            <a:pPr>
              <a:lnSpc>
                <a:spcPct val="100000"/>
              </a:lnSpc>
            </a:pPr>
            <a:r>
              <a:rPr lang="en-US" sz="2300" b="1"/>
              <a:t>Career Development Plan/Career Goals and Objectives</a:t>
            </a:r>
          </a:p>
          <a:p>
            <a:pPr lvl="1">
              <a:lnSpc>
                <a:spcPct val="100000"/>
              </a:lnSpc>
            </a:pPr>
            <a:r>
              <a:rPr lang="en-US"/>
              <a:t>Clear career development needs (scientific and professional skills), and </a:t>
            </a:r>
            <a:r>
              <a:rPr lang="en-US" u="sng"/>
              <a:t>tailored plans </a:t>
            </a:r>
            <a:r>
              <a:rPr lang="en-US"/>
              <a:t>to address those needs; must be shown in </a:t>
            </a:r>
            <a:r>
              <a:rPr lang="en-US" u="sng"/>
              <a:t>both</a:t>
            </a:r>
            <a:r>
              <a:rPr lang="en-US"/>
              <a:t> mentor and PI training plans.</a:t>
            </a:r>
            <a:endParaRPr lang="en-US">
              <a:highlight>
                <a:srgbClr val="FFFF00"/>
              </a:highlight>
            </a:endParaRPr>
          </a:p>
          <a:p>
            <a:pPr lvl="1">
              <a:lnSpc>
                <a:spcPct val="100000"/>
              </a:lnSpc>
            </a:pPr>
            <a:r>
              <a:rPr lang="en-US">
                <a:highlight>
                  <a:srgbClr val="FFFF00"/>
                </a:highlight>
              </a:rPr>
              <a:t>Integration of the UE5 into career development plans</a:t>
            </a:r>
          </a:p>
          <a:p>
            <a:pPr>
              <a:lnSpc>
                <a:spcPct val="100000"/>
              </a:lnSpc>
            </a:pPr>
            <a:r>
              <a:rPr lang="pt-BR" sz="2100" b="1"/>
              <a:t>Mentor(s), Co-Mentor(s), Consultant(s), Collaborator(s)</a:t>
            </a:r>
          </a:p>
          <a:p>
            <a:pPr lvl="1">
              <a:lnSpc>
                <a:spcPct val="100000"/>
              </a:lnSpc>
            </a:pPr>
            <a:r>
              <a:rPr lang="en-US"/>
              <a:t>Tailored plan for candidate’s career development and progression to independence</a:t>
            </a:r>
          </a:p>
          <a:p>
            <a:pPr lvl="1">
              <a:lnSpc>
                <a:spcPct val="100000"/>
              </a:lnSpc>
            </a:pPr>
            <a:r>
              <a:rPr lang="en-US" u="sng"/>
              <a:t>Clear separation</a:t>
            </a:r>
            <a:r>
              <a:rPr lang="en-US"/>
              <a:t> / ownership of project going forward</a:t>
            </a:r>
          </a:p>
          <a:p>
            <a:pPr lvl="1">
              <a:lnSpc>
                <a:spcPct val="100000"/>
              </a:lnSpc>
            </a:pPr>
            <a:r>
              <a:rPr lang="en-US">
                <a:highlight>
                  <a:srgbClr val="FFFF00"/>
                </a:highlight>
              </a:rPr>
              <a:t>Participation in UE5 component of the program</a:t>
            </a:r>
          </a:p>
          <a:p>
            <a:pPr lvl="1">
              <a:lnSpc>
                <a:spcPct val="100000"/>
              </a:lnSpc>
            </a:pPr>
            <a:r>
              <a:rPr lang="en-US"/>
              <a:t>For plans with co-mentors, clearly delineate the contributions of the additional mentors, both scientifically and in career development</a:t>
            </a:r>
            <a:endParaRPr lang="en-US" sz="1800"/>
          </a:p>
        </p:txBody>
      </p:sp>
      <p:sp>
        <p:nvSpPr>
          <p:cNvPr id="4" name="TextBox 3">
            <a:extLst>
              <a:ext uri="{FF2B5EF4-FFF2-40B4-BE49-F238E27FC236}">
                <a16:creationId xmlns:a16="http://schemas.microsoft.com/office/drawing/2014/main" id="{6552236B-7D5E-3366-7EFE-918887201FCA}"/>
              </a:ext>
            </a:extLst>
          </p:cNvPr>
          <p:cNvSpPr txBox="1"/>
          <p:nvPr/>
        </p:nvSpPr>
        <p:spPr>
          <a:xfrm>
            <a:off x="3962400" y="6123543"/>
            <a:ext cx="1720279" cy="369332"/>
          </a:xfrm>
          <a:prstGeom prst="rect">
            <a:avLst/>
          </a:prstGeom>
          <a:noFill/>
        </p:spPr>
        <p:txBody>
          <a:bodyPr wrap="none" rtlCol="0">
            <a:spAutoFit/>
          </a:bodyPr>
          <a:lstStyle/>
          <a:p>
            <a:r>
              <a:rPr lang="en-US">
                <a:highlight>
                  <a:srgbClr val="FFFF00"/>
                </a:highlight>
              </a:rPr>
              <a:t>MOSAIC Specific</a:t>
            </a:r>
          </a:p>
        </p:txBody>
      </p:sp>
    </p:spTree>
    <p:extLst>
      <p:ext uri="{BB962C8B-B14F-4D97-AF65-F5344CB8AC3E}">
        <p14:creationId xmlns:p14="http://schemas.microsoft.com/office/powerpoint/2010/main" val="2887178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E2F8-2E6B-83FE-AD34-DAA1982891C8}"/>
              </a:ext>
            </a:extLst>
          </p:cNvPr>
          <p:cNvSpPr>
            <a:spLocks noGrp="1"/>
          </p:cNvSpPr>
          <p:nvPr>
            <p:ph type="title"/>
          </p:nvPr>
        </p:nvSpPr>
        <p:spPr/>
        <p:txBody>
          <a:bodyPr/>
          <a:lstStyle/>
          <a:p>
            <a:r>
              <a:rPr lang="en-US"/>
              <a:t>Insights from K99 Reviews: Research Plan</a:t>
            </a:r>
          </a:p>
        </p:txBody>
      </p:sp>
      <p:sp>
        <p:nvSpPr>
          <p:cNvPr id="3" name="Content Placeholder 2">
            <a:extLst>
              <a:ext uri="{FF2B5EF4-FFF2-40B4-BE49-F238E27FC236}">
                <a16:creationId xmlns:a16="http://schemas.microsoft.com/office/drawing/2014/main" id="{76B746FB-0734-77E6-2F76-79FA27F8111C}"/>
              </a:ext>
            </a:extLst>
          </p:cNvPr>
          <p:cNvSpPr>
            <a:spLocks noGrp="1"/>
          </p:cNvSpPr>
          <p:nvPr>
            <p:ph idx="1"/>
          </p:nvPr>
        </p:nvSpPr>
        <p:spPr/>
        <p:txBody>
          <a:bodyPr/>
          <a:lstStyle/>
          <a:p>
            <a:pPr>
              <a:lnSpc>
                <a:spcPct val="100000"/>
              </a:lnSpc>
            </a:pPr>
            <a:r>
              <a:rPr lang="en-US" b="1"/>
              <a:t>Research Plan</a:t>
            </a:r>
          </a:p>
          <a:p>
            <a:pPr lvl="1">
              <a:lnSpc>
                <a:spcPct val="100000"/>
              </a:lnSpc>
            </a:pPr>
            <a:r>
              <a:rPr lang="en-US" sz="2000"/>
              <a:t>Feasible research plan with clear hypotheses, expected results, and alternative approaches</a:t>
            </a:r>
          </a:p>
          <a:p>
            <a:pPr lvl="1">
              <a:lnSpc>
                <a:spcPct val="100000"/>
              </a:lnSpc>
            </a:pPr>
            <a:r>
              <a:rPr lang="en-US" sz="2000"/>
              <a:t>Aims should</a:t>
            </a:r>
          </a:p>
          <a:p>
            <a:pPr lvl="2">
              <a:lnSpc>
                <a:spcPct val="100000"/>
              </a:lnSpc>
            </a:pPr>
            <a:r>
              <a:rPr lang="en-US" sz="2000"/>
              <a:t>Be related but not interdependent </a:t>
            </a:r>
          </a:p>
          <a:p>
            <a:pPr lvl="2">
              <a:lnSpc>
                <a:spcPct val="100000"/>
              </a:lnSpc>
            </a:pPr>
            <a:r>
              <a:rPr lang="en-US" sz="2000"/>
              <a:t>Address both the mentored (K99) and independent (R00) phases</a:t>
            </a:r>
          </a:p>
          <a:p>
            <a:pPr lvl="1">
              <a:lnSpc>
                <a:spcPct val="100000"/>
              </a:lnSpc>
            </a:pPr>
            <a:r>
              <a:rPr lang="en-US" sz="2000"/>
              <a:t>Statistical analysis (e.g., sample size, power analysis) and attention to relevant biological variables</a:t>
            </a:r>
          </a:p>
          <a:p>
            <a:pPr lvl="1">
              <a:lnSpc>
                <a:spcPct val="100000"/>
              </a:lnSpc>
            </a:pPr>
            <a:r>
              <a:rPr lang="en-US" sz="2000"/>
              <a:t>Easily understood by scientists in and outside of your specific area of research</a:t>
            </a:r>
            <a:endParaRPr lang="en-US"/>
          </a:p>
          <a:p>
            <a:pPr marL="0" indent="0" algn="ctr">
              <a:lnSpc>
                <a:spcPct val="100000"/>
              </a:lnSpc>
              <a:buNone/>
            </a:pPr>
            <a:r>
              <a:rPr lang="en-US" sz="2800" i="1"/>
              <a:t>The entire application is reviewed — a rigorous research proposal is necessary but not sufficient </a:t>
            </a:r>
            <a:endParaRPr lang="en-US"/>
          </a:p>
        </p:txBody>
      </p:sp>
    </p:spTree>
    <p:extLst>
      <p:ext uri="{BB962C8B-B14F-4D97-AF65-F5344CB8AC3E}">
        <p14:creationId xmlns:p14="http://schemas.microsoft.com/office/powerpoint/2010/main" val="468764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71-6B96-6037-8425-82F7875299A4}"/>
              </a:ext>
            </a:extLst>
          </p:cNvPr>
          <p:cNvSpPr>
            <a:spLocks noGrp="1"/>
          </p:cNvSpPr>
          <p:nvPr>
            <p:ph type="title"/>
          </p:nvPr>
        </p:nvSpPr>
        <p:spPr/>
        <p:txBody>
          <a:bodyPr/>
          <a:lstStyle/>
          <a:p>
            <a:r>
              <a:rPr lang="en-US"/>
              <a:t>MOSAIC 2022 Scholars</a:t>
            </a:r>
          </a:p>
        </p:txBody>
      </p:sp>
      <p:pic>
        <p:nvPicPr>
          <p:cNvPr id="5" name="Picture 4" descr="Images of NIH MOSAIC Scholars">
            <a:extLst>
              <a:ext uri="{FF2B5EF4-FFF2-40B4-BE49-F238E27FC236}">
                <a16:creationId xmlns:a16="http://schemas.microsoft.com/office/drawing/2014/main" id="{D6F5376B-A5FB-A862-9F34-3F38FE189E22}"/>
              </a:ext>
            </a:extLst>
          </p:cNvPr>
          <p:cNvPicPr>
            <a:picLocks noChangeAspect="1"/>
          </p:cNvPicPr>
          <p:nvPr/>
        </p:nvPicPr>
        <p:blipFill>
          <a:blip r:embed="rId2"/>
          <a:stretch>
            <a:fillRect/>
          </a:stretch>
        </p:blipFill>
        <p:spPr>
          <a:xfrm>
            <a:off x="874594" y="1362628"/>
            <a:ext cx="3826663" cy="4850296"/>
          </a:xfrm>
          <a:prstGeom prst="rect">
            <a:avLst/>
          </a:prstGeom>
        </p:spPr>
      </p:pic>
      <p:pic>
        <p:nvPicPr>
          <p:cNvPr id="4" name="Content Placeholder 9" descr="Images of NIH Mosaic Scholars ">
            <a:extLst>
              <a:ext uri="{FF2B5EF4-FFF2-40B4-BE49-F238E27FC236}">
                <a16:creationId xmlns:a16="http://schemas.microsoft.com/office/drawing/2014/main" id="{749FD965-721D-E0DA-435D-1088411614F4}"/>
              </a:ext>
            </a:extLst>
          </p:cNvPr>
          <p:cNvPicPr>
            <a:picLocks noChangeAspect="1"/>
          </p:cNvPicPr>
          <p:nvPr/>
        </p:nvPicPr>
        <p:blipFill>
          <a:blip r:embed="rId3"/>
          <a:stretch>
            <a:fillRect/>
          </a:stretch>
        </p:blipFill>
        <p:spPr>
          <a:xfrm>
            <a:off x="5233916" y="1339882"/>
            <a:ext cx="3826663" cy="4850296"/>
          </a:xfrm>
          <a:prstGeom prst="rect">
            <a:avLst/>
          </a:prstGeom>
        </p:spPr>
      </p:pic>
      <p:sp>
        <p:nvSpPr>
          <p:cNvPr id="7" name="TextBox 6">
            <a:extLst>
              <a:ext uri="{FF2B5EF4-FFF2-40B4-BE49-F238E27FC236}">
                <a16:creationId xmlns:a16="http://schemas.microsoft.com/office/drawing/2014/main" id="{CB0361F5-8D7D-BD4A-8148-2990C7520044}"/>
              </a:ext>
            </a:extLst>
          </p:cNvPr>
          <p:cNvSpPr txBox="1"/>
          <p:nvPr/>
        </p:nvSpPr>
        <p:spPr>
          <a:xfrm>
            <a:off x="9351318" y="1690688"/>
            <a:ext cx="2535141" cy="3416320"/>
          </a:xfrm>
          <a:prstGeom prst="rect">
            <a:avLst/>
          </a:prstGeom>
          <a:noFill/>
        </p:spPr>
        <p:txBody>
          <a:bodyPr wrap="square" rtlCol="0">
            <a:spAutoFit/>
          </a:bodyPr>
          <a:lstStyle/>
          <a:p>
            <a:r>
              <a:rPr lang="en-US" b="1"/>
              <a:t>To date, 78% of awardees are women, and 71% have been Black, Latina/o/x, American Indian, Alaska Native, Native Hawaiian, or Pacific Islander</a:t>
            </a:r>
          </a:p>
          <a:p>
            <a:endParaRPr lang="en-US" b="1"/>
          </a:p>
          <a:p>
            <a:endParaRPr lang="en-US" b="1"/>
          </a:p>
          <a:p>
            <a:endParaRPr lang="en-US" b="1"/>
          </a:p>
          <a:p>
            <a:r>
              <a:rPr lang="en-US" b="1">
                <a:highlight>
                  <a:srgbClr val="FFFF00"/>
                </a:highlight>
              </a:rPr>
              <a:t>We want to see you here – apply!</a:t>
            </a:r>
          </a:p>
        </p:txBody>
      </p:sp>
      <p:sp>
        <p:nvSpPr>
          <p:cNvPr id="6" name="Footer Placeholder 4">
            <a:extLst>
              <a:ext uri="{FF2B5EF4-FFF2-40B4-BE49-F238E27FC236}">
                <a16:creationId xmlns:a16="http://schemas.microsoft.com/office/drawing/2014/main" id="{B6A61696-E657-57F3-A81F-B5E9B5DC55C6}"/>
              </a:ext>
            </a:extLst>
          </p:cNvPr>
          <p:cNvSpPr txBox="1">
            <a:spLocks/>
          </p:cNvSpPr>
          <p:nvPr/>
        </p:nvSpPr>
        <p:spPr>
          <a:xfrm>
            <a:off x="1981200" y="6310312"/>
            <a:ext cx="7239000" cy="36512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4"/>
              </a:rPr>
              <a:t>https://www.nigms.nih.gov/training/careerdev/Pages/mosaic-scholars.aspx</a:t>
            </a:r>
            <a:r>
              <a:rPr lang="en-US"/>
              <a:t> </a:t>
            </a:r>
          </a:p>
        </p:txBody>
      </p:sp>
    </p:spTree>
    <p:extLst>
      <p:ext uri="{BB962C8B-B14F-4D97-AF65-F5344CB8AC3E}">
        <p14:creationId xmlns:p14="http://schemas.microsoft.com/office/powerpoint/2010/main" val="659758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71-6B96-6037-8425-82F7875299A4}"/>
              </a:ext>
            </a:extLst>
          </p:cNvPr>
          <p:cNvSpPr>
            <a:spLocks noGrp="1"/>
          </p:cNvSpPr>
          <p:nvPr>
            <p:ph type="title"/>
          </p:nvPr>
        </p:nvSpPr>
        <p:spPr/>
        <p:txBody>
          <a:bodyPr/>
          <a:lstStyle/>
          <a:p>
            <a:r>
              <a:rPr lang="en-US"/>
              <a:t>Upcoming MOSAIC Webinar</a:t>
            </a:r>
          </a:p>
        </p:txBody>
      </p:sp>
      <p:sp>
        <p:nvSpPr>
          <p:cNvPr id="3" name="Content Placeholder 2">
            <a:extLst>
              <a:ext uri="{FF2B5EF4-FFF2-40B4-BE49-F238E27FC236}">
                <a16:creationId xmlns:a16="http://schemas.microsoft.com/office/drawing/2014/main" id="{DFAD81E5-80B5-6EEB-18D2-CF7E7ED7CDA8}"/>
              </a:ext>
            </a:extLst>
          </p:cNvPr>
          <p:cNvSpPr>
            <a:spLocks noGrp="1"/>
          </p:cNvSpPr>
          <p:nvPr>
            <p:ph idx="1"/>
          </p:nvPr>
        </p:nvSpPr>
        <p:spPr/>
        <p:txBody>
          <a:bodyPr/>
          <a:lstStyle/>
          <a:p>
            <a:r>
              <a:rPr lang="en-US"/>
              <a:t>Wednesday 9/14 at 1 PM ET (will be recorded and posted on </a:t>
            </a:r>
            <a:r>
              <a:rPr lang="en-US">
                <a:hlinkClick r:id="rId2"/>
              </a:rPr>
              <a:t>MOSAIC website</a:t>
            </a:r>
            <a:r>
              <a:rPr lang="en-US"/>
              <a:t>)</a:t>
            </a:r>
          </a:p>
          <a:p>
            <a:pPr marL="800100" lvl="2" indent="0">
              <a:buNone/>
            </a:pPr>
            <a:r>
              <a:rPr lang="nl-NL" sz="2400" i="1" u="sng">
                <a:solidFill>
                  <a:srgbClr val="0000FF"/>
                </a:solidFill>
                <a:latin typeface="Lato" panose="020F0502020204030203" pitchFamily="34" charset="0"/>
                <a:hlinkClick r:id="rId3"/>
              </a:rPr>
              <a:t>https://nih.zoomgov.com/j/1606909580?pwd=emxnLzdvVGMwTDRGcnVEc0VkbUtLUT09</a:t>
            </a:r>
            <a:endParaRPr lang="nl-NL" sz="2400">
              <a:solidFill>
                <a:srgbClr val="323130"/>
              </a:solidFill>
              <a:latin typeface="Segoe UI" panose="020B0502040204020203" pitchFamily="34" charset="0"/>
            </a:endParaRPr>
          </a:p>
          <a:p>
            <a:pPr marL="800100" lvl="2" indent="0">
              <a:buNone/>
            </a:pPr>
            <a:r>
              <a:rPr lang="nl-NL" sz="2400" i="1">
                <a:solidFill>
                  <a:srgbClr val="323130"/>
                </a:solidFill>
                <a:latin typeface="Lato" panose="020F0502020204030203" pitchFamily="34" charset="0"/>
              </a:rPr>
              <a:t>Meeting ID: 160 690 9580</a:t>
            </a:r>
            <a:br>
              <a:rPr lang="nl-NL" sz="2400">
                <a:solidFill>
                  <a:srgbClr val="323130"/>
                </a:solidFill>
                <a:latin typeface="Segoe UI" panose="020B0502040204020203" pitchFamily="34" charset="0"/>
              </a:rPr>
            </a:br>
            <a:r>
              <a:rPr lang="nl-NL" sz="2400" i="1">
                <a:solidFill>
                  <a:srgbClr val="323130"/>
                </a:solidFill>
                <a:latin typeface="Lato" panose="020F0502020204030203" pitchFamily="34" charset="0"/>
              </a:rPr>
              <a:t>Passcode: 228794</a:t>
            </a:r>
            <a:endParaRPr lang="en-US"/>
          </a:p>
          <a:p>
            <a:r>
              <a:rPr lang="en-US" b="1">
                <a:highlight>
                  <a:srgbClr val="FFFF00"/>
                </a:highlight>
              </a:rPr>
              <a:t>Spread the word – </a:t>
            </a:r>
            <a:r>
              <a:rPr lang="en-US" b="1">
                <a:highlight>
                  <a:srgbClr val="FFFF00"/>
                </a:highlight>
                <a:hlinkClick r:id="rId4"/>
              </a:rPr>
              <a:t>NIGMS Feedback Loop Blog</a:t>
            </a:r>
            <a:endParaRPr lang="en-US" b="1">
              <a:highlight>
                <a:srgbClr val="FFFF00"/>
              </a:highlight>
            </a:endParaRPr>
          </a:p>
          <a:p>
            <a:r>
              <a:rPr lang="en-US"/>
              <a:t>For more information email Kenneth Gibbs </a:t>
            </a:r>
            <a:r>
              <a:rPr lang="en-US">
                <a:hlinkClick r:id="rId5"/>
              </a:rPr>
              <a:t>kenneth.gibbs@nih.gov</a:t>
            </a:r>
            <a:endParaRPr lang="en-US"/>
          </a:p>
        </p:txBody>
      </p:sp>
    </p:spTree>
    <p:extLst>
      <p:ext uri="{BB962C8B-B14F-4D97-AF65-F5344CB8AC3E}">
        <p14:creationId xmlns:p14="http://schemas.microsoft.com/office/powerpoint/2010/main" val="413014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77B8-C80D-42CA-BE58-A1A64ED91104}"/>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E78135EC-17A7-4B48-BA3F-9FB0571EEAFD}"/>
              </a:ext>
            </a:extLst>
          </p:cNvPr>
          <p:cNvSpPr>
            <a:spLocks noGrp="1"/>
          </p:cNvSpPr>
          <p:nvPr>
            <p:ph idx="1"/>
          </p:nvPr>
        </p:nvSpPr>
        <p:spPr>
          <a:xfrm>
            <a:off x="838200" y="1825625"/>
            <a:ext cx="5257800" cy="4137853"/>
          </a:xfrm>
        </p:spPr>
        <p:txBody>
          <a:bodyPr>
            <a:noAutofit/>
          </a:bodyPr>
          <a:lstStyle/>
          <a:p>
            <a:r>
              <a:rPr lang="en-US" sz="3600"/>
              <a:t>Navigating NIH</a:t>
            </a:r>
          </a:p>
          <a:p>
            <a:r>
              <a:rPr lang="en-US" sz="3600"/>
              <a:t>NIH-wide resources</a:t>
            </a:r>
          </a:p>
          <a:p>
            <a:r>
              <a:rPr lang="en-US" sz="3600"/>
              <a:t>Q &amp; A</a:t>
            </a:r>
          </a:p>
        </p:txBody>
      </p:sp>
      <p:sp>
        <p:nvSpPr>
          <p:cNvPr id="4" name="Content Placeholder 2">
            <a:extLst>
              <a:ext uri="{FF2B5EF4-FFF2-40B4-BE49-F238E27FC236}">
                <a16:creationId xmlns:a16="http://schemas.microsoft.com/office/drawing/2014/main" id="{8F24EA79-EBF1-EFC7-B2AB-5C266CCB330B}"/>
              </a:ext>
            </a:extLst>
          </p:cNvPr>
          <p:cNvSpPr txBox="1">
            <a:spLocks/>
          </p:cNvSpPr>
          <p:nvPr/>
        </p:nvSpPr>
        <p:spPr>
          <a:xfrm>
            <a:off x="6449568" y="1687513"/>
            <a:ext cx="5099304" cy="4137853"/>
          </a:xfrm>
          <a:prstGeom prst="rect">
            <a:avLst/>
          </a:prstGeom>
          <a:solidFill>
            <a:srgbClr val="1E548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Take home messages</a:t>
            </a:r>
            <a:r>
              <a:rPr lang="en-US">
                <a:solidFill>
                  <a:schemeClr val="bg1"/>
                </a:solidFill>
              </a:rPr>
              <a:t>: </a:t>
            </a:r>
          </a:p>
          <a:p>
            <a:endParaRPr lang="en-US">
              <a:solidFill>
                <a:schemeClr val="bg1"/>
              </a:solidFill>
            </a:endParaRPr>
          </a:p>
          <a:p>
            <a:r>
              <a:rPr lang="en-US">
                <a:solidFill>
                  <a:schemeClr val="bg1"/>
                </a:solidFill>
              </a:rPr>
              <a:t>Contact your program officers! </a:t>
            </a:r>
          </a:p>
          <a:p>
            <a:endParaRPr lang="en-US">
              <a:solidFill>
                <a:schemeClr val="bg1"/>
              </a:solidFill>
            </a:endParaRPr>
          </a:p>
          <a:p>
            <a:r>
              <a:rPr lang="en-US">
                <a:solidFill>
                  <a:schemeClr val="bg1"/>
                </a:solidFill>
              </a:rPr>
              <a:t>Don’t self eliminate (go for it)!</a:t>
            </a:r>
          </a:p>
        </p:txBody>
      </p:sp>
    </p:spTree>
    <p:extLst>
      <p:ext uri="{BB962C8B-B14F-4D97-AF65-F5344CB8AC3E}">
        <p14:creationId xmlns:p14="http://schemas.microsoft.com/office/powerpoint/2010/main" val="5073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1A27-78CA-44F0-A302-2BDC15448BB8}"/>
              </a:ext>
            </a:extLst>
          </p:cNvPr>
          <p:cNvSpPr>
            <a:spLocks noGrp="1"/>
          </p:cNvSpPr>
          <p:nvPr>
            <p:ph type="title"/>
          </p:nvPr>
        </p:nvSpPr>
        <p:spPr>
          <a:xfrm>
            <a:off x="1477881" y="283415"/>
            <a:ext cx="9693325" cy="1036495"/>
          </a:xfrm>
        </p:spPr>
        <p:txBody>
          <a:bodyPr>
            <a:noAutofit/>
          </a:bodyPr>
          <a:lstStyle/>
          <a:p>
            <a:pPr algn="l"/>
            <a:r>
              <a:rPr lang="en-US" sz="2400" b="1"/>
              <a:t>The BRAIN Initiative® Advanced Postdoctoral Career Transition Award to Promote Diversity (K99/R00</a:t>
            </a:r>
            <a:r>
              <a:rPr lang="en-US" sz="2000" b="1"/>
              <a:t>)</a:t>
            </a:r>
          </a:p>
        </p:txBody>
      </p:sp>
      <p:sp>
        <p:nvSpPr>
          <p:cNvPr id="28" name="Rectangle 27">
            <a:extLst>
              <a:ext uri="{FF2B5EF4-FFF2-40B4-BE49-F238E27FC236}">
                <a16:creationId xmlns:a16="http://schemas.microsoft.com/office/drawing/2014/main" id="{1F34D0C8-7829-4B4D-8C0D-E85D59B1C3D5}"/>
              </a:ext>
            </a:extLst>
          </p:cNvPr>
          <p:cNvSpPr/>
          <p:nvPr/>
        </p:nvSpPr>
        <p:spPr>
          <a:xfrm>
            <a:off x="5514686" y="724827"/>
            <a:ext cx="4393190" cy="461665"/>
          </a:xfrm>
          <a:prstGeom prst="rect">
            <a:avLst/>
          </a:prstGeom>
        </p:spPr>
        <p:txBody>
          <a:bodyPr wrap="none" lIns="91440" tIns="45720" rIns="91440" bIns="45720" anchor="t">
            <a:spAutoFit/>
          </a:bodyPr>
          <a:lstStyle/>
          <a:p>
            <a:r>
              <a:rPr lang="en-US" sz="2400">
                <a:latin typeface="Calibri"/>
                <a:hlinkClick r:id="rId2"/>
              </a:rPr>
              <a:t>RFA-NS-19-043</a:t>
            </a:r>
            <a:r>
              <a:rPr lang="en-US" sz="2400">
                <a:latin typeface="Calibri"/>
              </a:rPr>
              <a:t>  &amp; </a:t>
            </a:r>
            <a:r>
              <a:rPr lang="en-US" sz="2400">
                <a:latin typeface="Calibri"/>
                <a:hlinkClick r:id="rId3"/>
              </a:rPr>
              <a:t>RFA-NS-19-044</a:t>
            </a:r>
            <a:r>
              <a:rPr lang="en-US">
                <a:latin typeface="Calibri"/>
              </a:rPr>
              <a:t> </a:t>
            </a:r>
          </a:p>
        </p:txBody>
      </p:sp>
      <p:sp>
        <p:nvSpPr>
          <p:cNvPr id="3" name="Content Placeholder 2">
            <a:extLst>
              <a:ext uri="{FF2B5EF4-FFF2-40B4-BE49-F238E27FC236}">
                <a16:creationId xmlns:a16="http://schemas.microsoft.com/office/drawing/2014/main" id="{AADBC494-A302-4989-993E-58589971F24F}"/>
              </a:ext>
            </a:extLst>
          </p:cNvPr>
          <p:cNvSpPr>
            <a:spLocks noGrp="1"/>
          </p:cNvSpPr>
          <p:nvPr>
            <p:ph idx="1"/>
          </p:nvPr>
        </p:nvSpPr>
        <p:spPr>
          <a:xfrm>
            <a:off x="4973520" y="1162025"/>
            <a:ext cx="1928662" cy="593684"/>
          </a:xfrm>
        </p:spPr>
        <p:txBody>
          <a:bodyPr vert="horz" lIns="91440" tIns="45720" rIns="91440" bIns="45720" rtlCol="0" anchor="t">
            <a:normAutofit/>
          </a:bodyPr>
          <a:lstStyle/>
          <a:p>
            <a:pPr marL="0" indent="0" algn="ctr">
              <a:buNone/>
            </a:pPr>
            <a:r>
              <a:rPr lang="en-US" sz="2400" b="1">
                <a:solidFill>
                  <a:srgbClr val="FF0000"/>
                </a:solidFill>
              </a:rPr>
              <a:t>Eligibility </a:t>
            </a:r>
            <a:endParaRPr lang="en-US" sz="2400">
              <a:solidFill>
                <a:srgbClr val="FF0000"/>
              </a:solidFill>
              <a:cs typeface="Calibri"/>
            </a:endParaRPr>
          </a:p>
        </p:txBody>
      </p:sp>
      <p:grpSp>
        <p:nvGrpSpPr>
          <p:cNvPr id="4" name="Group 3" descr="Postdoctoral fellow &#10;Less than 5 years experience&#10;Require 1 – 2 years of additional training&#10;&#10;">
            <a:extLst>
              <a:ext uri="{FF2B5EF4-FFF2-40B4-BE49-F238E27FC236}">
                <a16:creationId xmlns:a16="http://schemas.microsoft.com/office/drawing/2014/main" id="{9C8B7F79-3E30-4EF6-97FA-0FBC4AE9456D}"/>
              </a:ext>
            </a:extLst>
          </p:cNvPr>
          <p:cNvGrpSpPr/>
          <p:nvPr/>
        </p:nvGrpSpPr>
        <p:grpSpPr>
          <a:xfrm>
            <a:off x="1494198" y="1642074"/>
            <a:ext cx="4448779" cy="1323439"/>
            <a:chOff x="200522" y="2733696"/>
            <a:chExt cx="4448779" cy="1323439"/>
          </a:xfrm>
        </p:grpSpPr>
        <p:sp>
          <p:nvSpPr>
            <p:cNvPr id="5" name="Rectangle 4">
              <a:extLst>
                <a:ext uri="{FF2B5EF4-FFF2-40B4-BE49-F238E27FC236}">
                  <a16:creationId xmlns:a16="http://schemas.microsoft.com/office/drawing/2014/main" id="{775AB955-D572-42EB-8842-9489CDCAB7BD}"/>
                </a:ext>
              </a:extLst>
            </p:cNvPr>
            <p:cNvSpPr/>
            <p:nvPr/>
          </p:nvSpPr>
          <p:spPr>
            <a:xfrm>
              <a:off x="1034661" y="2733696"/>
              <a:ext cx="3614640" cy="1323439"/>
            </a:xfrm>
            <a:prstGeom prst="rect">
              <a:avLst/>
            </a:prstGeom>
          </p:spPr>
          <p:txBody>
            <a:bodyPr wrap="square" lIns="91440" tIns="45720" rIns="91440" bIns="45720" anchor="t">
              <a:spAutoFit/>
            </a:bodyPr>
            <a:lstStyle/>
            <a:p>
              <a:r>
                <a:rPr lang="en-US" sz="2000" b="1">
                  <a:latin typeface="Calibri"/>
                </a:rPr>
                <a:t>Postdoctoral fellow </a:t>
              </a:r>
              <a:endParaRPr lang="en-US" sz="2000" b="1">
                <a:latin typeface="Calibri"/>
                <a:cs typeface="Calibri"/>
              </a:endParaRPr>
            </a:p>
            <a:p>
              <a:pPr marL="171450" indent="-171450">
                <a:buFont typeface="Arial" panose="020B0604020202020204" pitchFamily="34" charset="0"/>
                <a:buChar char="•"/>
              </a:pPr>
              <a:r>
                <a:rPr lang="en-US" sz="2000" b="1">
                  <a:solidFill>
                    <a:srgbClr val="FF0000"/>
                  </a:solidFill>
                  <a:latin typeface="Calibri"/>
                </a:rPr>
                <a:t>Less than 5 years experience</a:t>
              </a:r>
              <a:endParaRPr lang="en-US" sz="2000" b="1">
                <a:solidFill>
                  <a:srgbClr val="FF0000"/>
                </a:solidFill>
                <a:latin typeface="Calibri"/>
                <a:cs typeface="Calibri"/>
              </a:endParaRPr>
            </a:p>
            <a:p>
              <a:pPr marL="171450" indent="-171450">
                <a:buFont typeface="Arial" panose="020B0604020202020204" pitchFamily="34" charset="0"/>
                <a:buChar char="•"/>
              </a:pPr>
              <a:r>
                <a:rPr lang="en-US" sz="2000">
                  <a:latin typeface="Calibri"/>
                </a:rPr>
                <a:t>Require 1 – 2 years of additional training</a:t>
              </a:r>
              <a:endParaRPr lang="en-US" sz="2000">
                <a:latin typeface="Calibri"/>
                <a:cs typeface="Calibri"/>
              </a:endParaRPr>
            </a:p>
          </p:txBody>
        </p:sp>
        <p:pic>
          <p:nvPicPr>
            <p:cNvPr id="6" name="Picture 5">
              <a:extLst>
                <a:ext uri="{FF2B5EF4-FFF2-40B4-BE49-F238E27FC236}">
                  <a16:creationId xmlns:a16="http://schemas.microsoft.com/office/drawing/2014/main" id="{E108D371-9FC0-45DE-A6C9-34CBF25A9A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89" b="93778" l="6667" r="94222">
                          <a14:foregroundMark x1="48444" y1="14667" x2="32000" y2="43556"/>
                          <a14:foregroundMark x1="32000" y1="43556" x2="49333" y2="68444"/>
                          <a14:foregroundMark x1="49333" y1="68444" x2="64889" y2="46222"/>
                          <a14:foregroundMark x1="64889" y1="46222" x2="38667" y2="38667"/>
                          <a14:foregroundMark x1="38667" y1="38667" x2="44000" y2="70667"/>
                          <a14:foregroundMark x1="44000" y1="70667" x2="59556" y2="51111"/>
                          <a14:foregroundMark x1="59556" y1="51111" x2="81778" y2="46222"/>
                          <a14:foregroundMark x1="81778" y1="46222" x2="83111" y2="71111"/>
                          <a14:foregroundMark x1="83111" y1="71111" x2="88889" y2="46667"/>
                          <a14:foregroundMark x1="88889" y1="46667" x2="78222" y2="25778"/>
                          <a14:foregroundMark x1="78222" y1="25778" x2="60444" y2="11556"/>
                          <a14:foregroundMark x1="60444" y1="11556" x2="36444" y2="12000"/>
                          <a14:foregroundMark x1="36444" y1="12000" x2="19556" y2="30222"/>
                          <a14:foregroundMark x1="19556" y1="30222" x2="8000" y2="55111"/>
                          <a14:foregroundMark x1="8000" y1="55111" x2="12000" y2="76889"/>
                          <a14:foregroundMark x1="12000" y1="76889" x2="20889" y2="47111"/>
                          <a14:foregroundMark x1="20889" y1="47111" x2="25778" y2="72889"/>
                          <a14:foregroundMark x1="25778" y1="72889" x2="44000" y2="91111"/>
                          <a14:foregroundMark x1="44000" y1="91111" x2="66667" y2="92444"/>
                          <a14:foregroundMark x1="66667" y1="92444" x2="75111" y2="64000"/>
                          <a14:foregroundMark x1="75111" y1="64000" x2="83111" y2="57333"/>
                          <a14:foregroundMark x1="64889" y1="21778" x2="51556" y2="41333"/>
                          <a14:foregroundMark x1="62667" y1="6667" x2="38667" y2="4889"/>
                          <a14:foregroundMark x1="8889" y1="37333" x2="8889" y2="77778"/>
                          <a14:foregroundMark x1="6667" y1="41333" x2="6667" y2="64889"/>
                          <a14:foregroundMark x1="6667" y1="64889" x2="26222" y2="49778"/>
                          <a14:foregroundMark x1="26222" y1="49778" x2="14222" y2="43556"/>
                          <a14:foregroundMark x1="19111" y1="63556" x2="19111" y2="88444"/>
                          <a14:foregroundMark x1="19111" y1="88444" x2="53778" y2="91111"/>
                          <a14:foregroundMark x1="21333" y1="93333" x2="78667" y2="94222"/>
                          <a14:foregroundMark x1="88889" y1="34667" x2="94222" y2="56444"/>
                          <a14:foregroundMark x1="94222" y1="56444" x2="84000" y2="76444"/>
                          <a14:foregroundMark x1="84000" y1="76444" x2="71111" y2="57333"/>
                          <a14:foregroundMark x1="71111" y1="57333" x2="86667" y2="39556"/>
                          <a14:foregroundMark x1="86667" y1="39556" x2="88000" y2="36000"/>
                          <a14:backgroundMark x1="10222" y1="7111" x2="10222" y2="7111"/>
                          <a14:backgroundMark x1="14222" y1="7111" x2="12444" y2="15556"/>
                          <a14:backgroundMark x1="15556" y1="7111" x2="10222" y2="889"/>
                        </a14:backgroundRemoval>
                      </a14:imgEffect>
                    </a14:imgLayer>
                  </a14:imgProps>
                </a:ext>
                <a:ext uri="{28A0092B-C50C-407E-A947-70E740481C1C}">
                  <a14:useLocalDpi xmlns:a14="http://schemas.microsoft.com/office/drawing/2010/main"/>
                </a:ext>
              </a:extLst>
            </a:blip>
            <a:stretch>
              <a:fillRect/>
            </a:stretch>
          </p:blipFill>
          <p:spPr>
            <a:xfrm>
              <a:off x="200522" y="2868683"/>
              <a:ext cx="658368" cy="658368"/>
            </a:xfrm>
            <a:prstGeom prst="rect">
              <a:avLst/>
            </a:prstGeom>
          </p:spPr>
        </p:pic>
      </p:grpSp>
      <p:grpSp>
        <p:nvGrpSpPr>
          <p:cNvPr id="12" name="Group 11" descr="BRAIN Initiative research&#10;Must be relevant to the scientific goals of the BRAIN 2025 Report, in areas including but not limited to: engineering, computer science, statistics, mathematics, physics, chemistry, and neuroethics&#10;">
            <a:extLst>
              <a:ext uri="{FF2B5EF4-FFF2-40B4-BE49-F238E27FC236}">
                <a16:creationId xmlns:a16="http://schemas.microsoft.com/office/drawing/2014/main" id="{889199DE-5D8B-4D1A-AEEB-35B25FB6691E}"/>
              </a:ext>
            </a:extLst>
          </p:cNvPr>
          <p:cNvGrpSpPr/>
          <p:nvPr/>
        </p:nvGrpSpPr>
        <p:grpSpPr>
          <a:xfrm>
            <a:off x="1493967" y="3086353"/>
            <a:ext cx="4495874" cy="2612053"/>
            <a:chOff x="4601412" y="2977790"/>
            <a:chExt cx="4143752" cy="2612053"/>
          </a:xfrm>
        </p:grpSpPr>
        <p:sp>
          <p:nvSpPr>
            <p:cNvPr id="13" name="Rectangle 12">
              <a:extLst>
                <a:ext uri="{FF2B5EF4-FFF2-40B4-BE49-F238E27FC236}">
                  <a16:creationId xmlns:a16="http://schemas.microsoft.com/office/drawing/2014/main" id="{E4EA7274-A5B2-4BD6-926F-FABC9ACB4280}"/>
                </a:ext>
              </a:extLst>
            </p:cNvPr>
            <p:cNvSpPr/>
            <p:nvPr/>
          </p:nvSpPr>
          <p:spPr>
            <a:xfrm>
              <a:off x="5376065" y="2977790"/>
              <a:ext cx="3369099" cy="2612053"/>
            </a:xfrm>
            <a:prstGeom prst="rect">
              <a:avLst/>
            </a:prstGeom>
          </p:spPr>
          <p:txBody>
            <a:bodyPr wrap="square" lIns="91440" tIns="45720" rIns="91440" bIns="45720" anchor="t">
              <a:spAutoFit/>
            </a:bodyPr>
            <a:lstStyle/>
            <a:p>
              <a:r>
                <a:rPr lang="en-US" sz="2000" b="1">
                  <a:latin typeface="Calibri"/>
                </a:rPr>
                <a:t>BRAIN Initiative research</a:t>
              </a:r>
              <a:endParaRPr lang="en-US" sz="2000" b="1">
                <a:latin typeface="Calibri"/>
                <a:cs typeface="Calibri"/>
              </a:endParaRPr>
            </a:p>
            <a:p>
              <a:pPr marL="171450" indent="-171450">
                <a:buFont typeface="Arial" panose="020B0604020202020204" pitchFamily="34" charset="0"/>
                <a:buChar char="•"/>
              </a:pPr>
              <a:r>
                <a:rPr lang="en-US" sz="2000" u="sng">
                  <a:latin typeface="Calibri"/>
                </a:rPr>
                <a:t>Must be relevant to the scientific goals of the BRAIN 2025 Report</a:t>
              </a:r>
              <a:r>
                <a:rPr lang="en-US" sz="2000">
                  <a:latin typeface="Calibri"/>
                </a:rPr>
                <a:t>, in areas including but not limited to: engineering, computer science, statistics, mathematics, physics, chemistry, and </a:t>
              </a:r>
              <a:r>
                <a:rPr lang="en-US" sz="2000" err="1">
                  <a:latin typeface="Calibri"/>
                </a:rPr>
                <a:t>neuroethics</a:t>
              </a:r>
              <a:endParaRPr lang="en-US" sz="2000">
                <a:latin typeface="Calibri"/>
              </a:endParaRPr>
            </a:p>
          </p:txBody>
        </p:sp>
        <p:pic>
          <p:nvPicPr>
            <p:cNvPr id="14" name="Picture 13" descr="A close up of a logo&#10;&#10;Description generated with very high confidence">
              <a:extLst>
                <a:ext uri="{FF2B5EF4-FFF2-40B4-BE49-F238E27FC236}">
                  <a16:creationId xmlns:a16="http://schemas.microsoft.com/office/drawing/2014/main" id="{5137FEA2-F00D-496C-BFE6-64AAAEFAB40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01412" y="3077573"/>
              <a:ext cx="739739" cy="658368"/>
            </a:xfrm>
            <a:prstGeom prst="rect">
              <a:avLst/>
            </a:prstGeom>
          </p:spPr>
        </p:pic>
      </p:grpSp>
      <p:grpSp>
        <p:nvGrpSpPr>
          <p:cNvPr id="8" name="Group 7" descr="From diverse backgrounds including:&#10;Individuals from underrepresented racial and ethnic groups (NOT-OD-20-031)&#10;Individuals with disabilities&#10;Women&#10;">
            <a:extLst>
              <a:ext uri="{FF2B5EF4-FFF2-40B4-BE49-F238E27FC236}">
                <a16:creationId xmlns:a16="http://schemas.microsoft.com/office/drawing/2014/main" id="{B961A843-B36D-B9B9-42EF-7C621AF71F3C}"/>
              </a:ext>
            </a:extLst>
          </p:cNvPr>
          <p:cNvGrpSpPr/>
          <p:nvPr/>
        </p:nvGrpSpPr>
        <p:grpSpPr>
          <a:xfrm>
            <a:off x="6149618" y="1644016"/>
            <a:ext cx="4681376" cy="2246769"/>
            <a:chOff x="6149618" y="1644016"/>
            <a:chExt cx="4681376" cy="2246769"/>
          </a:xfrm>
        </p:grpSpPr>
        <p:sp>
          <p:nvSpPr>
            <p:cNvPr id="10" name="Rectangle 9">
              <a:extLst>
                <a:ext uri="{FF2B5EF4-FFF2-40B4-BE49-F238E27FC236}">
                  <a16:creationId xmlns:a16="http://schemas.microsoft.com/office/drawing/2014/main" id="{086FD4EF-38C4-4A5F-A2B8-B95627DE66E1}"/>
                </a:ext>
              </a:extLst>
            </p:cNvPr>
            <p:cNvSpPr/>
            <p:nvPr/>
          </p:nvSpPr>
          <p:spPr>
            <a:xfrm>
              <a:off x="6903160" y="1644016"/>
              <a:ext cx="3927834" cy="2246769"/>
            </a:xfrm>
            <a:prstGeom prst="rect">
              <a:avLst/>
            </a:prstGeom>
          </p:spPr>
          <p:txBody>
            <a:bodyPr wrap="square" lIns="91440" tIns="45720" rIns="91440" bIns="45720" anchor="t">
              <a:spAutoFit/>
            </a:bodyPr>
            <a:lstStyle/>
            <a:p>
              <a:r>
                <a:rPr lang="en-US" sz="2000" b="1">
                  <a:latin typeface="Calibri"/>
                </a:rPr>
                <a:t>From diverse backgrounds</a:t>
              </a:r>
              <a:r>
                <a:rPr lang="en-US" sz="2000">
                  <a:latin typeface="Calibri"/>
                </a:rPr>
                <a:t> including:</a:t>
              </a:r>
              <a:endParaRPr lang="en-US" sz="2000">
                <a:latin typeface="Calibri"/>
                <a:cs typeface="Calibri"/>
              </a:endParaRPr>
            </a:p>
            <a:p>
              <a:pPr marL="285750" indent="-285750">
                <a:buFont typeface="Arial" panose="020B0604020202020204" pitchFamily="34" charset="0"/>
                <a:buChar char="•"/>
              </a:pPr>
              <a:r>
                <a:rPr lang="en-US" sz="2000">
                  <a:latin typeface="Calibri"/>
                </a:rPr>
                <a:t>Individuals from underrepresented racial and ethnic groups (</a:t>
              </a:r>
              <a:r>
                <a:rPr lang="en-US" sz="2000" u="sng">
                  <a:latin typeface="Calibri"/>
                </a:rPr>
                <a:t>NOT-OD-20-031</a:t>
              </a:r>
              <a:r>
                <a:rPr lang="en-US" sz="2000">
                  <a:latin typeface="Calibri"/>
                </a:rPr>
                <a:t>)</a:t>
              </a:r>
              <a:endParaRPr lang="en-US" sz="2000">
                <a:latin typeface="Calibri"/>
                <a:cs typeface="Calibri"/>
              </a:endParaRPr>
            </a:p>
            <a:p>
              <a:pPr marL="285750" indent="-285750">
                <a:buFont typeface="Arial" panose="020B0604020202020204" pitchFamily="34" charset="0"/>
                <a:buChar char="•"/>
              </a:pPr>
              <a:r>
                <a:rPr lang="en-US" sz="2000">
                  <a:latin typeface="Calibri"/>
                </a:rPr>
                <a:t>Individuals with disabilities</a:t>
              </a:r>
              <a:endParaRPr lang="en-US" sz="2000">
                <a:latin typeface="Calibri"/>
                <a:cs typeface="Calibri"/>
              </a:endParaRPr>
            </a:p>
            <a:p>
              <a:pPr marL="285750" indent="-285750">
                <a:buFont typeface="Arial" panose="020B0604020202020204" pitchFamily="34" charset="0"/>
                <a:buChar char="•"/>
              </a:pPr>
              <a:r>
                <a:rPr lang="en-US" sz="2000">
                  <a:latin typeface="Calibri"/>
                </a:rPr>
                <a:t>Women</a:t>
              </a:r>
              <a:endParaRPr lang="en-US" sz="2000">
                <a:latin typeface="Calibri"/>
                <a:cs typeface="Calibri"/>
              </a:endParaRPr>
            </a:p>
          </p:txBody>
        </p:sp>
        <p:pic>
          <p:nvPicPr>
            <p:cNvPr id="11" name="Picture 14" descr="Busts in Silhouette on Twitter Twemoji 2.3">
              <a:extLst>
                <a:ext uri="{FF2B5EF4-FFF2-40B4-BE49-F238E27FC236}">
                  <a16:creationId xmlns:a16="http://schemas.microsoft.com/office/drawing/2014/main" id="{4DF82C8C-A219-4761-8829-392F7A3C2C3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49618" y="1870752"/>
              <a:ext cx="682106" cy="654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descr="U.S. citizen or permanent resident &#10;by time of award (with U.S. Flag image)&#10;">
            <a:extLst>
              <a:ext uri="{FF2B5EF4-FFF2-40B4-BE49-F238E27FC236}">
                <a16:creationId xmlns:a16="http://schemas.microsoft.com/office/drawing/2014/main" id="{63CD1013-22A2-4573-85A7-66CFDEE0A244}"/>
              </a:ext>
            </a:extLst>
          </p:cNvPr>
          <p:cNvGrpSpPr/>
          <p:nvPr/>
        </p:nvGrpSpPr>
        <p:grpSpPr>
          <a:xfrm>
            <a:off x="6262110" y="3983474"/>
            <a:ext cx="4862015" cy="750524"/>
            <a:chOff x="4548302" y="3784535"/>
            <a:chExt cx="4862015" cy="750524"/>
          </a:xfrm>
        </p:grpSpPr>
        <p:pic>
          <p:nvPicPr>
            <p:cNvPr id="23" name="Picture 22" descr="United States on Twitter Twemoji 2.3">
              <a:extLst>
                <a:ext uri="{FF2B5EF4-FFF2-40B4-BE49-F238E27FC236}">
                  <a16:creationId xmlns:a16="http://schemas.microsoft.com/office/drawing/2014/main" id="{EB45BC46-1FD7-43FD-A3C6-2129A9A804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48302" y="3784535"/>
              <a:ext cx="654664" cy="65466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U.S. citizen or permanent resident &#10;by time of award (includes image of flag) &#10;">
              <a:extLst>
                <a:ext uri="{FF2B5EF4-FFF2-40B4-BE49-F238E27FC236}">
                  <a16:creationId xmlns:a16="http://schemas.microsoft.com/office/drawing/2014/main" id="{D2D72916-E878-48A6-A5EF-FA588AA9085A}"/>
                </a:ext>
              </a:extLst>
            </p:cNvPr>
            <p:cNvSpPr/>
            <p:nvPr/>
          </p:nvSpPr>
          <p:spPr>
            <a:xfrm>
              <a:off x="5297229" y="3827173"/>
              <a:ext cx="4113088" cy="707886"/>
            </a:xfrm>
            <a:prstGeom prst="rect">
              <a:avLst/>
            </a:prstGeom>
          </p:spPr>
          <p:txBody>
            <a:bodyPr wrap="square" lIns="91440" tIns="45720" rIns="91440" bIns="45720" anchor="t">
              <a:spAutoFit/>
            </a:bodyPr>
            <a:lstStyle/>
            <a:p>
              <a:r>
                <a:rPr lang="en-US" sz="2000" b="1">
                  <a:latin typeface="Calibri"/>
                </a:rPr>
                <a:t>U.S. citizen or permanent resident </a:t>
              </a:r>
              <a:endParaRPr lang="en-US" sz="2000" b="1">
                <a:latin typeface="Calibri"/>
                <a:cs typeface="Calibri"/>
              </a:endParaRPr>
            </a:p>
            <a:p>
              <a:r>
                <a:rPr lang="en-US" sz="2000" b="1">
                  <a:latin typeface="Calibri"/>
                </a:rPr>
                <a:t>by time of award</a:t>
              </a:r>
              <a:endParaRPr lang="en-US" sz="2000" b="1">
                <a:latin typeface="Calibri"/>
                <a:cs typeface="Calibri"/>
              </a:endParaRPr>
            </a:p>
          </p:txBody>
        </p:sp>
      </p:grpSp>
      <p:grpSp>
        <p:nvGrpSpPr>
          <p:cNvPr id="25" name="Group 24" descr="U.S. domestic institution (includes image of artistic building)&#10;">
            <a:extLst>
              <a:ext uri="{FF2B5EF4-FFF2-40B4-BE49-F238E27FC236}">
                <a16:creationId xmlns:a16="http://schemas.microsoft.com/office/drawing/2014/main" id="{A058144C-4FAC-4906-BEF4-883B39CC82D7}"/>
              </a:ext>
            </a:extLst>
          </p:cNvPr>
          <p:cNvGrpSpPr/>
          <p:nvPr/>
        </p:nvGrpSpPr>
        <p:grpSpPr>
          <a:xfrm>
            <a:off x="6318309" y="4911568"/>
            <a:ext cx="3659909" cy="654664"/>
            <a:chOff x="4548302" y="5227243"/>
            <a:chExt cx="4287334" cy="654664"/>
          </a:xfrm>
        </p:grpSpPr>
        <p:pic>
          <p:nvPicPr>
            <p:cNvPr id="26" name="Picture 4" descr="School on Twitter Twemoji 2.3">
              <a:extLst>
                <a:ext uri="{FF2B5EF4-FFF2-40B4-BE49-F238E27FC236}">
                  <a16:creationId xmlns:a16="http://schemas.microsoft.com/office/drawing/2014/main" id="{7CC048D6-846E-48A6-867F-9FE45FAE264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48302" y="5227243"/>
              <a:ext cx="654664" cy="65466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C964471-BCF3-4B1E-B5A8-8FD09D1B1F20}"/>
                </a:ext>
              </a:extLst>
            </p:cNvPr>
            <p:cNvSpPr/>
            <p:nvPr/>
          </p:nvSpPr>
          <p:spPr>
            <a:xfrm>
              <a:off x="5398282" y="5355532"/>
              <a:ext cx="3437354" cy="400110"/>
            </a:xfrm>
            <a:prstGeom prst="rect">
              <a:avLst/>
            </a:prstGeom>
          </p:spPr>
          <p:txBody>
            <a:bodyPr wrap="square" lIns="91440" tIns="45720" rIns="91440" bIns="45720" anchor="t">
              <a:spAutoFit/>
            </a:bodyPr>
            <a:lstStyle/>
            <a:p>
              <a:r>
                <a:rPr lang="en-US" sz="2000">
                  <a:latin typeface="Calibri"/>
                </a:rPr>
                <a:t>U.S. domestic institution</a:t>
              </a:r>
            </a:p>
          </p:txBody>
        </p:sp>
      </p:grpSp>
      <p:sp>
        <p:nvSpPr>
          <p:cNvPr id="7" name="TextBox 6">
            <a:extLst>
              <a:ext uri="{FF2B5EF4-FFF2-40B4-BE49-F238E27FC236}">
                <a16:creationId xmlns:a16="http://schemas.microsoft.com/office/drawing/2014/main" id="{112992A0-9A47-4E79-A951-121D0F2A5B88}"/>
              </a:ext>
            </a:extLst>
          </p:cNvPr>
          <p:cNvSpPr txBox="1"/>
          <p:nvPr/>
        </p:nvSpPr>
        <p:spPr>
          <a:xfrm>
            <a:off x="1198284" y="5798181"/>
            <a:ext cx="10532161" cy="830997"/>
          </a:xfrm>
          <a:prstGeom prst="rect">
            <a:avLst/>
          </a:prstGeom>
          <a:solidFill>
            <a:schemeClr val="bg1"/>
          </a:solidFill>
        </p:spPr>
        <p:txBody>
          <a:bodyPr wrap="square" lIns="91440" tIns="45720" rIns="91440" bIns="45720" rtlCol="0" anchor="t">
            <a:spAutoFit/>
          </a:bodyPr>
          <a:lstStyle/>
          <a:p>
            <a:pPr algn="ctr"/>
            <a:r>
              <a:rPr lang="en-US" sz="2400" b="1">
                <a:latin typeface="Calibri"/>
              </a:rPr>
              <a:t>For more information, please email to:  </a:t>
            </a:r>
            <a:r>
              <a:rPr lang="en-US" sz="2400" b="1">
                <a:latin typeface="Calibri"/>
                <a:hlinkClick r:id="rId10"/>
              </a:rPr>
              <a:t>BRAINDIVERSITYK99R00@nih.gov</a:t>
            </a:r>
            <a:r>
              <a:rPr lang="en-US" sz="2400">
                <a:latin typeface="Calibri"/>
              </a:rPr>
              <a:t> </a:t>
            </a:r>
          </a:p>
          <a:p>
            <a:pPr algn="ctr"/>
            <a:r>
              <a:rPr lang="en-US" sz="2400">
                <a:latin typeface="Calibri"/>
                <a:cs typeface="Calibri"/>
              </a:rPr>
              <a:t>Or </a:t>
            </a:r>
            <a:r>
              <a:rPr lang="en-US" sz="2400" u="sng">
                <a:latin typeface="Calibri"/>
                <a:cs typeface="Calibri"/>
              </a:rPr>
              <a:t>visit the BRAIN Initiative table in gather town atrium during the event</a:t>
            </a:r>
          </a:p>
        </p:txBody>
      </p:sp>
    </p:spTree>
    <p:extLst>
      <p:ext uri="{BB962C8B-B14F-4D97-AF65-F5344CB8AC3E}">
        <p14:creationId xmlns:p14="http://schemas.microsoft.com/office/powerpoint/2010/main" val="228911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17A8-12DA-5752-3A11-178FD0C6C9EA}"/>
              </a:ext>
            </a:extLst>
          </p:cNvPr>
          <p:cNvSpPr>
            <a:spLocks noGrp="1"/>
          </p:cNvSpPr>
          <p:nvPr>
            <p:ph type="title"/>
          </p:nvPr>
        </p:nvSpPr>
        <p:spPr/>
        <p:txBody>
          <a:bodyPr/>
          <a:lstStyle/>
          <a:p>
            <a:r>
              <a:rPr lang="en-US"/>
              <a:t>K22 Awards</a:t>
            </a:r>
          </a:p>
        </p:txBody>
      </p:sp>
      <p:sp>
        <p:nvSpPr>
          <p:cNvPr id="15" name="Content Placeholder 2">
            <a:extLst>
              <a:ext uri="{FF2B5EF4-FFF2-40B4-BE49-F238E27FC236}">
                <a16:creationId xmlns:a16="http://schemas.microsoft.com/office/drawing/2014/main" id="{5D7E81E5-08EB-88FF-9C21-8A80F43193A0}"/>
              </a:ext>
            </a:extLst>
          </p:cNvPr>
          <p:cNvSpPr>
            <a:spLocks noGrp="1"/>
          </p:cNvSpPr>
          <p:nvPr>
            <p:ph idx="1"/>
          </p:nvPr>
        </p:nvSpPr>
        <p:spPr>
          <a:xfrm>
            <a:off x="838200" y="1959955"/>
            <a:ext cx="5461224" cy="3954035"/>
          </a:xfrm>
        </p:spPr>
        <p:txBody>
          <a:bodyPr>
            <a:normAutofit lnSpcReduction="10000"/>
          </a:bodyPr>
          <a:lstStyle/>
          <a:p>
            <a:r>
              <a:rPr lang="en-US"/>
              <a:t>Another transition award without a mentored phase</a:t>
            </a:r>
          </a:p>
          <a:p>
            <a:r>
              <a:rPr lang="en-US"/>
              <a:t>Intended to promote transition into a faculty position </a:t>
            </a:r>
          </a:p>
          <a:p>
            <a:r>
              <a:rPr lang="en-US"/>
              <a:t>1 phase: K22 (junior faculty; 3 years)</a:t>
            </a:r>
          </a:p>
          <a:p>
            <a:r>
              <a:rPr lang="en-US"/>
              <a:t>Award activation is not automatic and is activated once the trainee secures a satisfactory faculty position</a:t>
            </a:r>
          </a:p>
        </p:txBody>
      </p:sp>
      <p:grpSp>
        <p:nvGrpSpPr>
          <p:cNvPr id="6" name="Group 5" descr="First circle text: The postdoc (2–8 years)* submits an application with an independent research plan&#10;Arrow pointing to next circle&#10;Second circle text: The award is activated when the applicant moves to a satisfactory faculty position within 1 year of obtaining the approval letter&#10;Successful applicants obtain an approval letter&#10;Arrow pointing to final circle&#10;3rd circle text: ">
            <a:extLst>
              <a:ext uri="{FF2B5EF4-FFF2-40B4-BE49-F238E27FC236}">
                <a16:creationId xmlns:a16="http://schemas.microsoft.com/office/drawing/2014/main" id="{E5623624-39E4-E5CC-0BF4-E2B9EC0AE54F}"/>
              </a:ext>
            </a:extLst>
          </p:cNvPr>
          <p:cNvGrpSpPr/>
          <p:nvPr/>
        </p:nvGrpSpPr>
        <p:grpSpPr>
          <a:xfrm>
            <a:off x="6379673" y="465853"/>
            <a:ext cx="5486176" cy="5706347"/>
            <a:chOff x="6379673" y="465853"/>
            <a:chExt cx="5486176" cy="5706347"/>
          </a:xfrm>
        </p:grpSpPr>
        <p:grpSp>
          <p:nvGrpSpPr>
            <p:cNvPr id="5" name="Group 4">
              <a:extLst>
                <a:ext uri="{FF2B5EF4-FFF2-40B4-BE49-F238E27FC236}">
                  <a16:creationId xmlns:a16="http://schemas.microsoft.com/office/drawing/2014/main" id="{BCF89581-E6AA-FCD8-290E-509E30C2D372}"/>
                </a:ext>
              </a:extLst>
            </p:cNvPr>
            <p:cNvGrpSpPr/>
            <p:nvPr/>
          </p:nvGrpSpPr>
          <p:grpSpPr>
            <a:xfrm>
              <a:off x="6379673" y="3679903"/>
              <a:ext cx="2492297" cy="2492297"/>
              <a:chOff x="6379673" y="3679903"/>
              <a:chExt cx="2492297" cy="2492297"/>
            </a:xfrm>
          </p:grpSpPr>
          <p:sp>
            <p:nvSpPr>
              <p:cNvPr id="16" name="Oval 15">
                <a:extLst>
                  <a:ext uri="{FF2B5EF4-FFF2-40B4-BE49-F238E27FC236}">
                    <a16:creationId xmlns:a16="http://schemas.microsoft.com/office/drawing/2014/main" id="{1E8BF901-31C1-877A-EFCE-FAE9FF97C3E5}"/>
                  </a:ext>
                </a:extLst>
              </p:cNvPr>
              <p:cNvSpPr/>
              <p:nvPr/>
            </p:nvSpPr>
            <p:spPr>
              <a:xfrm>
                <a:off x="6379673" y="3679903"/>
                <a:ext cx="2492297" cy="2492297"/>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8F8DC6-21EE-E540-9D90-799733378A3B}"/>
                  </a:ext>
                </a:extLst>
              </p:cNvPr>
              <p:cNvSpPr txBox="1"/>
              <p:nvPr/>
            </p:nvSpPr>
            <p:spPr>
              <a:xfrm>
                <a:off x="6559022" y="3984705"/>
                <a:ext cx="2133600" cy="1815882"/>
              </a:xfrm>
              <a:prstGeom prst="rect">
                <a:avLst/>
              </a:prstGeom>
              <a:noFill/>
            </p:spPr>
            <p:txBody>
              <a:bodyPr wrap="square">
                <a:spAutoFit/>
              </a:bodyPr>
              <a:lstStyle/>
              <a:p>
                <a:pPr algn="ctr"/>
                <a:r>
                  <a:rPr lang="en-US" sz="1600">
                    <a:solidFill>
                      <a:schemeClr val="bg1"/>
                    </a:solidFill>
                    <a:latin typeface="Arial" panose="020B0604020202020204" pitchFamily="34" charset="0"/>
                    <a:cs typeface="Arial" panose="020B0604020202020204" pitchFamily="34" charset="0"/>
                  </a:rPr>
                  <a:t>The award is activated when the applicant moves to a </a:t>
                </a:r>
                <a:r>
                  <a:rPr lang="en-US" sz="1600" i="1">
                    <a:solidFill>
                      <a:schemeClr val="bg1"/>
                    </a:solidFill>
                    <a:latin typeface="Arial" panose="020B0604020202020204" pitchFamily="34" charset="0"/>
                    <a:cs typeface="Arial" panose="020B0604020202020204" pitchFamily="34" charset="0"/>
                  </a:rPr>
                  <a:t>satisfactory</a:t>
                </a:r>
                <a:r>
                  <a:rPr lang="en-US" sz="1600">
                    <a:solidFill>
                      <a:schemeClr val="bg1"/>
                    </a:solidFill>
                    <a:latin typeface="Arial" panose="020B0604020202020204" pitchFamily="34" charset="0"/>
                    <a:cs typeface="Arial" panose="020B0604020202020204" pitchFamily="34" charset="0"/>
                  </a:rPr>
                  <a:t> faculty position within 1 year of obtaining the approval letter</a:t>
                </a:r>
              </a:p>
            </p:txBody>
          </p:sp>
        </p:grpSp>
        <p:cxnSp>
          <p:nvCxnSpPr>
            <p:cNvPr id="18" name="Straight Arrow Connector 17">
              <a:extLst>
                <a:ext uri="{FF2B5EF4-FFF2-40B4-BE49-F238E27FC236}">
                  <a16:creationId xmlns:a16="http://schemas.microsoft.com/office/drawing/2014/main" id="{6F024C68-18B7-DBC2-360F-3AE864E0B46A}"/>
                </a:ext>
              </a:extLst>
            </p:cNvPr>
            <p:cNvCxnSpPr>
              <a:cxnSpLocks/>
              <a:stCxn id="23" idx="3"/>
            </p:cNvCxnSpPr>
            <p:nvPr/>
          </p:nvCxnSpPr>
          <p:spPr>
            <a:xfrm>
              <a:off x="9571441" y="1502869"/>
              <a:ext cx="916379" cy="272822"/>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36EE0A-266E-27B3-81FC-4082C2E96EDA}"/>
                </a:ext>
              </a:extLst>
            </p:cNvPr>
            <p:cNvCxnSpPr>
              <a:cxnSpLocks/>
            </p:cNvCxnSpPr>
            <p:nvPr/>
          </p:nvCxnSpPr>
          <p:spPr>
            <a:xfrm flipH="1">
              <a:off x="8896810" y="4090710"/>
              <a:ext cx="1239469" cy="713348"/>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9BBAD5E-2EAD-13C6-4B8C-D05F86E424AF}"/>
                </a:ext>
              </a:extLst>
            </p:cNvPr>
            <p:cNvGrpSpPr/>
            <p:nvPr/>
          </p:nvGrpSpPr>
          <p:grpSpPr>
            <a:xfrm>
              <a:off x="9571442" y="1886160"/>
              <a:ext cx="2294407" cy="2294407"/>
              <a:chOff x="9571442" y="1886160"/>
              <a:chExt cx="2294407" cy="2294407"/>
            </a:xfrm>
          </p:grpSpPr>
          <p:sp>
            <p:nvSpPr>
              <p:cNvPr id="20" name="Oval 19">
                <a:extLst>
                  <a:ext uri="{FF2B5EF4-FFF2-40B4-BE49-F238E27FC236}">
                    <a16:creationId xmlns:a16="http://schemas.microsoft.com/office/drawing/2014/main" id="{F55D614C-0431-EEEC-4691-BEF9C29779BC}"/>
                  </a:ext>
                </a:extLst>
              </p:cNvPr>
              <p:cNvSpPr/>
              <p:nvPr/>
            </p:nvSpPr>
            <p:spPr>
              <a:xfrm>
                <a:off x="9571442" y="1886160"/>
                <a:ext cx="2294407" cy="2294407"/>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B5B4B26-D5C7-41BC-60A4-A1FD408DEFAE}"/>
                  </a:ext>
                </a:extLst>
              </p:cNvPr>
              <p:cNvSpPr txBox="1"/>
              <p:nvPr/>
            </p:nvSpPr>
            <p:spPr>
              <a:xfrm>
                <a:off x="9623567" y="2598149"/>
                <a:ext cx="2241644" cy="1077218"/>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Successful applicants obtain an approval letter</a:t>
                </a:r>
                <a:endParaRPr lang="en-US" sz="1600">
                  <a:solidFill>
                    <a:schemeClr val="bg1"/>
                  </a:solidFill>
                  <a:ea typeface="+mn-lt"/>
                  <a:cs typeface="+mn-lt"/>
                </a:endParaRPr>
              </a:p>
              <a:p>
                <a:pPr algn="ctr"/>
                <a:endParaRPr lang="en-US" sz="160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6DA23C3-728D-4EA1-525D-2DCFA59F7780}"/>
                </a:ext>
              </a:extLst>
            </p:cNvPr>
            <p:cNvGrpSpPr/>
            <p:nvPr/>
          </p:nvGrpSpPr>
          <p:grpSpPr>
            <a:xfrm>
              <a:off x="7352543" y="465853"/>
              <a:ext cx="2218898" cy="2161022"/>
              <a:chOff x="7352543" y="465853"/>
              <a:chExt cx="2218898" cy="2161022"/>
            </a:xfrm>
          </p:grpSpPr>
          <p:sp>
            <p:nvSpPr>
              <p:cNvPr id="22" name="Oval 21">
                <a:extLst>
                  <a:ext uri="{FF2B5EF4-FFF2-40B4-BE49-F238E27FC236}">
                    <a16:creationId xmlns:a16="http://schemas.microsoft.com/office/drawing/2014/main" id="{7DBCFAD2-0003-CBB4-82A1-66750B3B488C}"/>
                  </a:ext>
                </a:extLst>
              </p:cNvPr>
              <p:cNvSpPr/>
              <p:nvPr/>
            </p:nvSpPr>
            <p:spPr>
              <a:xfrm>
                <a:off x="7352543" y="465853"/>
                <a:ext cx="2178082" cy="2161022"/>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9E6CBC-71D8-79AE-047D-4DBA461EEF30}"/>
                  </a:ext>
                </a:extLst>
              </p:cNvPr>
              <p:cNvSpPr txBox="1"/>
              <p:nvPr/>
            </p:nvSpPr>
            <p:spPr>
              <a:xfrm>
                <a:off x="7363916" y="832447"/>
                <a:ext cx="2207525" cy="1317753"/>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The postdoc (2–8 years)* submits an application with an independent research plan</a:t>
                </a:r>
                <a:endParaRPr lang="en-US">
                  <a:solidFill>
                    <a:schemeClr val="bg1"/>
                  </a:solidFill>
                  <a:latin typeface="Arial"/>
                  <a:cs typeface="Arial"/>
                </a:endParaRPr>
              </a:p>
            </p:txBody>
          </p:sp>
        </p:grpSp>
      </p:grpSp>
      <p:sp>
        <p:nvSpPr>
          <p:cNvPr id="24" name="TextBox 23">
            <a:extLst>
              <a:ext uri="{FF2B5EF4-FFF2-40B4-BE49-F238E27FC236}">
                <a16:creationId xmlns:a16="http://schemas.microsoft.com/office/drawing/2014/main" id="{7260B974-26D0-343C-D299-4A230D93EB6D}"/>
              </a:ext>
            </a:extLst>
          </p:cNvPr>
          <p:cNvSpPr txBox="1"/>
          <p:nvPr/>
        </p:nvSpPr>
        <p:spPr>
          <a:xfrm>
            <a:off x="1295400" y="6172200"/>
            <a:ext cx="7087914" cy="369332"/>
          </a:xfrm>
          <a:prstGeom prst="rect">
            <a:avLst/>
          </a:prstGeom>
          <a:noFill/>
        </p:spPr>
        <p:txBody>
          <a:bodyPr wrap="square" lIns="91440" tIns="45720" rIns="91440" bIns="45720" anchor="t">
            <a:spAutoFit/>
          </a:bodyPr>
          <a:lstStyle/>
          <a:p>
            <a:pPr algn="ctr"/>
            <a:r>
              <a:rPr lang="en-US" b="1"/>
              <a:t>*Confirm with your IC before starting your application</a:t>
            </a:r>
          </a:p>
        </p:txBody>
      </p:sp>
    </p:spTree>
    <p:extLst>
      <p:ext uri="{BB962C8B-B14F-4D97-AF65-F5344CB8AC3E}">
        <p14:creationId xmlns:p14="http://schemas.microsoft.com/office/powerpoint/2010/main" val="1326943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9BD4-D096-868E-FE56-ECEEC0BD0B85}"/>
              </a:ext>
            </a:extLst>
          </p:cNvPr>
          <p:cNvSpPr>
            <a:spLocks noGrp="1"/>
          </p:cNvSpPr>
          <p:nvPr>
            <p:ph type="title"/>
          </p:nvPr>
        </p:nvSpPr>
        <p:spPr/>
        <p:txBody>
          <a:bodyPr/>
          <a:lstStyle/>
          <a:p>
            <a:r>
              <a:rPr lang="en-US"/>
              <a:t>K99 versus K22</a:t>
            </a:r>
          </a:p>
        </p:txBody>
      </p:sp>
      <p:cxnSp>
        <p:nvCxnSpPr>
          <p:cNvPr id="13" name="Straight Arrow Connector 12" descr="Arrow pointing to Eligibility">
            <a:extLst>
              <a:ext uri="{FF2B5EF4-FFF2-40B4-BE49-F238E27FC236}">
                <a16:creationId xmlns:a16="http://schemas.microsoft.com/office/drawing/2014/main" id="{D3DBFBC4-61B0-4277-16B1-00535F35D143}"/>
              </a:ext>
            </a:extLst>
          </p:cNvPr>
          <p:cNvCxnSpPr>
            <a:cxnSpLocks/>
          </p:cNvCxnSpPr>
          <p:nvPr/>
        </p:nvCxnSpPr>
        <p:spPr>
          <a:xfrm>
            <a:off x="2301721" y="2657081"/>
            <a:ext cx="860871" cy="0"/>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descr="Circles with text and arrows between them&#10;First circle text: K99&#10;Arrow pointing to Second circle &#10;Text: Eligibility: p to 4 years of postdoc experience&#10;Arrow pointing to Third circle&#10;Text:  K99: 1-2 years of postdoctoral funding&#10;Arrow pointing to final circle&#10;Text: R00: 3 years of independent research funding">
            <a:extLst>
              <a:ext uri="{FF2B5EF4-FFF2-40B4-BE49-F238E27FC236}">
                <a16:creationId xmlns:a16="http://schemas.microsoft.com/office/drawing/2014/main" id="{74C9314E-F6DD-6348-44C0-7E96BED0B498}"/>
              </a:ext>
            </a:extLst>
          </p:cNvPr>
          <p:cNvGrpSpPr/>
          <p:nvPr/>
        </p:nvGrpSpPr>
        <p:grpSpPr>
          <a:xfrm>
            <a:off x="1325008" y="1688676"/>
            <a:ext cx="8461635" cy="1878491"/>
            <a:chOff x="1325008" y="1688676"/>
            <a:chExt cx="8461635" cy="1878491"/>
          </a:xfrm>
        </p:grpSpPr>
        <p:sp>
          <p:nvSpPr>
            <p:cNvPr id="4" name="Oval 3">
              <a:extLst>
                <a:ext uri="{FF2B5EF4-FFF2-40B4-BE49-F238E27FC236}">
                  <a16:creationId xmlns:a16="http://schemas.microsoft.com/office/drawing/2014/main" id="{2BF8534E-7F3B-1422-11C7-0D954F187732}"/>
                </a:ext>
              </a:extLst>
            </p:cNvPr>
            <p:cNvSpPr/>
            <p:nvPr/>
          </p:nvSpPr>
          <p:spPr>
            <a:xfrm>
              <a:off x="3162593" y="1697949"/>
              <a:ext cx="1869218" cy="1869218"/>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87211A-CC61-F4CC-4E06-30C2CB543A5E}"/>
                </a:ext>
              </a:extLst>
            </p:cNvPr>
            <p:cNvSpPr txBox="1"/>
            <p:nvPr/>
          </p:nvSpPr>
          <p:spPr>
            <a:xfrm>
              <a:off x="3184986" y="2103794"/>
              <a:ext cx="1858478" cy="1077218"/>
            </a:xfrm>
            <a:prstGeom prst="rect">
              <a:avLst/>
            </a:prstGeom>
            <a:noFill/>
          </p:spPr>
          <p:txBody>
            <a:bodyPr wrap="square">
              <a:spAutoFit/>
            </a:bodyPr>
            <a:lstStyle/>
            <a:p>
              <a:pPr algn="ctr" defTabSz="914378"/>
              <a:r>
                <a:rPr lang="en-US" sz="1600" b="1">
                  <a:solidFill>
                    <a:schemeClr val="bg1"/>
                  </a:solidFill>
                  <a:latin typeface="Arial" panose="020B0604020202020204" pitchFamily="34" charset="0"/>
                  <a:cs typeface="Arial" panose="020B0604020202020204" pitchFamily="34" charset="0"/>
                </a:rPr>
                <a:t>Eligibility:</a:t>
              </a:r>
            </a:p>
            <a:p>
              <a:pPr algn="ctr" defTabSz="914378"/>
              <a:r>
                <a:rPr lang="en-US" sz="1600">
                  <a:solidFill>
                    <a:schemeClr val="bg1"/>
                  </a:solidFill>
                  <a:latin typeface="Arial" panose="020B0604020202020204" pitchFamily="34" charset="0"/>
                  <a:cs typeface="Arial" panose="020B0604020202020204" pitchFamily="34" charset="0"/>
                </a:rPr>
                <a:t>Up to 4 years of postdoc </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experience</a:t>
              </a:r>
            </a:p>
          </p:txBody>
        </p:sp>
        <p:sp>
          <p:nvSpPr>
            <p:cNvPr id="7" name="Oval 6">
              <a:extLst>
                <a:ext uri="{FF2B5EF4-FFF2-40B4-BE49-F238E27FC236}">
                  <a16:creationId xmlns:a16="http://schemas.microsoft.com/office/drawing/2014/main" id="{0F467ABF-7FCE-E18F-DD22-AF6AB91B4B36}"/>
                </a:ext>
              </a:extLst>
            </p:cNvPr>
            <p:cNvSpPr/>
            <p:nvPr/>
          </p:nvSpPr>
          <p:spPr>
            <a:xfrm>
              <a:off x="1325008" y="2135682"/>
              <a:ext cx="998452" cy="998452"/>
            </a:xfrm>
            <a:prstGeom prst="ellipse">
              <a:avLst/>
            </a:prstGeom>
            <a:noFill/>
            <a:ln w="25400">
              <a:solidFill>
                <a:srgbClr val="007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02197E-B548-E328-F919-E2CAC1793389}"/>
                </a:ext>
              </a:extLst>
            </p:cNvPr>
            <p:cNvSpPr txBox="1"/>
            <p:nvPr/>
          </p:nvSpPr>
          <p:spPr>
            <a:xfrm>
              <a:off x="1336131" y="2369369"/>
              <a:ext cx="954468" cy="507831"/>
            </a:xfrm>
            <a:prstGeom prst="rect">
              <a:avLst/>
            </a:prstGeom>
            <a:noFill/>
          </p:spPr>
          <p:txBody>
            <a:bodyPr wrap="square">
              <a:spAutoFit/>
            </a:bodyPr>
            <a:lstStyle/>
            <a:p>
              <a:pPr algn="ctr">
                <a:spcAft>
                  <a:spcPts val="600"/>
                </a:spcAft>
              </a:pPr>
              <a:r>
                <a:rPr lang="en-US" sz="2700">
                  <a:solidFill>
                    <a:srgbClr val="0083C1"/>
                  </a:solidFill>
                  <a:effectLst/>
                  <a:latin typeface="Arial" panose="020B0604020202020204" pitchFamily="34" charset="0"/>
                  <a:cs typeface="Arial" panose="020B0604020202020204" pitchFamily="34" charset="0"/>
                </a:rPr>
                <a:t>K99</a:t>
              </a:r>
            </a:p>
          </p:txBody>
        </p:sp>
        <p:sp>
          <p:nvSpPr>
            <p:cNvPr id="9" name="Oval 8">
              <a:extLst>
                <a:ext uri="{FF2B5EF4-FFF2-40B4-BE49-F238E27FC236}">
                  <a16:creationId xmlns:a16="http://schemas.microsoft.com/office/drawing/2014/main" id="{0C980F2B-47B2-5831-572C-F09A1C6F18D3}"/>
                </a:ext>
              </a:extLst>
            </p:cNvPr>
            <p:cNvSpPr/>
            <p:nvPr/>
          </p:nvSpPr>
          <p:spPr>
            <a:xfrm>
              <a:off x="5563917" y="1697949"/>
              <a:ext cx="1869218" cy="1869218"/>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9DCA04-2B60-0EF3-EA90-13521D36FF53}"/>
                </a:ext>
              </a:extLst>
            </p:cNvPr>
            <p:cNvSpPr txBox="1"/>
            <p:nvPr/>
          </p:nvSpPr>
          <p:spPr>
            <a:xfrm>
              <a:off x="5593588" y="2084675"/>
              <a:ext cx="1831355" cy="1077218"/>
            </a:xfrm>
            <a:prstGeom prst="rect">
              <a:avLst/>
            </a:prstGeom>
            <a:noFill/>
          </p:spPr>
          <p:txBody>
            <a:bodyPr wrap="square">
              <a:spAutoFit/>
            </a:bodyPr>
            <a:lstStyle/>
            <a:p>
              <a:pPr algn="ctr" defTabSz="914378"/>
              <a:r>
                <a:rPr lang="en-US" sz="1600" b="1">
                  <a:solidFill>
                    <a:schemeClr val="bg1"/>
                  </a:solidFill>
                  <a:latin typeface="Arial" panose="020B0604020202020204" pitchFamily="34" charset="0"/>
                  <a:cs typeface="Arial" panose="020B0604020202020204" pitchFamily="34" charset="0"/>
                </a:rPr>
                <a:t>K99: </a:t>
              </a:r>
            </a:p>
            <a:p>
              <a:pPr algn="ctr" defTabSz="914378"/>
              <a:r>
                <a:rPr lang="en-US" sz="1600">
                  <a:solidFill>
                    <a:schemeClr val="bg1"/>
                  </a:solidFill>
                  <a:latin typeface="Arial" panose="020B0604020202020204" pitchFamily="34" charset="0"/>
                  <a:cs typeface="Arial" panose="020B0604020202020204" pitchFamily="34" charset="0"/>
                </a:rPr>
                <a:t>1–2 years</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 of postdoctoral funding</a:t>
              </a:r>
            </a:p>
          </p:txBody>
        </p:sp>
        <p:sp>
          <p:nvSpPr>
            <p:cNvPr id="11" name="Oval 10">
              <a:extLst>
                <a:ext uri="{FF2B5EF4-FFF2-40B4-BE49-F238E27FC236}">
                  <a16:creationId xmlns:a16="http://schemas.microsoft.com/office/drawing/2014/main" id="{13CC7D7D-5013-DEC1-6941-62206B84C806}"/>
                </a:ext>
              </a:extLst>
            </p:cNvPr>
            <p:cNvSpPr/>
            <p:nvPr/>
          </p:nvSpPr>
          <p:spPr>
            <a:xfrm>
              <a:off x="7917424" y="1688676"/>
              <a:ext cx="1869219" cy="1869219"/>
            </a:xfrm>
            <a:prstGeom prst="ellipse">
              <a:avLst/>
            </a:prstGeom>
            <a:solidFill>
              <a:srgbClr val="00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49C611-8AEC-2ED9-59F2-8D35B3023332}"/>
                </a:ext>
              </a:extLst>
            </p:cNvPr>
            <p:cNvSpPr txBox="1"/>
            <p:nvPr/>
          </p:nvSpPr>
          <p:spPr>
            <a:xfrm>
              <a:off x="7951314" y="1937735"/>
              <a:ext cx="1834892" cy="1323439"/>
            </a:xfrm>
            <a:prstGeom prst="rect">
              <a:avLst/>
            </a:prstGeom>
            <a:noFill/>
          </p:spPr>
          <p:txBody>
            <a:bodyPr wrap="square">
              <a:spAutoFit/>
            </a:bodyPr>
            <a:lstStyle/>
            <a:p>
              <a:pPr algn="ctr" defTabSz="914378"/>
              <a:r>
                <a:rPr lang="en-US" sz="1600" b="1">
                  <a:solidFill>
                    <a:srgbClr val="FFFFFF"/>
                  </a:solidFill>
                  <a:latin typeface="Arial" panose="020B0604020202020204" pitchFamily="34" charset="0"/>
                  <a:cs typeface="Arial" panose="020B0604020202020204" pitchFamily="34" charset="0"/>
                </a:rPr>
                <a:t>R00: </a:t>
              </a:r>
            </a:p>
            <a:p>
              <a:pPr algn="ctr" defTabSz="914378"/>
              <a:r>
                <a:rPr lang="en-US" sz="1600">
                  <a:solidFill>
                    <a:srgbClr val="FFFFFF"/>
                  </a:solidFill>
                  <a:latin typeface="Arial" panose="020B0604020202020204" pitchFamily="34" charset="0"/>
                  <a:cs typeface="Arial" panose="020B0604020202020204" pitchFamily="34" charset="0"/>
                </a:rPr>
                <a:t>3 years of independent research </a:t>
              </a:r>
              <a:br>
                <a:rPr lang="en-US" sz="1600">
                  <a:solidFill>
                    <a:srgbClr val="FFFFFF"/>
                  </a:solidFill>
                  <a:latin typeface="Arial" panose="020B0604020202020204" pitchFamily="34" charset="0"/>
                  <a:cs typeface="Arial" panose="020B0604020202020204" pitchFamily="34" charset="0"/>
                </a:rPr>
              </a:br>
              <a:r>
                <a:rPr lang="en-US" sz="1600">
                  <a:solidFill>
                    <a:srgbClr val="FFFFFF"/>
                  </a:solidFill>
                  <a:latin typeface="Arial" panose="020B0604020202020204" pitchFamily="34" charset="0"/>
                  <a:cs typeface="Arial" panose="020B0604020202020204" pitchFamily="34" charset="0"/>
                </a:rPr>
                <a:t>funding</a:t>
              </a:r>
            </a:p>
          </p:txBody>
        </p:sp>
        <p:cxnSp>
          <p:nvCxnSpPr>
            <p:cNvPr id="14" name="Straight Arrow Connector 13" descr="Arrow pointing to K99">
              <a:extLst>
                <a:ext uri="{FF2B5EF4-FFF2-40B4-BE49-F238E27FC236}">
                  <a16:creationId xmlns:a16="http://schemas.microsoft.com/office/drawing/2014/main" id="{2E4B5893-C198-C724-501E-CD16D458800D}"/>
                </a:ext>
              </a:extLst>
            </p:cNvPr>
            <p:cNvCxnSpPr>
              <a:cxnSpLocks/>
            </p:cNvCxnSpPr>
            <p:nvPr/>
          </p:nvCxnSpPr>
          <p:spPr>
            <a:xfrm>
              <a:off x="5031810" y="2657081"/>
              <a:ext cx="506929" cy="0"/>
            </a:xfrm>
            <a:prstGeom prst="straightConnector1">
              <a:avLst/>
            </a:prstGeom>
            <a:ln w="19050">
              <a:solidFill>
                <a:srgbClr val="5A595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BB14C7-155A-B3A2-BAD6-A8DD909EECBD}"/>
                </a:ext>
              </a:extLst>
            </p:cNvPr>
            <p:cNvCxnSpPr>
              <a:cxnSpLocks/>
            </p:cNvCxnSpPr>
            <p:nvPr/>
          </p:nvCxnSpPr>
          <p:spPr>
            <a:xfrm>
              <a:off x="7433135" y="2657081"/>
              <a:ext cx="477487" cy="0"/>
            </a:xfrm>
            <a:prstGeom prst="straightConnector1">
              <a:avLst/>
            </a:prstGeom>
            <a:ln w="1905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descr="Circles with text and arrows between them&#10;First circle text: K22 &#10;Arrow pointing to Second circle &#10;Text: Eligibility: 2-8 years of postdoc experience&#10;Arrow pointing to Third circle&#10;Text:  K22: 3 years of salary and research funding">
            <a:extLst>
              <a:ext uri="{FF2B5EF4-FFF2-40B4-BE49-F238E27FC236}">
                <a16:creationId xmlns:a16="http://schemas.microsoft.com/office/drawing/2014/main" id="{C05601B2-3EA7-CD2D-5A58-DD3BBF918E6F}"/>
              </a:ext>
            </a:extLst>
          </p:cNvPr>
          <p:cNvGrpSpPr/>
          <p:nvPr/>
        </p:nvGrpSpPr>
        <p:grpSpPr>
          <a:xfrm>
            <a:off x="1310125" y="3952135"/>
            <a:ext cx="8487258" cy="1878491"/>
            <a:chOff x="1310125" y="3952135"/>
            <a:chExt cx="8487258" cy="1878491"/>
          </a:xfrm>
        </p:grpSpPr>
        <p:cxnSp>
          <p:nvCxnSpPr>
            <p:cNvPr id="25" name="Straight Arrow Connector 24">
              <a:extLst>
                <a:ext uri="{FF2B5EF4-FFF2-40B4-BE49-F238E27FC236}">
                  <a16:creationId xmlns:a16="http://schemas.microsoft.com/office/drawing/2014/main" id="{C12860C7-C770-322F-68CD-8D44F661F72E}"/>
                </a:ext>
              </a:extLst>
            </p:cNvPr>
            <p:cNvCxnSpPr>
              <a:cxnSpLocks/>
            </p:cNvCxnSpPr>
            <p:nvPr/>
          </p:nvCxnSpPr>
          <p:spPr>
            <a:xfrm>
              <a:off x="5042550" y="4920540"/>
              <a:ext cx="506929" cy="0"/>
            </a:xfrm>
            <a:prstGeom prst="straightConnector1">
              <a:avLst/>
            </a:prstGeom>
            <a:ln w="1905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F06B720-5353-62D5-62CE-66089866E124}"/>
                </a:ext>
              </a:extLst>
            </p:cNvPr>
            <p:cNvGrpSpPr/>
            <p:nvPr/>
          </p:nvGrpSpPr>
          <p:grpSpPr>
            <a:xfrm>
              <a:off x="1310125" y="3952135"/>
              <a:ext cx="8487258" cy="1878491"/>
              <a:chOff x="1310125" y="3952135"/>
              <a:chExt cx="8487258" cy="1878491"/>
            </a:xfrm>
          </p:grpSpPr>
          <p:sp>
            <p:nvSpPr>
              <p:cNvPr id="16" name="Oval 15">
                <a:extLst>
                  <a:ext uri="{FF2B5EF4-FFF2-40B4-BE49-F238E27FC236}">
                    <a16:creationId xmlns:a16="http://schemas.microsoft.com/office/drawing/2014/main" id="{05C97D8C-6978-C674-CAAF-D7983CC13F17}"/>
                  </a:ext>
                </a:extLst>
              </p:cNvPr>
              <p:cNvSpPr/>
              <p:nvPr/>
            </p:nvSpPr>
            <p:spPr>
              <a:xfrm>
                <a:off x="3173333" y="3961408"/>
                <a:ext cx="1869218" cy="1869218"/>
              </a:xfrm>
              <a:prstGeom prst="ellipse">
                <a:avLst/>
              </a:prstGeom>
              <a:solidFill>
                <a:srgbClr val="B32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041EB96-4E67-871A-1DEA-EF074763F5A0}"/>
                  </a:ext>
                </a:extLst>
              </p:cNvPr>
              <p:cNvSpPr txBox="1"/>
              <p:nvPr/>
            </p:nvSpPr>
            <p:spPr>
              <a:xfrm>
                <a:off x="3184071" y="4320375"/>
                <a:ext cx="1858478" cy="1077218"/>
              </a:xfrm>
              <a:prstGeom prst="rect">
                <a:avLst/>
              </a:prstGeom>
              <a:noFill/>
            </p:spPr>
            <p:txBody>
              <a:bodyPr wrap="square">
                <a:spAutoFit/>
              </a:bodyPr>
              <a:lstStyle/>
              <a:p>
                <a:pPr algn="ctr" defTabSz="914378"/>
                <a:r>
                  <a:rPr lang="en-US" sz="1600" b="1">
                    <a:solidFill>
                      <a:schemeClr val="bg1"/>
                    </a:solidFill>
                    <a:latin typeface="Arial" panose="020B0604020202020204" pitchFamily="34" charset="0"/>
                    <a:cs typeface="Arial" panose="020B0604020202020204" pitchFamily="34" charset="0"/>
                  </a:rPr>
                  <a:t>Eligibility:</a:t>
                </a:r>
              </a:p>
              <a:p>
                <a:pPr algn="ctr" defTabSz="914378"/>
                <a:r>
                  <a:rPr lang="en-US" sz="1600">
                    <a:solidFill>
                      <a:schemeClr val="bg1"/>
                    </a:solidFill>
                    <a:latin typeface="Arial" panose="020B0604020202020204" pitchFamily="34" charset="0"/>
                    <a:cs typeface="Arial" panose="020B0604020202020204" pitchFamily="34" charset="0"/>
                  </a:rPr>
                  <a:t>2–8 years of </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postdoc </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experience</a:t>
                </a:r>
              </a:p>
            </p:txBody>
          </p:sp>
          <p:sp>
            <p:nvSpPr>
              <p:cNvPr id="18" name="Oval 17">
                <a:extLst>
                  <a:ext uri="{FF2B5EF4-FFF2-40B4-BE49-F238E27FC236}">
                    <a16:creationId xmlns:a16="http://schemas.microsoft.com/office/drawing/2014/main" id="{C89180AF-69A9-62A3-3B0F-06AFFA0A64C1}"/>
                  </a:ext>
                </a:extLst>
              </p:cNvPr>
              <p:cNvSpPr/>
              <p:nvPr/>
            </p:nvSpPr>
            <p:spPr>
              <a:xfrm>
                <a:off x="1325008" y="4421314"/>
                <a:ext cx="998452" cy="998452"/>
              </a:xfrm>
              <a:prstGeom prst="ellipse">
                <a:avLst/>
              </a:prstGeom>
              <a:noFill/>
              <a:ln w="25400">
                <a:solidFill>
                  <a:srgbClr val="B32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86714B-1FC2-A356-AE65-64038636A515}"/>
                  </a:ext>
                </a:extLst>
              </p:cNvPr>
              <p:cNvSpPr txBox="1"/>
              <p:nvPr/>
            </p:nvSpPr>
            <p:spPr>
              <a:xfrm>
                <a:off x="1310125" y="4666624"/>
                <a:ext cx="991596" cy="507831"/>
              </a:xfrm>
              <a:prstGeom prst="rect">
                <a:avLst/>
              </a:prstGeom>
              <a:noFill/>
            </p:spPr>
            <p:txBody>
              <a:bodyPr wrap="square">
                <a:spAutoFit/>
              </a:bodyPr>
              <a:lstStyle/>
              <a:p>
                <a:pPr algn="ctr">
                  <a:spcAft>
                    <a:spcPts val="600"/>
                  </a:spcAft>
                </a:pPr>
                <a:r>
                  <a:rPr lang="en-US" sz="2700">
                    <a:solidFill>
                      <a:srgbClr val="B32475"/>
                    </a:solidFill>
                    <a:effectLst/>
                    <a:latin typeface="Arial" panose="020B0604020202020204" pitchFamily="34" charset="0"/>
                    <a:cs typeface="Arial" panose="020B0604020202020204" pitchFamily="34" charset="0"/>
                  </a:rPr>
                  <a:t>K22</a:t>
                </a:r>
              </a:p>
            </p:txBody>
          </p:sp>
          <p:sp>
            <p:nvSpPr>
              <p:cNvPr id="20" name="Oval 19">
                <a:extLst>
                  <a:ext uri="{FF2B5EF4-FFF2-40B4-BE49-F238E27FC236}">
                    <a16:creationId xmlns:a16="http://schemas.microsoft.com/office/drawing/2014/main" id="{062D4FEE-2E84-F2C2-6527-D3EA111E95B0}"/>
                  </a:ext>
                </a:extLst>
              </p:cNvPr>
              <p:cNvSpPr/>
              <p:nvPr/>
            </p:nvSpPr>
            <p:spPr>
              <a:xfrm>
                <a:off x="5574657" y="3961408"/>
                <a:ext cx="1869218" cy="1869218"/>
              </a:xfrm>
              <a:prstGeom prst="ellipse">
                <a:avLst/>
              </a:prstGeom>
              <a:solidFill>
                <a:schemeClr val="bg1"/>
              </a:solidFill>
              <a:ln w="38100">
                <a:solidFill>
                  <a:srgbClr val="B3247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4FD9E61-7E12-FA9C-002B-DB71ACDF5F02}"/>
                  </a:ext>
                </a:extLst>
              </p:cNvPr>
              <p:cNvSpPr txBox="1"/>
              <p:nvPr/>
            </p:nvSpPr>
            <p:spPr>
              <a:xfrm>
                <a:off x="5601780" y="4225024"/>
                <a:ext cx="1831355" cy="1323439"/>
              </a:xfrm>
              <a:prstGeom prst="rect">
                <a:avLst/>
              </a:prstGeom>
              <a:noFill/>
            </p:spPr>
            <p:txBody>
              <a:bodyPr wrap="square">
                <a:spAutoFit/>
              </a:bodyPr>
              <a:lstStyle/>
              <a:p>
                <a:pPr algn="ctr" defTabSz="914378"/>
                <a:r>
                  <a:rPr lang="en-US" sz="1600" b="1">
                    <a:solidFill>
                      <a:srgbClr val="B32475"/>
                    </a:solidFill>
                    <a:latin typeface="Arial" panose="020B0604020202020204" pitchFamily="34" charset="0"/>
                    <a:cs typeface="Arial" panose="020B0604020202020204" pitchFamily="34" charset="0"/>
                  </a:rPr>
                  <a:t>Approval </a:t>
                </a:r>
                <a:br>
                  <a:rPr lang="en-US" sz="1600" b="1">
                    <a:solidFill>
                      <a:srgbClr val="B32475"/>
                    </a:solidFill>
                    <a:latin typeface="Arial" panose="020B0604020202020204" pitchFamily="34" charset="0"/>
                    <a:cs typeface="Arial" panose="020B0604020202020204" pitchFamily="34" charset="0"/>
                  </a:rPr>
                </a:br>
                <a:r>
                  <a:rPr lang="en-US" sz="1600" b="1">
                    <a:solidFill>
                      <a:srgbClr val="B32475"/>
                    </a:solidFill>
                    <a:latin typeface="Arial" panose="020B0604020202020204" pitchFamily="34" charset="0"/>
                    <a:cs typeface="Arial" panose="020B0604020202020204" pitchFamily="34" charset="0"/>
                  </a:rPr>
                  <a:t>Letter: </a:t>
                </a:r>
              </a:p>
              <a:p>
                <a:pPr algn="ctr" defTabSz="914378"/>
                <a:r>
                  <a:rPr lang="en-US" sz="1600">
                    <a:solidFill>
                      <a:srgbClr val="B32475"/>
                    </a:solidFill>
                    <a:latin typeface="Arial" panose="020B0604020202020204" pitchFamily="34" charset="0"/>
                    <a:cs typeface="Arial" panose="020B0604020202020204" pitchFamily="34" charset="0"/>
                  </a:rPr>
                  <a:t>Up to 1 year to secure a faculty position</a:t>
                </a:r>
              </a:p>
            </p:txBody>
          </p:sp>
          <p:sp>
            <p:nvSpPr>
              <p:cNvPr id="22" name="Oval 21">
                <a:extLst>
                  <a:ext uri="{FF2B5EF4-FFF2-40B4-BE49-F238E27FC236}">
                    <a16:creationId xmlns:a16="http://schemas.microsoft.com/office/drawing/2014/main" id="{52FF9611-66D4-CF50-CF2B-E5FAF4A59AE3}"/>
                  </a:ext>
                </a:extLst>
              </p:cNvPr>
              <p:cNvSpPr/>
              <p:nvPr/>
            </p:nvSpPr>
            <p:spPr>
              <a:xfrm>
                <a:off x="7928164" y="3952135"/>
                <a:ext cx="1869219" cy="1869219"/>
              </a:xfrm>
              <a:prstGeom prst="ellipse">
                <a:avLst/>
              </a:prstGeom>
              <a:solidFill>
                <a:srgbClr val="B32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8BD113B-2FDD-E9DC-9FEB-4DD127A5B3FA}"/>
                  </a:ext>
                </a:extLst>
              </p:cNvPr>
              <p:cNvSpPr txBox="1"/>
              <p:nvPr/>
            </p:nvSpPr>
            <p:spPr>
              <a:xfrm>
                <a:off x="7962491" y="4168880"/>
                <a:ext cx="1834892" cy="1323439"/>
              </a:xfrm>
              <a:prstGeom prst="rect">
                <a:avLst/>
              </a:prstGeom>
              <a:noFill/>
            </p:spPr>
            <p:txBody>
              <a:bodyPr wrap="square">
                <a:spAutoFit/>
              </a:bodyPr>
              <a:lstStyle/>
              <a:p>
                <a:pPr algn="ctr" defTabSz="914378"/>
                <a:r>
                  <a:rPr lang="en-US" sz="1600" b="1">
                    <a:solidFill>
                      <a:srgbClr val="FFFFFF"/>
                    </a:solidFill>
                    <a:latin typeface="Arial" panose="020B0604020202020204" pitchFamily="34" charset="0"/>
                    <a:cs typeface="Arial" panose="020B0604020202020204" pitchFamily="34" charset="0"/>
                  </a:rPr>
                  <a:t>K22: </a:t>
                </a:r>
              </a:p>
              <a:p>
                <a:pPr algn="ctr" defTabSz="914378"/>
                <a:r>
                  <a:rPr lang="en-US" sz="1600">
                    <a:solidFill>
                      <a:srgbClr val="FFFFFF"/>
                    </a:solidFill>
                    <a:latin typeface="Arial" panose="020B0604020202020204" pitchFamily="34" charset="0"/>
                    <a:cs typeface="Arial" panose="020B0604020202020204" pitchFamily="34" charset="0"/>
                  </a:rPr>
                  <a:t>3 years of </a:t>
                </a:r>
                <a:br>
                  <a:rPr lang="en-US" sz="1600">
                    <a:solidFill>
                      <a:srgbClr val="FFFFFF"/>
                    </a:solidFill>
                    <a:latin typeface="Arial" panose="020B0604020202020204" pitchFamily="34" charset="0"/>
                    <a:cs typeface="Arial" panose="020B0604020202020204" pitchFamily="34" charset="0"/>
                  </a:rPr>
                </a:br>
                <a:r>
                  <a:rPr lang="en-US" sz="1600">
                    <a:solidFill>
                      <a:srgbClr val="FFFFFF"/>
                    </a:solidFill>
                    <a:latin typeface="Arial" panose="020B0604020202020204" pitchFamily="34" charset="0"/>
                    <a:cs typeface="Arial" panose="020B0604020202020204" pitchFamily="34" charset="0"/>
                  </a:rPr>
                  <a:t>salary and research </a:t>
                </a:r>
                <a:br>
                  <a:rPr lang="en-US" sz="1600">
                    <a:solidFill>
                      <a:srgbClr val="FFFFFF"/>
                    </a:solidFill>
                    <a:latin typeface="Arial" panose="020B0604020202020204" pitchFamily="34" charset="0"/>
                    <a:cs typeface="Arial" panose="020B0604020202020204" pitchFamily="34" charset="0"/>
                  </a:rPr>
                </a:br>
                <a:r>
                  <a:rPr lang="en-US" sz="1600">
                    <a:solidFill>
                      <a:srgbClr val="FFFFFF"/>
                    </a:solidFill>
                    <a:latin typeface="Arial" panose="020B0604020202020204" pitchFamily="34" charset="0"/>
                    <a:cs typeface="Arial" panose="020B0604020202020204" pitchFamily="34" charset="0"/>
                  </a:rPr>
                  <a:t>funding</a:t>
                </a:r>
              </a:p>
            </p:txBody>
          </p:sp>
          <p:cxnSp>
            <p:nvCxnSpPr>
              <p:cNvPr id="24" name="Straight Arrow Connector 23">
                <a:extLst>
                  <a:ext uri="{FF2B5EF4-FFF2-40B4-BE49-F238E27FC236}">
                    <a16:creationId xmlns:a16="http://schemas.microsoft.com/office/drawing/2014/main" id="{71F3FDCF-250F-747C-168B-70B8A144095B}"/>
                  </a:ext>
                </a:extLst>
              </p:cNvPr>
              <p:cNvCxnSpPr>
                <a:cxnSpLocks/>
              </p:cNvCxnSpPr>
              <p:nvPr/>
            </p:nvCxnSpPr>
            <p:spPr>
              <a:xfrm>
                <a:off x="2312461" y="4920540"/>
                <a:ext cx="860871" cy="0"/>
              </a:xfrm>
              <a:prstGeom prst="straightConnector1">
                <a:avLst/>
              </a:prstGeom>
              <a:ln w="38100">
                <a:solidFill>
                  <a:srgbClr val="5A59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022221-00EF-5F99-767C-51841C444E4D}"/>
                  </a:ext>
                </a:extLst>
              </p:cNvPr>
              <p:cNvCxnSpPr>
                <a:cxnSpLocks/>
              </p:cNvCxnSpPr>
              <p:nvPr/>
            </p:nvCxnSpPr>
            <p:spPr>
              <a:xfrm>
                <a:off x="7443875" y="4920540"/>
                <a:ext cx="477487" cy="0"/>
              </a:xfrm>
              <a:prstGeom prst="straightConnector1">
                <a:avLst/>
              </a:prstGeom>
              <a:ln w="19050">
                <a:solidFill>
                  <a:srgbClr val="5A595E"/>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235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78FD-ABEB-D9EB-3BDE-030748EB5392}"/>
              </a:ext>
            </a:extLst>
          </p:cNvPr>
          <p:cNvSpPr>
            <a:spLocks noGrp="1"/>
          </p:cNvSpPr>
          <p:nvPr>
            <p:ph type="title"/>
          </p:nvPr>
        </p:nvSpPr>
        <p:spPr/>
        <p:txBody>
          <a:bodyPr/>
          <a:lstStyle/>
          <a:p>
            <a:r>
              <a:rPr lang="en-US"/>
              <a:t>K22 – Current Opportunities</a:t>
            </a:r>
          </a:p>
        </p:txBody>
      </p:sp>
      <p:pic>
        <p:nvPicPr>
          <p:cNvPr id="13" name="Picture 12" descr="Image of NIH Guide Search for K22 opportunities, reflecting multiple issuing organizations">
            <a:extLst>
              <a:ext uri="{FF2B5EF4-FFF2-40B4-BE49-F238E27FC236}">
                <a16:creationId xmlns:a16="http://schemas.microsoft.com/office/drawing/2014/main" id="{7CBD3F10-AC5B-B945-71AA-5657600F91BA}"/>
              </a:ext>
            </a:extLst>
          </p:cNvPr>
          <p:cNvPicPr>
            <a:picLocks noChangeAspect="1"/>
          </p:cNvPicPr>
          <p:nvPr/>
        </p:nvPicPr>
        <p:blipFill>
          <a:blip r:embed="rId2"/>
          <a:stretch>
            <a:fillRect/>
          </a:stretch>
        </p:blipFill>
        <p:spPr>
          <a:xfrm>
            <a:off x="487195" y="1981200"/>
            <a:ext cx="7864810" cy="3505200"/>
          </a:xfrm>
          <a:prstGeom prst="rect">
            <a:avLst/>
          </a:prstGeom>
        </p:spPr>
      </p:pic>
      <p:sp>
        <p:nvSpPr>
          <p:cNvPr id="14" name="TextBox 13">
            <a:extLst>
              <a:ext uri="{FF2B5EF4-FFF2-40B4-BE49-F238E27FC236}">
                <a16:creationId xmlns:a16="http://schemas.microsoft.com/office/drawing/2014/main" id="{14ED4864-D9D1-0CD7-0537-BFB24DFF659C}"/>
              </a:ext>
            </a:extLst>
          </p:cNvPr>
          <p:cNvSpPr txBox="1"/>
          <p:nvPr/>
        </p:nvSpPr>
        <p:spPr>
          <a:xfrm>
            <a:off x="4419600" y="6248400"/>
            <a:ext cx="2635337" cy="369332"/>
          </a:xfrm>
          <a:prstGeom prst="rect">
            <a:avLst/>
          </a:prstGeom>
          <a:noFill/>
        </p:spPr>
        <p:txBody>
          <a:bodyPr wrap="none" rtlCol="0">
            <a:spAutoFit/>
          </a:bodyPr>
          <a:lstStyle/>
          <a:p>
            <a:r>
              <a:rPr lang="en-US">
                <a:hlinkClick r:id="rId3"/>
              </a:rPr>
              <a:t>Current K22 opportunities</a:t>
            </a:r>
            <a:endParaRPr lang="en-US"/>
          </a:p>
        </p:txBody>
      </p:sp>
      <p:sp>
        <p:nvSpPr>
          <p:cNvPr id="15" name="TextBox 14">
            <a:extLst>
              <a:ext uri="{FF2B5EF4-FFF2-40B4-BE49-F238E27FC236}">
                <a16:creationId xmlns:a16="http://schemas.microsoft.com/office/drawing/2014/main" id="{40509BB3-E031-AA25-1CFC-8C23A24B00D3}"/>
              </a:ext>
            </a:extLst>
          </p:cNvPr>
          <p:cNvSpPr txBox="1"/>
          <p:nvPr/>
        </p:nvSpPr>
        <p:spPr>
          <a:xfrm>
            <a:off x="8580605" y="1981200"/>
            <a:ext cx="3124200" cy="3416320"/>
          </a:xfrm>
          <a:prstGeom prst="rect">
            <a:avLst/>
          </a:prstGeom>
          <a:noFill/>
        </p:spPr>
        <p:txBody>
          <a:bodyPr wrap="square" rtlCol="0">
            <a:spAutoFit/>
          </a:bodyPr>
          <a:lstStyle/>
          <a:p>
            <a:r>
              <a:rPr lang="en-US" b="1"/>
              <a:t>Confirm before starting your application:</a:t>
            </a:r>
          </a:p>
          <a:p>
            <a:endParaRPr lang="en-US"/>
          </a:p>
          <a:p>
            <a:r>
              <a:rPr lang="en-US"/>
              <a:t>- Only some ICs participate in the K22 opportunity</a:t>
            </a:r>
          </a:p>
          <a:p>
            <a:endParaRPr lang="en-US"/>
          </a:p>
          <a:p>
            <a:r>
              <a:rPr lang="en-US"/>
              <a:t>- Different ICs participate in various types of FOAs – some are No Clinical Trial </a:t>
            </a:r>
            <a:r>
              <a:rPr lang="en-US" b="1"/>
              <a:t>only</a:t>
            </a:r>
          </a:p>
          <a:p>
            <a:endParaRPr lang="en-US"/>
          </a:p>
          <a:p>
            <a:r>
              <a:rPr lang="en-US"/>
              <a:t>- Some K22 opportunities are focused on promoting diversity</a:t>
            </a:r>
          </a:p>
        </p:txBody>
      </p:sp>
    </p:spTree>
    <p:extLst>
      <p:ext uri="{BB962C8B-B14F-4D97-AF65-F5344CB8AC3E}">
        <p14:creationId xmlns:p14="http://schemas.microsoft.com/office/powerpoint/2010/main" val="266681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C2F0-EAF5-9882-A967-C4044DCE4FB4}"/>
              </a:ext>
            </a:extLst>
          </p:cNvPr>
          <p:cNvSpPr>
            <a:spLocks noGrp="1"/>
          </p:cNvSpPr>
          <p:nvPr>
            <p:ph type="title"/>
          </p:nvPr>
        </p:nvSpPr>
        <p:spPr/>
        <p:txBody>
          <a:bodyPr/>
          <a:lstStyle/>
          <a:p>
            <a:r>
              <a:rPr lang="en-US"/>
              <a:t>Other Individual K Awards</a:t>
            </a:r>
          </a:p>
        </p:txBody>
      </p:sp>
      <p:graphicFrame>
        <p:nvGraphicFramePr>
          <p:cNvPr id="4" name="Table 2">
            <a:extLst>
              <a:ext uri="{FF2B5EF4-FFF2-40B4-BE49-F238E27FC236}">
                <a16:creationId xmlns:a16="http://schemas.microsoft.com/office/drawing/2014/main" id="{8AE56CCD-DE92-3007-E545-A337B85869A9}"/>
              </a:ext>
            </a:extLst>
          </p:cNvPr>
          <p:cNvGraphicFramePr>
            <a:graphicFrameLocks noGrp="1"/>
          </p:cNvGraphicFramePr>
          <p:nvPr>
            <p:extLst>
              <p:ext uri="{D42A27DB-BD31-4B8C-83A1-F6EECF244321}">
                <p14:modId xmlns:p14="http://schemas.microsoft.com/office/powerpoint/2010/main" val="1182702408"/>
              </p:ext>
            </p:extLst>
          </p:nvPr>
        </p:nvGraphicFramePr>
        <p:xfrm>
          <a:off x="609600" y="1924346"/>
          <a:ext cx="10972800" cy="4014196"/>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315932884"/>
                    </a:ext>
                  </a:extLst>
                </a:gridCol>
                <a:gridCol w="9956800">
                  <a:extLst>
                    <a:ext uri="{9D8B030D-6E8A-4147-A177-3AD203B41FA5}">
                      <a16:colId xmlns:a16="http://schemas.microsoft.com/office/drawing/2014/main" val="2718729709"/>
                    </a:ext>
                  </a:extLst>
                </a:gridCol>
              </a:tblGrid>
              <a:tr h="1067561">
                <a:tc>
                  <a:txBody>
                    <a:bodyPr/>
                    <a:lstStyle/>
                    <a:p>
                      <a:r>
                        <a:rPr lang="en-US" sz="2400" b="0">
                          <a:solidFill>
                            <a:schemeClr val="tx1"/>
                          </a:solidFill>
                          <a:latin typeface="Segoe UI Semilight" panose="020B0402040204020203" pitchFamily="34" charset="0"/>
                          <a:cs typeface="Segoe UI Semilight" panose="020B0402040204020203" pitchFamily="34" charset="0"/>
                        </a:rPr>
                        <a:t>K01</a:t>
                      </a:r>
                    </a:p>
                  </a:txBody>
                  <a:tcPr marL="121920" marR="121920" marT="60960" marB="60960">
                    <a:solidFill>
                      <a:schemeClr val="accent3">
                        <a:lumMod val="20000"/>
                        <a:lumOff val="80000"/>
                      </a:schemeClr>
                    </a:solidFill>
                  </a:tcPr>
                </a:tc>
                <a:tc>
                  <a:txBody>
                    <a:bodyPr/>
                    <a:lstStyle/>
                    <a:p>
                      <a:r>
                        <a:rPr lang="en-US" sz="2400" b="0">
                          <a:solidFill>
                            <a:schemeClr val="tx1"/>
                          </a:solidFill>
                          <a:latin typeface="Segoe UI Semilight" panose="020B0402040204020203" pitchFamily="34" charset="0"/>
                          <a:cs typeface="Segoe UI Semilight" panose="020B0402040204020203" pitchFamily="34" charset="0"/>
                        </a:rPr>
                        <a:t>Mentored Research Scientist Development Award</a:t>
                      </a:r>
                    </a:p>
                  </a:txBody>
                  <a:tcPr marL="121920" marR="121920" marT="60960" marB="60960">
                    <a:solidFill>
                      <a:schemeClr val="accent3">
                        <a:lumMod val="20000"/>
                        <a:lumOff val="80000"/>
                      </a:schemeClr>
                    </a:solidFill>
                  </a:tcPr>
                </a:tc>
                <a:extLst>
                  <a:ext uri="{0D108BD9-81ED-4DB2-BD59-A6C34878D82A}">
                    <a16:rowId xmlns:a16="http://schemas.microsoft.com/office/drawing/2014/main" val="71219654"/>
                  </a:ext>
                </a:extLst>
              </a:tr>
              <a:tr h="1025634">
                <a:tc>
                  <a:txBody>
                    <a:bodyPr/>
                    <a:lstStyle/>
                    <a:p>
                      <a:r>
                        <a:rPr lang="en-US" sz="2400">
                          <a:latin typeface="Segoe UI Semilight" panose="020B0402040204020203" pitchFamily="34" charset="0"/>
                          <a:cs typeface="Segoe UI Semilight" panose="020B0402040204020203" pitchFamily="34" charset="0"/>
                        </a:rPr>
                        <a:t>K08</a:t>
                      </a:r>
                    </a:p>
                  </a:txBody>
                  <a:tcPr marL="121920" marR="121920" marT="60960" marB="60960">
                    <a:solidFill>
                      <a:srgbClr val="E7EDF4"/>
                    </a:solidFill>
                  </a:tcPr>
                </a:tc>
                <a:tc>
                  <a:txBody>
                    <a:bodyPr/>
                    <a:lstStyle/>
                    <a:p>
                      <a:r>
                        <a:rPr lang="en-US" sz="2400">
                          <a:latin typeface="Segoe UI Semilight" panose="020B0402040204020203" pitchFamily="34" charset="0"/>
                          <a:cs typeface="Segoe UI Semilight" panose="020B0402040204020203" pitchFamily="34" charset="0"/>
                        </a:rPr>
                        <a:t>Mentored </a:t>
                      </a:r>
                      <a:r>
                        <a:rPr lang="en-US" sz="2400">
                          <a:solidFill>
                            <a:schemeClr val="accent2">
                              <a:lumMod val="75000"/>
                            </a:schemeClr>
                          </a:solidFill>
                          <a:latin typeface="Segoe UI Semilight" panose="020B0402040204020203" pitchFamily="34" charset="0"/>
                          <a:cs typeface="Segoe UI Semilight" panose="020B0402040204020203" pitchFamily="34" charset="0"/>
                        </a:rPr>
                        <a:t>Clinical</a:t>
                      </a:r>
                      <a:r>
                        <a:rPr lang="en-US" sz="2400">
                          <a:latin typeface="Segoe UI Semilight" panose="020B0402040204020203" pitchFamily="34" charset="0"/>
                          <a:cs typeface="Segoe UI Semilight" panose="020B0402040204020203" pitchFamily="34" charset="0"/>
                        </a:rPr>
                        <a:t> Scientist Research Career Development Award, </a:t>
                      </a:r>
                      <a:r>
                        <a:rPr lang="en-US" sz="2400">
                          <a:solidFill>
                            <a:schemeClr val="accent2">
                              <a:lumMod val="75000"/>
                            </a:schemeClr>
                          </a:solidFill>
                          <a:latin typeface="Segoe UI Semilight" panose="020B0402040204020203" pitchFamily="34" charset="0"/>
                          <a:cs typeface="Segoe UI Semilight" panose="020B0402040204020203" pitchFamily="34" charset="0"/>
                        </a:rPr>
                        <a:t>Translational and Clinical Research</a:t>
                      </a:r>
                      <a:endParaRPr lang="en-US" sz="2400" b="0">
                        <a:latin typeface="Segoe UI Semilight" panose="020B0402040204020203" pitchFamily="34" charset="0"/>
                        <a:cs typeface="Segoe UI Semilight" panose="020B0402040204020203" pitchFamily="34" charset="0"/>
                      </a:endParaRPr>
                    </a:p>
                  </a:txBody>
                  <a:tcPr marL="121920" marR="121920" marT="60960" marB="60960">
                    <a:solidFill>
                      <a:srgbClr val="E7EDF4"/>
                    </a:solidFill>
                  </a:tcPr>
                </a:tc>
                <a:extLst>
                  <a:ext uri="{0D108BD9-81ED-4DB2-BD59-A6C34878D82A}">
                    <a16:rowId xmlns:a16="http://schemas.microsoft.com/office/drawing/2014/main" val="1752183624"/>
                  </a:ext>
                </a:extLst>
              </a:tr>
              <a:tr h="1067561">
                <a:tc>
                  <a:txBody>
                    <a:bodyPr/>
                    <a:lstStyle/>
                    <a:p>
                      <a:r>
                        <a:rPr lang="en-US" sz="2400">
                          <a:latin typeface="Segoe UI Semilight" panose="020B0402040204020203" pitchFamily="34" charset="0"/>
                          <a:cs typeface="Segoe UI Semilight" panose="020B0402040204020203" pitchFamily="34" charset="0"/>
                        </a:rPr>
                        <a:t>K23</a:t>
                      </a:r>
                    </a:p>
                  </a:txBody>
                  <a:tcPr marL="121920" marR="121920" marT="60960" marB="60960">
                    <a:solidFill>
                      <a:schemeClr val="accent3">
                        <a:lumMod val="20000"/>
                        <a:lumOff val="80000"/>
                      </a:schemeClr>
                    </a:solidFill>
                  </a:tcPr>
                </a:tc>
                <a:tc>
                  <a:txBody>
                    <a:bodyPr/>
                    <a:lstStyle/>
                    <a:p>
                      <a:r>
                        <a:rPr lang="en-US" sz="2400">
                          <a:latin typeface="Segoe UI Semilight" panose="020B0402040204020203" pitchFamily="34" charset="0"/>
                          <a:cs typeface="Segoe UI Semilight" panose="020B0402040204020203" pitchFamily="34" charset="0"/>
                        </a:rPr>
                        <a:t>Mentored </a:t>
                      </a:r>
                      <a:r>
                        <a:rPr lang="en-US" sz="2400">
                          <a:solidFill>
                            <a:schemeClr val="accent2">
                              <a:lumMod val="75000"/>
                            </a:schemeClr>
                          </a:solidFill>
                          <a:latin typeface="Segoe UI Semilight" panose="020B0402040204020203" pitchFamily="34" charset="0"/>
                          <a:cs typeface="Segoe UI Semilight" panose="020B0402040204020203" pitchFamily="34" charset="0"/>
                        </a:rPr>
                        <a:t>Patient-Oriented</a:t>
                      </a:r>
                      <a:r>
                        <a:rPr lang="en-US" sz="2400">
                          <a:latin typeface="Segoe UI Semilight" panose="020B0402040204020203" pitchFamily="34" charset="0"/>
                          <a:cs typeface="Segoe UI Semilight" panose="020B0402040204020203" pitchFamily="34" charset="0"/>
                        </a:rPr>
                        <a:t> Research Career Development Award</a:t>
                      </a:r>
                    </a:p>
                  </a:txBody>
                  <a:tcPr marL="121920" marR="121920" marT="60960" marB="60960">
                    <a:solidFill>
                      <a:schemeClr val="accent3">
                        <a:lumMod val="20000"/>
                        <a:lumOff val="80000"/>
                      </a:schemeClr>
                    </a:solidFill>
                  </a:tcPr>
                </a:tc>
                <a:extLst>
                  <a:ext uri="{0D108BD9-81ED-4DB2-BD59-A6C34878D82A}">
                    <a16:rowId xmlns:a16="http://schemas.microsoft.com/office/drawing/2014/main" val="613173830"/>
                  </a:ext>
                </a:extLst>
              </a:tr>
              <a:tr h="618508">
                <a:tc>
                  <a:txBody>
                    <a:bodyPr/>
                    <a:lstStyle/>
                    <a:p>
                      <a:r>
                        <a:rPr lang="en-US" sz="2400" b="0">
                          <a:solidFill>
                            <a:schemeClr val="tx1"/>
                          </a:solidFill>
                          <a:latin typeface="Segoe UI Semilight" panose="020B0402040204020203" pitchFamily="34" charset="0"/>
                          <a:cs typeface="Segoe UI Semilight" panose="020B0402040204020203" pitchFamily="34" charset="0"/>
                        </a:rPr>
                        <a:t>K25</a:t>
                      </a:r>
                    </a:p>
                  </a:txBody>
                  <a:tcPr marL="121920" marR="121920" marT="60960" marB="60960">
                    <a:solidFill>
                      <a:srgbClr val="D9DEEF"/>
                    </a:solidFill>
                  </a:tcPr>
                </a:tc>
                <a:tc>
                  <a:txBody>
                    <a:bodyPr/>
                    <a:lstStyle/>
                    <a:p>
                      <a:r>
                        <a:rPr lang="en-US" sz="2400" b="0">
                          <a:solidFill>
                            <a:schemeClr val="tx1"/>
                          </a:solidFill>
                          <a:latin typeface="Segoe UI Semilight" panose="020B0402040204020203" pitchFamily="34" charset="0"/>
                          <a:cs typeface="Segoe UI Semilight" panose="020B0402040204020203" pitchFamily="34" charset="0"/>
                        </a:rPr>
                        <a:t>Mentored</a:t>
                      </a:r>
                      <a:r>
                        <a:rPr lang="en-US" sz="2400" b="0">
                          <a:latin typeface="Segoe UI Semilight" panose="020B0402040204020203" pitchFamily="34" charset="0"/>
                          <a:cs typeface="Segoe UI Semilight" panose="020B0402040204020203" pitchFamily="34" charset="0"/>
                        </a:rPr>
                        <a:t> </a:t>
                      </a:r>
                      <a:r>
                        <a:rPr lang="en-US" sz="2400" b="0">
                          <a:solidFill>
                            <a:schemeClr val="accent2">
                              <a:lumMod val="75000"/>
                            </a:schemeClr>
                          </a:solidFill>
                          <a:latin typeface="Segoe UI Semilight" panose="020B0402040204020203" pitchFamily="34" charset="0"/>
                          <a:cs typeface="Segoe UI Semilight" panose="020B0402040204020203" pitchFamily="34" charset="0"/>
                        </a:rPr>
                        <a:t>Quantitative</a:t>
                      </a:r>
                      <a:r>
                        <a:rPr lang="en-US" sz="2400" b="0">
                          <a:latin typeface="Segoe UI Semilight" panose="020B0402040204020203" pitchFamily="34" charset="0"/>
                          <a:cs typeface="Segoe UI Semilight" panose="020B0402040204020203" pitchFamily="34" charset="0"/>
                        </a:rPr>
                        <a:t> </a:t>
                      </a:r>
                      <a:r>
                        <a:rPr lang="en-US" sz="2400" b="0">
                          <a:solidFill>
                            <a:schemeClr val="tx1"/>
                          </a:solidFill>
                          <a:latin typeface="Segoe UI Semilight" panose="020B0402040204020203" pitchFamily="34" charset="0"/>
                          <a:cs typeface="Segoe UI Semilight" panose="020B0402040204020203" pitchFamily="34" charset="0"/>
                        </a:rPr>
                        <a:t>Research Development Award,</a:t>
                      </a:r>
                      <a:r>
                        <a:rPr lang="en-US" sz="2400" b="0">
                          <a:solidFill>
                            <a:schemeClr val="accent2">
                              <a:lumMod val="75000"/>
                            </a:schemeClr>
                          </a:solidFill>
                          <a:latin typeface="Segoe UI Semilight" panose="020B0402040204020203" pitchFamily="34" charset="0"/>
                          <a:cs typeface="Segoe UI Semilight" panose="020B0402040204020203" pitchFamily="34" charset="0"/>
                        </a:rPr>
                        <a:t> open to quantitative scientists </a:t>
                      </a:r>
                      <a:r>
                        <a:rPr lang="en-US" sz="2400" b="0" u="none">
                          <a:solidFill>
                            <a:schemeClr val="accent2">
                              <a:lumMod val="75000"/>
                            </a:schemeClr>
                          </a:solidFill>
                          <a:latin typeface="Segoe UI Semilight" panose="020B0402040204020203" pitchFamily="34" charset="0"/>
                          <a:cs typeface="Segoe UI Semilight" panose="020B0402040204020203" pitchFamily="34" charset="0"/>
                        </a:rPr>
                        <a:t>without</a:t>
                      </a:r>
                      <a:r>
                        <a:rPr lang="en-US" sz="2400" b="0">
                          <a:solidFill>
                            <a:schemeClr val="accent2">
                              <a:lumMod val="75000"/>
                            </a:schemeClr>
                          </a:solidFill>
                          <a:latin typeface="Segoe UI Semilight" panose="020B0402040204020203" pitchFamily="34" charset="0"/>
                          <a:cs typeface="Segoe UI Semilight" panose="020B0402040204020203" pitchFamily="34" charset="0"/>
                        </a:rPr>
                        <a:t> prior wet lab research background</a:t>
                      </a:r>
                      <a:endParaRPr lang="en-US" sz="2400" b="0">
                        <a:latin typeface="Segoe UI Semilight" panose="020B0402040204020203" pitchFamily="34" charset="0"/>
                        <a:cs typeface="Segoe UI Semilight" panose="020B0402040204020203" pitchFamily="34" charset="0"/>
                      </a:endParaRPr>
                    </a:p>
                  </a:txBody>
                  <a:tcPr marL="121920" marR="121920" marT="60960" marB="60960">
                    <a:solidFill>
                      <a:srgbClr val="D9DEEF"/>
                    </a:solidFill>
                  </a:tcPr>
                </a:tc>
                <a:extLst>
                  <a:ext uri="{0D108BD9-81ED-4DB2-BD59-A6C34878D82A}">
                    <a16:rowId xmlns:a16="http://schemas.microsoft.com/office/drawing/2014/main" val="3590038558"/>
                  </a:ext>
                </a:extLst>
              </a:tr>
            </a:tbl>
          </a:graphicData>
        </a:graphic>
      </p:graphicFrame>
      <p:sp>
        <p:nvSpPr>
          <p:cNvPr id="6" name="TextBox 5">
            <a:extLst>
              <a:ext uri="{FF2B5EF4-FFF2-40B4-BE49-F238E27FC236}">
                <a16:creationId xmlns:a16="http://schemas.microsoft.com/office/drawing/2014/main" id="{5C1D18A8-99E4-EED3-D105-548A2AAAB199}"/>
              </a:ext>
            </a:extLst>
          </p:cNvPr>
          <p:cNvSpPr txBox="1"/>
          <p:nvPr/>
        </p:nvSpPr>
        <p:spPr>
          <a:xfrm>
            <a:off x="1295400" y="6172200"/>
            <a:ext cx="7087914" cy="369332"/>
          </a:xfrm>
          <a:prstGeom prst="rect">
            <a:avLst/>
          </a:prstGeom>
          <a:noFill/>
        </p:spPr>
        <p:txBody>
          <a:bodyPr wrap="square">
            <a:spAutoFit/>
          </a:bodyPr>
          <a:lstStyle/>
          <a:p>
            <a:pPr algn="ctr"/>
            <a:r>
              <a:rPr lang="en-US" b="1"/>
              <a:t>Confirm with your IC before starting your application</a:t>
            </a:r>
          </a:p>
        </p:txBody>
      </p:sp>
    </p:spTree>
    <p:extLst>
      <p:ext uri="{BB962C8B-B14F-4D97-AF65-F5344CB8AC3E}">
        <p14:creationId xmlns:p14="http://schemas.microsoft.com/office/powerpoint/2010/main" val="2464885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D39B-C400-4642-A278-BB4096EDE946}"/>
              </a:ext>
            </a:extLst>
          </p:cNvPr>
          <p:cNvSpPr>
            <a:spLocks noGrp="1"/>
          </p:cNvSpPr>
          <p:nvPr>
            <p:ph type="title"/>
          </p:nvPr>
        </p:nvSpPr>
        <p:spPr/>
        <p:txBody>
          <a:bodyPr/>
          <a:lstStyle/>
          <a:p>
            <a:r>
              <a:rPr lang="en-US" b="1"/>
              <a:t>Early-Stage Investigator (ESI)</a:t>
            </a:r>
          </a:p>
        </p:txBody>
      </p:sp>
      <p:sp>
        <p:nvSpPr>
          <p:cNvPr id="3" name="Content Placeholder 2">
            <a:extLst>
              <a:ext uri="{FF2B5EF4-FFF2-40B4-BE49-F238E27FC236}">
                <a16:creationId xmlns:a16="http://schemas.microsoft.com/office/drawing/2014/main" id="{2862F173-3ADE-4EE6-B34A-A5E2802BDE61}"/>
              </a:ext>
            </a:extLst>
          </p:cNvPr>
          <p:cNvSpPr>
            <a:spLocks noGrp="1"/>
          </p:cNvSpPr>
          <p:nvPr>
            <p:ph idx="1"/>
          </p:nvPr>
        </p:nvSpPr>
        <p:spPr>
          <a:xfrm>
            <a:off x="571500" y="1690688"/>
            <a:ext cx="11442700" cy="4137853"/>
          </a:xfrm>
        </p:spPr>
        <p:txBody>
          <a:bodyPr>
            <a:normAutofit lnSpcReduction="10000"/>
          </a:bodyPr>
          <a:lstStyle/>
          <a:p>
            <a:r>
              <a:rPr lang="en-US"/>
              <a:t>An NIH ESI is a New Investigator who has completed their terminal degree or medical residency (or the equivalent and whichever date is later) </a:t>
            </a:r>
            <a:r>
              <a:rPr lang="en-US">
                <a:solidFill>
                  <a:schemeClr val="accent1"/>
                </a:solidFill>
              </a:rPr>
              <a:t>within the past ten years </a:t>
            </a:r>
            <a:r>
              <a:rPr lang="en-US"/>
              <a:t>and has not yet been awarded a substantial, competing NIH research grant.</a:t>
            </a:r>
          </a:p>
          <a:p>
            <a:r>
              <a:rPr lang="en-US"/>
              <a:t>Status can be </a:t>
            </a:r>
            <a:r>
              <a:rPr lang="en-US" b="1"/>
              <a:t>extended</a:t>
            </a:r>
            <a:r>
              <a:rPr lang="en-US"/>
              <a:t> for childbirth (1 year per childbirth in ESI window) and other reasons (e.g., COVID-19 related disruptions,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family care responsibilities, active-duty military service) considered on a case-by-case basis.</a:t>
            </a:r>
          </a:p>
          <a:p>
            <a:r>
              <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rPr>
              <a:t>Receive special attention at Review (career stage), National Advisory Council (high program priority) and potentially increased </a:t>
            </a:r>
            <a:r>
              <a:rPr kumimoji="0" lang="en-US" altLang="en-US" sz="2800" b="0" i="0" u="none" strike="noStrike" kern="1200" cap="none" spc="0" normalizeH="0" baseline="0" noProof="0" err="1">
                <a:ln>
                  <a:noFill/>
                </a:ln>
                <a:solidFill>
                  <a:prstClr val="black"/>
                </a:solidFill>
                <a:effectLst/>
                <a:uLnTx/>
                <a:uFillTx/>
                <a:latin typeface="Calibri" panose="020F0502020204030204"/>
                <a:ea typeface="+mn-ea"/>
                <a:cs typeface="+mn-cs"/>
              </a:rPr>
              <a:t>payline</a:t>
            </a:r>
            <a:r>
              <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rPr>
              <a:t> for scored R01 applications from Early-Stage Investigators</a:t>
            </a:r>
          </a:p>
          <a:p>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a:p>
            <a:endParaRPr lang="en-US"/>
          </a:p>
        </p:txBody>
      </p:sp>
      <p:sp>
        <p:nvSpPr>
          <p:cNvPr id="4" name="TextBox 3">
            <a:extLst>
              <a:ext uri="{FF2B5EF4-FFF2-40B4-BE49-F238E27FC236}">
                <a16:creationId xmlns:a16="http://schemas.microsoft.com/office/drawing/2014/main" id="{821FE490-634B-4545-AA4A-62718D909AD9}"/>
              </a:ext>
            </a:extLst>
          </p:cNvPr>
          <p:cNvSpPr txBox="1"/>
          <p:nvPr/>
        </p:nvSpPr>
        <p:spPr>
          <a:xfrm>
            <a:off x="1270000" y="6075430"/>
            <a:ext cx="6693114" cy="461665"/>
          </a:xfrm>
          <a:prstGeom prst="rect">
            <a:avLst/>
          </a:prstGeom>
          <a:noFill/>
        </p:spPr>
        <p:txBody>
          <a:bodyPr wrap="none" rtlCol="0">
            <a:spAutoFit/>
          </a:bodyPr>
          <a:lstStyle/>
          <a:p>
            <a:r>
              <a:rPr lang="en-US" sz="2400">
                <a:hlinkClick r:id="rId3"/>
              </a:rPr>
              <a:t>https://grants.nih.gov/policy/early-stage/index.htm</a:t>
            </a:r>
            <a:r>
              <a:rPr lang="en-US" sz="2400"/>
              <a:t> </a:t>
            </a:r>
          </a:p>
        </p:txBody>
      </p:sp>
    </p:spTree>
    <p:extLst>
      <p:ext uri="{BB962C8B-B14F-4D97-AF65-F5344CB8AC3E}">
        <p14:creationId xmlns:p14="http://schemas.microsoft.com/office/powerpoint/2010/main" val="772756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7563-AC71-4542-81E6-0586B1252FA0}"/>
              </a:ext>
            </a:extLst>
          </p:cNvPr>
          <p:cNvSpPr>
            <a:spLocks noGrp="1"/>
          </p:cNvSpPr>
          <p:nvPr>
            <p:ph type="title"/>
          </p:nvPr>
        </p:nvSpPr>
        <p:spPr/>
        <p:txBody>
          <a:bodyPr/>
          <a:lstStyle/>
          <a:p>
            <a:r>
              <a:rPr lang="en-US" b="1"/>
              <a:t>Please Contact Program Officers!</a:t>
            </a:r>
          </a:p>
        </p:txBody>
      </p:sp>
      <p:sp>
        <p:nvSpPr>
          <p:cNvPr id="6" name="Text Placeholder 2">
            <a:extLst>
              <a:ext uri="{FF2B5EF4-FFF2-40B4-BE49-F238E27FC236}">
                <a16:creationId xmlns:a16="http://schemas.microsoft.com/office/drawing/2014/main" id="{252620DE-59A0-42D1-B887-493031740B55}"/>
              </a:ext>
            </a:extLst>
          </p:cNvPr>
          <p:cNvSpPr txBox="1">
            <a:spLocks/>
          </p:cNvSpPr>
          <p:nvPr/>
        </p:nvSpPr>
        <p:spPr>
          <a:xfrm>
            <a:off x="625565" y="1690688"/>
            <a:ext cx="11261635" cy="45402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Arial" panose="020B0604020202020204" pitchFamily="34" charset="0"/>
                <a:cs typeface="Arial" panose="020B0604020202020204" pitchFamily="34" charset="0"/>
              </a:rPr>
              <a:t>Program officers can provide insight into NIH funding process</a:t>
            </a:r>
          </a:p>
          <a:p>
            <a:pPr marL="0" indent="0">
              <a:buFont typeface="Arial" panose="020B0604020202020204" pitchFamily="34" charset="0"/>
              <a:buNone/>
            </a:pPr>
            <a:endParaRPr lang="en-US" i="1">
              <a:latin typeface="Arial" panose="020B0604020202020204" pitchFamily="34" charset="0"/>
              <a:cs typeface="Arial" panose="020B0604020202020204" pitchFamily="34" charset="0"/>
            </a:endParaRPr>
          </a:p>
          <a:p>
            <a:pPr marL="0" indent="0">
              <a:buFont typeface="Arial" panose="020B0604020202020204" pitchFamily="34" charset="0"/>
              <a:buNone/>
            </a:pPr>
            <a:r>
              <a:rPr lang="en-US" i="1">
                <a:latin typeface="Arial" panose="020B0604020202020204" pitchFamily="34" charset="0"/>
                <a:cs typeface="Arial" panose="020B0604020202020204" pitchFamily="34" charset="0"/>
              </a:rPr>
              <a:t>Each of the NIH Institutes and Centers use the basic funding mechanisms in different ways </a:t>
            </a:r>
            <a:r>
              <a:rPr lang="en-US" i="1">
                <a:solidFill>
                  <a:srgbClr val="00B0F0"/>
                </a:solidFill>
                <a:latin typeface="Arial" panose="020B0604020202020204" pitchFamily="34" charset="0"/>
                <a:cs typeface="Arial" panose="020B0604020202020204" pitchFamily="34" charset="0"/>
              </a:rPr>
              <a:t>relevant to their mission</a:t>
            </a:r>
          </a:p>
          <a:p>
            <a:pPr marL="0" indent="0">
              <a:buFont typeface="Arial" panose="020B0604020202020204" pitchFamily="34" charset="0"/>
              <a:buNone/>
            </a:pPr>
            <a:endParaRPr lang="en-US" i="1">
              <a:latin typeface="Arial" panose="020B0604020202020204" pitchFamily="34" charset="0"/>
              <a:cs typeface="Arial" panose="020B0604020202020204" pitchFamily="34" charset="0"/>
            </a:endParaRPr>
          </a:p>
          <a:p>
            <a:pPr lvl="1"/>
            <a:r>
              <a:rPr lang="en-US" sz="2800">
                <a:latin typeface="Arial" panose="020B0604020202020204" pitchFamily="34" charset="0"/>
                <a:cs typeface="Arial" panose="020B0604020202020204" pitchFamily="34" charset="0"/>
              </a:rPr>
              <a:t>Different missions &amp; priorities</a:t>
            </a:r>
          </a:p>
          <a:p>
            <a:pPr lvl="1"/>
            <a:r>
              <a:rPr lang="en-US" sz="2800">
                <a:latin typeface="Arial" panose="020B0604020202020204" pitchFamily="34" charset="0"/>
                <a:cs typeface="Arial" panose="020B0604020202020204" pitchFamily="34" charset="0"/>
              </a:rPr>
              <a:t>Different budgets</a:t>
            </a:r>
          </a:p>
          <a:p>
            <a:pPr lvl="1"/>
            <a:r>
              <a:rPr lang="en-US" sz="2800">
                <a:latin typeface="Arial" panose="020B0604020202020204" pitchFamily="34" charset="0"/>
                <a:cs typeface="Arial" panose="020B0604020202020204" pitchFamily="34" charset="0"/>
              </a:rPr>
              <a:t>Different ways of deciding which grants to fund.</a:t>
            </a:r>
          </a:p>
          <a:p>
            <a:pPr lvl="1"/>
            <a:endParaRPr lang="en-US" sz="2800">
              <a:latin typeface="Arial" panose="020B0604020202020204" pitchFamily="34" charset="0"/>
              <a:cs typeface="Arial" panose="020B0604020202020204" pitchFamily="34" charset="0"/>
            </a:endParaRPr>
          </a:p>
          <a:p>
            <a:pPr marL="0" indent="0">
              <a:buNone/>
            </a:pPr>
            <a:r>
              <a:rPr lang="en-US" sz="3200" b="1">
                <a:solidFill>
                  <a:srgbClr val="00B0F0"/>
                </a:solidFill>
                <a:latin typeface="Arial" panose="020B0604020202020204" pitchFamily="34" charset="0"/>
                <a:cs typeface="Arial" panose="020B0604020202020204" pitchFamily="34" charset="0"/>
              </a:rPr>
              <a:t>There are lots of opportunities – go for it!</a:t>
            </a:r>
          </a:p>
          <a:p>
            <a:endParaRPr lang="en-US"/>
          </a:p>
        </p:txBody>
      </p:sp>
    </p:spTree>
    <p:extLst>
      <p:ext uri="{BB962C8B-B14F-4D97-AF65-F5344CB8AC3E}">
        <p14:creationId xmlns:p14="http://schemas.microsoft.com/office/powerpoint/2010/main" val="394865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Overarching Comments</a:t>
            </a:r>
          </a:p>
        </p:txBody>
      </p:sp>
      <p:sp>
        <p:nvSpPr>
          <p:cNvPr id="5" name="Slide Number Placeholder 4"/>
          <p:cNvSpPr>
            <a:spLocks noGrp="1"/>
          </p:cNvSpPr>
          <p:nvPr>
            <p:ph type="sldNum" sz="quarter" idx="4294967295"/>
          </p:nvPr>
        </p:nvSpPr>
        <p:spPr>
          <a:xfrm>
            <a:off x="0" y="6356350"/>
            <a:ext cx="654050" cy="365125"/>
          </a:xfrm>
        </p:spPr>
        <p:txBody>
          <a:bodyPr/>
          <a:lstStyle/>
          <a:p>
            <a:pPr fontAlgn="base">
              <a:spcBef>
                <a:spcPct val="0"/>
              </a:spcBef>
              <a:spcAft>
                <a:spcPct val="0"/>
              </a:spcAft>
              <a:defRPr/>
            </a:pPr>
            <a:fld id="{6C9420DC-4250-AA45-85A1-197C179B51E9}" type="slidenum">
              <a:rPr lang="en-US" smtClean="0">
                <a:solidFill>
                  <a:prstClr val="black"/>
                </a:solidFill>
                <a:latin typeface="Arial" charset="0"/>
                <a:ea typeface="ＭＳ Ｐゴシック" charset="0"/>
                <a:cs typeface="ＭＳ Ｐゴシック" charset="0"/>
              </a:rPr>
              <a:pPr fontAlgn="base">
                <a:spcBef>
                  <a:spcPct val="0"/>
                </a:spcBef>
                <a:spcAft>
                  <a:spcPct val="0"/>
                </a:spcAft>
                <a:defRPr/>
              </a:pPr>
              <a:t>4</a:t>
            </a:fld>
            <a:endParaRPr lang="en-US">
              <a:solidFill>
                <a:prstClr val="black"/>
              </a:solidFill>
              <a:latin typeface="Arial" charset="0"/>
              <a:ea typeface="ＭＳ Ｐゴシック" charset="0"/>
              <a:cs typeface="ＭＳ Ｐゴシック" charset="0"/>
            </a:endParaRPr>
          </a:p>
        </p:txBody>
      </p:sp>
      <p:sp>
        <p:nvSpPr>
          <p:cNvPr id="7" name="Content Placeholder 6">
            <a:extLst>
              <a:ext uri="{FF2B5EF4-FFF2-40B4-BE49-F238E27FC236}">
                <a16:creationId xmlns:a16="http://schemas.microsoft.com/office/drawing/2014/main" id="{A2B2007B-5BAC-4E87-A4F2-D2A2ECE3C7EF}"/>
              </a:ext>
            </a:extLst>
          </p:cNvPr>
          <p:cNvSpPr>
            <a:spLocks noGrp="1"/>
          </p:cNvSpPr>
          <p:nvPr>
            <p:ph idx="1"/>
          </p:nvPr>
        </p:nvSpPr>
        <p:spPr>
          <a:xfrm>
            <a:off x="825230" y="1554163"/>
            <a:ext cx="10985770" cy="4802187"/>
          </a:xfrm>
        </p:spPr>
        <p:txBody>
          <a:bodyPr>
            <a:normAutofit lnSpcReduction="10000"/>
          </a:bodyPr>
          <a:lstStyle/>
          <a:p>
            <a:pPr marL="236538" indent="-236538" eaLnBrk="0" fontAlgn="base" hangingPunct="0">
              <a:lnSpc>
                <a:spcPct val="95000"/>
              </a:lnSpc>
              <a:spcBef>
                <a:spcPct val="35000"/>
              </a:spcBef>
              <a:spcAft>
                <a:spcPct val="0"/>
              </a:spcAft>
              <a:buClr>
                <a:srgbClr val="364B68"/>
              </a:buClr>
              <a:buFontTx/>
              <a:buChar char="•"/>
            </a:pPr>
            <a:r>
              <a:rPr lang="en-US">
                <a:solidFill>
                  <a:srgbClr val="000000"/>
                </a:solidFill>
                <a:ea typeface="Tahoma" panose="020B0604030504040204" pitchFamily="34" charset="0"/>
                <a:cs typeface="Tahoma" panose="020B0604030504040204" pitchFamily="34" charset="0"/>
              </a:rPr>
              <a:t>Understand the mechanism you’re applying for – research grants vs. training or career development awards</a:t>
            </a:r>
          </a:p>
          <a:p>
            <a:pPr marL="693738" lvl="1" indent="-236538" eaLnBrk="0" fontAlgn="base" hangingPunct="0">
              <a:lnSpc>
                <a:spcPct val="95000"/>
              </a:lnSpc>
              <a:spcBef>
                <a:spcPct val="35000"/>
              </a:spcBef>
              <a:spcAft>
                <a:spcPct val="0"/>
              </a:spcAft>
              <a:buClr>
                <a:srgbClr val="364B68"/>
              </a:buClr>
              <a:buFontTx/>
              <a:buChar char="•"/>
            </a:pPr>
            <a:r>
              <a:rPr lang="en-US">
                <a:solidFill>
                  <a:srgbClr val="000000"/>
                </a:solidFill>
                <a:ea typeface="Tahoma" panose="020B0604030504040204" pitchFamily="34" charset="0"/>
                <a:cs typeface="Tahoma" panose="020B0604030504040204" pitchFamily="34" charset="0"/>
              </a:rPr>
              <a:t>Always </a:t>
            </a:r>
            <a:r>
              <a:rPr lang="en-US" b="1">
                <a:solidFill>
                  <a:srgbClr val="000000"/>
                </a:solidFill>
                <a:ea typeface="Tahoma" panose="020B0604030504040204" pitchFamily="34" charset="0"/>
                <a:cs typeface="Tahoma" panose="020B0604030504040204" pitchFamily="34" charset="0"/>
              </a:rPr>
              <a:t>read the entire Funding Opportunity Announcement (FOA) </a:t>
            </a:r>
            <a:r>
              <a:rPr lang="en-US">
                <a:solidFill>
                  <a:srgbClr val="000000"/>
                </a:solidFill>
                <a:ea typeface="Tahoma" panose="020B0604030504040204" pitchFamily="34" charset="0"/>
                <a:cs typeface="Tahoma" panose="020B0604030504040204" pitchFamily="34" charset="0"/>
              </a:rPr>
              <a:t>– purpose, guide notices, review criteria, etc., and follow all instructions.</a:t>
            </a:r>
          </a:p>
          <a:p>
            <a:pPr marL="236538" indent="-236538" eaLnBrk="0" fontAlgn="base" hangingPunct="0">
              <a:lnSpc>
                <a:spcPct val="95000"/>
              </a:lnSpc>
              <a:spcBef>
                <a:spcPct val="35000"/>
              </a:spcBef>
              <a:spcAft>
                <a:spcPct val="0"/>
              </a:spcAft>
              <a:buClr>
                <a:srgbClr val="364B68"/>
              </a:buClr>
              <a:buFontTx/>
              <a:buChar char="•"/>
            </a:pPr>
            <a:r>
              <a:rPr lang="en-US">
                <a:solidFill>
                  <a:srgbClr val="000000"/>
                </a:solidFill>
                <a:ea typeface="Tahoma" panose="020B0604030504040204" pitchFamily="34" charset="0"/>
                <a:cs typeface="Tahoma" panose="020B0604030504040204" pitchFamily="34" charset="0"/>
              </a:rPr>
              <a:t>Program Officers are a resource to applicants</a:t>
            </a:r>
          </a:p>
          <a:p>
            <a:pPr marL="693738" lvl="1" indent="-236538" eaLnBrk="0" fontAlgn="base" hangingPunct="0">
              <a:lnSpc>
                <a:spcPct val="95000"/>
              </a:lnSpc>
              <a:spcBef>
                <a:spcPct val="35000"/>
              </a:spcBef>
              <a:spcAft>
                <a:spcPct val="0"/>
              </a:spcAft>
              <a:buClr>
                <a:srgbClr val="364B68"/>
              </a:buClr>
              <a:buFontTx/>
              <a:buChar char="•"/>
            </a:pPr>
            <a:r>
              <a:rPr lang="en-US" sz="2800">
                <a:solidFill>
                  <a:srgbClr val="000000"/>
                </a:solidFill>
                <a:ea typeface="Tahoma" panose="020B0604030504040204" pitchFamily="34" charset="0"/>
                <a:cs typeface="Tahoma" panose="020B0604030504040204" pitchFamily="34" charset="0"/>
              </a:rPr>
              <a:t>Contact </a:t>
            </a:r>
            <a:r>
              <a:rPr lang="en-US" sz="2800" b="1" u="sng">
                <a:solidFill>
                  <a:srgbClr val="00B0F0"/>
                </a:solidFill>
                <a:ea typeface="Tahoma" panose="020B0604030504040204" pitchFamily="34" charset="0"/>
                <a:cs typeface="Tahoma" panose="020B0604030504040204" pitchFamily="34" charset="0"/>
              </a:rPr>
              <a:t>early</a:t>
            </a:r>
            <a:r>
              <a:rPr lang="en-US" sz="2800">
                <a:solidFill>
                  <a:srgbClr val="000000"/>
                </a:solidFill>
                <a:ea typeface="Tahoma" panose="020B0604030504040204" pitchFamily="34" charset="0"/>
                <a:cs typeface="Tahoma" panose="020B0604030504040204" pitchFamily="34" charset="0"/>
              </a:rPr>
              <a:t> in the process - send </a:t>
            </a:r>
            <a:r>
              <a:rPr lang="en-US" sz="2800" b="1">
                <a:solidFill>
                  <a:srgbClr val="000000"/>
                </a:solidFill>
                <a:ea typeface="Tahoma" panose="020B0604030504040204" pitchFamily="34" charset="0"/>
                <a:cs typeface="Tahoma" panose="020B0604030504040204" pitchFamily="34" charset="0"/>
              </a:rPr>
              <a:t>biosketch</a:t>
            </a:r>
            <a:r>
              <a:rPr lang="en-US" sz="2800">
                <a:solidFill>
                  <a:srgbClr val="000000"/>
                </a:solidFill>
                <a:ea typeface="Tahoma" panose="020B0604030504040204" pitchFamily="34" charset="0"/>
                <a:cs typeface="Tahoma" panose="020B0604030504040204" pitchFamily="34" charset="0"/>
              </a:rPr>
              <a:t> and </a:t>
            </a:r>
            <a:r>
              <a:rPr lang="en-US" sz="2800" b="1">
                <a:solidFill>
                  <a:srgbClr val="000000"/>
                </a:solidFill>
                <a:ea typeface="Tahoma" panose="020B0604030504040204" pitchFamily="34" charset="0"/>
                <a:cs typeface="Tahoma" panose="020B0604030504040204" pitchFamily="34" charset="0"/>
              </a:rPr>
              <a:t>specific aims </a:t>
            </a:r>
            <a:r>
              <a:rPr lang="en-US" sz="2800">
                <a:solidFill>
                  <a:srgbClr val="000000"/>
                </a:solidFill>
                <a:ea typeface="Tahoma" panose="020B0604030504040204" pitchFamily="34" charset="0"/>
                <a:cs typeface="Tahoma" panose="020B0604030504040204" pitchFamily="34" charset="0"/>
              </a:rPr>
              <a:t>page. </a:t>
            </a:r>
          </a:p>
          <a:p>
            <a:pPr marL="693738" lvl="1" indent="-236538" eaLnBrk="0" fontAlgn="base" hangingPunct="0">
              <a:lnSpc>
                <a:spcPct val="95000"/>
              </a:lnSpc>
              <a:spcBef>
                <a:spcPct val="35000"/>
              </a:spcBef>
              <a:spcAft>
                <a:spcPct val="0"/>
              </a:spcAft>
              <a:buClr>
                <a:srgbClr val="364B68"/>
              </a:buClr>
              <a:buFontTx/>
              <a:buChar char="•"/>
            </a:pPr>
            <a:r>
              <a:rPr lang="en-US" sz="2800">
                <a:solidFill>
                  <a:srgbClr val="000000"/>
                </a:solidFill>
                <a:ea typeface="Tahoma" panose="020B0604030504040204" pitchFamily="34" charset="0"/>
                <a:cs typeface="Tahoma" panose="020B0604030504040204" pitchFamily="34" charset="0"/>
              </a:rPr>
              <a:t>Helpful to determine </a:t>
            </a:r>
            <a:r>
              <a:rPr lang="en-US" sz="2800" b="1">
                <a:solidFill>
                  <a:srgbClr val="000000"/>
                </a:solidFill>
                <a:ea typeface="Tahoma" panose="020B0604030504040204" pitchFamily="34" charset="0"/>
                <a:cs typeface="Tahoma" panose="020B0604030504040204" pitchFamily="34" charset="0"/>
              </a:rPr>
              <a:t>eligibility</a:t>
            </a:r>
            <a:r>
              <a:rPr lang="en-US" sz="2800">
                <a:solidFill>
                  <a:srgbClr val="000000"/>
                </a:solidFill>
                <a:ea typeface="Tahoma" panose="020B0604030504040204" pitchFamily="34" charset="0"/>
                <a:cs typeface="Tahoma" panose="020B0604030504040204" pitchFamily="34" charset="0"/>
              </a:rPr>
              <a:t> and </a:t>
            </a:r>
            <a:r>
              <a:rPr lang="en-US" sz="2800" b="1">
                <a:solidFill>
                  <a:srgbClr val="000000"/>
                </a:solidFill>
                <a:ea typeface="Tahoma" panose="020B0604030504040204" pitchFamily="34" charset="0"/>
                <a:cs typeface="Tahoma" panose="020B0604030504040204" pitchFamily="34" charset="0"/>
              </a:rPr>
              <a:t>responsiveness</a:t>
            </a:r>
            <a:r>
              <a:rPr lang="en-US" sz="2800">
                <a:solidFill>
                  <a:srgbClr val="000000"/>
                </a:solidFill>
                <a:ea typeface="Tahoma" panose="020B0604030504040204" pitchFamily="34" charset="0"/>
                <a:cs typeface="Tahoma" panose="020B0604030504040204" pitchFamily="34" charset="0"/>
              </a:rPr>
              <a:t> of proposal to the Institute or Center’s (IC’s) mission and priorities</a:t>
            </a:r>
          </a:p>
          <a:p>
            <a:pPr marL="693738" lvl="1" indent="-236538" eaLnBrk="0" fontAlgn="base" hangingPunct="0">
              <a:lnSpc>
                <a:spcPct val="95000"/>
              </a:lnSpc>
              <a:spcBef>
                <a:spcPct val="35000"/>
              </a:spcBef>
              <a:spcAft>
                <a:spcPct val="0"/>
              </a:spcAft>
              <a:buClr>
                <a:srgbClr val="364B68"/>
              </a:buClr>
              <a:buFontTx/>
              <a:buChar char="•"/>
            </a:pPr>
            <a:r>
              <a:rPr lang="en-US" sz="2800">
                <a:solidFill>
                  <a:srgbClr val="000000"/>
                </a:solidFill>
                <a:ea typeface="Tahoma" panose="020B0604030504040204" pitchFamily="34" charset="0"/>
                <a:cs typeface="Tahoma" panose="020B0604030504040204" pitchFamily="34" charset="0"/>
              </a:rPr>
              <a:t>Reach out </a:t>
            </a:r>
            <a:r>
              <a:rPr lang="en-US" sz="2800" b="1" u="sng">
                <a:solidFill>
                  <a:srgbClr val="00B0F0"/>
                </a:solidFill>
                <a:ea typeface="Tahoma" panose="020B0604030504040204" pitchFamily="34" charset="0"/>
                <a:cs typeface="Tahoma" panose="020B0604030504040204" pitchFamily="34" charset="0"/>
              </a:rPr>
              <a:t>after summary statement </a:t>
            </a:r>
            <a:r>
              <a:rPr lang="en-US" sz="2800">
                <a:solidFill>
                  <a:srgbClr val="000000"/>
                </a:solidFill>
                <a:ea typeface="Tahoma" panose="020B0604030504040204" pitchFamily="34" charset="0"/>
                <a:cs typeface="Tahoma" panose="020B0604030504040204" pitchFamily="34" charset="0"/>
              </a:rPr>
              <a:t>is released to discuss next steps </a:t>
            </a:r>
          </a:p>
          <a:p>
            <a:pPr marL="236538" indent="-236538" eaLnBrk="0" fontAlgn="base" hangingPunct="0">
              <a:lnSpc>
                <a:spcPct val="95000"/>
              </a:lnSpc>
              <a:spcBef>
                <a:spcPct val="35000"/>
              </a:spcBef>
              <a:spcAft>
                <a:spcPct val="0"/>
              </a:spcAft>
              <a:buClr>
                <a:srgbClr val="364B68"/>
              </a:buClr>
              <a:buFontTx/>
              <a:buChar char="•"/>
            </a:pPr>
            <a:r>
              <a:rPr lang="en-US">
                <a:solidFill>
                  <a:srgbClr val="000000"/>
                </a:solidFill>
                <a:ea typeface="Tahoma" panose="020B0604030504040204" pitchFamily="34" charset="0"/>
                <a:cs typeface="Tahoma" panose="020B0604030504040204" pitchFamily="34" charset="0"/>
              </a:rPr>
              <a:t>Go for it – don’t self eliminate (and resubmit if needed)</a:t>
            </a:r>
            <a:endParaRPr lang="en-US">
              <a:solidFill>
                <a:srgbClr val="0070C0"/>
              </a:solidFill>
              <a:ea typeface="Tahoma" panose="020B0604030504040204" pitchFamily="34" charset="0"/>
              <a:cs typeface="Tahoma" panose="020B0604030504040204" pitchFamily="34" charset="0"/>
            </a:endParaRPr>
          </a:p>
          <a:p>
            <a:pPr marL="236538" indent="-236538" eaLnBrk="0" fontAlgn="base" hangingPunct="0">
              <a:lnSpc>
                <a:spcPct val="95000"/>
              </a:lnSpc>
              <a:spcBef>
                <a:spcPct val="35000"/>
              </a:spcBef>
              <a:spcAft>
                <a:spcPct val="0"/>
              </a:spcAft>
              <a:buClr>
                <a:srgbClr val="364B68"/>
              </a:buClr>
              <a:buFontTx/>
              <a:buChar char="•"/>
            </a:pPr>
            <a:endParaRPr lang="en-US">
              <a:solidFill>
                <a:srgbClr val="0070C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2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fade">
                                      <p:cBhvr>
                                        <p:cTn id="16" dur="500"/>
                                        <p:tgtEl>
                                          <p:spTgt spid="7">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0C57-3123-4CD9-8285-7DDCBDD8EF82}"/>
              </a:ext>
            </a:extLst>
          </p:cNvPr>
          <p:cNvSpPr>
            <a:spLocks noGrp="1"/>
          </p:cNvSpPr>
          <p:nvPr>
            <p:ph type="title"/>
          </p:nvPr>
        </p:nvSpPr>
        <p:spPr>
          <a:xfrm>
            <a:off x="3145536" y="455333"/>
            <a:ext cx="6570838" cy="1325563"/>
          </a:xfrm>
        </p:spPr>
        <p:txBody>
          <a:bodyPr>
            <a:normAutofit/>
          </a:bodyPr>
          <a:lstStyle/>
          <a:p>
            <a:r>
              <a:rPr lang="en-US" sz="3200">
                <a:ea typeface="+mj-lt"/>
                <a:cs typeface="+mj-lt"/>
                <a:hlinkClick r:id="rId3"/>
              </a:rPr>
              <a:t>https://reporter.nih.gov/matchmaker</a:t>
            </a:r>
            <a:r>
              <a:rPr lang="en-US" sz="3200">
                <a:ea typeface="+mj-lt"/>
                <a:cs typeface="+mj-lt"/>
              </a:rPr>
              <a:t> </a:t>
            </a:r>
            <a:endParaRPr lang="en-US" sz="3200">
              <a:cs typeface="Calibri Light"/>
            </a:endParaRPr>
          </a:p>
          <a:p>
            <a:endParaRPr lang="en-US" sz="3200">
              <a:solidFill>
                <a:schemeClr val="bg1"/>
              </a:solidFill>
              <a:cs typeface="Calibri Light"/>
            </a:endParaRPr>
          </a:p>
        </p:txBody>
      </p:sp>
      <p:sp>
        <p:nvSpPr>
          <p:cNvPr id="7" name="Title 1">
            <a:extLst>
              <a:ext uri="{FF2B5EF4-FFF2-40B4-BE49-F238E27FC236}">
                <a16:creationId xmlns:a16="http://schemas.microsoft.com/office/drawing/2014/main" id="{091F3DC0-A297-FBE2-D02C-2ACACD12AA91}"/>
              </a:ext>
            </a:extLst>
          </p:cNvPr>
          <p:cNvSpPr txBox="1">
            <a:spLocks/>
          </p:cNvSpPr>
          <p:nvPr/>
        </p:nvSpPr>
        <p:spPr>
          <a:xfrm>
            <a:off x="1336793" y="-67441"/>
            <a:ext cx="10020300" cy="1138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NIH </a:t>
            </a:r>
            <a:r>
              <a:rPr lang="en-US" b="1" err="1"/>
              <a:t>RePORTER</a:t>
            </a:r>
            <a:r>
              <a:rPr lang="en-US" b="1"/>
              <a:t>  - Matchmaker</a:t>
            </a:r>
            <a:endParaRPr lang="en-US" b="1">
              <a:cs typeface="Calibri Light"/>
            </a:endParaRPr>
          </a:p>
        </p:txBody>
      </p:sp>
      <p:pic>
        <p:nvPicPr>
          <p:cNvPr id="3" name="Content Placeholder 6" descr="NIH RePORTER homepage and Matchmaker">
            <a:extLst>
              <a:ext uri="{FF2B5EF4-FFF2-40B4-BE49-F238E27FC236}">
                <a16:creationId xmlns:a16="http://schemas.microsoft.com/office/drawing/2014/main" id="{DD94DCB9-7EEF-75C7-7198-1E82CE9CBC76}"/>
              </a:ext>
            </a:extLst>
          </p:cNvPr>
          <p:cNvPicPr>
            <a:picLocks noGrp="1" noChangeAspect="1"/>
          </p:cNvPicPr>
          <p:nvPr>
            <p:ph idx="1"/>
          </p:nvPr>
        </p:nvPicPr>
        <p:blipFill rotWithShape="1">
          <a:blip r:embed="rId4"/>
          <a:srcRect r="4391" b="14158"/>
          <a:stretch/>
        </p:blipFill>
        <p:spPr>
          <a:xfrm>
            <a:off x="2017381" y="1118114"/>
            <a:ext cx="8157237" cy="5529574"/>
          </a:xfrm>
          <a:prstGeom prst="rect">
            <a:avLst/>
          </a:prstGeom>
        </p:spPr>
      </p:pic>
      <p:sp>
        <p:nvSpPr>
          <p:cNvPr id="10" name="Graphic 7" descr="Arrow: Straight with solid fill">
            <a:extLst>
              <a:ext uri="{FF2B5EF4-FFF2-40B4-BE49-F238E27FC236}">
                <a16:creationId xmlns:a16="http://schemas.microsoft.com/office/drawing/2014/main" id="{3CBB4416-BE33-786F-029E-C64FF7CA0DAB}"/>
              </a:ext>
            </a:extLst>
          </p:cNvPr>
          <p:cNvSpPr/>
          <p:nvPr/>
        </p:nvSpPr>
        <p:spPr>
          <a:xfrm flipH="1">
            <a:off x="1496806" y="4663440"/>
            <a:ext cx="1264681" cy="457200"/>
          </a:xfrm>
          <a:custGeom>
            <a:avLst/>
            <a:gdLst>
              <a:gd name="connsiteX0" fmla="*/ 389427 w 1427778"/>
              <a:gd name="connsiteY0" fmla="*/ 114300 h 457200"/>
              <a:gd name="connsiteX1" fmla="*/ 389427 w 1427778"/>
              <a:gd name="connsiteY1" fmla="*/ 0 h 457200"/>
              <a:gd name="connsiteX2" fmla="*/ 45 w 1427778"/>
              <a:gd name="connsiteY2" fmla="*/ 228600 h 457200"/>
              <a:gd name="connsiteX3" fmla="*/ 389427 w 1427778"/>
              <a:gd name="connsiteY3" fmla="*/ 457200 h 457200"/>
              <a:gd name="connsiteX4" fmla="*/ 389427 w 1427778"/>
              <a:gd name="connsiteY4" fmla="*/ 342900 h 457200"/>
              <a:gd name="connsiteX5" fmla="*/ 1427779 w 1427778"/>
              <a:gd name="connsiteY5" fmla="*/ 228600 h 457200"/>
              <a:gd name="connsiteX6" fmla="*/ 389427 w 1427778"/>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778" h="457200">
                <a:moveTo>
                  <a:pt x="389427" y="114300"/>
                </a:moveTo>
                <a:lnTo>
                  <a:pt x="389427" y="0"/>
                </a:lnTo>
                <a:lnTo>
                  <a:pt x="45" y="228600"/>
                </a:lnTo>
                <a:cubicBezTo>
                  <a:pt x="-4823" y="228600"/>
                  <a:pt x="389427" y="457200"/>
                  <a:pt x="389427" y="457200"/>
                </a:cubicBezTo>
                <a:lnTo>
                  <a:pt x="389427" y="342900"/>
                </a:lnTo>
                <a:lnTo>
                  <a:pt x="1427779" y="228600"/>
                </a:lnTo>
                <a:lnTo>
                  <a:pt x="389427" y="114300"/>
                </a:lnTo>
                <a:close/>
              </a:path>
            </a:pathLst>
          </a:custGeom>
          <a:solidFill>
            <a:srgbClr val="000000"/>
          </a:solidFill>
          <a:ln w="16173" cap="flat">
            <a:noFill/>
            <a:prstDash val="solid"/>
            <a:miter/>
          </a:ln>
        </p:spPr>
        <p:txBody>
          <a:bodyPr rtlCol="0" anchor="ctr"/>
          <a:lstStyle/>
          <a:p>
            <a:endParaRPr lang="en-US"/>
          </a:p>
        </p:txBody>
      </p:sp>
    </p:spTree>
    <p:extLst>
      <p:ext uri="{BB962C8B-B14F-4D97-AF65-F5344CB8AC3E}">
        <p14:creationId xmlns:p14="http://schemas.microsoft.com/office/powerpoint/2010/main" val="62439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C551-2D43-45A7-98B3-81876EB66378}"/>
              </a:ext>
            </a:extLst>
          </p:cNvPr>
          <p:cNvSpPr>
            <a:spLocks noGrp="1"/>
          </p:cNvSpPr>
          <p:nvPr>
            <p:ph type="title"/>
          </p:nvPr>
        </p:nvSpPr>
        <p:spPr/>
        <p:txBody>
          <a:bodyPr/>
          <a:lstStyle/>
          <a:p>
            <a:r>
              <a:rPr lang="en-US" b="1"/>
              <a:t>What Reviewers Want</a:t>
            </a:r>
          </a:p>
        </p:txBody>
      </p:sp>
      <p:sp>
        <p:nvSpPr>
          <p:cNvPr id="3" name="Content Placeholder 2">
            <a:extLst>
              <a:ext uri="{FF2B5EF4-FFF2-40B4-BE49-F238E27FC236}">
                <a16:creationId xmlns:a16="http://schemas.microsoft.com/office/drawing/2014/main" id="{53E3C4C8-D7F5-4226-AA5E-2C09FB82D37E}"/>
              </a:ext>
            </a:extLst>
          </p:cNvPr>
          <p:cNvSpPr>
            <a:spLocks noGrp="1"/>
          </p:cNvSpPr>
          <p:nvPr>
            <p:ph idx="1"/>
          </p:nvPr>
        </p:nvSpPr>
        <p:spPr>
          <a:xfrm>
            <a:off x="685800" y="1690689"/>
            <a:ext cx="10668000" cy="4405312"/>
          </a:xfrm>
        </p:spPr>
        <p:txBody>
          <a:bodyPr>
            <a:normAutofit fontScale="85000" lnSpcReduction="10000"/>
          </a:bodyPr>
          <a:lstStyle/>
          <a:p>
            <a:pPr>
              <a:lnSpc>
                <a:spcPct val="100000"/>
              </a:lnSpc>
            </a:pPr>
            <a:r>
              <a:rPr lang="en-US" b="1"/>
              <a:t>Compelling Research</a:t>
            </a:r>
          </a:p>
          <a:p>
            <a:pPr lvl="1">
              <a:lnSpc>
                <a:spcPct val="100000"/>
              </a:lnSpc>
            </a:pPr>
            <a:r>
              <a:rPr lang="en-US"/>
              <a:t>Significance and impact; exciting ideas</a:t>
            </a:r>
          </a:p>
          <a:p>
            <a:pPr lvl="1">
              <a:lnSpc>
                <a:spcPct val="100000"/>
              </a:lnSpc>
            </a:pPr>
            <a:r>
              <a:rPr lang="en-US"/>
              <a:t>Hypothesis, alternatives proposed, rigor (e.g., statistical analysis, relevant biological variables)</a:t>
            </a:r>
          </a:p>
          <a:p>
            <a:pPr>
              <a:lnSpc>
                <a:spcPct val="100000"/>
              </a:lnSpc>
            </a:pPr>
            <a:r>
              <a:rPr lang="en-US" b="1"/>
              <a:t>Fit to mechanism</a:t>
            </a:r>
          </a:p>
          <a:p>
            <a:pPr lvl="1">
              <a:lnSpc>
                <a:spcPct val="100000"/>
              </a:lnSpc>
            </a:pPr>
            <a:r>
              <a:rPr lang="en-US"/>
              <a:t>Realistic aims and timelines --  Don’t be overly ambitious</a:t>
            </a:r>
          </a:p>
          <a:p>
            <a:pPr lvl="1">
              <a:lnSpc>
                <a:spcPct val="100000"/>
              </a:lnSpc>
            </a:pPr>
            <a:r>
              <a:rPr lang="en-US" b="1"/>
              <a:t>For F/K awards:</a:t>
            </a:r>
          </a:p>
          <a:p>
            <a:pPr lvl="2">
              <a:lnSpc>
                <a:spcPct val="100000"/>
              </a:lnSpc>
            </a:pPr>
            <a:r>
              <a:rPr lang="en-US" sz="2400" b="1"/>
              <a:t>Justify the need for additional training/career development </a:t>
            </a:r>
            <a:r>
              <a:rPr lang="en-US" sz="2400"/>
              <a:t>(e.g., new system, techniques, skills)</a:t>
            </a:r>
          </a:p>
          <a:p>
            <a:pPr lvl="2">
              <a:lnSpc>
                <a:spcPct val="100000"/>
              </a:lnSpc>
            </a:pPr>
            <a:r>
              <a:rPr lang="en-US" sz="2400" b="1"/>
              <a:t>Appropriate Mentors/Collaborators/consultants</a:t>
            </a:r>
          </a:p>
          <a:p>
            <a:pPr>
              <a:lnSpc>
                <a:spcPct val="100000"/>
              </a:lnSpc>
            </a:pPr>
            <a:r>
              <a:rPr lang="en-US" sz="3100" b="1"/>
              <a:t>Grant writing</a:t>
            </a:r>
            <a:endParaRPr lang="en-US" sz="2300" b="1"/>
          </a:p>
          <a:p>
            <a:pPr lvl="1">
              <a:lnSpc>
                <a:spcPct val="100000"/>
              </a:lnSpc>
            </a:pPr>
            <a:r>
              <a:rPr lang="en-US" b="1">
                <a:highlight>
                  <a:srgbClr val="FFFF00"/>
                </a:highlight>
              </a:rPr>
              <a:t>Easily understood by scientists from a variety of disciplinary backgrounds</a:t>
            </a:r>
          </a:p>
          <a:p>
            <a:pPr lvl="1">
              <a:lnSpc>
                <a:spcPct val="100000"/>
              </a:lnSpc>
            </a:pPr>
            <a:r>
              <a:rPr lang="en-US"/>
              <a:t>A concise, well-written application</a:t>
            </a:r>
          </a:p>
        </p:txBody>
      </p:sp>
      <p:sp>
        <p:nvSpPr>
          <p:cNvPr id="4" name="TextBox 3">
            <a:extLst>
              <a:ext uri="{FF2B5EF4-FFF2-40B4-BE49-F238E27FC236}">
                <a16:creationId xmlns:a16="http://schemas.microsoft.com/office/drawing/2014/main" id="{2AC8E604-84B2-4148-AD17-0F64E4C901C9}"/>
              </a:ext>
            </a:extLst>
          </p:cNvPr>
          <p:cNvSpPr txBox="1"/>
          <p:nvPr/>
        </p:nvSpPr>
        <p:spPr>
          <a:xfrm>
            <a:off x="2286000" y="6248400"/>
            <a:ext cx="5224635" cy="369332"/>
          </a:xfrm>
          <a:prstGeom prst="rect">
            <a:avLst/>
          </a:prstGeom>
          <a:solidFill>
            <a:schemeClr val="bg1"/>
          </a:solidFill>
        </p:spPr>
        <p:txBody>
          <a:bodyPr wrap="none" rtlCol="0">
            <a:spAutoFit/>
          </a:bodyPr>
          <a:lstStyle/>
          <a:p>
            <a:r>
              <a:rPr lang="en-US">
                <a:solidFill>
                  <a:srgbClr val="0070C0"/>
                </a:solidFill>
                <a:latin typeface="Arial" charset="0"/>
                <a:hlinkClick r:id="rId3">
                  <a:extLst>
                    <a:ext uri="{A12FA001-AC4F-418D-AE19-62706E023703}">
                      <ahyp:hlinkClr xmlns:ahyp="http://schemas.microsoft.com/office/drawing/2018/hyperlinkcolor" val="tx"/>
                    </a:ext>
                  </a:extLst>
                </a:hlinkClick>
              </a:rPr>
              <a:t>http://www.csr.nih.gov/applicantresources/insider</a:t>
            </a:r>
            <a:r>
              <a:rPr lang="en-US">
                <a:solidFill>
                  <a:srgbClr val="0070C0"/>
                </a:solidFill>
                <a:latin typeface="Arial" charset="0"/>
              </a:rPr>
              <a:t> </a:t>
            </a:r>
            <a:endParaRPr lang="en-US">
              <a:solidFill>
                <a:srgbClr val="0070C0"/>
              </a:solidFill>
            </a:endParaRPr>
          </a:p>
        </p:txBody>
      </p:sp>
    </p:spTree>
    <p:extLst>
      <p:ext uri="{BB962C8B-B14F-4D97-AF65-F5344CB8AC3E}">
        <p14:creationId xmlns:p14="http://schemas.microsoft.com/office/powerpoint/2010/main" val="17562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8A412-C104-8D3B-D077-252A2BF91C1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Navigating the NIH Division of Biomedical Research Workforce Website</a:t>
            </a:r>
          </a:p>
        </p:txBody>
      </p:sp>
      <p:grpSp>
        <p:nvGrpSpPr>
          <p:cNvPr id="5" name="Group 4" descr="Red arrows pointing to the following: &#10;-Navigation Bar: About DRW, Career Path, Programs, Institute/Program Matrix, and Resources&#10;-Bar highlighting various levels in a career path&#10;-Research career Pathways&#10;-List of Kiosks (Career Development, Research Training, Fellowship, Other Training, and Extramural Diversity) ">
            <a:extLst>
              <a:ext uri="{FF2B5EF4-FFF2-40B4-BE49-F238E27FC236}">
                <a16:creationId xmlns:a16="http://schemas.microsoft.com/office/drawing/2014/main" id="{AFB3A415-6846-527B-45CF-BA6C5AAD9777}"/>
              </a:ext>
            </a:extLst>
          </p:cNvPr>
          <p:cNvGrpSpPr/>
          <p:nvPr/>
        </p:nvGrpSpPr>
        <p:grpSpPr>
          <a:xfrm>
            <a:off x="128015" y="45720"/>
            <a:ext cx="7374045" cy="6812280"/>
            <a:chOff x="128015" y="45720"/>
            <a:chExt cx="7374045" cy="6812280"/>
          </a:xfrm>
        </p:grpSpPr>
        <p:pic>
          <p:nvPicPr>
            <p:cNvPr id="4" name="Picture 3" descr="DBRW web page image ">
              <a:extLst>
                <a:ext uri="{FF2B5EF4-FFF2-40B4-BE49-F238E27FC236}">
                  <a16:creationId xmlns:a16="http://schemas.microsoft.com/office/drawing/2014/main" id="{57937446-B7A1-370C-BEA8-F8161B1C313D}"/>
                </a:ext>
              </a:extLst>
            </p:cNvPr>
            <p:cNvPicPr>
              <a:picLocks noChangeAspect="1"/>
            </p:cNvPicPr>
            <p:nvPr/>
          </p:nvPicPr>
          <p:blipFill rotWithShape="1">
            <a:blip r:embed="rId3"/>
            <a:srcRect t="667"/>
            <a:stretch/>
          </p:blipFill>
          <p:spPr>
            <a:xfrm>
              <a:off x="1038437" y="45720"/>
              <a:ext cx="6463623" cy="6812280"/>
            </a:xfrm>
            <a:prstGeom prst="rect">
              <a:avLst/>
            </a:prstGeom>
          </p:spPr>
        </p:pic>
        <p:sp>
          <p:nvSpPr>
            <p:cNvPr id="6" name="Graphic 7" descr="Arrow: Straight with solid fill">
              <a:extLst>
                <a:ext uri="{FF2B5EF4-FFF2-40B4-BE49-F238E27FC236}">
                  <a16:creationId xmlns:a16="http://schemas.microsoft.com/office/drawing/2014/main" id="{E1029937-9676-4D0C-B644-7F11E97F68BF}"/>
                </a:ext>
              </a:extLst>
            </p:cNvPr>
            <p:cNvSpPr/>
            <p:nvPr/>
          </p:nvSpPr>
          <p:spPr>
            <a:xfrm flipH="1">
              <a:off x="224155" y="2203704"/>
              <a:ext cx="786383" cy="329184"/>
            </a:xfrm>
            <a:custGeom>
              <a:avLst/>
              <a:gdLst>
                <a:gd name="connsiteX0" fmla="*/ 389427 w 1427778"/>
                <a:gd name="connsiteY0" fmla="*/ 114300 h 457200"/>
                <a:gd name="connsiteX1" fmla="*/ 389427 w 1427778"/>
                <a:gd name="connsiteY1" fmla="*/ 0 h 457200"/>
                <a:gd name="connsiteX2" fmla="*/ 45 w 1427778"/>
                <a:gd name="connsiteY2" fmla="*/ 228600 h 457200"/>
                <a:gd name="connsiteX3" fmla="*/ 389427 w 1427778"/>
                <a:gd name="connsiteY3" fmla="*/ 457200 h 457200"/>
                <a:gd name="connsiteX4" fmla="*/ 389427 w 1427778"/>
                <a:gd name="connsiteY4" fmla="*/ 342900 h 457200"/>
                <a:gd name="connsiteX5" fmla="*/ 1427779 w 1427778"/>
                <a:gd name="connsiteY5" fmla="*/ 228600 h 457200"/>
                <a:gd name="connsiteX6" fmla="*/ 389427 w 1427778"/>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778" h="457200">
                  <a:moveTo>
                    <a:pt x="389427" y="114300"/>
                  </a:moveTo>
                  <a:lnTo>
                    <a:pt x="389427" y="0"/>
                  </a:lnTo>
                  <a:lnTo>
                    <a:pt x="45" y="228600"/>
                  </a:lnTo>
                  <a:cubicBezTo>
                    <a:pt x="-4823" y="228600"/>
                    <a:pt x="389427" y="457200"/>
                    <a:pt x="389427" y="457200"/>
                  </a:cubicBezTo>
                  <a:lnTo>
                    <a:pt x="389427" y="342900"/>
                  </a:lnTo>
                  <a:lnTo>
                    <a:pt x="1427779" y="228600"/>
                  </a:lnTo>
                  <a:lnTo>
                    <a:pt x="389427" y="114300"/>
                  </a:lnTo>
                  <a:close/>
                </a:path>
              </a:pathLst>
            </a:custGeom>
            <a:noFill/>
            <a:ln w="16173" cap="flat">
              <a:solidFill>
                <a:srgbClr val="FF0000"/>
              </a:solidFill>
              <a:prstDash val="solid"/>
              <a:miter/>
            </a:ln>
          </p:spPr>
          <p:txBody>
            <a:bodyPr rtlCol="0" anchor="ctr"/>
            <a:lstStyle/>
            <a:p>
              <a:endParaRPr lang="en-US"/>
            </a:p>
          </p:txBody>
        </p:sp>
        <p:sp>
          <p:nvSpPr>
            <p:cNvPr id="7" name="Graphic 7" descr="Arrow: Straight with solid fill">
              <a:extLst>
                <a:ext uri="{FF2B5EF4-FFF2-40B4-BE49-F238E27FC236}">
                  <a16:creationId xmlns:a16="http://schemas.microsoft.com/office/drawing/2014/main" id="{87D32C54-8709-AE86-C674-16DD58F1A4D4}"/>
                </a:ext>
              </a:extLst>
            </p:cNvPr>
            <p:cNvSpPr/>
            <p:nvPr/>
          </p:nvSpPr>
          <p:spPr>
            <a:xfrm flipH="1">
              <a:off x="4476582" y="2840736"/>
              <a:ext cx="786383" cy="329184"/>
            </a:xfrm>
            <a:custGeom>
              <a:avLst/>
              <a:gdLst>
                <a:gd name="connsiteX0" fmla="*/ 389427 w 1427778"/>
                <a:gd name="connsiteY0" fmla="*/ 114300 h 457200"/>
                <a:gd name="connsiteX1" fmla="*/ 389427 w 1427778"/>
                <a:gd name="connsiteY1" fmla="*/ 0 h 457200"/>
                <a:gd name="connsiteX2" fmla="*/ 45 w 1427778"/>
                <a:gd name="connsiteY2" fmla="*/ 228600 h 457200"/>
                <a:gd name="connsiteX3" fmla="*/ 389427 w 1427778"/>
                <a:gd name="connsiteY3" fmla="*/ 457200 h 457200"/>
                <a:gd name="connsiteX4" fmla="*/ 389427 w 1427778"/>
                <a:gd name="connsiteY4" fmla="*/ 342900 h 457200"/>
                <a:gd name="connsiteX5" fmla="*/ 1427779 w 1427778"/>
                <a:gd name="connsiteY5" fmla="*/ 228600 h 457200"/>
                <a:gd name="connsiteX6" fmla="*/ 389427 w 1427778"/>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778" h="457200">
                  <a:moveTo>
                    <a:pt x="389427" y="114300"/>
                  </a:moveTo>
                  <a:lnTo>
                    <a:pt x="389427" y="0"/>
                  </a:lnTo>
                  <a:lnTo>
                    <a:pt x="45" y="228600"/>
                  </a:lnTo>
                  <a:cubicBezTo>
                    <a:pt x="-4823" y="228600"/>
                    <a:pt x="389427" y="457200"/>
                    <a:pt x="389427" y="457200"/>
                  </a:cubicBezTo>
                  <a:lnTo>
                    <a:pt x="389427" y="342900"/>
                  </a:lnTo>
                  <a:lnTo>
                    <a:pt x="1427779" y="228600"/>
                  </a:lnTo>
                  <a:lnTo>
                    <a:pt x="389427" y="114300"/>
                  </a:lnTo>
                  <a:close/>
                </a:path>
              </a:pathLst>
            </a:custGeom>
            <a:noFill/>
            <a:ln w="16173" cap="flat">
              <a:solidFill>
                <a:srgbClr val="FF0000"/>
              </a:solidFill>
              <a:prstDash val="solid"/>
              <a:miter/>
            </a:ln>
          </p:spPr>
          <p:txBody>
            <a:bodyPr rtlCol="0" anchor="ctr"/>
            <a:lstStyle/>
            <a:p>
              <a:endParaRPr lang="en-US"/>
            </a:p>
          </p:txBody>
        </p:sp>
        <p:sp>
          <p:nvSpPr>
            <p:cNvPr id="8" name="Graphic 7" descr="Arrow: Straight with solid fill">
              <a:extLst>
                <a:ext uri="{FF2B5EF4-FFF2-40B4-BE49-F238E27FC236}">
                  <a16:creationId xmlns:a16="http://schemas.microsoft.com/office/drawing/2014/main" id="{435E1B80-F539-E2F5-272B-A5DCB3D66D15}"/>
                </a:ext>
              </a:extLst>
            </p:cNvPr>
            <p:cNvSpPr/>
            <p:nvPr/>
          </p:nvSpPr>
          <p:spPr>
            <a:xfrm flipH="1">
              <a:off x="128015" y="45720"/>
              <a:ext cx="786383" cy="329184"/>
            </a:xfrm>
            <a:custGeom>
              <a:avLst/>
              <a:gdLst>
                <a:gd name="connsiteX0" fmla="*/ 389427 w 1427778"/>
                <a:gd name="connsiteY0" fmla="*/ 114300 h 457200"/>
                <a:gd name="connsiteX1" fmla="*/ 389427 w 1427778"/>
                <a:gd name="connsiteY1" fmla="*/ 0 h 457200"/>
                <a:gd name="connsiteX2" fmla="*/ 45 w 1427778"/>
                <a:gd name="connsiteY2" fmla="*/ 228600 h 457200"/>
                <a:gd name="connsiteX3" fmla="*/ 389427 w 1427778"/>
                <a:gd name="connsiteY3" fmla="*/ 457200 h 457200"/>
                <a:gd name="connsiteX4" fmla="*/ 389427 w 1427778"/>
                <a:gd name="connsiteY4" fmla="*/ 342900 h 457200"/>
                <a:gd name="connsiteX5" fmla="*/ 1427779 w 1427778"/>
                <a:gd name="connsiteY5" fmla="*/ 228600 h 457200"/>
                <a:gd name="connsiteX6" fmla="*/ 389427 w 1427778"/>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778" h="457200">
                  <a:moveTo>
                    <a:pt x="389427" y="114300"/>
                  </a:moveTo>
                  <a:lnTo>
                    <a:pt x="389427" y="0"/>
                  </a:lnTo>
                  <a:lnTo>
                    <a:pt x="45" y="228600"/>
                  </a:lnTo>
                  <a:cubicBezTo>
                    <a:pt x="-4823" y="228600"/>
                    <a:pt x="389427" y="457200"/>
                    <a:pt x="389427" y="457200"/>
                  </a:cubicBezTo>
                  <a:lnTo>
                    <a:pt x="389427" y="342900"/>
                  </a:lnTo>
                  <a:lnTo>
                    <a:pt x="1427779" y="228600"/>
                  </a:lnTo>
                  <a:lnTo>
                    <a:pt x="389427" y="114300"/>
                  </a:lnTo>
                  <a:close/>
                </a:path>
              </a:pathLst>
            </a:custGeom>
            <a:noFill/>
            <a:ln w="16173" cap="flat">
              <a:solidFill>
                <a:srgbClr val="FF0000"/>
              </a:solidFill>
              <a:prstDash val="solid"/>
              <a:miter/>
            </a:ln>
          </p:spPr>
          <p:txBody>
            <a:bodyPr rtlCol="0" anchor="ctr"/>
            <a:lstStyle/>
            <a:p>
              <a:endParaRPr lang="en-US"/>
            </a:p>
          </p:txBody>
        </p:sp>
        <p:sp>
          <p:nvSpPr>
            <p:cNvPr id="9" name="Graphic 7" descr="Arrow: Straight with solid fill">
              <a:extLst>
                <a:ext uri="{FF2B5EF4-FFF2-40B4-BE49-F238E27FC236}">
                  <a16:creationId xmlns:a16="http://schemas.microsoft.com/office/drawing/2014/main" id="{9259BFE5-6537-41F9-3939-2D6FA27B2333}"/>
                </a:ext>
              </a:extLst>
            </p:cNvPr>
            <p:cNvSpPr/>
            <p:nvPr/>
          </p:nvSpPr>
          <p:spPr>
            <a:xfrm flipH="1">
              <a:off x="1844039" y="4716506"/>
              <a:ext cx="786383" cy="329184"/>
            </a:xfrm>
            <a:custGeom>
              <a:avLst/>
              <a:gdLst>
                <a:gd name="connsiteX0" fmla="*/ 389427 w 1427778"/>
                <a:gd name="connsiteY0" fmla="*/ 114300 h 457200"/>
                <a:gd name="connsiteX1" fmla="*/ 389427 w 1427778"/>
                <a:gd name="connsiteY1" fmla="*/ 0 h 457200"/>
                <a:gd name="connsiteX2" fmla="*/ 45 w 1427778"/>
                <a:gd name="connsiteY2" fmla="*/ 228600 h 457200"/>
                <a:gd name="connsiteX3" fmla="*/ 389427 w 1427778"/>
                <a:gd name="connsiteY3" fmla="*/ 457200 h 457200"/>
                <a:gd name="connsiteX4" fmla="*/ 389427 w 1427778"/>
                <a:gd name="connsiteY4" fmla="*/ 342900 h 457200"/>
                <a:gd name="connsiteX5" fmla="*/ 1427779 w 1427778"/>
                <a:gd name="connsiteY5" fmla="*/ 228600 h 457200"/>
                <a:gd name="connsiteX6" fmla="*/ 389427 w 1427778"/>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778" h="457200">
                  <a:moveTo>
                    <a:pt x="389427" y="114300"/>
                  </a:moveTo>
                  <a:lnTo>
                    <a:pt x="389427" y="0"/>
                  </a:lnTo>
                  <a:lnTo>
                    <a:pt x="45" y="228600"/>
                  </a:lnTo>
                  <a:cubicBezTo>
                    <a:pt x="-4823" y="228600"/>
                    <a:pt x="389427" y="457200"/>
                    <a:pt x="389427" y="457200"/>
                  </a:cubicBezTo>
                  <a:lnTo>
                    <a:pt x="389427" y="342900"/>
                  </a:lnTo>
                  <a:lnTo>
                    <a:pt x="1427779" y="228600"/>
                  </a:lnTo>
                  <a:lnTo>
                    <a:pt x="389427" y="114300"/>
                  </a:lnTo>
                  <a:close/>
                </a:path>
              </a:pathLst>
            </a:custGeom>
            <a:noFill/>
            <a:ln w="16173" cap="flat">
              <a:solidFill>
                <a:srgbClr val="FF0000"/>
              </a:solid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00502A78-EF06-4156-B4D1-0B7B277D681F}"/>
              </a:ext>
            </a:extLst>
          </p:cNvPr>
          <p:cNvSpPr txBox="1"/>
          <p:nvPr/>
        </p:nvSpPr>
        <p:spPr>
          <a:xfrm>
            <a:off x="7802880" y="4584025"/>
            <a:ext cx="4838700" cy="461665"/>
          </a:xfrm>
          <a:prstGeom prst="rect">
            <a:avLst/>
          </a:prstGeom>
          <a:noFill/>
        </p:spPr>
        <p:txBody>
          <a:bodyPr wrap="square" rtlCol="0">
            <a:spAutoFit/>
          </a:bodyPr>
          <a:lstStyle/>
          <a:p>
            <a:r>
              <a:rPr lang="en-US" sz="2400">
                <a:hlinkClick r:id="rId4"/>
              </a:rPr>
              <a:t>https://researchtraining.nih.gov/</a:t>
            </a:r>
            <a:r>
              <a:rPr lang="en-US" sz="2400"/>
              <a:t> </a:t>
            </a:r>
          </a:p>
        </p:txBody>
      </p:sp>
    </p:spTree>
    <p:extLst>
      <p:ext uri="{BB962C8B-B14F-4D97-AF65-F5344CB8AC3E}">
        <p14:creationId xmlns:p14="http://schemas.microsoft.com/office/powerpoint/2010/main" val="344975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D39B-C400-4642-A278-BB4096EDE946}"/>
              </a:ext>
            </a:extLst>
          </p:cNvPr>
          <p:cNvSpPr>
            <a:spLocks noGrp="1"/>
          </p:cNvSpPr>
          <p:nvPr>
            <p:ph type="title"/>
          </p:nvPr>
        </p:nvSpPr>
        <p:spPr/>
        <p:txBody>
          <a:bodyPr/>
          <a:lstStyle/>
          <a:p>
            <a:r>
              <a:rPr lang="en-US" b="1"/>
              <a:t>Early-Stage Investigator and New Investigator</a:t>
            </a:r>
          </a:p>
        </p:txBody>
      </p:sp>
      <p:grpSp>
        <p:nvGrpSpPr>
          <p:cNvPr id="20" name="Group 19" descr="Early-Stage Investigator (ESI)&#10;Has NOT received R01 or equivalent&#10;Completed terminal research degree or clinical training within the past 10 years&#10;">
            <a:extLst>
              <a:ext uri="{FF2B5EF4-FFF2-40B4-BE49-F238E27FC236}">
                <a16:creationId xmlns:a16="http://schemas.microsoft.com/office/drawing/2014/main" id="{60949C88-744E-48E3-F236-D2A9BFD667DB}"/>
              </a:ext>
            </a:extLst>
          </p:cNvPr>
          <p:cNvGrpSpPr/>
          <p:nvPr/>
        </p:nvGrpSpPr>
        <p:grpSpPr>
          <a:xfrm>
            <a:off x="533220" y="1346201"/>
            <a:ext cx="5308781" cy="3474639"/>
            <a:chOff x="4533764" y="1182520"/>
            <a:chExt cx="3981586" cy="2605979"/>
          </a:xfrm>
        </p:grpSpPr>
        <p:sp>
          <p:nvSpPr>
            <p:cNvPr id="21" name="Rectangle: Rounded Corners 20">
              <a:extLst>
                <a:ext uri="{FF2B5EF4-FFF2-40B4-BE49-F238E27FC236}">
                  <a16:creationId xmlns:a16="http://schemas.microsoft.com/office/drawing/2014/main" id="{74E54285-7136-443C-C5A5-BE68D96509FD}"/>
                </a:ext>
              </a:extLst>
            </p:cNvPr>
            <p:cNvSpPr/>
            <p:nvPr/>
          </p:nvSpPr>
          <p:spPr>
            <a:xfrm>
              <a:off x="4533764" y="1182520"/>
              <a:ext cx="3943350" cy="26059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Content Placeholder 14" descr="Early-Stage Investigator (ESI)&#10;-Has NOT received R01 or equivalent&#10;-Completed terminal research degree or clinical training within the past 10 years&#10;">
              <a:extLst>
                <a:ext uri="{FF2B5EF4-FFF2-40B4-BE49-F238E27FC236}">
                  <a16:creationId xmlns:a16="http://schemas.microsoft.com/office/drawing/2014/main" id="{DC82DBA4-E544-2CCB-EA58-C25CE7F7DD10}"/>
                </a:ext>
              </a:extLst>
            </p:cNvPr>
            <p:cNvSpPr txBox="1">
              <a:spLocks/>
            </p:cNvSpPr>
            <p:nvPr/>
          </p:nvSpPr>
          <p:spPr>
            <a:xfrm>
              <a:off x="4675414" y="1370013"/>
              <a:ext cx="3839936" cy="2164003"/>
            </a:xfrm>
            <a:prstGeom prst="rect">
              <a:avLst/>
            </a:prstGeom>
          </p:spPr>
          <p:txBody>
            <a:bodyPr>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300" kern="120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1100" kern="1200">
                  <a:solidFill>
                    <a:schemeClr val="accent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sz="3200" b="1">
                  <a:solidFill>
                    <a:schemeClr val="tx1"/>
                  </a:solidFill>
                  <a:latin typeface="Segoe UI Semilight" panose="020B0402040204020203" pitchFamily="34" charset="0"/>
                  <a:cs typeface="Segoe UI Semilight" panose="020B0402040204020203" pitchFamily="34" charset="0"/>
                </a:rPr>
                <a:t>Early-Stage Investigator (ESI)</a:t>
              </a:r>
            </a:p>
            <a:p>
              <a:pPr>
                <a:buClrTx/>
              </a:pPr>
              <a:r>
                <a:rPr lang="en-US" sz="3200">
                  <a:solidFill>
                    <a:schemeClr val="tx1"/>
                  </a:solidFill>
                  <a:latin typeface="Segoe UI Semilight" panose="020B0402040204020203" pitchFamily="34" charset="0"/>
                  <a:cs typeface="Segoe UI Semilight" panose="020B0402040204020203" pitchFamily="34" charset="0"/>
                </a:rPr>
                <a:t>Has NOT received R01 or equivalent</a:t>
              </a:r>
            </a:p>
            <a:p>
              <a:pPr>
                <a:buClrTx/>
              </a:pPr>
              <a:r>
                <a:rPr lang="en-US" sz="3200">
                  <a:solidFill>
                    <a:schemeClr val="tx1"/>
                  </a:solidFill>
                  <a:latin typeface="Segoe UI Semilight" panose="020B0402040204020203" pitchFamily="34" charset="0"/>
                  <a:cs typeface="Segoe UI Semilight" panose="020B0402040204020203" pitchFamily="34" charset="0"/>
                </a:rPr>
                <a:t>Completed terminal research degree or clinical training within the past </a:t>
              </a:r>
              <a:r>
                <a:rPr lang="en-US" sz="3200" b="1">
                  <a:solidFill>
                    <a:schemeClr val="accent1"/>
                  </a:solidFill>
                  <a:latin typeface="Segoe UI Semilight" panose="020B0402040204020203" pitchFamily="34" charset="0"/>
                  <a:cs typeface="Segoe UI Semilight" panose="020B0402040204020203" pitchFamily="34" charset="0"/>
                </a:rPr>
                <a:t>10 years</a:t>
              </a:r>
              <a:endParaRPr lang="en-US" sz="1333"/>
            </a:p>
          </p:txBody>
        </p:sp>
      </p:grpSp>
      <p:sp>
        <p:nvSpPr>
          <p:cNvPr id="24" name="TextBox 23">
            <a:extLst>
              <a:ext uri="{FF2B5EF4-FFF2-40B4-BE49-F238E27FC236}">
                <a16:creationId xmlns:a16="http://schemas.microsoft.com/office/drawing/2014/main" id="{72D7B069-6A88-9B0B-9301-A10C6FC3C6E5}"/>
              </a:ext>
            </a:extLst>
          </p:cNvPr>
          <p:cNvSpPr txBox="1"/>
          <p:nvPr/>
        </p:nvSpPr>
        <p:spPr>
          <a:xfrm>
            <a:off x="218472" y="4967328"/>
            <a:ext cx="5688314" cy="830997"/>
          </a:xfrm>
          <a:prstGeom prst="rect">
            <a:avLst/>
          </a:prstGeom>
          <a:noFill/>
        </p:spPr>
        <p:txBody>
          <a:bodyPr wrap="square">
            <a:spAutoFit/>
          </a:bodyPr>
          <a:lstStyle/>
          <a:p>
            <a:pPr lvl="1">
              <a:spcAft>
                <a:spcPts val="1600"/>
              </a:spcAft>
            </a:pPr>
            <a:r>
              <a:rPr lang="en-US" sz="2400" b="1">
                <a:latin typeface="Segoe UI Semilight" panose="020B0402040204020203" pitchFamily="34" charset="0"/>
                <a:cs typeface="Segoe UI Semilight" panose="020B0402040204020203" pitchFamily="34" charset="0"/>
              </a:rPr>
              <a:t>Extensions available! For childbirth, medical leave, COVID-19 delays, etc.</a:t>
            </a:r>
          </a:p>
        </p:txBody>
      </p:sp>
      <p:grpSp>
        <p:nvGrpSpPr>
          <p:cNvPr id="17" name="Group 16" descr="New Investigator (NI) - Has not received R01 or equivalent&#10;-Check your eRA Commons profile&#10;&#10;">
            <a:extLst>
              <a:ext uri="{FF2B5EF4-FFF2-40B4-BE49-F238E27FC236}">
                <a16:creationId xmlns:a16="http://schemas.microsoft.com/office/drawing/2014/main" id="{EA514F2B-6665-9814-D64E-3E6823A41402}"/>
              </a:ext>
            </a:extLst>
          </p:cNvPr>
          <p:cNvGrpSpPr/>
          <p:nvPr/>
        </p:nvGrpSpPr>
        <p:grpSpPr>
          <a:xfrm>
            <a:off x="6248399" y="1346199"/>
            <a:ext cx="5346701" cy="4512667"/>
            <a:chOff x="496932" y="1182519"/>
            <a:chExt cx="4010026" cy="3384500"/>
          </a:xfrm>
        </p:grpSpPr>
        <p:sp>
          <p:nvSpPr>
            <p:cNvPr id="18" name="Rectangle: Rounded Corners 17">
              <a:extLst>
                <a:ext uri="{FF2B5EF4-FFF2-40B4-BE49-F238E27FC236}">
                  <a16:creationId xmlns:a16="http://schemas.microsoft.com/office/drawing/2014/main" id="{DA2BCD8F-2914-2E6F-E972-8CD13B057B63}"/>
                </a:ext>
              </a:extLst>
            </p:cNvPr>
            <p:cNvSpPr/>
            <p:nvPr/>
          </p:nvSpPr>
          <p:spPr>
            <a:xfrm>
              <a:off x="496932" y="1182519"/>
              <a:ext cx="3943350" cy="2605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Content Placeholder 2">
              <a:extLst>
                <a:ext uri="{FF2B5EF4-FFF2-40B4-BE49-F238E27FC236}">
                  <a16:creationId xmlns:a16="http://schemas.microsoft.com/office/drawing/2014/main" id="{A2DA53AA-0CB9-C40C-64D2-81AE00849921}"/>
                </a:ext>
              </a:extLst>
            </p:cNvPr>
            <p:cNvSpPr txBox="1">
              <a:spLocks/>
            </p:cNvSpPr>
            <p:nvPr/>
          </p:nvSpPr>
          <p:spPr>
            <a:xfrm>
              <a:off x="639808" y="1304707"/>
              <a:ext cx="3867150" cy="3262312"/>
            </a:xfrm>
            <a:prstGeom prst="rect">
              <a:avLst/>
            </a:prstGeom>
          </p:spPr>
          <p:txBody>
            <a:bodyPr vert="horz" lIns="121920" tIns="60960" rIns="121920" bIns="6096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30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1100" kern="1200">
                  <a:solidFill>
                    <a:schemeClr val="accent6">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900" kern="1200">
                  <a:solidFill>
                    <a:schemeClr val="accent6">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67" b="1">
                  <a:solidFill>
                    <a:schemeClr val="bg1"/>
                  </a:solidFill>
                  <a:latin typeface="Segoe UI Semilight" panose="020B0402040204020203" pitchFamily="34" charset="0"/>
                  <a:cs typeface="Segoe UI Semilight" panose="020B0402040204020203" pitchFamily="34" charset="0"/>
                </a:rPr>
                <a:t>New Investigator (NI) </a:t>
              </a:r>
            </a:p>
            <a:p>
              <a:r>
                <a:rPr lang="en-US" sz="2667">
                  <a:solidFill>
                    <a:schemeClr val="bg1"/>
                  </a:solidFill>
                  <a:latin typeface="Segoe UI Semilight" panose="020B0402040204020203" pitchFamily="34" charset="0"/>
                  <a:cs typeface="Segoe UI Semilight" panose="020B0402040204020203" pitchFamily="34" charset="0"/>
                </a:rPr>
                <a:t>Has NOT received R01 or equivalent</a:t>
              </a:r>
              <a:endParaRPr lang="en-US" sz="3200">
                <a:solidFill>
                  <a:schemeClr val="tx1"/>
                </a:solidFill>
                <a:latin typeface="Segoe UI Semilight" panose="020B0402040204020203" pitchFamily="34" charset="0"/>
                <a:cs typeface="Segoe UI Semilight" panose="020B0402040204020203" pitchFamily="34" charset="0"/>
              </a:endParaRPr>
            </a:p>
            <a:p>
              <a:pPr>
                <a:spcAft>
                  <a:spcPts val="1600"/>
                </a:spcAft>
              </a:pPr>
              <a:endParaRPr lang="en-US" sz="3200">
                <a:solidFill>
                  <a:schemeClr val="tx1"/>
                </a:solidFill>
                <a:latin typeface="Segoe UI Semilight" panose="020B0402040204020203" pitchFamily="34" charset="0"/>
                <a:cs typeface="Segoe UI Semilight" panose="020B0402040204020203" pitchFamily="34" charset="0"/>
              </a:endParaRPr>
            </a:p>
          </p:txBody>
        </p:sp>
      </p:grpSp>
      <p:sp>
        <p:nvSpPr>
          <p:cNvPr id="6" name="Star: 16 Points 5">
            <a:extLst>
              <a:ext uri="{FF2B5EF4-FFF2-40B4-BE49-F238E27FC236}">
                <a16:creationId xmlns:a16="http://schemas.microsoft.com/office/drawing/2014/main" id="{E5196BC2-5242-8F8D-6EA0-7231A99694FC}"/>
              </a:ext>
            </a:extLst>
          </p:cNvPr>
          <p:cNvSpPr/>
          <p:nvPr/>
        </p:nvSpPr>
        <p:spPr>
          <a:xfrm>
            <a:off x="7898910" y="2826307"/>
            <a:ext cx="4343400" cy="1998423"/>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800" b="0" i="0" u="none" strike="noStrike" kern="1200" cap="none" spc="0" normalizeH="0" baseline="0" noProof="0">
                <a:ln>
                  <a:noFill/>
                </a:ln>
                <a:solidFill>
                  <a:schemeClr val="bg1"/>
                </a:solidFill>
                <a:effectLst/>
                <a:uLnTx/>
                <a:uFillTx/>
                <a:latin typeface="Calibri" panose="020F0502020204030204"/>
                <a:ea typeface="+mn-ea"/>
                <a:cs typeface="+mn-cs"/>
              </a:rPr>
              <a:t>Check your eRA Commons profile!</a:t>
            </a:r>
            <a:endParaRPr lang="en-US" sz="2800">
              <a:solidFill>
                <a:schemeClr val="bg1"/>
              </a:solidFill>
            </a:endParaRPr>
          </a:p>
        </p:txBody>
      </p:sp>
      <p:sp>
        <p:nvSpPr>
          <p:cNvPr id="23" name="TextBox 22" descr="R01-equivalent awards: DP1, DP2, DP5, R01, R37, R56, RF1, RL1, U01 and R35 (select program announcements).&#10;">
            <a:extLst>
              <a:ext uri="{FF2B5EF4-FFF2-40B4-BE49-F238E27FC236}">
                <a16:creationId xmlns:a16="http://schemas.microsoft.com/office/drawing/2014/main" id="{AAB59474-7624-F0FF-D5E7-72928045CC37}"/>
              </a:ext>
            </a:extLst>
          </p:cNvPr>
          <p:cNvSpPr txBox="1"/>
          <p:nvPr/>
        </p:nvSpPr>
        <p:spPr>
          <a:xfrm>
            <a:off x="5791690" y="4895932"/>
            <a:ext cx="6293075" cy="1200329"/>
          </a:xfrm>
          <a:prstGeom prst="rect">
            <a:avLst/>
          </a:prstGeom>
          <a:noFill/>
        </p:spPr>
        <p:txBody>
          <a:bodyPr wrap="square">
            <a:spAutoFit/>
          </a:bodyPr>
          <a:lstStyle/>
          <a:p>
            <a:pPr lvl="1">
              <a:spcAft>
                <a:spcPts val="1600"/>
              </a:spcAft>
            </a:pPr>
            <a:r>
              <a:rPr lang="en-US" sz="2400">
                <a:latin typeface="Segoe UI Semilight" panose="020B0402040204020203" pitchFamily="34" charset="0"/>
                <a:cs typeface="Segoe UI Semilight" panose="020B0402040204020203" pitchFamily="34" charset="0"/>
              </a:rPr>
              <a:t>R01-equivalent awards: DP1, DP2, DP5, R01, R37, R56, RF1, RL1, U01 and R35 (select program announcements).</a:t>
            </a:r>
          </a:p>
        </p:txBody>
      </p:sp>
      <p:sp>
        <p:nvSpPr>
          <p:cNvPr id="4" name="TextBox 3">
            <a:extLst>
              <a:ext uri="{FF2B5EF4-FFF2-40B4-BE49-F238E27FC236}">
                <a16:creationId xmlns:a16="http://schemas.microsoft.com/office/drawing/2014/main" id="{821FE490-634B-4545-AA4A-62718D909AD9}"/>
              </a:ext>
            </a:extLst>
          </p:cNvPr>
          <p:cNvSpPr txBox="1"/>
          <p:nvPr/>
        </p:nvSpPr>
        <p:spPr>
          <a:xfrm>
            <a:off x="604762" y="6293144"/>
            <a:ext cx="6693114" cy="461665"/>
          </a:xfrm>
          <a:prstGeom prst="rect">
            <a:avLst/>
          </a:prstGeom>
          <a:noFill/>
        </p:spPr>
        <p:txBody>
          <a:bodyPr wrap="none" rtlCol="0">
            <a:spAutoFit/>
          </a:bodyPr>
          <a:lstStyle/>
          <a:p>
            <a:r>
              <a:rPr lang="en-US" sz="2400">
                <a:hlinkClick r:id="rId3"/>
              </a:rPr>
              <a:t>https://grants.nih.gov/policy/early-stage/index.htm</a:t>
            </a:r>
            <a:r>
              <a:rPr lang="en-US" sz="2400"/>
              <a:t> </a:t>
            </a:r>
          </a:p>
        </p:txBody>
      </p:sp>
    </p:spTree>
    <p:extLst>
      <p:ext uri="{BB962C8B-B14F-4D97-AF65-F5344CB8AC3E}">
        <p14:creationId xmlns:p14="http://schemas.microsoft.com/office/powerpoint/2010/main" val="2858904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F1D7-FEF0-71CA-BA5E-0132AEC558F8}"/>
              </a:ext>
            </a:extLst>
          </p:cNvPr>
          <p:cNvSpPr>
            <a:spLocks noGrp="1"/>
          </p:cNvSpPr>
          <p:nvPr>
            <p:ph type="title"/>
          </p:nvPr>
        </p:nvSpPr>
        <p:spPr/>
        <p:txBody>
          <a:bodyPr/>
          <a:lstStyle/>
          <a:p>
            <a:r>
              <a:rPr lang="en-US"/>
              <a:t>Pre- and Post-Award Opportunities</a:t>
            </a:r>
          </a:p>
        </p:txBody>
      </p:sp>
      <p:sp>
        <p:nvSpPr>
          <p:cNvPr id="3" name="Content Placeholder 2">
            <a:extLst>
              <a:ext uri="{FF2B5EF4-FFF2-40B4-BE49-F238E27FC236}">
                <a16:creationId xmlns:a16="http://schemas.microsoft.com/office/drawing/2014/main" id="{05EA49A1-2252-E02B-97D9-7720EBE5C9EE}"/>
              </a:ext>
            </a:extLst>
          </p:cNvPr>
          <p:cNvSpPr>
            <a:spLocks noGrp="1"/>
          </p:cNvSpPr>
          <p:nvPr>
            <p:ph idx="1"/>
          </p:nvPr>
        </p:nvSpPr>
        <p:spPr/>
        <p:txBody>
          <a:bodyPr/>
          <a:lstStyle/>
          <a:p>
            <a:r>
              <a:rPr lang="en-US"/>
              <a:t>Flexibilities</a:t>
            </a:r>
          </a:p>
          <a:p>
            <a:pPr lvl="1"/>
            <a:r>
              <a:rPr lang="en-US"/>
              <a:t>Eligibility extensions for K99, ESI status</a:t>
            </a:r>
          </a:p>
          <a:p>
            <a:pPr lvl="1"/>
            <a:r>
              <a:rPr lang="en-US"/>
              <a:t>NIH policies around leave of absence and part-time training/temporary reduction of effort</a:t>
            </a:r>
          </a:p>
          <a:p>
            <a:r>
              <a:rPr lang="en-US"/>
              <a:t>Supplements </a:t>
            </a:r>
          </a:p>
          <a:p>
            <a:pPr lvl="1"/>
            <a:r>
              <a:rPr lang="en-US"/>
              <a:t>Supplements to Promote Research Continuity and Retention of K and first-time R01 Awardees </a:t>
            </a:r>
          </a:p>
          <a:p>
            <a:pPr lvl="1"/>
            <a:r>
              <a:rPr lang="en-US"/>
              <a:t>Diversity Supplement Program; Re-Entry and Re-Integration Supplements support trainees in NIH-funded labs</a:t>
            </a:r>
          </a:p>
          <a:p>
            <a:pPr lvl="1"/>
            <a:endParaRPr lang="en-US"/>
          </a:p>
        </p:txBody>
      </p:sp>
    </p:spTree>
    <p:extLst>
      <p:ext uri="{BB962C8B-B14F-4D97-AF65-F5344CB8AC3E}">
        <p14:creationId xmlns:p14="http://schemas.microsoft.com/office/powerpoint/2010/main" val="3000098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NEtq9w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3" ma:contentTypeDescription="Create a new document." ma:contentTypeScope="" ma:versionID="8cd3d32e8dd55e4880ae2bfedf29bfa9">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11470788a0e1d813b944cfacce75d465"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BB9A30-24D0-446E-A1E4-59D0A4EE68A0}">
  <ds:schemaRefs>
    <ds:schemaRef ds:uri="http://schemas.microsoft.com/sharepoint/v3/contenttype/forms"/>
  </ds:schemaRefs>
</ds:datastoreItem>
</file>

<file path=customXml/itemProps2.xml><?xml version="1.0" encoding="utf-8"?>
<ds:datastoreItem xmlns:ds="http://schemas.openxmlformats.org/officeDocument/2006/customXml" ds:itemID="{6D359614-EFA5-452B-AD84-0F3925BB5B74}">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A334DA-CC63-4378-AB13-AC42B15BEB4F}">
  <ds:schemaRefs>
    <ds:schemaRef ds:uri="989998f2-a2b7-4b44-82b6-b98408f16ef8"/>
    <ds:schemaRef ds:uri="9c26b516-99a2-46e9-9f5e-24cd0ed530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2672</Words>
  <Application>Microsoft Office PowerPoint</Application>
  <PresentationFormat>Widescreen</PresentationFormat>
  <Paragraphs>335</Paragraphs>
  <Slides>36</Slides>
  <Notes>18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Courier New</vt:lpstr>
      <vt:lpstr>Lato</vt:lpstr>
      <vt:lpstr>PT Sans</vt:lpstr>
      <vt:lpstr>Segoe UI</vt:lpstr>
      <vt:lpstr>Segoe UI Semilight</vt:lpstr>
      <vt:lpstr>Office Theme</vt:lpstr>
      <vt:lpstr>Putting it all Together:  Supporting Your Career Path with NIH Funding</vt:lpstr>
      <vt:lpstr>Introductions</vt:lpstr>
      <vt:lpstr>Outline</vt:lpstr>
      <vt:lpstr>Overarching Comments</vt:lpstr>
      <vt:lpstr>https://reporter.nih.gov/matchmaker  </vt:lpstr>
      <vt:lpstr>What Reviewers Want</vt:lpstr>
      <vt:lpstr>Navigating the NIH Division of Biomedical Research Workforce Website</vt:lpstr>
      <vt:lpstr>Early-Stage Investigator and New Investigator</vt:lpstr>
      <vt:lpstr>Pre- and Post-Award Opportunities</vt:lpstr>
      <vt:lpstr>Early Career Reviewer Program</vt:lpstr>
      <vt:lpstr>NIH Loan Repayment Program</vt:lpstr>
      <vt:lpstr>Podcasts</vt:lpstr>
      <vt:lpstr>Thank You and Questions!</vt:lpstr>
      <vt:lpstr>Extra Resources</vt:lpstr>
      <vt:lpstr>New Programs for Life Critical Events</vt:lpstr>
      <vt:lpstr>F32 – Postdoctoral Fellowships</vt:lpstr>
      <vt:lpstr>F32 – Current Opportunities</vt:lpstr>
      <vt:lpstr>K99/R00</vt:lpstr>
      <vt:lpstr>K99/R00 – Current Opportunities</vt:lpstr>
      <vt:lpstr>MOSAIC Program to Promote Faculty Diversity</vt:lpstr>
      <vt:lpstr>Maximizing Opportunities for Scientific and Academic Independent Careers (MOSAIC) </vt:lpstr>
      <vt:lpstr>MOSAIC UE5 – Common Elements </vt:lpstr>
      <vt:lpstr>MOSAIC K99/R00 – Notable differences from the Parent K99/R00</vt:lpstr>
      <vt:lpstr>MOSAIC K99/R00 Considerations – Rewarding Service</vt:lpstr>
      <vt:lpstr>Examples of Contributions to EDI</vt:lpstr>
      <vt:lpstr>Insights from K99 Reviews</vt:lpstr>
      <vt:lpstr>Insights from K99 Reviews: Research Plan</vt:lpstr>
      <vt:lpstr>MOSAIC 2022 Scholars</vt:lpstr>
      <vt:lpstr>Upcoming MOSAIC Webinar</vt:lpstr>
      <vt:lpstr>The BRAIN Initiative® Advanced Postdoctoral Career Transition Award to Promote Diversity (K99/R00)</vt:lpstr>
      <vt:lpstr>K22 Awards</vt:lpstr>
      <vt:lpstr>K99 versus K22</vt:lpstr>
      <vt:lpstr>K22 – Current Opportunities</vt:lpstr>
      <vt:lpstr>Other Individual K Awards</vt:lpstr>
      <vt:lpstr>Early-Stage Investigator (ESI)</vt:lpstr>
      <vt:lpstr>Please Contact Program Officers!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Funding Opportunities for Postdocs and Early Stage Investigators</dc:title>
  <dc:creator>Jones-London, Michelle (NIH/NINDS) [E]</dc:creator>
  <cp:lastModifiedBy>Sharma, Priyanka (NIH/OD) [C]</cp:lastModifiedBy>
  <cp:revision>2</cp:revision>
  <dcterms:created xsi:type="dcterms:W3CDTF">2021-01-04T17:28:01Z</dcterms:created>
  <dcterms:modified xsi:type="dcterms:W3CDTF">2023-01-31T15:13:50Z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MediaServiceImageTags">
    <vt:lpwstr/>
  </property>
</Properties>
</file>