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2.xml" ContentType="application/vnd.ms-office.chartex+xml"/>
  <Override PartName="/ppt/charts/style5.xml" ContentType="application/vnd.ms-office.chartstyle+xml"/>
  <Override PartName="/ppt/charts/colors5.xml" ContentType="application/vnd.ms-office.chartcolorstyle+xml"/>
  <Override PartName="/ppt/charts/chartEx3.xml" ContentType="application/vnd.ms-office.chartex+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5.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9.xml" ContentType="application/vnd.openxmlformats-officedocument.presentationml.notesSlide+xml"/>
  <Override PartName="/ppt/charts/chart8.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0.xml" ContentType="application/vnd.openxmlformats-officedocument.presentationml.notesSlide+xml"/>
  <Override PartName="/ppt/charts/chart9.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1.xml" ContentType="application/vnd.openxmlformats-officedocument.presentationml.notesSlide+xml"/>
  <Override PartName="/ppt/charts/chart10.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6" r:id="rId5"/>
    <p:sldMasterId id="2147483670" r:id="rId6"/>
    <p:sldMasterId id="2147483695" r:id="rId7"/>
    <p:sldMasterId id="2147483708" r:id="rId8"/>
    <p:sldMasterId id="2147483722" r:id="rId9"/>
    <p:sldMasterId id="2147483743" r:id="rId10"/>
  </p:sldMasterIdLst>
  <p:notesMasterIdLst>
    <p:notesMasterId r:id="rId83"/>
  </p:notesMasterIdLst>
  <p:sldIdLst>
    <p:sldId id="256" r:id="rId11"/>
    <p:sldId id="257" r:id="rId12"/>
    <p:sldId id="301" r:id="rId13"/>
    <p:sldId id="302" r:id="rId14"/>
    <p:sldId id="303" r:id="rId15"/>
    <p:sldId id="259" r:id="rId16"/>
    <p:sldId id="298" r:id="rId17"/>
    <p:sldId id="286" r:id="rId18"/>
    <p:sldId id="304" r:id="rId19"/>
    <p:sldId id="305" r:id="rId20"/>
    <p:sldId id="2145708018" r:id="rId21"/>
    <p:sldId id="2147472879" r:id="rId22"/>
    <p:sldId id="2147472889" r:id="rId23"/>
    <p:sldId id="2147472880" r:id="rId24"/>
    <p:sldId id="2145708058" r:id="rId25"/>
    <p:sldId id="2145708040" r:id="rId26"/>
    <p:sldId id="2147472887" r:id="rId27"/>
    <p:sldId id="2145708039" r:id="rId28"/>
    <p:sldId id="2147472886" r:id="rId29"/>
    <p:sldId id="2147472890" r:id="rId30"/>
    <p:sldId id="2147472882" r:id="rId31"/>
    <p:sldId id="317" r:id="rId32"/>
    <p:sldId id="2147472891" r:id="rId33"/>
    <p:sldId id="2147472895" r:id="rId34"/>
    <p:sldId id="2147472896" r:id="rId35"/>
    <p:sldId id="2147472897" r:id="rId36"/>
    <p:sldId id="2147472898" r:id="rId37"/>
    <p:sldId id="2147472899" r:id="rId38"/>
    <p:sldId id="2147472900" r:id="rId39"/>
    <p:sldId id="2147472901" r:id="rId40"/>
    <p:sldId id="2147472902" r:id="rId41"/>
    <p:sldId id="2147472903" r:id="rId42"/>
    <p:sldId id="2147472904" r:id="rId43"/>
    <p:sldId id="2147472905" r:id="rId44"/>
    <p:sldId id="2147472906" r:id="rId45"/>
    <p:sldId id="2147472907" r:id="rId46"/>
    <p:sldId id="2147472914" r:id="rId47"/>
    <p:sldId id="270" r:id="rId48"/>
    <p:sldId id="2147472915" r:id="rId49"/>
    <p:sldId id="275" r:id="rId50"/>
    <p:sldId id="277" r:id="rId51"/>
    <p:sldId id="288" r:id="rId52"/>
    <p:sldId id="279" r:id="rId53"/>
    <p:sldId id="280" r:id="rId54"/>
    <p:sldId id="2147472916" r:id="rId55"/>
    <p:sldId id="2147472917" r:id="rId56"/>
    <p:sldId id="283" r:id="rId57"/>
    <p:sldId id="2147472918" r:id="rId58"/>
    <p:sldId id="2147472919" r:id="rId59"/>
    <p:sldId id="2147472908" r:id="rId60"/>
    <p:sldId id="2147472909" r:id="rId61"/>
    <p:sldId id="258" r:id="rId62"/>
    <p:sldId id="2147472910" r:id="rId63"/>
    <p:sldId id="2147472911" r:id="rId64"/>
    <p:sldId id="2147472912" r:id="rId65"/>
    <p:sldId id="260" r:id="rId66"/>
    <p:sldId id="262" r:id="rId67"/>
    <p:sldId id="274" r:id="rId68"/>
    <p:sldId id="284" r:id="rId69"/>
    <p:sldId id="2147472913" r:id="rId70"/>
    <p:sldId id="272" r:id="rId71"/>
    <p:sldId id="285" r:id="rId72"/>
    <p:sldId id="295" r:id="rId73"/>
    <p:sldId id="297" r:id="rId74"/>
    <p:sldId id="261" r:id="rId75"/>
    <p:sldId id="296" r:id="rId76"/>
    <p:sldId id="281" r:id="rId77"/>
    <p:sldId id="282" r:id="rId78"/>
    <p:sldId id="263" r:id="rId79"/>
    <p:sldId id="300" r:id="rId80"/>
    <p:sldId id="271" r:id="rId81"/>
    <p:sldId id="269" r:id="rId8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4" roundtripDataSignature="AMtx7mi5hn76KLEJmGRErFJeQ6GA0NPds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E98A86-D289-F0C3-76C4-8DCEB470AE5F}" name="Christi Keene" initials="CK" userId="S::cmbrooks@UCHICAGO.EDU::e0ddd051-9531-4175-b2aa-20071cbc3d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hristi Kee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B51E60-531D-60CF-24C4-FCC836F8F929}" v="2" dt="2023-12-14T14:41:35.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4037" autoAdjust="0"/>
  </p:normalViewPr>
  <p:slideViewPr>
    <p:cSldViewPr snapToGrid="0">
      <p:cViewPr varScale="1">
        <p:scale>
          <a:sx n="103" d="100"/>
          <a:sy n="103" d="100"/>
        </p:scale>
        <p:origin x="114" y="24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customschemas.google.com/relationships/presentationmetadata" Target="metadata"/><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asehorehk\Documents\temporary\DataAnalysis_all%20ODS-assessed%20DMS%20plan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asehorehk\Documents\temporary\DataAnalysis_all%20ODS-assessed%20DMS%20plans.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asehorehk\Documents\temporary\DataAnalysis_all%20ODS-assessed%20DMS%20plans.xlsx" TargetMode="External"/><Relationship Id="rId2" Type="http://schemas.microsoft.com/office/2011/relationships/chartColorStyle" Target="colors7.xml"/><Relationship Id="rId1" Type="http://schemas.microsoft.com/office/2011/relationships/chartStyle" Target="style7.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8.xml"/><Relationship Id="rId1" Type="http://schemas.microsoft.com/office/2011/relationships/chartStyle" Target="style8.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9.xml"/><Relationship Id="rId1" Type="http://schemas.microsoft.com/office/2011/relationships/chartStyle" Target="style9.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11.xml"/><Relationship Id="rId1" Type="http://schemas.microsoft.com/office/2011/relationships/chartStyle" Target="style11.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mbrooks\Downloads\DMSP+Submitter_December+12,+2023_06.23.xlsx" TargetMode="External"/><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basehorehk\Documents\temporary\DataAnalysis_all%20ODS-assessed%20DMS%20plans.xlsx" TargetMode="External"/></Relationships>
</file>

<file path=ppt/charts/_rels/chartEx2.xml.rels><?xml version="1.0" encoding="UTF-8" standalone="yes"?>
<Relationships xmlns="http://schemas.openxmlformats.org/package/2006/relationships"><Relationship Id="rId2" Type="http://schemas.microsoft.com/office/2011/relationships/chartColorStyle" Target="colors5.xml"/><Relationship Id="rId1" Type="http://schemas.microsoft.com/office/2011/relationships/chartStyle" Target="style5.xml"/></Relationships>
</file>

<file path=ppt/charts/_rels/chartEx3.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basehorehk\Documents\temporary\DataAnalysis_all%20ODS-assessed%20DMS%20pla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600" b="1" i="0" u="none" strike="noStrike" kern="1200" cap="all" spc="100" normalizeH="0" baseline="0">
                <a:solidFill>
                  <a:schemeClr val="lt1"/>
                </a:solidFill>
                <a:latin typeface="Arial" panose="020B0604020202020204" pitchFamily="34" charset="0"/>
                <a:ea typeface="+mn-ea"/>
                <a:cs typeface="Arial" panose="020B0604020202020204" pitchFamily="34" charset="0"/>
              </a:defRPr>
            </a:pPr>
            <a:r>
              <a:rPr lang="en-US" sz="1600">
                <a:latin typeface="Arial" panose="020B0604020202020204" pitchFamily="34" charset="0"/>
                <a:cs typeface="Arial" panose="020B0604020202020204" pitchFamily="34" charset="0"/>
              </a:rPr>
              <a:t>Evaluated 101 NCI Grants</a:t>
            </a:r>
          </a:p>
        </c:rich>
      </c:tx>
      <c:overlay val="0"/>
      <c:spPr>
        <a:noFill/>
        <a:ln>
          <a:noFill/>
        </a:ln>
        <a:effectLst/>
      </c:spPr>
      <c:txPr>
        <a:bodyPr rot="0" spcFirstLastPara="1" vertOverflow="ellipsis" vert="horz" wrap="square" anchor="ctr" anchorCtr="1"/>
        <a:lstStyle/>
        <a:p>
          <a:pPr>
            <a:defRPr sz="1600" b="1" i="0" u="none" strike="noStrike" kern="1200" cap="all" spc="100" normalizeH="0" baseline="0">
              <a:solidFill>
                <a:schemeClr val="lt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spPr>
            <a:solidFill>
              <a:schemeClr val="lt1"/>
            </a:solidFill>
            <a:ln w="19050">
              <a:solidFill>
                <a:schemeClr val="accent3"/>
              </a:solidFill>
            </a:ln>
            <a:effectLst/>
          </c:spPr>
          <c:dPt>
            <c:idx val="0"/>
            <c:bubble3D val="0"/>
            <c:spPr>
              <a:solidFill>
                <a:schemeClr val="lt1"/>
              </a:solidFill>
              <a:ln w="19050">
                <a:solidFill>
                  <a:schemeClr val="accent3"/>
                </a:solidFill>
              </a:ln>
              <a:effectLst/>
            </c:spPr>
            <c:extLst>
              <c:ext xmlns:c16="http://schemas.microsoft.com/office/drawing/2014/chart" uri="{C3380CC4-5D6E-409C-BE32-E72D297353CC}">
                <c16:uniqueId val="{00000001-DB97-4AB3-AECF-4EFC549E5D7A}"/>
              </c:ext>
            </c:extLst>
          </c:dPt>
          <c:dPt>
            <c:idx val="1"/>
            <c:bubble3D val="0"/>
            <c:spPr>
              <a:solidFill>
                <a:schemeClr val="lt1"/>
              </a:solidFill>
              <a:ln w="19050">
                <a:solidFill>
                  <a:schemeClr val="accent3"/>
                </a:solidFill>
              </a:ln>
              <a:effectLst/>
            </c:spPr>
            <c:extLst>
              <c:ext xmlns:c16="http://schemas.microsoft.com/office/drawing/2014/chart" uri="{C3380CC4-5D6E-409C-BE32-E72D297353CC}">
                <c16:uniqueId val="{00000003-DB97-4AB3-AECF-4EFC549E5D7A}"/>
              </c:ext>
            </c:extLst>
          </c:dPt>
          <c:dPt>
            <c:idx val="2"/>
            <c:bubble3D val="0"/>
            <c:spPr>
              <a:solidFill>
                <a:schemeClr val="lt1"/>
              </a:solidFill>
              <a:ln w="19050">
                <a:solidFill>
                  <a:schemeClr val="accent3"/>
                </a:solidFill>
              </a:ln>
              <a:effectLst/>
            </c:spPr>
            <c:extLst>
              <c:ext xmlns:c16="http://schemas.microsoft.com/office/drawing/2014/chart" uri="{C3380CC4-5D6E-409C-BE32-E72D297353CC}">
                <c16:uniqueId val="{00000005-DB97-4AB3-AECF-4EFC549E5D7A}"/>
              </c:ext>
            </c:extLst>
          </c:dPt>
          <c:dPt>
            <c:idx val="3"/>
            <c:bubble3D val="0"/>
            <c:spPr>
              <a:solidFill>
                <a:schemeClr val="lt1"/>
              </a:solidFill>
              <a:ln w="19050">
                <a:solidFill>
                  <a:schemeClr val="accent3"/>
                </a:solidFill>
              </a:ln>
              <a:effectLst/>
            </c:spPr>
            <c:extLst>
              <c:ext xmlns:c16="http://schemas.microsoft.com/office/drawing/2014/chart" uri="{C3380CC4-5D6E-409C-BE32-E72D297353CC}">
                <c16:uniqueId val="{00000007-DB97-4AB3-AECF-4EFC549E5D7A}"/>
              </c:ext>
            </c:extLst>
          </c:dPt>
          <c:dLbls>
            <c:dLbl>
              <c:idx val="0"/>
              <c:layout>
                <c:manualLayout>
                  <c:x val="-0.10385623439965963"/>
                  <c:y val="0.20773922201078915"/>
                </c:manualLayout>
              </c:layout>
              <c:tx>
                <c:rich>
                  <a:bodyPr/>
                  <a:lstStyle/>
                  <a:p>
                    <a:fld id="{AA5115C2-B14D-4D0E-843C-5D46AA72C6BF}" type="CATEGORYNAME">
                      <a:rPr lang="en-US" smtClean="0"/>
                      <a:pPr/>
                      <a:t>[CATEGORY NAME]</a:t>
                    </a:fld>
                    <a:endParaRPr lang="en-US" baseline="0"/>
                  </a:p>
                  <a:p>
                    <a:r>
                      <a:rPr lang="en-US" baseline="0"/>
                      <a:t> </a:t>
                    </a:r>
                    <a:fld id="{390EEBFD-31EF-458F-A30C-E9F69AF38332}"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B97-4AB3-AECF-4EFC549E5D7A}"/>
                </c:ext>
              </c:extLst>
            </c:dLbl>
            <c:dLbl>
              <c:idx val="1"/>
              <c:tx>
                <c:rich>
                  <a:bodyPr/>
                  <a:lstStyle/>
                  <a:p>
                    <a:fld id="{F8B471C2-8D02-478D-8162-42B64CCDB0D7}" type="CATEGORYNAME">
                      <a:rPr lang="en-US" smtClean="0"/>
                      <a:pPr/>
                      <a:t>[CATEGORY NAME]</a:t>
                    </a:fld>
                    <a:endParaRPr lang="en-US" baseline="0"/>
                  </a:p>
                  <a:p>
                    <a:r>
                      <a:rPr lang="en-US" baseline="0"/>
                      <a:t> </a:t>
                    </a:r>
                    <a:fld id="{1751D315-5FE7-430B-B038-7AE4AB4E3C70}" type="VALUE">
                      <a:rPr lang="en-US" baseline="0"/>
                      <a:pPr/>
                      <a:t>[VALUE]</a:t>
                    </a:fld>
                    <a:endParaRPr lang="en-US" baseline="0"/>
                  </a:p>
                </c:rich>
              </c:tx>
              <c:dLblPos val="in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B97-4AB3-AECF-4EFC549E5D7A}"/>
                </c:ext>
              </c:extLst>
            </c:dLbl>
            <c:dLbl>
              <c:idx val="2"/>
              <c:layout>
                <c:manualLayout>
                  <c:x val="0.10757466914826627"/>
                  <c:y val="-0.19272600422902886"/>
                </c:manualLayout>
              </c:layout>
              <c:tx>
                <c:rich>
                  <a:bodyPr/>
                  <a:lstStyle/>
                  <a:p>
                    <a:fld id="{ABF95E8D-087C-4268-B7D1-23498A257462}" type="CATEGORYNAME">
                      <a:rPr lang="en-US" smtClean="0"/>
                      <a:pPr/>
                      <a:t>[CATEGORY NAME]</a:t>
                    </a:fld>
                    <a:endParaRPr lang="en-US" baseline="0"/>
                  </a:p>
                  <a:p>
                    <a:r>
                      <a:rPr lang="en-US" baseline="0"/>
                      <a:t> </a:t>
                    </a:r>
                    <a:fld id="{9E61BAC3-D16A-46AF-9ABD-8F79965EFE57}"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B97-4AB3-AECF-4EFC549E5D7A}"/>
                </c:ext>
              </c:extLst>
            </c:dLbl>
            <c:dLbl>
              <c:idx val="3"/>
              <c:layout>
                <c:manualLayout>
                  <c:x val="8.2167347405037491E-2"/>
                  <c:y val="0.21770372660436096"/>
                </c:manualLayout>
              </c:layout>
              <c:tx>
                <c:rich>
                  <a:bodyPr/>
                  <a:lstStyle/>
                  <a:p>
                    <a:fld id="{F1FEA3ED-BFBB-4C29-89E3-CE6D56B6BE06}" type="CATEGORYNAME">
                      <a:rPr lang="en-US" smtClean="0"/>
                      <a:pPr/>
                      <a:t>[CATEGORY NAME]</a:t>
                    </a:fld>
                    <a:endParaRPr lang="en-US" baseline="0"/>
                  </a:p>
                  <a:p>
                    <a:r>
                      <a:rPr lang="en-US" baseline="0"/>
                      <a:t> </a:t>
                    </a:r>
                    <a:fld id="{8CCD6398-179C-4C9E-979B-4FC58CFCE7F0}"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B97-4AB3-AECF-4EFC549E5D7A}"/>
                </c:ext>
              </c:extLst>
            </c:dLbl>
            <c:spPr>
              <a:noFill/>
              <a:ln>
                <a:noFill/>
              </a:ln>
              <a:effectLst/>
            </c:spPr>
            <c:txPr>
              <a:bodyPr rot="0" spcFirstLastPara="1" vertOverflow="ellipsis" vert="horz" wrap="square" anchor="ctr" anchorCtr="1"/>
              <a:lstStyle/>
              <a:p>
                <a:pPr>
                  <a:defRPr sz="1600" b="1" i="0" u="none" strike="noStrike" kern="1200" baseline="0">
                    <a:solidFill>
                      <a:schemeClr val="accent3"/>
                    </a:solidFill>
                    <a:latin typeface="Arial" panose="020B0604020202020204" pitchFamily="34" charset="0"/>
                    <a:ea typeface="+mn-ea"/>
                    <a:cs typeface="Arial" panose="020B0604020202020204" pitchFamily="34" charset="0"/>
                  </a:defRPr>
                </a:pPr>
                <a:endParaRPr lang="en-US"/>
              </a:p>
            </c:txPr>
            <c:dLblPos val="inEnd"/>
            <c:showLegendKey val="0"/>
            <c:showVal val="1"/>
            <c:showCatName val="1"/>
            <c:showSerName val="0"/>
            <c:showPercent val="0"/>
            <c:showBubbleSize val="0"/>
            <c:showLeaderLines val="1"/>
            <c:leaderLines>
              <c:spPr>
                <a:ln w="9525">
                  <a:solidFill>
                    <a:schemeClr val="accent3">
                      <a:lumMod val="60000"/>
                      <a:lumOff val="40000"/>
                    </a:schemeClr>
                  </a:solidFill>
                </a:ln>
                <a:effectLst/>
              </c:spPr>
            </c:leaderLines>
            <c:extLst>
              <c:ext xmlns:c15="http://schemas.microsoft.com/office/drawing/2012/chart" uri="{CE6537A1-D6FC-4f65-9D91-7224C49458BB}"/>
            </c:extLst>
          </c:dLbls>
          <c:cat>
            <c:strRef>
              <c:f>'All raw data'!$E$109:$E$112</c:f>
              <c:strCache>
                <c:ptCount val="4"/>
                <c:pt idx="0">
                  <c:v>K</c:v>
                </c:pt>
                <c:pt idx="1">
                  <c:v>P</c:v>
                </c:pt>
                <c:pt idx="2">
                  <c:v>R</c:v>
                </c:pt>
                <c:pt idx="3">
                  <c:v>U</c:v>
                </c:pt>
              </c:strCache>
            </c:strRef>
          </c:cat>
          <c:val>
            <c:numRef>
              <c:f>'All raw data'!$F$109:$F$112</c:f>
              <c:numCache>
                <c:formatCode>General</c:formatCode>
                <c:ptCount val="4"/>
                <c:pt idx="0">
                  <c:v>19</c:v>
                </c:pt>
                <c:pt idx="1">
                  <c:v>10</c:v>
                </c:pt>
                <c:pt idx="2">
                  <c:v>61</c:v>
                </c:pt>
                <c:pt idx="3">
                  <c:v>11</c:v>
                </c:pt>
              </c:numCache>
            </c:numRef>
          </c:val>
          <c:extLst>
            <c:ext xmlns:c16="http://schemas.microsoft.com/office/drawing/2014/chart" uri="{C3380CC4-5D6E-409C-BE32-E72D297353CC}">
              <c16:uniqueId val="{00000008-DB97-4AB3-AECF-4EFC549E5D7A}"/>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solidFill>
    <a:ln w="9525" cap="flat" cmpd="sng" algn="ctr">
      <a:solidFill>
        <a:schemeClr val="accent3"/>
      </a:solidFill>
      <a:round/>
    </a:ln>
    <a:effectLst/>
  </c:spPr>
  <c:txPr>
    <a:bodyPr/>
    <a:lstStyle/>
    <a:p>
      <a:pPr>
        <a:defRPr sz="2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[DMSP+Submitter_December+12,+2023_06.23.xlsx]Sheet3!PivotTable3</c:name>
    <c:fmtId val="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Sheet3!$B$3</c:f>
              <c:strCache>
                <c:ptCount val="1"/>
                <c:pt idx="0">
                  <c:v>Total</c:v>
                </c:pt>
              </c:strCache>
            </c:strRef>
          </c:tx>
          <c:spPr>
            <a:solidFill>
              <a:schemeClr val="accent1"/>
            </a:solidFill>
            <a:ln>
              <a:noFill/>
            </a:ln>
            <a:effectLst/>
          </c:spPr>
          <c:invertIfNegative val="0"/>
          <c:cat>
            <c:strRef>
              <c:f>Sheet3!$A$4:$A$10</c:f>
              <c:strCache>
                <c:ptCount val="6"/>
                <c:pt idx="0">
                  <c:v>I cannot be sure until we enter the implementation phase</c:v>
                </c:pt>
                <c:pt idx="1">
                  <c:v>No, the proposed DMS Plan reflects the standard practices already in place in my lab</c:v>
                </c:pt>
                <c:pt idx="2">
                  <c:v>Other; please describe</c:v>
                </c:pt>
                <c:pt idx="3">
                  <c:v>Yes, I will need to make minor modifications to our standard practices to implement the proposed DMS Plan</c:v>
                </c:pt>
                <c:pt idx="4">
                  <c:v>Yes, I will need to significantly modify our standard practices to implement the proposed DMS Plan</c:v>
                </c:pt>
                <c:pt idx="5">
                  <c:v>Yes, this is a new activity for my lab, so we will need to adopt new practices to complete the project and implement the proposed DMS Plan</c:v>
                </c:pt>
              </c:strCache>
            </c:strRef>
          </c:cat>
          <c:val>
            <c:numRef>
              <c:f>Sheet3!$B$4:$B$10</c:f>
              <c:numCache>
                <c:formatCode>General</c:formatCode>
                <c:ptCount val="6"/>
                <c:pt idx="0">
                  <c:v>15</c:v>
                </c:pt>
                <c:pt idx="1">
                  <c:v>34</c:v>
                </c:pt>
                <c:pt idx="2">
                  <c:v>2</c:v>
                </c:pt>
                <c:pt idx="3">
                  <c:v>25</c:v>
                </c:pt>
                <c:pt idx="4">
                  <c:v>8</c:v>
                </c:pt>
                <c:pt idx="5">
                  <c:v>14</c:v>
                </c:pt>
              </c:numCache>
            </c:numRef>
          </c:val>
          <c:extLst>
            <c:ext xmlns:c16="http://schemas.microsoft.com/office/drawing/2014/chart" uri="{C3380CC4-5D6E-409C-BE32-E72D297353CC}">
              <c16:uniqueId val="{00000000-FABE-4D3B-A27F-E702B88019E2}"/>
            </c:ext>
          </c:extLst>
        </c:ser>
        <c:dLbls>
          <c:showLegendKey val="0"/>
          <c:showVal val="0"/>
          <c:showCatName val="0"/>
          <c:showSerName val="0"/>
          <c:showPercent val="0"/>
          <c:showBubbleSize val="0"/>
        </c:dLbls>
        <c:gapWidth val="219"/>
        <c:overlap val="-27"/>
        <c:axId val="287204415"/>
        <c:axId val="145374543"/>
      </c:barChart>
      <c:catAx>
        <c:axId val="28720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74543"/>
        <c:crosses val="autoZero"/>
        <c:auto val="1"/>
        <c:lblAlgn val="ctr"/>
        <c:lblOffset val="100"/>
        <c:noMultiLvlLbl val="0"/>
      </c:catAx>
      <c:valAx>
        <c:axId val="1453745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04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101 DMS Plans by</a:t>
            </a:r>
            <a:r>
              <a:rPr lang="en-US" baseline="0"/>
              <a:t> Grant Activity Codes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Sheet1!$A$2:$A$17</c:f>
              <c:strCache>
                <c:ptCount val="16"/>
                <c:pt idx="0">
                  <c:v>K01 </c:v>
                </c:pt>
                <c:pt idx="1">
                  <c:v>K08</c:v>
                </c:pt>
                <c:pt idx="2">
                  <c:v>K22</c:v>
                </c:pt>
                <c:pt idx="3">
                  <c:v>K99</c:v>
                </c:pt>
                <c:pt idx="4">
                  <c:v>P01</c:v>
                </c:pt>
                <c:pt idx="5">
                  <c:v>P30</c:v>
                </c:pt>
                <c:pt idx="6">
                  <c:v>P50</c:v>
                </c:pt>
                <c:pt idx="7">
                  <c:v>R01</c:v>
                </c:pt>
                <c:pt idx="8">
                  <c:v>R03</c:v>
                </c:pt>
                <c:pt idx="9">
                  <c:v>R15 </c:v>
                </c:pt>
                <c:pt idx="10">
                  <c:v>R21</c:v>
                </c:pt>
                <c:pt idx="11">
                  <c:v>R43</c:v>
                </c:pt>
                <c:pt idx="12">
                  <c:v>R44</c:v>
                </c:pt>
                <c:pt idx="13">
                  <c:v>R61</c:v>
                </c:pt>
                <c:pt idx="14">
                  <c:v>U01 </c:v>
                </c:pt>
                <c:pt idx="15">
                  <c:v>UG1</c:v>
                </c:pt>
              </c:strCache>
            </c:strRef>
          </c:cat>
          <c:val>
            <c:numRef>
              <c:f>Sheet1!$B$2:$B$17</c:f>
              <c:numCache>
                <c:formatCode>General</c:formatCode>
                <c:ptCount val="16"/>
                <c:pt idx="0">
                  <c:v>1</c:v>
                </c:pt>
                <c:pt idx="1">
                  <c:v>6</c:v>
                </c:pt>
                <c:pt idx="2">
                  <c:v>7</c:v>
                </c:pt>
                <c:pt idx="3">
                  <c:v>4</c:v>
                </c:pt>
                <c:pt idx="4">
                  <c:v>4</c:v>
                </c:pt>
                <c:pt idx="5">
                  <c:v>1</c:v>
                </c:pt>
                <c:pt idx="6">
                  <c:v>5</c:v>
                </c:pt>
                <c:pt idx="7">
                  <c:v>33</c:v>
                </c:pt>
                <c:pt idx="8">
                  <c:v>2</c:v>
                </c:pt>
                <c:pt idx="9">
                  <c:v>3</c:v>
                </c:pt>
                <c:pt idx="10">
                  <c:v>10</c:v>
                </c:pt>
                <c:pt idx="11">
                  <c:v>2</c:v>
                </c:pt>
                <c:pt idx="12">
                  <c:v>1</c:v>
                </c:pt>
                <c:pt idx="13">
                  <c:v>3</c:v>
                </c:pt>
                <c:pt idx="14">
                  <c:v>6</c:v>
                </c:pt>
                <c:pt idx="15">
                  <c:v>3</c:v>
                </c:pt>
              </c:numCache>
            </c:numRef>
          </c:val>
          <c:extLst>
            <c:ext xmlns:c16="http://schemas.microsoft.com/office/drawing/2014/chart" uri="{C3380CC4-5D6E-409C-BE32-E72D297353CC}">
              <c16:uniqueId val="{00000000-900D-49F8-AEE7-D21E83D29551}"/>
            </c:ext>
          </c:extLst>
        </c:ser>
        <c:dLbls>
          <c:showLegendKey val="0"/>
          <c:showVal val="0"/>
          <c:showCatName val="0"/>
          <c:showSerName val="0"/>
          <c:showPercent val="0"/>
          <c:showBubbleSize val="0"/>
        </c:dLbls>
        <c:gapWidth val="219"/>
        <c:overlap val="-27"/>
        <c:axId val="456930856"/>
        <c:axId val="456931216"/>
      </c:barChart>
      <c:catAx>
        <c:axId val="456930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6931216"/>
        <c:crosses val="autoZero"/>
        <c:auto val="1"/>
        <c:lblAlgn val="ctr"/>
        <c:lblOffset val="100"/>
        <c:noMultiLvlLbl val="0"/>
      </c:catAx>
      <c:valAx>
        <c:axId val="456931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6930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13793103448276E-2"/>
          <c:y val="0.15260833217460865"/>
          <c:w val="0.95707586206896555"/>
          <c:h val="0.68893306347922967"/>
        </c:manualLayout>
      </c:layout>
      <c:barChart>
        <c:barDir val="bar"/>
        <c:grouping val="stacked"/>
        <c:varyColors val="0"/>
        <c:ser>
          <c:idx val="1"/>
          <c:order val="0"/>
          <c:tx>
            <c:strRef>
              <c:f>'Figures for FDP'!$AG$77</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'Figures for FDP'!$AH$77</c:f>
              <c:numCache>
                <c:formatCode>General</c:formatCode>
                <c:ptCount val="1"/>
                <c:pt idx="0">
                  <c:v>79</c:v>
                </c:pt>
              </c:numCache>
            </c:numRef>
          </c:val>
          <c:extLst>
            <c:ext xmlns:c16="http://schemas.microsoft.com/office/drawing/2014/chart" uri="{C3380CC4-5D6E-409C-BE32-E72D297353CC}">
              <c16:uniqueId val="{00000000-ADA7-480B-B5C8-D7EBB94F3924}"/>
            </c:ext>
          </c:extLst>
        </c:ser>
        <c:ser>
          <c:idx val="0"/>
          <c:order val="1"/>
          <c:tx>
            <c:strRef>
              <c:f>'Figures for FDP'!$AG$76</c:f>
              <c:strCache>
                <c:ptCount val="1"/>
                <c:pt idx="0">
                  <c:v>no tools needed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'Figures for FDP'!$AH$76</c:f>
              <c:numCache>
                <c:formatCode>General</c:formatCode>
                <c:ptCount val="1"/>
                <c:pt idx="0">
                  <c:v>8</c:v>
                </c:pt>
              </c:numCache>
            </c:numRef>
          </c:val>
          <c:extLst>
            <c:ext xmlns:c16="http://schemas.microsoft.com/office/drawing/2014/chart" uri="{C3380CC4-5D6E-409C-BE32-E72D297353CC}">
              <c16:uniqueId val="{00000001-ADA7-480B-B5C8-D7EBB94F3924}"/>
            </c:ext>
          </c:extLst>
        </c:ser>
        <c:ser>
          <c:idx val="2"/>
          <c:order val="2"/>
          <c:tx>
            <c:strRef>
              <c:f>'Figures for FDP'!$AG$78</c:f>
              <c:strCache>
                <c:ptCount val="1"/>
                <c:pt idx="0">
                  <c:v>No</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'Figures for FDP'!$AH$78</c:f>
              <c:numCache>
                <c:formatCode>General</c:formatCode>
                <c:ptCount val="1"/>
                <c:pt idx="0">
                  <c:v>14</c:v>
                </c:pt>
              </c:numCache>
            </c:numRef>
          </c:val>
          <c:extLst>
            <c:ext xmlns:c16="http://schemas.microsoft.com/office/drawing/2014/chart" uri="{C3380CC4-5D6E-409C-BE32-E72D297353CC}">
              <c16:uniqueId val="{00000002-ADA7-480B-B5C8-D7EBB94F3924}"/>
            </c:ext>
          </c:extLst>
        </c:ser>
        <c:dLbls>
          <c:dLblPos val="ctr"/>
          <c:showLegendKey val="0"/>
          <c:showVal val="1"/>
          <c:showCatName val="0"/>
          <c:showSerName val="0"/>
          <c:showPercent val="0"/>
          <c:showBubbleSize val="0"/>
        </c:dLbls>
        <c:gapWidth val="79"/>
        <c:overlap val="100"/>
        <c:axId val="1069745272"/>
        <c:axId val="1069751752"/>
      </c:barChart>
      <c:catAx>
        <c:axId val="1069745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069751752"/>
        <c:crosses val="autoZero"/>
        <c:auto val="1"/>
        <c:lblAlgn val="ctr"/>
        <c:lblOffset val="100"/>
        <c:noMultiLvlLbl val="0"/>
      </c:catAx>
      <c:valAx>
        <c:axId val="1069751752"/>
        <c:scaling>
          <c:orientation val="minMax"/>
          <c:max val="100"/>
        </c:scaling>
        <c:delete val="1"/>
        <c:axPos val="b"/>
        <c:numFmt formatCode="General" sourceLinked="1"/>
        <c:majorTickMark val="none"/>
        <c:minorTickMark val="none"/>
        <c:tickLblPos val="nextTo"/>
        <c:crossAx val="10697452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2328189198041877E-2"/>
          <c:y val="6.1665789628615353E-2"/>
          <c:w val="0.88462115325626378"/>
          <c:h val="0.86819605108306608"/>
        </c:manualLayout>
      </c:layout>
      <c:barChart>
        <c:barDir val="bar"/>
        <c:grouping val="clustered"/>
        <c:varyColors val="0"/>
        <c:ser>
          <c:idx val="2"/>
          <c:order val="0"/>
          <c:tx>
            <c:strRef>
              <c:f>'All raw data'!$T$135</c:f>
              <c:strCache>
                <c:ptCount val="1"/>
                <c:pt idx="0">
                  <c:v>(C) When and how long data will be available</c:v>
                </c:pt>
              </c:strCache>
            </c:strRef>
          </c:tx>
          <c:spPr>
            <a:solidFill>
              <a:schemeClr val="accent3">
                <a:tint val="65000"/>
              </a:schemeClr>
            </a:solidFill>
            <a:ln>
              <a:noFill/>
            </a:ln>
            <a:effectLst/>
          </c:spPr>
          <c:invertIfNegative val="0"/>
          <c:dLbls>
            <c:dLbl>
              <c:idx val="0"/>
              <c:dLblPos val="inBase"/>
              <c:showLegendKey val="0"/>
              <c:showVal val="1"/>
              <c:showCatName val="0"/>
              <c:showSerName val="1"/>
              <c:showPercent val="0"/>
              <c:showBubbleSize val="0"/>
              <c:extLst>
                <c:ext xmlns:c15="http://schemas.microsoft.com/office/drawing/2012/chart" uri="{CE6537A1-D6FC-4f65-9D91-7224C49458BB}">
                  <c15:layout>
                    <c:manualLayout>
                      <c:w val="0.54946323054022772"/>
                      <c:h val="0.21186563862169946"/>
                    </c:manualLayout>
                  </c15:layout>
                </c:ext>
                <c:ext xmlns:c16="http://schemas.microsoft.com/office/drawing/2014/chart" uri="{C3380CC4-5D6E-409C-BE32-E72D297353CC}">
                  <c16:uniqueId val="{00000000-A76A-433D-AC1A-596D837215B8}"/>
                </c:ext>
              </c:extLst>
            </c:dLbl>
            <c:spPr>
              <a:noFill/>
              <a:ln>
                <a:noFill/>
              </a:ln>
              <a:effectLst/>
            </c:spPr>
            <c:txPr>
              <a:bodyPr rot="0" spcFirstLastPara="1" vertOverflow="ellipsis" vert="horz" wrap="square" lIns="38100" tIns="19050" rIns="38100" bIns="19050" anchor="ctr" anchorCtr="0">
                <a:spAutoFit/>
              </a:bodyPr>
              <a:lstStyle/>
              <a:p>
                <a:pPr algn="l">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'All raw data'!$U$135</c:f>
              <c:numCache>
                <c:formatCode>0%</c:formatCode>
                <c:ptCount val="1"/>
                <c:pt idx="0">
                  <c:v>0.85148514851485146</c:v>
                </c:pt>
              </c:numCache>
            </c:numRef>
          </c:val>
          <c:extLst>
            <c:ext xmlns:c16="http://schemas.microsoft.com/office/drawing/2014/chart" uri="{C3380CC4-5D6E-409C-BE32-E72D297353CC}">
              <c16:uniqueId val="{00000001-A76A-433D-AC1A-596D837215B8}"/>
            </c:ext>
          </c:extLst>
        </c:ser>
        <c:ser>
          <c:idx val="1"/>
          <c:order val="1"/>
          <c:tx>
            <c:strRef>
              <c:f>'All raw data'!$T$134</c:f>
              <c:strCache>
                <c:ptCount val="1"/>
                <c:pt idx="0">
                  <c:v>(B) Methods to make data findable and accessible</c:v>
                </c:pt>
              </c:strCache>
            </c:strRef>
          </c:tx>
          <c:spPr>
            <a:solidFill>
              <a:schemeClr val="accent3"/>
            </a:solidFill>
            <a:ln>
              <a:noFill/>
            </a:ln>
            <a:effectLst/>
          </c:spPr>
          <c:invertIfNegative val="0"/>
          <c:dLbls>
            <c:dLbl>
              <c:idx val="0"/>
              <c:dLblPos val="inBase"/>
              <c:showLegendKey val="0"/>
              <c:showVal val="1"/>
              <c:showCatName val="0"/>
              <c:showSerName val="1"/>
              <c:showPercent val="0"/>
              <c:showBubbleSize val="0"/>
              <c:extLst>
                <c:ext xmlns:c15="http://schemas.microsoft.com/office/drawing/2012/chart" uri="{CE6537A1-D6FC-4f65-9D91-7224C49458BB}">
                  <c15:layout>
                    <c:manualLayout>
                      <c:w val="0.24104224790327766"/>
                      <c:h val="0.21186568754017229"/>
                    </c:manualLayout>
                  </c15:layout>
                </c:ext>
                <c:ext xmlns:c16="http://schemas.microsoft.com/office/drawing/2014/chart" uri="{C3380CC4-5D6E-409C-BE32-E72D297353CC}">
                  <c16:uniqueId val="{00000002-A76A-433D-AC1A-596D837215B8}"/>
                </c:ext>
              </c:extLst>
            </c:dLbl>
            <c:spPr>
              <a:noFill/>
              <a:ln>
                <a:noFill/>
              </a:ln>
              <a:effectLst/>
            </c:spPr>
            <c:txPr>
              <a:bodyPr rot="0" spcFirstLastPara="1" vertOverflow="ellipsis" vert="horz" wrap="square" lIns="38100" tIns="19050" rIns="38100" bIns="19050" anchor="ctr" anchorCtr="0">
                <a:spAutoFit/>
              </a:bodyPr>
              <a:lstStyle/>
              <a:p>
                <a:pPr algn="l">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'All raw data'!$U$134</c:f>
              <c:numCache>
                <c:formatCode>0%</c:formatCode>
                <c:ptCount val="1"/>
                <c:pt idx="0">
                  <c:v>0.7722772277227723</c:v>
                </c:pt>
              </c:numCache>
            </c:numRef>
          </c:val>
          <c:extLst>
            <c:ext xmlns:c16="http://schemas.microsoft.com/office/drawing/2014/chart" uri="{C3380CC4-5D6E-409C-BE32-E72D297353CC}">
              <c16:uniqueId val="{00000003-A76A-433D-AC1A-596D837215B8}"/>
            </c:ext>
          </c:extLst>
        </c:ser>
        <c:ser>
          <c:idx val="0"/>
          <c:order val="2"/>
          <c:tx>
            <c:strRef>
              <c:f>'All raw data'!$T$133</c:f>
              <c:strCache>
                <c:ptCount val="1"/>
                <c:pt idx="0">
                  <c:v>(A) Names of repository(ies) </c:v>
                </c:pt>
              </c:strCache>
            </c:strRef>
          </c:tx>
          <c:spPr>
            <a:solidFill>
              <a:schemeClr val="accent3">
                <a:shade val="6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l">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1"/>
              <c:showPercent val="0"/>
              <c:showBubbleSize val="0"/>
              <c:extLst>
                <c:ext xmlns:c15="http://schemas.microsoft.com/office/drawing/2012/chart" uri="{CE6537A1-D6FC-4f65-9D91-7224C49458BB}">
                  <c15:layout>
                    <c:manualLayout>
                      <c:w val="0.81974398865080633"/>
                      <c:h val="0.16228456279953302"/>
                    </c:manualLayout>
                  </c15:layout>
                </c:ext>
                <c:ext xmlns:c16="http://schemas.microsoft.com/office/drawing/2014/chart" uri="{C3380CC4-5D6E-409C-BE32-E72D297353CC}">
                  <c16:uniqueId val="{00000004-A76A-433D-AC1A-596D837215B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'All raw data'!$U$133</c:f>
              <c:numCache>
                <c:formatCode>0%</c:formatCode>
                <c:ptCount val="1"/>
                <c:pt idx="0">
                  <c:v>0.91089108910891092</c:v>
                </c:pt>
              </c:numCache>
            </c:numRef>
          </c:val>
          <c:extLst>
            <c:ext xmlns:c16="http://schemas.microsoft.com/office/drawing/2014/chart" uri="{C3380CC4-5D6E-409C-BE32-E72D297353CC}">
              <c16:uniqueId val="{00000005-A76A-433D-AC1A-596D837215B8}"/>
            </c:ext>
          </c:extLst>
        </c:ser>
        <c:dLbls>
          <c:dLblPos val="inBase"/>
          <c:showLegendKey val="0"/>
          <c:showVal val="1"/>
          <c:showCatName val="0"/>
          <c:showSerName val="0"/>
          <c:showPercent val="0"/>
          <c:showBubbleSize val="0"/>
        </c:dLbls>
        <c:gapWidth val="182"/>
        <c:axId val="411845464"/>
        <c:axId val="411852664"/>
      </c:barChart>
      <c:catAx>
        <c:axId val="411845464"/>
        <c:scaling>
          <c:orientation val="minMax"/>
        </c:scaling>
        <c:delete val="1"/>
        <c:axPos val="l"/>
        <c:numFmt formatCode="General" sourceLinked="1"/>
        <c:majorTickMark val="none"/>
        <c:minorTickMark val="none"/>
        <c:tickLblPos val="nextTo"/>
        <c:crossAx val="411852664"/>
        <c:crosses val="autoZero"/>
        <c:auto val="1"/>
        <c:lblAlgn val="ctr"/>
        <c:lblOffset val="100"/>
        <c:noMultiLvlLbl val="0"/>
      </c:catAx>
      <c:valAx>
        <c:axId val="4118526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11845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[DMSP+Submitter_December+12,+2023_06.23.xlsx]Sheet1!PivotTable1</c:name>
    <c:fmtId val="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Sheet1!$B$3</c:f>
              <c:strCache>
                <c:ptCount val="1"/>
                <c:pt idx="0">
                  <c:v>Total</c:v>
                </c:pt>
              </c:strCache>
            </c:strRef>
          </c:tx>
          <c:spPr>
            <a:solidFill>
              <a:schemeClr val="accent1"/>
            </a:solidFill>
            <a:ln>
              <a:noFill/>
            </a:ln>
            <a:effectLst/>
          </c:spPr>
          <c:invertIfNegative val="0"/>
          <c:cat>
            <c:strRef>
              <c:f>Sheet1!$A$4:$A$8</c:f>
              <c:strCache>
                <c:ptCount val="4"/>
                <c:pt idx="0">
                  <c:v>Other</c:v>
                </c:pt>
                <c:pt idx="1">
                  <c:v>Pilot template: Alpha (structured)</c:v>
                </c:pt>
                <c:pt idx="2">
                  <c:v>Pilot template: Bravo (structured plus free text)</c:v>
                </c:pt>
                <c:pt idx="3">
                  <c:v>Published Sample Format Page (Control)</c:v>
                </c:pt>
              </c:strCache>
            </c:strRef>
          </c:cat>
          <c:val>
            <c:numRef>
              <c:f>Sheet1!$B$4:$B$8</c:f>
              <c:numCache>
                <c:formatCode>General</c:formatCode>
                <c:ptCount val="4"/>
                <c:pt idx="0">
                  <c:v>8</c:v>
                </c:pt>
                <c:pt idx="1">
                  <c:v>47</c:v>
                </c:pt>
                <c:pt idx="2">
                  <c:v>33</c:v>
                </c:pt>
                <c:pt idx="3">
                  <c:v>16</c:v>
                </c:pt>
              </c:numCache>
            </c:numRef>
          </c:val>
          <c:extLst>
            <c:ext xmlns:c16="http://schemas.microsoft.com/office/drawing/2014/chart" uri="{C3380CC4-5D6E-409C-BE32-E72D297353CC}">
              <c16:uniqueId val="{00000000-81D2-4E41-8425-7FAC593EAFF2}"/>
            </c:ext>
          </c:extLst>
        </c:ser>
        <c:dLbls>
          <c:showLegendKey val="0"/>
          <c:showVal val="0"/>
          <c:showCatName val="0"/>
          <c:showSerName val="0"/>
          <c:showPercent val="0"/>
          <c:showBubbleSize val="0"/>
        </c:dLbls>
        <c:gapWidth val="219"/>
        <c:overlap val="-27"/>
        <c:axId val="287202015"/>
        <c:axId val="147216847"/>
      </c:barChart>
      <c:catAx>
        <c:axId val="287202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7216847"/>
        <c:crosses val="autoZero"/>
        <c:auto val="1"/>
        <c:lblAlgn val="ctr"/>
        <c:lblOffset val="100"/>
        <c:noMultiLvlLbl val="0"/>
      </c:catAx>
      <c:valAx>
        <c:axId val="147216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020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[DMSP+Submitter_December+12,+2023_06.23.xlsx]Sheet4!PivotTable4</c:name>
    <c:fmtId val="6"/>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Sheet4!$B$3</c:f>
              <c:strCache>
                <c:ptCount val="1"/>
                <c:pt idx="0">
                  <c:v>Total</c:v>
                </c:pt>
              </c:strCache>
            </c:strRef>
          </c:tx>
          <c:spPr>
            <a:solidFill>
              <a:schemeClr val="accent1"/>
            </a:solidFill>
            <a:ln>
              <a:noFill/>
            </a:ln>
            <a:effectLst/>
          </c:spPr>
          <c:invertIfNegative val="0"/>
          <c:cat>
            <c:strRef>
              <c:f>Sheet4!$A$4:$A$16</c:f>
              <c:strCache>
                <c:ptCount val="12"/>
                <c:pt idx="0">
                  <c:v>1 hour or less</c:v>
                </c:pt>
                <c:pt idx="1">
                  <c:v>1.5 hours</c:v>
                </c:pt>
                <c:pt idx="2">
                  <c:v>2 hours</c:v>
                </c:pt>
                <c:pt idx="3">
                  <c:v>3 hours</c:v>
                </c:pt>
                <c:pt idx="4">
                  <c:v>4 hours</c:v>
                </c:pt>
                <c:pt idx="5">
                  <c:v>5 hours</c:v>
                </c:pt>
                <c:pt idx="6">
                  <c:v>6 hours</c:v>
                </c:pt>
                <c:pt idx="7">
                  <c:v>8 hours</c:v>
                </c:pt>
                <c:pt idx="8">
                  <c:v>10 hours</c:v>
                </c:pt>
                <c:pt idx="9">
                  <c:v>14 hours</c:v>
                </c:pt>
                <c:pt idx="10">
                  <c:v>15 hours</c:v>
                </c:pt>
                <c:pt idx="11">
                  <c:v>40 hours</c:v>
                </c:pt>
              </c:strCache>
            </c:strRef>
          </c:cat>
          <c:val>
            <c:numRef>
              <c:f>Sheet4!$B$4:$B$16</c:f>
              <c:numCache>
                <c:formatCode>General</c:formatCode>
                <c:ptCount val="12"/>
                <c:pt idx="0">
                  <c:v>30</c:v>
                </c:pt>
                <c:pt idx="1">
                  <c:v>2</c:v>
                </c:pt>
                <c:pt idx="2">
                  <c:v>25</c:v>
                </c:pt>
                <c:pt idx="3">
                  <c:v>14</c:v>
                </c:pt>
                <c:pt idx="4">
                  <c:v>13</c:v>
                </c:pt>
                <c:pt idx="5">
                  <c:v>6</c:v>
                </c:pt>
                <c:pt idx="6">
                  <c:v>3</c:v>
                </c:pt>
                <c:pt idx="7">
                  <c:v>4</c:v>
                </c:pt>
                <c:pt idx="8">
                  <c:v>2</c:v>
                </c:pt>
                <c:pt idx="9">
                  <c:v>2</c:v>
                </c:pt>
                <c:pt idx="10">
                  <c:v>1</c:v>
                </c:pt>
                <c:pt idx="11">
                  <c:v>2</c:v>
                </c:pt>
              </c:numCache>
            </c:numRef>
          </c:val>
          <c:extLst>
            <c:ext xmlns:c16="http://schemas.microsoft.com/office/drawing/2014/chart" uri="{C3380CC4-5D6E-409C-BE32-E72D297353CC}">
              <c16:uniqueId val="{00000000-8BAA-4FA4-A44B-663D230B431F}"/>
            </c:ext>
          </c:extLst>
        </c:ser>
        <c:dLbls>
          <c:showLegendKey val="0"/>
          <c:showVal val="0"/>
          <c:showCatName val="0"/>
          <c:showSerName val="0"/>
          <c:showPercent val="0"/>
          <c:showBubbleSize val="0"/>
        </c:dLbls>
        <c:gapWidth val="219"/>
        <c:overlap val="-27"/>
        <c:axId val="287223135"/>
        <c:axId val="212343071"/>
      </c:barChart>
      <c:catAx>
        <c:axId val="287223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43071"/>
        <c:crosses val="autoZero"/>
        <c:auto val="1"/>
        <c:lblAlgn val="ctr"/>
        <c:lblOffset val="100"/>
        <c:noMultiLvlLbl val="0"/>
      </c:catAx>
      <c:valAx>
        <c:axId val="21234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231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[DMSP+Submitter_December+12,+2023_06.23.xlsx]Sheet2!PivotTable2</c:name>
    <c:fmtId val="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Sheet2!$B$3</c:f>
              <c:strCache>
                <c:ptCount val="1"/>
                <c:pt idx="0">
                  <c:v>Total</c:v>
                </c:pt>
              </c:strCache>
            </c:strRef>
          </c:tx>
          <c:spPr>
            <a:solidFill>
              <a:schemeClr val="accent1"/>
            </a:solidFill>
            <a:ln>
              <a:noFill/>
            </a:ln>
            <a:effectLst/>
          </c:spPr>
          <c:invertIfNegative val="0"/>
          <c:cat>
            <c:strRef>
              <c:f>Sheet2!$A$4:$A$8</c:f>
              <c:strCache>
                <c:ptCount val="4"/>
                <c:pt idx="0">
                  <c:v>No; additional resources were not available at my institution</c:v>
                </c:pt>
                <c:pt idx="1">
                  <c:v>No; for a reason not listed above</c:v>
                </c:pt>
                <c:pt idx="2">
                  <c:v>No; I'm a DMS Plan wizard and didn't need any</c:v>
                </c:pt>
                <c:pt idx="3">
                  <c:v>Yes</c:v>
                </c:pt>
              </c:strCache>
            </c:strRef>
          </c:cat>
          <c:val>
            <c:numRef>
              <c:f>Sheet2!$B$4:$B$8</c:f>
              <c:numCache>
                <c:formatCode>General</c:formatCode>
                <c:ptCount val="4"/>
                <c:pt idx="0">
                  <c:v>8</c:v>
                </c:pt>
                <c:pt idx="1">
                  <c:v>18</c:v>
                </c:pt>
                <c:pt idx="2">
                  <c:v>7</c:v>
                </c:pt>
                <c:pt idx="3">
                  <c:v>71</c:v>
                </c:pt>
              </c:numCache>
            </c:numRef>
          </c:val>
          <c:extLst>
            <c:ext xmlns:c16="http://schemas.microsoft.com/office/drawing/2014/chart" uri="{C3380CC4-5D6E-409C-BE32-E72D297353CC}">
              <c16:uniqueId val="{00000000-3B4B-45D1-A679-479AE9B8D43C}"/>
            </c:ext>
          </c:extLst>
        </c:ser>
        <c:dLbls>
          <c:showLegendKey val="0"/>
          <c:showVal val="0"/>
          <c:showCatName val="0"/>
          <c:showSerName val="0"/>
          <c:showPercent val="0"/>
          <c:showBubbleSize val="0"/>
        </c:dLbls>
        <c:gapWidth val="219"/>
        <c:overlap val="-27"/>
        <c:axId val="287218335"/>
        <c:axId val="212340591"/>
      </c:barChart>
      <c:catAx>
        <c:axId val="28721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340591"/>
        <c:crosses val="autoZero"/>
        <c:auto val="1"/>
        <c:lblAlgn val="ctr"/>
        <c:lblOffset val="100"/>
        <c:noMultiLvlLbl val="0"/>
      </c:catAx>
      <c:valAx>
        <c:axId val="212340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18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Sheet5!$B$25</c:f>
              <c:strCache>
                <c:ptCount val="1"/>
              </c:strCache>
            </c:strRef>
          </c:tx>
          <c:spPr>
            <a:solidFill>
              <a:schemeClr val="accent1"/>
            </a:solidFill>
            <a:ln>
              <a:noFill/>
            </a:ln>
            <a:effectLst/>
          </c:spPr>
          <c:invertIfNegative val="0"/>
          <c:cat>
            <c:strRef>
              <c:f>Sheet5!$A$26:$A$30</c:f>
              <c:strCache>
                <c:ptCount val="5"/>
                <c:pt idx="0">
                  <c:v>Research Administration</c:v>
                </c:pt>
                <c:pt idx="1">
                  <c:v>Postdoc/graduate student</c:v>
                </c:pt>
                <c:pt idx="2">
                  <c:v>IRB/Compliance</c:v>
                </c:pt>
                <c:pt idx="3">
                  <c:v>IT</c:v>
                </c:pt>
                <c:pt idx="4">
                  <c:v>Library</c:v>
                </c:pt>
              </c:strCache>
            </c:strRef>
          </c:cat>
          <c:val>
            <c:numRef>
              <c:f>Sheet5!$B$26:$B$30</c:f>
              <c:numCache>
                <c:formatCode>General</c:formatCode>
                <c:ptCount val="5"/>
                <c:pt idx="0">
                  <c:v>34</c:v>
                </c:pt>
                <c:pt idx="1">
                  <c:v>2</c:v>
                </c:pt>
                <c:pt idx="2">
                  <c:v>4</c:v>
                </c:pt>
                <c:pt idx="3">
                  <c:v>4</c:v>
                </c:pt>
                <c:pt idx="4">
                  <c:v>18</c:v>
                </c:pt>
              </c:numCache>
            </c:numRef>
          </c:val>
          <c:extLst>
            <c:ext xmlns:c16="http://schemas.microsoft.com/office/drawing/2014/chart" uri="{C3380CC4-5D6E-409C-BE32-E72D297353CC}">
              <c16:uniqueId val="{00000000-7BF6-4AE1-8A5C-9E090E0F6E15}"/>
            </c:ext>
          </c:extLst>
        </c:ser>
        <c:dLbls>
          <c:showLegendKey val="0"/>
          <c:showVal val="0"/>
          <c:showCatName val="0"/>
          <c:showSerName val="0"/>
          <c:showPercent val="0"/>
          <c:showBubbleSize val="0"/>
        </c:dLbls>
        <c:gapWidth val="182"/>
        <c:axId val="287229855"/>
        <c:axId val="257969839"/>
      </c:barChart>
      <c:catAx>
        <c:axId val="287229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969839"/>
        <c:crosses val="autoZero"/>
        <c:auto val="1"/>
        <c:lblAlgn val="ctr"/>
        <c:lblOffset val="100"/>
        <c:noMultiLvlLbl val="0"/>
      </c:catAx>
      <c:valAx>
        <c:axId val="2579698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29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[DMSP+Submitter_December+12,+2023_06.23.xlsx]Sheet4!PivotTable5</c:name>
    <c:fmtId val="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Sheet4!$B$20</c:f>
              <c:strCache>
                <c:ptCount val="1"/>
                <c:pt idx="0">
                  <c:v>Total</c:v>
                </c:pt>
              </c:strCache>
            </c:strRef>
          </c:tx>
          <c:spPr>
            <a:solidFill>
              <a:schemeClr val="accent1"/>
            </a:solidFill>
            <a:ln>
              <a:noFill/>
            </a:ln>
            <a:effectLst/>
          </c:spPr>
          <c:invertIfNegative val="0"/>
          <c:cat>
            <c:strRef>
              <c:f>Sheet4!$A$21:$A$28</c:f>
              <c:strCache>
                <c:ptCount val="7"/>
                <c:pt idx="0">
                  <c:v>Less than 1 hour</c:v>
                </c:pt>
                <c:pt idx="1">
                  <c:v>1 hour</c:v>
                </c:pt>
                <c:pt idx="2">
                  <c:v>2 hours</c:v>
                </c:pt>
                <c:pt idx="3">
                  <c:v>3 hours</c:v>
                </c:pt>
                <c:pt idx="4">
                  <c:v>4 hours</c:v>
                </c:pt>
                <c:pt idx="5">
                  <c:v>5 hours</c:v>
                </c:pt>
                <c:pt idx="6">
                  <c:v>More than 5 hours</c:v>
                </c:pt>
              </c:strCache>
            </c:strRef>
          </c:cat>
          <c:val>
            <c:numRef>
              <c:f>Sheet4!$B$21:$B$28</c:f>
              <c:numCache>
                <c:formatCode>General</c:formatCode>
                <c:ptCount val="7"/>
                <c:pt idx="0">
                  <c:v>39</c:v>
                </c:pt>
                <c:pt idx="1">
                  <c:v>26</c:v>
                </c:pt>
                <c:pt idx="2">
                  <c:v>12</c:v>
                </c:pt>
                <c:pt idx="3">
                  <c:v>3</c:v>
                </c:pt>
                <c:pt idx="4">
                  <c:v>3</c:v>
                </c:pt>
                <c:pt idx="5">
                  <c:v>2</c:v>
                </c:pt>
                <c:pt idx="6">
                  <c:v>5</c:v>
                </c:pt>
              </c:numCache>
            </c:numRef>
          </c:val>
          <c:extLst>
            <c:ext xmlns:c16="http://schemas.microsoft.com/office/drawing/2014/chart" uri="{C3380CC4-5D6E-409C-BE32-E72D297353CC}">
              <c16:uniqueId val="{00000000-55DE-45D3-A1A5-A3B13BB134EF}"/>
            </c:ext>
          </c:extLst>
        </c:ser>
        <c:dLbls>
          <c:showLegendKey val="0"/>
          <c:showVal val="0"/>
          <c:showCatName val="0"/>
          <c:showSerName val="0"/>
          <c:showPercent val="0"/>
          <c:showBubbleSize val="0"/>
        </c:dLbls>
        <c:gapWidth val="219"/>
        <c:overlap val="-27"/>
        <c:axId val="287202975"/>
        <c:axId val="325867647"/>
      </c:barChart>
      <c:catAx>
        <c:axId val="28720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867647"/>
        <c:crosses val="autoZero"/>
        <c:auto val="1"/>
        <c:lblAlgn val="ctr"/>
        <c:lblOffset val="100"/>
        <c:noMultiLvlLbl val="0"/>
      </c:catAx>
      <c:valAx>
        <c:axId val="325867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2029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'All raw data'!$J$127:$J$138</cx:f>
        <cx:lvl ptCount="12">
          <cx:pt idx="0">Other</cx:pt>
          <cx:pt idx="1">Digital Health Data</cx:pt>
          <cx:pt idx="2">Clinical data</cx:pt>
          <cx:pt idx="3">Other Omics Data</cx:pt>
          <cx:pt idx="4">Genomic data</cx:pt>
          <cx:pt idx="5">Social/Psychological/
Behavioral</cx:pt>
          <cx:pt idx="6">Imaging Data</cx:pt>
          <cx:pt idx="7">Assays, Measurements</cx:pt>
          <cx:pt idx="8">Algorithm/Modeling/Codes
Software/Codes, AI/ML</cx:pt>
          <cx:pt idx="9">Epidemiology, Surveillance, 
Population Science Data </cx:pt>
          <cx:pt idx="10">Model Organisms Data</cx:pt>
          <cx:pt idx="11">metadata</cx:pt>
        </cx:lvl>
      </cx:strDim>
      <cx:numDim type="size">
        <cx:f>'All raw data'!$K$127:$K$138</cx:f>
        <cx:lvl ptCount="12" formatCode="General">
          <cx:pt idx="0">0</cx:pt>
          <cx:pt idx="1">1</cx:pt>
          <cx:pt idx="2">34</cx:pt>
          <cx:pt idx="3">20</cx:pt>
          <cx:pt idx="4">46</cx:pt>
          <cx:pt idx="5">12</cx:pt>
          <cx:pt idx="6">39</cx:pt>
          <cx:pt idx="7">46</cx:pt>
          <cx:pt idx="8">13</cx:pt>
          <cx:pt idx="9">7</cx:pt>
          <cx:pt idx="10">25</cx:pt>
          <cx:pt idx="11">9</cx:pt>
        </cx:lvl>
      </cx:numDim>
    </cx:data>
  </cx:chartData>
  <cx:chart>
    <cx:title pos="t" align="ctr" overlay="0">
      <cx:tx>
        <cx:txData>
          <cx:v>Data Types</cx:v>
        </cx:txData>
      </cx:tx>
      <cx:txPr>
        <a:bodyPr rot="0" spcFirstLastPara="1" vertOverflow="ellipsis" vert="horz" wrap="square" lIns="38100" tIns="19050" rIns="38100" bIns="19050" anchor="ctr" anchorCtr="1" compatLnSpc="0"/>
        <a:lstStyle/>
        <a:p>
          <a:pPr algn="ctr" rtl="0">
            <a:defRPr sz="2000" b="0" i="0" u="none" strike="noStrike" kern="1200" spc="0" baseline="0">
              <a:solidFill>
                <a:sysClr val="windowText" lastClr="000000">
                  <a:lumMod val="65000"/>
                  <a:lumOff val="35000"/>
                </a:sysClr>
              </a:solidFill>
              <a:latin typeface="Arial" panose="020B0604020202020204" pitchFamily="34" charset="0"/>
              <a:ea typeface="Arial" panose="020B0604020202020204" pitchFamily="34" charset="0"/>
              <a:cs typeface="Arial" panose="020B0604020202020204" pitchFamily="34" charset="0"/>
            </a:defRPr>
          </a:pPr>
          <a:r>
            <a:rPr kumimoji="0" lang="en-US" sz="2000" b="0" i="0" u="none" strike="noStrike" kern="1200" cap="none" spc="0" normalizeH="0" baseline="0" noProof="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Data Types</a:t>
          </a:r>
        </a:p>
      </cx:txPr>
    </cx:title>
    <cx:plotArea>
      <cx:plotAreaRegion>
        <cx:series layoutId="treemap" uniqueId="{9E8EE32F-16B2-437D-ACC2-746AC9F1E315}">
          <cx:dataLabels>
            <cx:txPr>
              <a:bodyPr vertOverflow="overflow" horzOverflow="overflow" wrap="square" lIns="0" tIns="0" rIns="0" bIns="0"/>
              <a:lstStyle/>
              <a:p>
                <a:pPr algn="ctr" rtl="0">
                  <a:defRPr sz="1600" b="0" i="0">
                    <a:solidFill>
                      <a:schemeClr val="bg1"/>
                    </a:solidFill>
                    <a:latin typeface="Arial" panose="020B0604020202020204" pitchFamily="34" charset="0"/>
                    <a:ea typeface="Arial" panose="020B0604020202020204" pitchFamily="34" charset="0"/>
                    <a:cs typeface="Arial" panose="020B0604020202020204" pitchFamily="34" charset="0"/>
                  </a:defRPr>
                </a:pPr>
                <a:endParaRPr lang="en-US" sz="1600">
                  <a:solidFill>
                    <a:schemeClr val="bg1"/>
                  </a:solidFill>
                  <a:latin typeface="Arial" panose="020B0604020202020204" pitchFamily="34" charset="0"/>
                  <a:cs typeface="Arial" panose="020B0604020202020204" pitchFamily="34" charset="0"/>
                </a:endParaRPr>
              </a:p>
            </cx:txPr>
            <cx:visibility seriesName="0" categoryName="1" value="0"/>
            <cx:dataLabel idx="5">
              <cx:txPr>
                <a:bodyPr vertOverflow="overflow" horzOverflow="overflow" wrap="square" lIns="0" tIns="0" rIns="0" bIns="0"/>
                <a:lstStyle/>
                <a:p>
                  <a:pPr algn="ctr" rtl="0">
                    <a:defRPr sz="1200" baseline="0"/>
                  </a:pPr>
                  <a:r>
                    <a:rPr lang="en-US" sz="1200" baseline="0">
                      <a:solidFill>
                        <a:schemeClr val="bg1"/>
                      </a:solidFill>
                      <a:latin typeface="Arial" panose="020B0604020202020204" pitchFamily="34" charset="0"/>
                      <a:cs typeface="Arial" panose="020B0604020202020204" pitchFamily="34" charset="0"/>
                    </a:rPr>
                    <a:t>Social/Psychological/
Behavioral</a:t>
                  </a:r>
                </a:p>
              </cx:txPr>
              <cx:visibility seriesName="0" categoryName="1" value="0"/>
            </cx:dataLabel>
            <cx:dataLabel idx="8">
              <cx:txPr>
                <a:bodyPr vertOverflow="overflow" horzOverflow="overflow" wrap="square" lIns="0" tIns="0" rIns="0" bIns="0"/>
                <a:lstStyle/>
                <a:p>
                  <a:pPr algn="ctr" rtl="0">
                    <a:defRPr sz="1300" baseline="0"/>
                  </a:pPr>
                  <a:r>
                    <a:rPr lang="en-US" sz="1300" baseline="0">
                      <a:solidFill>
                        <a:schemeClr val="bg1"/>
                      </a:solidFill>
                      <a:latin typeface="Arial" panose="020B0604020202020204" pitchFamily="34" charset="0"/>
                      <a:cs typeface="Arial" panose="020B0604020202020204" pitchFamily="34" charset="0"/>
                    </a:rPr>
                    <a:t>Algorithm/Modeling/Codes
Software/Codes, AI/ML</a:t>
                  </a:r>
                </a:p>
              </cx:txPr>
              <cx:visibility seriesName="0" categoryName="1" value="0"/>
            </cx:dataLabel>
            <cx:dataLabel idx="9">
              <cx:txPr>
                <a:bodyPr vertOverflow="overflow" horzOverflow="overflow" wrap="square" lIns="0" tIns="0" rIns="0" bIns="0"/>
                <a:lstStyle/>
                <a:p>
                  <a:pPr algn="ctr" rtl="0">
                    <a:defRPr sz="1000" baseline="0"/>
                  </a:pPr>
                  <a:r>
                    <a:rPr lang="en-US" sz="1000" baseline="0">
                      <a:solidFill>
                        <a:schemeClr val="bg1"/>
                      </a:solidFill>
                      <a:latin typeface="Arial" panose="020B0604020202020204" pitchFamily="34" charset="0"/>
                      <a:cs typeface="Arial" panose="020B0604020202020204" pitchFamily="34" charset="0"/>
                    </a:rPr>
                    <a:t>Epidemiology, Surveillance, 
Population Science Data </a:t>
                  </a:r>
                </a:p>
              </cx:txPr>
              <cx:visibility seriesName="0" categoryName="1" value="0"/>
            </cx:dataLabel>
            <cx:dataLabel idx="10">
              <cx:txPr>
                <a:bodyPr vertOverflow="overflow" horzOverflow="overflow" wrap="square" lIns="0" tIns="0" rIns="0" bIns="0"/>
                <a:lstStyle/>
                <a:p>
                  <a:pPr algn="ctr" rtl="0">
                    <a:defRPr sz="1300" baseline="0"/>
                  </a:pPr>
                  <a:r>
                    <a:rPr lang="en-US" sz="1300" baseline="0">
                      <a:solidFill>
                        <a:schemeClr val="bg1"/>
                      </a:solidFill>
                      <a:latin typeface="Arial" panose="020B0604020202020204" pitchFamily="34" charset="0"/>
                      <a:cs typeface="Arial" panose="020B0604020202020204" pitchFamily="34" charset="0"/>
                    </a:rPr>
                    <a:t>Model Organisms Data</a:t>
                  </a:r>
                </a:p>
              </cx:txPr>
              <cx:visibility seriesName="0" categoryName="1" value="0"/>
            </cx:dataLabel>
            <cx:dataLabel idx="11">
              <cx:txPr>
                <a:bodyPr vertOverflow="overflow" horzOverflow="overflow" wrap="square" lIns="0" tIns="0" rIns="0" bIns="0"/>
                <a:lstStyle/>
                <a:p>
                  <a:pPr algn="ctr" rtl="0">
                    <a:defRPr sz="1100" baseline="0"/>
                  </a:pPr>
                  <a:r>
                    <a:rPr lang="en-US" sz="1100" baseline="0">
                      <a:solidFill>
                        <a:schemeClr val="bg1"/>
                      </a:solidFill>
                      <a:latin typeface="Arial" panose="020B0604020202020204" pitchFamily="34" charset="0"/>
                      <a:cs typeface="Arial" panose="020B0604020202020204" pitchFamily="34" charset="0"/>
                    </a:rPr>
                    <a:t>metadata</a:t>
                  </a:r>
                </a:p>
              </cx:txPr>
              <cx:visibility seriesName="0" categoryName="1" value="0"/>
            </cx:dataLabel>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legend pos="b" align="ctr" overlay="0">
      <cx:txPr>
        <a:bodyPr spcFirstLastPara="1" vertOverflow="ellipsis" horzOverflow="overflow" wrap="square" lIns="0" tIns="0" rIns="0" bIns="0" anchor="ctr" anchorCtr="1"/>
        <a:lstStyle/>
        <a:p>
          <a:pPr algn="ctr" rtl="0">
            <a:defRPr>
              <a:latin typeface="Arial" panose="020B0604020202020204" pitchFamily="34" charset="0"/>
              <a:ea typeface="Arial" panose="020B0604020202020204" pitchFamily="34" charset="0"/>
              <a:cs typeface="Arial" panose="020B0604020202020204" pitchFamily="34" charset="0"/>
            </a:defRPr>
          </a:pPr>
          <a:endParaRPr lang="en-US" sz="900" b="0" i="0" u="none" strike="noStrike" baseline="0">
            <a:solidFill>
              <a:srgbClr val="242852"/>
            </a:solidFill>
            <a:latin typeface="Arial" panose="020B0604020202020204" pitchFamily="34" charset="0"/>
            <a:cs typeface="Arial" panose="020B0604020202020204" pitchFamily="34" charset="0"/>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'All raw data'!$S$110:$S$112</cx:f>
        <cx:lvl ptCount="3">
          <cx:pt idx="0">No standards exist</cx:pt>
          <cx:pt idx="1">Yes</cx:pt>
          <cx:pt idx="2">No</cx:pt>
        </cx:lvl>
      </cx:strDim>
      <cx:numDim type="size">
        <cx:f>'All raw data'!$T$110:$T$112</cx:f>
        <cx:lvl ptCount="3" formatCode="General">
          <cx:pt idx="0">12</cx:pt>
          <cx:pt idx="1">75</cx:pt>
          <cx:pt idx="2">27</cx:pt>
        </cx:lvl>
      </cx:numDim>
    </cx:data>
  </cx:chartData>
  <cx:chart>
    <cx:plotArea>
      <cx:plotAreaRegion>
        <cx:series layoutId="sunburst" uniqueId="{5D0432F7-50F1-4465-989B-E965ED872812}">
          <cx:dataLabels>
            <cx:txPr>
              <a:bodyPr spcFirstLastPara="1" vertOverflow="ellipsis" horzOverflow="overflow" wrap="square" lIns="0" tIns="0" rIns="0" bIns="0" anchor="ctr" anchorCtr="1"/>
              <a:lstStyle/>
              <a:p>
                <a:pPr algn="ctr" rtl="0">
                  <a:defRPr>
                    <a:solidFill>
                      <a:schemeClr val="bg1"/>
                    </a:solidFill>
                    <a:latin typeface="Arial" panose="020B0604020202020204" pitchFamily="34" charset="0"/>
                    <a:ea typeface="Arial" panose="020B0604020202020204" pitchFamily="34" charset="0"/>
                    <a:cs typeface="Arial" panose="020B0604020202020204" pitchFamily="34" charset="0"/>
                  </a:defRPr>
                </a:pPr>
                <a:endParaRPr lang="en-US" sz="900" b="0" i="0" u="none" strike="noStrike" baseline="0">
                  <a:solidFill>
                    <a:schemeClr val="bg1"/>
                  </a:solidFill>
                  <a:latin typeface="Arial" panose="020B0604020202020204" pitchFamily="34" charset="0"/>
                  <a:cs typeface="Arial" panose="020B0604020202020204" pitchFamily="34" charset="0"/>
                </a:endParaRPr>
              </a:p>
            </cx:txPr>
            <cx:visibility seriesName="0" categoryName="1" value="0"/>
          </cx:dataLabels>
          <cx:dataId val="0"/>
        </cx:series>
      </cx:plotAreaRegion>
    </cx:plotArea>
    <cx:legend pos="b" align="ctr" overlay="0">
      <cx:txPr>
        <a:bodyPr spcFirstLastPara="1" vertOverflow="ellipsis" horzOverflow="overflow" wrap="square" lIns="0" tIns="0" rIns="0" bIns="0" anchor="ctr" anchorCtr="1"/>
        <a:lstStyle/>
        <a:p>
          <a:pPr algn="ctr" rtl="0">
            <a:defRPr>
              <a:latin typeface="Arial" panose="020B0604020202020204" pitchFamily="34" charset="0"/>
              <a:ea typeface="Arial" panose="020B0604020202020204" pitchFamily="34" charset="0"/>
              <a:cs typeface="Arial" panose="020B0604020202020204" pitchFamily="34" charset="0"/>
            </a:defRPr>
          </a:pPr>
          <a:endParaRPr lang="en-US" sz="900" b="0" i="0" u="none" strike="noStrike" baseline="0">
            <a:solidFill>
              <a:srgbClr val="242852"/>
            </a:solidFill>
            <a:latin typeface="Arial" panose="020B0604020202020204" pitchFamily="34" charset="0"/>
            <a:cs typeface="Arial" panose="020B0604020202020204" pitchFamily="34" charset="0"/>
          </a:endParaRPr>
        </a:p>
      </cx:txPr>
    </cx:legend>
  </cx:chart>
</cx: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0">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styleClr val="0"/>
    </cs:lnRef>
    <cs:fillRef idx="0"/>
    <cs:effectRef idx="0"/>
    <cs:fontRef idx="minor">
      <cs:styleClr val="0"/>
    </cs:fontRef>
    <cs:defRPr sz="900" b="1" kern="1200"/>
  </cs:dataLabel>
  <cs:dataLabelCallout>
    <cs:lnRef idx="0">
      <cs:styleClr val="0"/>
    </cs:lnRef>
    <cs:fillRef idx="0"/>
    <cs:effectRef idx="0"/>
    <cs:fontRef idx="minor">
      <cs:styleClr val="0"/>
    </cs:fontRef>
    <cs:spPr>
      <a:solidFill>
        <a:schemeClr val="lt1"/>
      </a:solidFill>
      <a:ln>
        <a:solidFill>
          <a:schemeClr val="phClr"/>
        </a:solidFill>
      </a:ln>
    </cs:spPr>
    <cs:defRPr sz="900" b="1" kern="1200"/>
    <cs:bodyPr rot="0" spcFirstLastPara="1" vertOverflow="clip" horzOverflow="clip" vert="horz" wrap="square" lIns="36576" tIns="18288" rIns="36576" bIns="18288" anchor="ctr" anchorCtr="1">
      <a:spAutoFit/>
    </cs:bodyPr>
  </cs:dataLabelCallout>
  <cs:dataPoint>
    <cs:lnRef idx="0">
      <cs:styleClr val="0"/>
    </cs:lnRef>
    <cs:fillRef idx="0"/>
    <cs:effectRef idx="0"/>
    <cs:fontRef idx="minor">
      <a:schemeClr val="dk1"/>
    </cs:fontRef>
    <cs:spPr>
      <a:solidFill>
        <a:schemeClr val="lt1"/>
      </a:solidFill>
      <a:ln w="19050">
        <a:solidFill>
          <a:schemeClr val="phClr"/>
        </a:solidFill>
      </a:ln>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85">
  <cs:axisTitle>
    <cs:lnRef idx="0"/>
    <cs:fillRef idx="0"/>
    <cs:effectRef idx="0"/>
    <cs:fontRef idx="minor">
      <a:schemeClr val="tx2"/>
    </cs:fontRef>
    <cs:defRPr sz="9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cs:chartArea>
  <cs:dataLabel>
    <cs:lnRef idx="0"/>
    <cs:fillRef idx="0"/>
    <cs:effectRef idx="0"/>
    <cs:fontRef idx="minor">
      <a:schemeClr val="lt1"/>
    </cs:fontRef>
    <cs:defRPr sz="9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9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1600"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385">
  <cs:axisTitle>
    <cs:lnRef idx="0"/>
    <cs:fillRef idx="0"/>
    <cs:effectRef idx="0"/>
    <cs:fontRef idx="minor">
      <a:schemeClr val="tx2"/>
    </cs:fontRef>
    <cs:defRPr sz="9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cs:chartArea>
  <cs:dataLabel>
    <cs:lnRef idx="0"/>
    <cs:fillRef idx="0"/>
    <cs:effectRef idx="0"/>
    <cs:fontRef idx="minor">
      <a:schemeClr val="lt1"/>
    </cs:fontRef>
    <cs:defRPr sz="9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9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1600"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60A8C-6995-43BF-9F7B-E86C951340D6}" type="doc">
      <dgm:prSet loTypeId="urn:microsoft.com/office/officeart/2005/8/layout/arrow2" loCatId="process" qsTypeId="urn:microsoft.com/office/officeart/2005/8/quickstyle/simple1" qsCatId="simple" csTypeId="urn:microsoft.com/office/officeart/2005/8/colors/colorful4" csCatId="colorful" phldr="1"/>
      <dgm:spPr/>
    </dgm:pt>
    <dgm:pt modelId="{82E5CCBE-1FE3-4FE5-8F17-D198461E63CA}">
      <dgm:prSet phldrT="[Text]" custT="1"/>
      <dgm:spPr/>
      <dgm:t>
        <a:bodyPr/>
        <a:lstStyle/>
        <a:p>
          <a:pPr algn="l"/>
          <a:r>
            <a:rPr lang="en-US" sz="1000" b="0" dirty="0">
              <a:solidFill>
                <a:schemeClr val="tx1">
                  <a:lumMod val="50000"/>
                </a:schemeClr>
              </a:solidFill>
              <a:latin typeface="Arial" panose="020B0604020202020204" pitchFamily="34" charset="0"/>
              <a:cs typeface="Arial" panose="020B0604020202020204" pitchFamily="34" charset="0"/>
            </a:rPr>
            <a:t>Project-Specific Model: NCI-funded investigators determine how to share data</a:t>
          </a:r>
        </a:p>
      </dgm:t>
    </dgm:pt>
    <dgm:pt modelId="{DEBEB809-5D5C-42EE-B03F-1E45BFC95FBE}" type="parTrans" cxnId="{E8A69956-B6FC-4D90-8CA0-37F75F5544BC}">
      <dgm:prSet/>
      <dgm:spPr/>
      <dgm:t>
        <a:bodyPr/>
        <a:lstStyle/>
        <a:p>
          <a:endParaRPr lang="en-US" sz="1000">
            <a:latin typeface="Arial" panose="020B0604020202020204" pitchFamily="34" charset="0"/>
            <a:cs typeface="Arial" panose="020B0604020202020204" pitchFamily="34" charset="0"/>
          </a:endParaRPr>
        </a:p>
      </dgm:t>
    </dgm:pt>
    <dgm:pt modelId="{5A18B2C3-CE93-498E-B797-2D5F288E70EB}" type="sibTrans" cxnId="{E8A69956-B6FC-4D90-8CA0-37F75F5544BC}">
      <dgm:prSet/>
      <dgm:spPr/>
      <dgm:t>
        <a:bodyPr/>
        <a:lstStyle/>
        <a:p>
          <a:endParaRPr lang="en-US" sz="1000">
            <a:latin typeface="Arial" panose="020B0604020202020204" pitchFamily="34" charset="0"/>
            <a:cs typeface="Arial" panose="020B0604020202020204" pitchFamily="34" charset="0"/>
          </a:endParaRPr>
        </a:p>
      </dgm:t>
    </dgm:pt>
    <dgm:pt modelId="{4AD57222-B9D4-4282-9798-42F6B8A1B714}">
      <dgm:prSet phldrT="[Text]" custT="1"/>
      <dgm:spPr/>
      <dgm:t>
        <a:bodyPr/>
        <a:lstStyle/>
        <a:p>
          <a:r>
            <a:rPr lang="en-US" sz="1000" b="0" dirty="0">
              <a:solidFill>
                <a:schemeClr val="tx1">
                  <a:lumMod val="50000"/>
                </a:schemeClr>
              </a:solidFill>
              <a:latin typeface="Arial" panose="020B0604020202020204" pitchFamily="34" charset="0"/>
              <a:cs typeface="Arial" panose="020B0604020202020204" pitchFamily="34" charset="0"/>
            </a:rPr>
            <a:t>Program-Specific Model:  Data sharing expectations per NCI program</a:t>
          </a:r>
        </a:p>
      </dgm:t>
    </dgm:pt>
    <dgm:pt modelId="{79ED32AC-5F4F-4395-AA85-2092FC4DC350}" type="parTrans" cxnId="{006FEF7F-5C1A-4245-9D3E-D24B65979347}">
      <dgm:prSet/>
      <dgm:spPr/>
      <dgm:t>
        <a:bodyPr/>
        <a:lstStyle/>
        <a:p>
          <a:endParaRPr lang="en-US" sz="1000">
            <a:latin typeface="Arial" panose="020B0604020202020204" pitchFamily="34" charset="0"/>
            <a:cs typeface="Arial" panose="020B0604020202020204" pitchFamily="34" charset="0"/>
          </a:endParaRPr>
        </a:p>
      </dgm:t>
    </dgm:pt>
    <dgm:pt modelId="{B1E61C4E-9CAE-44B4-B60D-215B3AC2CBB6}" type="sibTrans" cxnId="{006FEF7F-5C1A-4245-9D3E-D24B65979347}">
      <dgm:prSet/>
      <dgm:spPr/>
      <dgm:t>
        <a:bodyPr/>
        <a:lstStyle/>
        <a:p>
          <a:endParaRPr lang="en-US" sz="1000">
            <a:latin typeface="Arial" panose="020B0604020202020204" pitchFamily="34" charset="0"/>
            <a:cs typeface="Arial" panose="020B0604020202020204" pitchFamily="34" charset="0"/>
          </a:endParaRPr>
        </a:p>
      </dgm:t>
    </dgm:pt>
    <dgm:pt modelId="{B2537A3F-BA90-47AC-956D-9A6FBC0162B4}">
      <dgm:prSet phldrT="[Text]" custT="1"/>
      <dgm:spPr/>
      <dgm:t>
        <a:bodyPr/>
        <a:lstStyle/>
        <a:p>
          <a:pPr algn="l"/>
          <a:r>
            <a:rPr lang="en-US" sz="1000" b="0" dirty="0">
              <a:solidFill>
                <a:schemeClr val="tx1">
                  <a:lumMod val="50000"/>
                </a:schemeClr>
              </a:solidFill>
              <a:latin typeface="Arial" panose="020B0604020202020204" pitchFamily="34" charset="0"/>
              <a:cs typeface="Arial" panose="020B0604020202020204" pitchFamily="34" charset="0"/>
            </a:rPr>
            <a:t>Hybrid Model: NCI programs apply some common data sharing expectations across multiple programs (e.g., Cancer </a:t>
          </a:r>
          <a:r>
            <a:rPr lang="en-US" sz="1000" b="0" dirty="0" err="1">
              <a:solidFill>
                <a:schemeClr val="tx1">
                  <a:lumMod val="50000"/>
                </a:schemeClr>
              </a:solidFill>
              <a:latin typeface="Arial" panose="020B0604020202020204" pitchFamily="34" charset="0"/>
              <a:cs typeface="Arial" panose="020B0604020202020204" pitchFamily="34" charset="0"/>
            </a:rPr>
            <a:t>Moonshot</a:t>
          </a:r>
          <a:r>
            <a:rPr lang="en-US" sz="1000" b="0" baseline="40000" dirty="0" err="1">
              <a:solidFill>
                <a:schemeClr val="tx1">
                  <a:lumMod val="50000"/>
                </a:schemeClr>
              </a:solidFill>
              <a:latin typeface="Arial" panose="020B0604020202020204" pitchFamily="34" charset="0"/>
              <a:cs typeface="Arial" panose="020B0604020202020204" pitchFamily="34" charset="0"/>
            </a:rPr>
            <a:t>SM</a:t>
          </a:r>
          <a:r>
            <a:rPr lang="en-US" sz="1000" b="0" dirty="0">
              <a:solidFill>
                <a:schemeClr val="tx1">
                  <a:lumMod val="50000"/>
                </a:schemeClr>
              </a:solidFill>
              <a:latin typeface="Arial" panose="020B0604020202020204" pitchFamily="34" charset="0"/>
              <a:cs typeface="Arial" panose="020B0604020202020204" pitchFamily="34" charset="0"/>
            </a:rPr>
            <a:t> initiatives)</a:t>
          </a:r>
        </a:p>
      </dgm:t>
    </dgm:pt>
    <dgm:pt modelId="{2723AE65-0853-46A4-A659-6CA33D54934C}" type="parTrans" cxnId="{4D4D7D6E-761F-4B9A-8EDF-5EA1C1FDA467}">
      <dgm:prSet/>
      <dgm:spPr/>
      <dgm:t>
        <a:bodyPr/>
        <a:lstStyle/>
        <a:p>
          <a:endParaRPr lang="en-US" sz="1000">
            <a:latin typeface="Arial" panose="020B0604020202020204" pitchFamily="34" charset="0"/>
            <a:cs typeface="Arial" panose="020B0604020202020204" pitchFamily="34" charset="0"/>
          </a:endParaRPr>
        </a:p>
      </dgm:t>
    </dgm:pt>
    <dgm:pt modelId="{8B5362CC-340A-4206-8F35-8746F4E45F8A}" type="sibTrans" cxnId="{4D4D7D6E-761F-4B9A-8EDF-5EA1C1FDA467}">
      <dgm:prSet/>
      <dgm:spPr/>
      <dgm:t>
        <a:bodyPr/>
        <a:lstStyle/>
        <a:p>
          <a:endParaRPr lang="en-US" sz="1000">
            <a:latin typeface="Arial" panose="020B0604020202020204" pitchFamily="34" charset="0"/>
            <a:cs typeface="Arial" panose="020B0604020202020204" pitchFamily="34" charset="0"/>
          </a:endParaRPr>
        </a:p>
      </dgm:t>
    </dgm:pt>
    <dgm:pt modelId="{2D23BCBC-6754-45DE-924F-3EE2B0A606B2}">
      <dgm:prSet phldrT="[Text]" custT="1"/>
      <dgm:spPr/>
      <dgm:t>
        <a:bodyPr/>
        <a:lstStyle/>
        <a:p>
          <a:r>
            <a:rPr lang="en-US" sz="1000" b="0" dirty="0">
              <a:solidFill>
                <a:schemeClr val="tx1">
                  <a:lumMod val="50000"/>
                </a:schemeClr>
              </a:solidFill>
              <a:latin typeface="Arial" panose="020B0604020202020204" pitchFamily="34" charset="0"/>
              <a:cs typeface="Arial" panose="020B0604020202020204" pitchFamily="34" charset="0"/>
            </a:rPr>
            <a:t>Centralized Model: Common data sharing expectations for all projects and programs</a:t>
          </a:r>
        </a:p>
      </dgm:t>
    </dgm:pt>
    <dgm:pt modelId="{7D88CB9D-4A5C-4F59-9180-E6FDED0C42AB}" type="parTrans" cxnId="{493C7E9F-9293-4C91-9A93-2E37368E164D}">
      <dgm:prSet/>
      <dgm:spPr/>
      <dgm:t>
        <a:bodyPr/>
        <a:lstStyle/>
        <a:p>
          <a:endParaRPr lang="en-US" sz="1000">
            <a:latin typeface="Arial" panose="020B0604020202020204" pitchFamily="34" charset="0"/>
            <a:cs typeface="Arial" panose="020B0604020202020204" pitchFamily="34" charset="0"/>
          </a:endParaRPr>
        </a:p>
      </dgm:t>
    </dgm:pt>
    <dgm:pt modelId="{26944CDC-7116-4BFB-94AA-8AC206B616B0}" type="sibTrans" cxnId="{493C7E9F-9293-4C91-9A93-2E37368E164D}">
      <dgm:prSet/>
      <dgm:spPr/>
      <dgm:t>
        <a:bodyPr/>
        <a:lstStyle/>
        <a:p>
          <a:endParaRPr lang="en-US" sz="1000">
            <a:latin typeface="Arial" panose="020B0604020202020204" pitchFamily="34" charset="0"/>
            <a:cs typeface="Arial" panose="020B0604020202020204" pitchFamily="34" charset="0"/>
          </a:endParaRPr>
        </a:p>
      </dgm:t>
    </dgm:pt>
    <dgm:pt modelId="{C35A1B95-C1C8-42F2-B0FA-A77652A8218D}" type="pres">
      <dgm:prSet presAssocID="{26060A8C-6995-43BF-9F7B-E86C951340D6}" presName="arrowDiagram" presStyleCnt="0">
        <dgm:presLayoutVars>
          <dgm:chMax val="5"/>
          <dgm:dir/>
          <dgm:resizeHandles val="exact"/>
        </dgm:presLayoutVars>
      </dgm:prSet>
      <dgm:spPr/>
    </dgm:pt>
    <dgm:pt modelId="{6353AF6F-2E11-4786-81B8-FF24DCD8DE99}" type="pres">
      <dgm:prSet presAssocID="{26060A8C-6995-43BF-9F7B-E86C951340D6}" presName="arrow" presStyleLbl="bgShp" presStyleIdx="0" presStyleCnt="1" custLinFactNeighborX="-323" custLinFactNeighborY="-669"/>
      <dgm:spPr>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lin ang="10800000" scaled="1"/>
          <a:tileRect/>
        </a:gradFill>
        <a:ln>
          <a:solidFill>
            <a:schemeClr val="tx1">
              <a:lumMod val="50000"/>
            </a:schemeClr>
          </a:solidFill>
        </a:ln>
      </dgm:spPr>
    </dgm:pt>
    <dgm:pt modelId="{661E59D9-2F3C-438B-9A27-922A677A2A69}" type="pres">
      <dgm:prSet presAssocID="{26060A8C-6995-43BF-9F7B-E86C951340D6}" presName="arrowDiagram4" presStyleCnt="0"/>
      <dgm:spPr/>
    </dgm:pt>
    <dgm:pt modelId="{07D46113-1B1E-4193-8131-C15D0B25F740}" type="pres">
      <dgm:prSet presAssocID="{82E5CCBE-1FE3-4FE5-8F17-D198461E63CA}" presName="bullet4a" presStyleLbl="node1" presStyleIdx="0" presStyleCnt="4"/>
      <dgm:spPr/>
    </dgm:pt>
    <dgm:pt modelId="{4E0DB786-46EA-4145-B3CC-98BEFF1F6C18}" type="pres">
      <dgm:prSet presAssocID="{82E5CCBE-1FE3-4FE5-8F17-D198461E63CA}" presName="textBox4a" presStyleLbl="revTx" presStyleIdx="0" presStyleCnt="4" custScaleX="166868" custScaleY="61603" custLinFactNeighborX="19181" custLinFactNeighborY="3622">
        <dgm:presLayoutVars>
          <dgm:bulletEnabled val="1"/>
        </dgm:presLayoutVars>
      </dgm:prSet>
      <dgm:spPr/>
    </dgm:pt>
    <dgm:pt modelId="{65CBB9A7-5674-4CE0-94A7-749563E32573}" type="pres">
      <dgm:prSet presAssocID="{4AD57222-B9D4-4282-9798-42F6B8A1B714}" presName="bullet4b" presStyleLbl="node1" presStyleIdx="1" presStyleCnt="4"/>
      <dgm:spPr/>
    </dgm:pt>
    <dgm:pt modelId="{A6F82614-0F52-4D7B-BEE7-6DC8EFDFEE22}" type="pres">
      <dgm:prSet presAssocID="{4AD57222-B9D4-4282-9798-42F6B8A1B714}" presName="textBox4b" presStyleLbl="revTx" presStyleIdx="1" presStyleCnt="4" custScaleX="115162" custScaleY="55610" custLinFactNeighborX="-70408" custLinFactNeighborY="-77647">
        <dgm:presLayoutVars>
          <dgm:bulletEnabled val="1"/>
        </dgm:presLayoutVars>
      </dgm:prSet>
      <dgm:spPr/>
    </dgm:pt>
    <dgm:pt modelId="{1571A6E2-CC1F-4F02-853B-BF22F1A1378A}" type="pres">
      <dgm:prSet presAssocID="{B2537A3F-BA90-47AC-956D-9A6FBC0162B4}" presName="bullet4c" presStyleLbl="node1" presStyleIdx="2" presStyleCnt="4"/>
      <dgm:spPr/>
    </dgm:pt>
    <dgm:pt modelId="{E5780842-0DE9-42B3-8130-34763344C1E8}" type="pres">
      <dgm:prSet presAssocID="{B2537A3F-BA90-47AC-956D-9A6FBC0162B4}" presName="textBox4c" presStyleLbl="revTx" presStyleIdx="2" presStyleCnt="4" custScaleX="154311" custScaleY="29104" custLinFactNeighborX="16704" custLinFactNeighborY="-19867">
        <dgm:presLayoutVars>
          <dgm:bulletEnabled val="1"/>
        </dgm:presLayoutVars>
      </dgm:prSet>
      <dgm:spPr/>
    </dgm:pt>
    <dgm:pt modelId="{7B16A96E-C60C-4E54-8F12-BF374AE0892A}" type="pres">
      <dgm:prSet presAssocID="{2D23BCBC-6754-45DE-924F-3EE2B0A606B2}" presName="bullet4d" presStyleLbl="node1" presStyleIdx="3" presStyleCnt="4"/>
      <dgm:spPr/>
    </dgm:pt>
    <dgm:pt modelId="{D91DF888-51F5-4ECC-BE34-5C3378F40FFE}" type="pres">
      <dgm:prSet presAssocID="{2D23BCBC-6754-45DE-924F-3EE2B0A606B2}" presName="textBox4d" presStyleLbl="revTx" presStyleIdx="3" presStyleCnt="4" custScaleX="154311" custScaleY="19590" custLinFactNeighborX="-85948" custLinFactNeighborY="-74792">
        <dgm:presLayoutVars>
          <dgm:bulletEnabled val="1"/>
        </dgm:presLayoutVars>
      </dgm:prSet>
      <dgm:spPr/>
    </dgm:pt>
  </dgm:ptLst>
  <dgm:cxnLst>
    <dgm:cxn modelId="{C97DB011-8998-4234-80B1-7186254BD848}" type="presOf" srcId="{26060A8C-6995-43BF-9F7B-E86C951340D6}" destId="{C35A1B95-C1C8-42F2-B0FA-A77652A8218D}" srcOrd="0" destOrd="0" presId="urn:microsoft.com/office/officeart/2005/8/layout/arrow2"/>
    <dgm:cxn modelId="{4D4D7D6E-761F-4B9A-8EDF-5EA1C1FDA467}" srcId="{26060A8C-6995-43BF-9F7B-E86C951340D6}" destId="{B2537A3F-BA90-47AC-956D-9A6FBC0162B4}" srcOrd="2" destOrd="0" parTransId="{2723AE65-0853-46A4-A659-6CA33D54934C}" sibTransId="{8B5362CC-340A-4206-8F35-8746F4E45F8A}"/>
    <dgm:cxn modelId="{E8A69956-B6FC-4D90-8CA0-37F75F5544BC}" srcId="{26060A8C-6995-43BF-9F7B-E86C951340D6}" destId="{82E5CCBE-1FE3-4FE5-8F17-D198461E63CA}" srcOrd="0" destOrd="0" parTransId="{DEBEB809-5D5C-42EE-B03F-1E45BFC95FBE}" sibTransId="{5A18B2C3-CE93-498E-B797-2D5F288E70EB}"/>
    <dgm:cxn modelId="{B7CC0C5A-4979-4388-BFAF-E3E5BB5D9452}" type="presOf" srcId="{82E5CCBE-1FE3-4FE5-8F17-D198461E63CA}" destId="{4E0DB786-46EA-4145-B3CC-98BEFF1F6C18}" srcOrd="0" destOrd="0" presId="urn:microsoft.com/office/officeart/2005/8/layout/arrow2"/>
    <dgm:cxn modelId="{006FEF7F-5C1A-4245-9D3E-D24B65979347}" srcId="{26060A8C-6995-43BF-9F7B-E86C951340D6}" destId="{4AD57222-B9D4-4282-9798-42F6B8A1B714}" srcOrd="1" destOrd="0" parTransId="{79ED32AC-5F4F-4395-AA85-2092FC4DC350}" sibTransId="{B1E61C4E-9CAE-44B4-B60D-215B3AC2CBB6}"/>
    <dgm:cxn modelId="{914BD892-3142-424A-AE9B-8302CF802FAD}" type="presOf" srcId="{B2537A3F-BA90-47AC-956D-9A6FBC0162B4}" destId="{E5780842-0DE9-42B3-8130-34763344C1E8}" srcOrd="0" destOrd="0" presId="urn:microsoft.com/office/officeart/2005/8/layout/arrow2"/>
    <dgm:cxn modelId="{493C7E9F-9293-4C91-9A93-2E37368E164D}" srcId="{26060A8C-6995-43BF-9F7B-E86C951340D6}" destId="{2D23BCBC-6754-45DE-924F-3EE2B0A606B2}" srcOrd="3" destOrd="0" parTransId="{7D88CB9D-4A5C-4F59-9180-E6FDED0C42AB}" sibTransId="{26944CDC-7116-4BFB-94AA-8AC206B616B0}"/>
    <dgm:cxn modelId="{5A4C1ACD-49D8-4730-BE26-A05504B118DE}" type="presOf" srcId="{2D23BCBC-6754-45DE-924F-3EE2B0A606B2}" destId="{D91DF888-51F5-4ECC-BE34-5C3378F40FFE}" srcOrd="0" destOrd="0" presId="urn:microsoft.com/office/officeart/2005/8/layout/arrow2"/>
    <dgm:cxn modelId="{01C86EDC-1E30-4407-9E5B-C5FA89EECDE5}" type="presOf" srcId="{4AD57222-B9D4-4282-9798-42F6B8A1B714}" destId="{A6F82614-0F52-4D7B-BEE7-6DC8EFDFEE22}" srcOrd="0" destOrd="0" presId="urn:microsoft.com/office/officeart/2005/8/layout/arrow2"/>
    <dgm:cxn modelId="{6033C3BB-F0B3-4B24-9E3B-A6C1F8A6F530}" type="presParOf" srcId="{C35A1B95-C1C8-42F2-B0FA-A77652A8218D}" destId="{6353AF6F-2E11-4786-81B8-FF24DCD8DE99}" srcOrd="0" destOrd="0" presId="urn:microsoft.com/office/officeart/2005/8/layout/arrow2"/>
    <dgm:cxn modelId="{1452ED55-ABC2-4176-B675-03FBACE6521E}" type="presParOf" srcId="{C35A1B95-C1C8-42F2-B0FA-A77652A8218D}" destId="{661E59D9-2F3C-438B-9A27-922A677A2A69}" srcOrd="1" destOrd="0" presId="urn:microsoft.com/office/officeart/2005/8/layout/arrow2"/>
    <dgm:cxn modelId="{2C058795-21D2-4ED6-ADAA-BC6DD3457C25}" type="presParOf" srcId="{661E59D9-2F3C-438B-9A27-922A677A2A69}" destId="{07D46113-1B1E-4193-8131-C15D0B25F740}" srcOrd="0" destOrd="0" presId="urn:microsoft.com/office/officeart/2005/8/layout/arrow2"/>
    <dgm:cxn modelId="{185BFA48-869F-4BDD-98D8-16D1D0861B19}" type="presParOf" srcId="{661E59D9-2F3C-438B-9A27-922A677A2A69}" destId="{4E0DB786-46EA-4145-B3CC-98BEFF1F6C18}" srcOrd="1" destOrd="0" presId="urn:microsoft.com/office/officeart/2005/8/layout/arrow2"/>
    <dgm:cxn modelId="{83651364-9078-4995-A96C-932D01FC1338}" type="presParOf" srcId="{661E59D9-2F3C-438B-9A27-922A677A2A69}" destId="{65CBB9A7-5674-4CE0-94A7-749563E32573}" srcOrd="2" destOrd="0" presId="urn:microsoft.com/office/officeart/2005/8/layout/arrow2"/>
    <dgm:cxn modelId="{EC80F387-86D7-418A-9528-DFAEEAFC9A92}" type="presParOf" srcId="{661E59D9-2F3C-438B-9A27-922A677A2A69}" destId="{A6F82614-0F52-4D7B-BEE7-6DC8EFDFEE22}" srcOrd="3" destOrd="0" presId="urn:microsoft.com/office/officeart/2005/8/layout/arrow2"/>
    <dgm:cxn modelId="{EDA65EE3-57AC-441B-9622-7217833E05F5}" type="presParOf" srcId="{661E59D9-2F3C-438B-9A27-922A677A2A69}" destId="{1571A6E2-CC1F-4F02-853B-BF22F1A1378A}" srcOrd="4" destOrd="0" presId="urn:microsoft.com/office/officeart/2005/8/layout/arrow2"/>
    <dgm:cxn modelId="{3DD75729-2A41-4CD3-9A61-FF4EEEE8536C}" type="presParOf" srcId="{661E59D9-2F3C-438B-9A27-922A677A2A69}" destId="{E5780842-0DE9-42B3-8130-34763344C1E8}" srcOrd="5" destOrd="0" presId="urn:microsoft.com/office/officeart/2005/8/layout/arrow2"/>
    <dgm:cxn modelId="{57D2188C-A0F2-48BE-8D68-B67A5DBCE358}" type="presParOf" srcId="{661E59D9-2F3C-438B-9A27-922A677A2A69}" destId="{7B16A96E-C60C-4E54-8F12-BF374AE0892A}" srcOrd="6" destOrd="0" presId="urn:microsoft.com/office/officeart/2005/8/layout/arrow2"/>
    <dgm:cxn modelId="{ECAD0E9A-7F91-4E36-BB5E-69AD3CA731BF}" type="presParOf" srcId="{661E59D9-2F3C-438B-9A27-922A677A2A69}" destId="{D91DF888-51F5-4ECC-BE34-5C3378F40FFE}"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7383E8-4F78-4033-9D8F-EE9A95EAF227}"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402C96F-4CA9-444B-B5F5-F4DA4819BC3F}">
      <dgm:prSet phldrT="[Text]" custT="1"/>
      <dgm:spPr/>
      <dgm:t>
        <a:bodyPr/>
        <a:lstStyle/>
        <a:p>
          <a:endParaRPr lang="en-US" sz="1200"/>
        </a:p>
      </dgm:t>
    </dgm:pt>
    <dgm:pt modelId="{02C777F7-66F4-4041-9F4A-E219979AECF5}" type="parTrans" cxnId="{F3A46E13-9A7E-4734-889A-2F8311449DD4}">
      <dgm:prSet/>
      <dgm:spPr/>
      <dgm:t>
        <a:bodyPr/>
        <a:lstStyle/>
        <a:p>
          <a:endParaRPr lang="en-US"/>
        </a:p>
      </dgm:t>
    </dgm:pt>
    <dgm:pt modelId="{F02FAB8E-EC52-4ACF-931A-389E3A132DCE}" type="sibTrans" cxnId="{F3A46E13-9A7E-4734-889A-2F8311449DD4}">
      <dgm:prSet/>
      <dgm:spPr/>
      <dgm:t>
        <a:bodyPr/>
        <a:lstStyle/>
        <a:p>
          <a:endParaRPr lang="en-US"/>
        </a:p>
      </dgm:t>
    </dgm:pt>
    <dgm:pt modelId="{B940544B-5E7D-4F83-BE1B-C703E74769B0}">
      <dgm:prSet phldrT="[Text]" custT="1"/>
      <dgm:spPr/>
      <dgm:t>
        <a:bodyPr/>
        <a:lstStyle/>
        <a:p>
          <a:r>
            <a:rPr lang="en-US" sz="1100" dirty="0">
              <a:solidFill>
                <a:srgbClr val="000000"/>
              </a:solidFill>
              <a:latin typeface="Arial" panose="020B0604020202020204" pitchFamily="34" charset="0"/>
              <a:cs typeface="Arial" panose="020B0604020202020204" pitchFamily="34" charset="0"/>
            </a:rPr>
            <a:t>No tools listed</a:t>
          </a:r>
        </a:p>
        <a:p>
          <a:r>
            <a:rPr lang="en-US" sz="1100" dirty="0">
              <a:solidFill>
                <a:srgbClr val="000000"/>
              </a:solidFill>
              <a:latin typeface="Arial" panose="020B0604020202020204" pitchFamily="34" charset="0"/>
              <a:cs typeface="Arial" panose="020B0604020202020204" pitchFamily="34" charset="0"/>
            </a:rPr>
            <a:t> (22)</a:t>
          </a:r>
        </a:p>
      </dgm:t>
    </dgm:pt>
    <dgm:pt modelId="{90178DCE-3D75-4533-A4D3-2AB0DA70640A}" type="parTrans" cxnId="{BA741E26-5EF7-493C-BEBD-16F9590DEB19}">
      <dgm:prSet/>
      <dgm:spPr/>
      <dgm:t>
        <a:bodyPr/>
        <a:lstStyle/>
        <a:p>
          <a:endParaRPr lang="en-US"/>
        </a:p>
      </dgm:t>
    </dgm:pt>
    <dgm:pt modelId="{EC5C29F1-4D5F-4886-A1CE-CE5A36222D4E}" type="sibTrans" cxnId="{BA741E26-5EF7-493C-BEBD-16F9590DEB19}">
      <dgm:prSet/>
      <dgm:spPr/>
      <dgm:t>
        <a:bodyPr/>
        <a:lstStyle/>
        <a:p>
          <a:endParaRPr lang="en-US"/>
        </a:p>
      </dgm:t>
    </dgm:pt>
    <dgm:pt modelId="{D8D521A4-3D9B-4A2F-84D1-FBEEC10E6489}">
      <dgm:prSet phldrT="[Text]" custT="1"/>
      <dgm:spPr/>
      <dgm:t>
        <a:bodyPr/>
        <a:lstStyle/>
        <a:p>
          <a:endParaRPr lang="en-US" sz="1200"/>
        </a:p>
      </dgm:t>
    </dgm:pt>
    <dgm:pt modelId="{D889E4A2-D705-4592-BAFD-92B5DA10D514}" type="parTrans" cxnId="{6CA6477A-695C-4730-A4EE-145A93511D0B}">
      <dgm:prSet/>
      <dgm:spPr/>
      <dgm:t>
        <a:bodyPr/>
        <a:lstStyle/>
        <a:p>
          <a:endParaRPr lang="en-US"/>
        </a:p>
      </dgm:t>
    </dgm:pt>
    <dgm:pt modelId="{F15D3B01-7FC9-47CF-BA38-CA4DED48E38D}" type="sibTrans" cxnId="{6CA6477A-695C-4730-A4EE-145A93511D0B}">
      <dgm:prSet/>
      <dgm:spPr/>
      <dgm:t>
        <a:bodyPr/>
        <a:lstStyle/>
        <a:p>
          <a:endParaRPr lang="en-US"/>
        </a:p>
      </dgm:t>
    </dgm:pt>
    <dgm:pt modelId="{77171765-02F8-43B4-9B22-8DB50BFCAA4F}" type="pres">
      <dgm:prSet presAssocID="{E87383E8-4F78-4033-9D8F-EE9A95EAF227}" presName="Name0" presStyleCnt="0">
        <dgm:presLayoutVars>
          <dgm:chMax val="7"/>
          <dgm:dir/>
          <dgm:resizeHandles val="exact"/>
        </dgm:presLayoutVars>
      </dgm:prSet>
      <dgm:spPr/>
    </dgm:pt>
    <dgm:pt modelId="{EB6D3F6A-1731-4478-B3E8-9C9ABBF443DE}" type="pres">
      <dgm:prSet presAssocID="{E87383E8-4F78-4033-9D8F-EE9A95EAF227}" presName="ellipse1" presStyleLbl="vennNode1" presStyleIdx="0" presStyleCnt="3" custScaleX="80829" custScaleY="83760" custLinFactNeighborX="37222" custLinFactNeighborY="-16983">
        <dgm:presLayoutVars>
          <dgm:bulletEnabled val="1"/>
        </dgm:presLayoutVars>
      </dgm:prSet>
      <dgm:spPr/>
    </dgm:pt>
    <dgm:pt modelId="{786BADEE-5FFE-4768-960B-DECC24558DED}" type="pres">
      <dgm:prSet presAssocID="{E87383E8-4F78-4033-9D8F-EE9A95EAF227}" presName="ellipse2" presStyleLbl="vennNode1" presStyleIdx="1" presStyleCnt="3" custScaleX="48719" custScaleY="46827" custLinFactNeighborX="62664" custLinFactNeighborY="-96939">
        <dgm:presLayoutVars>
          <dgm:bulletEnabled val="1"/>
        </dgm:presLayoutVars>
      </dgm:prSet>
      <dgm:spPr/>
    </dgm:pt>
    <dgm:pt modelId="{6717174E-FB09-4988-A732-5CFD54568BF7}" type="pres">
      <dgm:prSet presAssocID="{E87383E8-4F78-4033-9D8F-EE9A95EAF227}" presName="ellipse3" presStyleLbl="vennNode1" presStyleIdx="2" presStyleCnt="3" custScaleX="72564" custScaleY="66948" custLinFactNeighborX="-53213" custLinFactNeighborY="8362">
        <dgm:presLayoutVars>
          <dgm:bulletEnabled val="1"/>
        </dgm:presLayoutVars>
      </dgm:prSet>
      <dgm:spPr/>
    </dgm:pt>
  </dgm:ptLst>
  <dgm:cxnLst>
    <dgm:cxn modelId="{F3A46E13-9A7E-4734-889A-2F8311449DD4}" srcId="{E87383E8-4F78-4033-9D8F-EE9A95EAF227}" destId="{7402C96F-4CA9-444B-B5F5-F4DA4819BC3F}" srcOrd="0" destOrd="0" parTransId="{02C777F7-66F4-4041-9F4A-E219979AECF5}" sibTransId="{F02FAB8E-EC52-4ACF-931A-389E3A132DCE}"/>
    <dgm:cxn modelId="{BA741E26-5EF7-493C-BEBD-16F9590DEB19}" srcId="{E87383E8-4F78-4033-9D8F-EE9A95EAF227}" destId="{B940544B-5E7D-4F83-BE1B-C703E74769B0}" srcOrd="1" destOrd="0" parTransId="{90178DCE-3D75-4533-A4D3-2AB0DA70640A}" sibTransId="{EC5C29F1-4D5F-4886-A1CE-CE5A36222D4E}"/>
    <dgm:cxn modelId="{7010EB2D-98C7-46D2-A4E8-40F82AA39DB4}" type="presOf" srcId="{B940544B-5E7D-4F83-BE1B-C703E74769B0}" destId="{786BADEE-5FFE-4768-960B-DECC24558DED}" srcOrd="0" destOrd="0" presId="urn:microsoft.com/office/officeart/2005/8/layout/rings+Icon"/>
    <dgm:cxn modelId="{6CA6477A-695C-4730-A4EE-145A93511D0B}" srcId="{E87383E8-4F78-4033-9D8F-EE9A95EAF227}" destId="{D8D521A4-3D9B-4A2F-84D1-FBEEC10E6489}" srcOrd="2" destOrd="0" parTransId="{D889E4A2-D705-4592-BAFD-92B5DA10D514}" sibTransId="{F15D3B01-7FC9-47CF-BA38-CA4DED48E38D}"/>
    <dgm:cxn modelId="{8359128E-7CDE-4ECA-AC71-210187783F2E}" type="presOf" srcId="{E87383E8-4F78-4033-9D8F-EE9A95EAF227}" destId="{77171765-02F8-43B4-9B22-8DB50BFCAA4F}" srcOrd="0" destOrd="0" presId="urn:microsoft.com/office/officeart/2005/8/layout/rings+Icon"/>
    <dgm:cxn modelId="{C6BBB094-76FA-43C4-BDE7-2CB96EF27938}" type="presOf" srcId="{7402C96F-4CA9-444B-B5F5-F4DA4819BC3F}" destId="{EB6D3F6A-1731-4478-B3E8-9C9ABBF443DE}" srcOrd="0" destOrd="0" presId="urn:microsoft.com/office/officeart/2005/8/layout/rings+Icon"/>
    <dgm:cxn modelId="{004EA4CD-930B-4788-A732-1E9612C6F3CE}" type="presOf" srcId="{D8D521A4-3D9B-4A2F-84D1-FBEEC10E6489}" destId="{6717174E-FB09-4988-A732-5CFD54568BF7}" srcOrd="0" destOrd="0" presId="urn:microsoft.com/office/officeart/2005/8/layout/rings+Icon"/>
    <dgm:cxn modelId="{62E2A059-2544-4C84-8D6D-FF1868EE5CCD}" type="presParOf" srcId="{77171765-02F8-43B4-9B22-8DB50BFCAA4F}" destId="{EB6D3F6A-1731-4478-B3E8-9C9ABBF443DE}" srcOrd="0" destOrd="0" presId="urn:microsoft.com/office/officeart/2005/8/layout/rings+Icon"/>
    <dgm:cxn modelId="{169FA9A1-9673-4A83-8537-8DA94281CC39}" type="presParOf" srcId="{77171765-02F8-43B4-9B22-8DB50BFCAA4F}" destId="{786BADEE-5FFE-4768-960B-DECC24558DED}" srcOrd="1" destOrd="0" presId="urn:microsoft.com/office/officeart/2005/8/layout/rings+Icon"/>
    <dgm:cxn modelId="{105192F5-A936-44E2-95E6-05D0577F8148}" type="presParOf" srcId="{77171765-02F8-43B4-9B22-8DB50BFCAA4F}" destId="{6717174E-FB09-4988-A732-5CFD54568BF7}"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3AF6F-2E11-4786-81B8-FF24DCD8DE99}">
      <dsp:nvSpPr>
        <dsp:cNvPr id="0" name=""/>
        <dsp:cNvSpPr/>
      </dsp:nvSpPr>
      <dsp:spPr>
        <a:xfrm>
          <a:off x="0" y="168004"/>
          <a:ext cx="7738831" cy="4836769"/>
        </a:xfrm>
        <a:prstGeom prst="swooshArrow">
          <a:avLst>
            <a:gd name="adj1" fmla="val 25000"/>
            <a:gd name="adj2" fmla="val 25000"/>
          </a:avLst>
        </a:prstGeom>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lin ang="10800000" scaled="1"/>
          <a:tileRect/>
        </a:gradFill>
        <a:ln>
          <a:solidFill>
            <a:schemeClr val="tx1">
              <a:lumMod val="50000"/>
            </a:schemeClr>
          </a:solidFill>
        </a:ln>
        <a:effectLst/>
      </dsp:spPr>
      <dsp:style>
        <a:lnRef idx="0">
          <a:scrgbClr r="0" g="0" b="0"/>
        </a:lnRef>
        <a:fillRef idx="1">
          <a:scrgbClr r="0" g="0" b="0"/>
        </a:fillRef>
        <a:effectRef idx="0">
          <a:scrgbClr r="0" g="0" b="0"/>
        </a:effectRef>
        <a:fontRef idx="minor"/>
      </dsp:style>
    </dsp:sp>
    <dsp:sp modelId="{07D46113-1B1E-4193-8131-C15D0B25F740}">
      <dsp:nvSpPr>
        <dsp:cNvPr id="0" name=""/>
        <dsp:cNvSpPr/>
      </dsp:nvSpPr>
      <dsp:spPr>
        <a:xfrm>
          <a:off x="762274" y="3796984"/>
          <a:ext cx="177993" cy="17799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DB786-46EA-4145-B3CC-98BEFF1F6C18}">
      <dsp:nvSpPr>
        <dsp:cNvPr id="0" name=""/>
        <dsp:cNvSpPr/>
      </dsp:nvSpPr>
      <dsp:spPr>
        <a:xfrm>
          <a:off x="662655" y="4148679"/>
          <a:ext cx="2208231" cy="709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315" tIns="0" rIns="0" bIns="0" numCol="1" spcCol="1270" anchor="t" anchorCtr="0">
          <a:noAutofit/>
        </a:bodyPr>
        <a:lstStyle/>
        <a:p>
          <a:pPr marL="0" lvl="0" indent="0" algn="l" defTabSz="444500">
            <a:lnSpc>
              <a:spcPct val="90000"/>
            </a:lnSpc>
            <a:spcBef>
              <a:spcPct val="0"/>
            </a:spcBef>
            <a:spcAft>
              <a:spcPct val="35000"/>
            </a:spcAft>
            <a:buNone/>
          </a:pPr>
          <a:r>
            <a:rPr lang="en-US" sz="1000" b="0" kern="1200" dirty="0">
              <a:solidFill>
                <a:schemeClr val="tx1">
                  <a:lumMod val="50000"/>
                </a:schemeClr>
              </a:solidFill>
              <a:latin typeface="Arial" panose="020B0604020202020204" pitchFamily="34" charset="0"/>
              <a:cs typeface="Arial" panose="020B0604020202020204" pitchFamily="34" charset="0"/>
            </a:rPr>
            <a:t>Project-Specific Model: NCI-funded investigators determine how to share data</a:t>
          </a:r>
        </a:p>
      </dsp:txBody>
      <dsp:txXfrm>
        <a:off x="662655" y="4148679"/>
        <a:ext cx="2208231" cy="709143"/>
      </dsp:txXfrm>
    </dsp:sp>
    <dsp:sp modelId="{65CBB9A7-5674-4CE0-94A7-749563E32573}">
      <dsp:nvSpPr>
        <dsp:cNvPr id="0" name=""/>
        <dsp:cNvSpPr/>
      </dsp:nvSpPr>
      <dsp:spPr>
        <a:xfrm>
          <a:off x="2019834" y="2671951"/>
          <a:ext cx="309553" cy="309553"/>
        </a:xfrm>
        <a:prstGeom prst="ellipse">
          <a:avLst/>
        </a:prstGeom>
        <a:solidFill>
          <a:schemeClr val="accent4">
            <a:hueOff val="-277168"/>
            <a:satOff val="5539"/>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F82614-0F52-4D7B-BEE7-6DC8EFDFEE22}">
      <dsp:nvSpPr>
        <dsp:cNvPr id="0" name=""/>
        <dsp:cNvSpPr/>
      </dsp:nvSpPr>
      <dsp:spPr>
        <a:xfrm>
          <a:off x="907169" y="1601015"/>
          <a:ext cx="1871560" cy="1229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026" tIns="0" rIns="0" bIns="0" numCol="1" spcCol="1270" anchor="t" anchorCtr="0">
          <a:noAutofit/>
        </a:bodyPr>
        <a:lstStyle/>
        <a:p>
          <a:pPr marL="0" lvl="0" indent="0" algn="l" defTabSz="444500">
            <a:lnSpc>
              <a:spcPct val="90000"/>
            </a:lnSpc>
            <a:spcBef>
              <a:spcPct val="0"/>
            </a:spcBef>
            <a:spcAft>
              <a:spcPct val="35000"/>
            </a:spcAft>
            <a:buNone/>
          </a:pPr>
          <a:r>
            <a:rPr lang="en-US" sz="1000" b="0" kern="1200" dirty="0">
              <a:solidFill>
                <a:schemeClr val="tx1">
                  <a:lumMod val="50000"/>
                </a:schemeClr>
              </a:solidFill>
              <a:latin typeface="Arial" panose="020B0604020202020204" pitchFamily="34" charset="0"/>
              <a:cs typeface="Arial" panose="020B0604020202020204" pitchFamily="34" charset="0"/>
            </a:rPr>
            <a:t>Program-Specific Model:  Data sharing expectations per NCI program</a:t>
          </a:r>
        </a:p>
      </dsp:txBody>
      <dsp:txXfrm>
        <a:off x="907169" y="1601015"/>
        <a:ext cx="1871560" cy="1229205"/>
      </dsp:txXfrm>
    </dsp:sp>
    <dsp:sp modelId="{1571A6E2-CC1F-4F02-853B-BF22F1A1378A}">
      <dsp:nvSpPr>
        <dsp:cNvPr id="0" name=""/>
        <dsp:cNvSpPr/>
      </dsp:nvSpPr>
      <dsp:spPr>
        <a:xfrm>
          <a:off x="3625642" y="1842929"/>
          <a:ext cx="410158" cy="410158"/>
        </a:xfrm>
        <a:prstGeom prst="ellipse">
          <a:avLst/>
        </a:prstGeom>
        <a:solidFill>
          <a:schemeClr val="accent4">
            <a:hueOff val="-554337"/>
            <a:satOff val="11077"/>
            <a:lumOff val="-1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780842-0DE9-42B3-8130-34763344C1E8}">
      <dsp:nvSpPr>
        <dsp:cNvPr id="0" name=""/>
        <dsp:cNvSpPr/>
      </dsp:nvSpPr>
      <dsp:spPr>
        <a:xfrm>
          <a:off x="3660868" y="2513744"/>
          <a:ext cx="2507792" cy="869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334" tIns="0" rIns="0" bIns="0" numCol="1" spcCol="1270" anchor="t" anchorCtr="0">
          <a:noAutofit/>
        </a:bodyPr>
        <a:lstStyle/>
        <a:p>
          <a:pPr marL="0" lvl="0" indent="0" algn="l" defTabSz="444500">
            <a:lnSpc>
              <a:spcPct val="90000"/>
            </a:lnSpc>
            <a:spcBef>
              <a:spcPct val="0"/>
            </a:spcBef>
            <a:spcAft>
              <a:spcPct val="35000"/>
            </a:spcAft>
            <a:buNone/>
          </a:pPr>
          <a:r>
            <a:rPr lang="en-US" sz="1000" b="0" kern="1200" dirty="0">
              <a:solidFill>
                <a:schemeClr val="tx1">
                  <a:lumMod val="50000"/>
                </a:schemeClr>
              </a:solidFill>
              <a:latin typeface="Arial" panose="020B0604020202020204" pitchFamily="34" charset="0"/>
              <a:cs typeface="Arial" panose="020B0604020202020204" pitchFamily="34" charset="0"/>
            </a:rPr>
            <a:t>Hybrid Model: NCI programs apply some common data sharing expectations across multiple programs (e.g., Cancer </a:t>
          </a:r>
          <a:r>
            <a:rPr lang="en-US" sz="1000" b="0" kern="1200" dirty="0" err="1">
              <a:solidFill>
                <a:schemeClr val="tx1">
                  <a:lumMod val="50000"/>
                </a:schemeClr>
              </a:solidFill>
              <a:latin typeface="Arial" panose="020B0604020202020204" pitchFamily="34" charset="0"/>
              <a:cs typeface="Arial" panose="020B0604020202020204" pitchFamily="34" charset="0"/>
            </a:rPr>
            <a:t>Moonshot</a:t>
          </a:r>
          <a:r>
            <a:rPr lang="en-US" sz="1000" b="0" kern="1200" baseline="40000" dirty="0" err="1">
              <a:solidFill>
                <a:schemeClr val="tx1">
                  <a:lumMod val="50000"/>
                </a:schemeClr>
              </a:solidFill>
              <a:latin typeface="Arial" panose="020B0604020202020204" pitchFamily="34" charset="0"/>
              <a:cs typeface="Arial" panose="020B0604020202020204" pitchFamily="34" charset="0"/>
            </a:rPr>
            <a:t>SM</a:t>
          </a:r>
          <a:r>
            <a:rPr lang="en-US" sz="1000" b="0" kern="1200" dirty="0">
              <a:solidFill>
                <a:schemeClr val="tx1">
                  <a:lumMod val="50000"/>
                </a:schemeClr>
              </a:solidFill>
              <a:latin typeface="Arial" panose="020B0604020202020204" pitchFamily="34" charset="0"/>
              <a:cs typeface="Arial" panose="020B0604020202020204" pitchFamily="34" charset="0"/>
            </a:rPr>
            <a:t> initiatives)</a:t>
          </a:r>
        </a:p>
      </dsp:txBody>
      <dsp:txXfrm>
        <a:off x="3660868" y="2513744"/>
        <a:ext cx="2507792" cy="869954"/>
      </dsp:txXfrm>
    </dsp:sp>
    <dsp:sp modelId="{7B16A96E-C60C-4E54-8F12-BF374AE0892A}">
      <dsp:nvSpPr>
        <dsp:cNvPr id="0" name=""/>
        <dsp:cNvSpPr/>
      </dsp:nvSpPr>
      <dsp:spPr>
        <a:xfrm>
          <a:off x="5374618" y="1294440"/>
          <a:ext cx="549457" cy="549457"/>
        </a:xfrm>
        <a:prstGeom prst="ellipse">
          <a:avLst/>
        </a:prstGeom>
        <a:solidFill>
          <a:schemeClr val="accent4">
            <a:hueOff val="-831505"/>
            <a:satOff val="16616"/>
            <a:lumOff val="-2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1DF888-51F5-4ECC-BE34-5C3378F40FFE}">
      <dsp:nvSpPr>
        <dsp:cNvPr id="0" name=""/>
        <dsp:cNvSpPr/>
      </dsp:nvSpPr>
      <dsp:spPr>
        <a:xfrm>
          <a:off x="3811239" y="369703"/>
          <a:ext cx="2507792" cy="67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146" tIns="0" rIns="0" bIns="0" numCol="1" spcCol="1270" anchor="t" anchorCtr="0">
          <a:noAutofit/>
        </a:bodyPr>
        <a:lstStyle/>
        <a:p>
          <a:pPr marL="0" lvl="0" indent="0" algn="l" defTabSz="444500">
            <a:lnSpc>
              <a:spcPct val="90000"/>
            </a:lnSpc>
            <a:spcBef>
              <a:spcPct val="0"/>
            </a:spcBef>
            <a:spcAft>
              <a:spcPct val="35000"/>
            </a:spcAft>
            <a:buNone/>
          </a:pPr>
          <a:r>
            <a:rPr lang="en-US" sz="1000" b="0" kern="1200" dirty="0">
              <a:solidFill>
                <a:schemeClr val="tx1">
                  <a:lumMod val="50000"/>
                </a:schemeClr>
              </a:solidFill>
              <a:latin typeface="Arial" panose="020B0604020202020204" pitchFamily="34" charset="0"/>
              <a:cs typeface="Arial" panose="020B0604020202020204" pitchFamily="34" charset="0"/>
            </a:rPr>
            <a:t>Centralized Model: Common data sharing expectations for all projects and programs</a:t>
          </a:r>
        </a:p>
      </dsp:txBody>
      <dsp:txXfrm>
        <a:off x="3811239" y="369703"/>
        <a:ext cx="2507792" cy="679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6D3F6A-1731-4478-B3E8-9C9ABBF443DE}">
      <dsp:nvSpPr>
        <dsp:cNvPr id="0" name=""/>
        <dsp:cNvSpPr/>
      </dsp:nvSpPr>
      <dsp:spPr>
        <a:xfrm>
          <a:off x="968170" y="161554"/>
          <a:ext cx="1601191" cy="165922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202659" y="404542"/>
        <a:ext cx="1132213" cy="1173253"/>
      </dsp:txXfrm>
    </dsp:sp>
    <dsp:sp modelId="{786BADEE-5FFE-4768-960B-DECC24558DED}">
      <dsp:nvSpPr>
        <dsp:cNvPr id="0" name=""/>
        <dsp:cNvSpPr/>
      </dsp:nvSpPr>
      <dsp:spPr>
        <a:xfrm>
          <a:off x="2809827" y="264660"/>
          <a:ext cx="965104" cy="92761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latin typeface="Arial" panose="020B0604020202020204" pitchFamily="34" charset="0"/>
              <a:cs typeface="Arial" panose="020B0604020202020204" pitchFamily="34" charset="0"/>
            </a:rPr>
            <a:t>No tools listed</a:t>
          </a:r>
        </a:p>
        <a:p>
          <a:pPr marL="0" lvl="0" indent="0" algn="ctr" defTabSz="488950">
            <a:lnSpc>
              <a:spcPct val="90000"/>
            </a:lnSpc>
            <a:spcBef>
              <a:spcPct val="0"/>
            </a:spcBef>
            <a:spcAft>
              <a:spcPct val="35000"/>
            </a:spcAft>
            <a:buNone/>
          </a:pPr>
          <a:r>
            <a:rPr lang="en-US" sz="1100" kern="1200" dirty="0">
              <a:solidFill>
                <a:srgbClr val="000000"/>
              </a:solidFill>
              <a:latin typeface="Arial" panose="020B0604020202020204" pitchFamily="34" charset="0"/>
              <a:cs typeface="Arial" panose="020B0604020202020204" pitchFamily="34" charset="0"/>
            </a:rPr>
            <a:t> (22)</a:t>
          </a:r>
        </a:p>
      </dsp:txBody>
      <dsp:txXfrm>
        <a:off x="2951163" y="400505"/>
        <a:ext cx="682432" cy="655921"/>
      </dsp:txXfrm>
    </dsp:sp>
    <dsp:sp modelId="{6717174E-FB09-4988-A732-5CFD54568BF7}">
      <dsp:nvSpPr>
        <dsp:cNvPr id="0" name=""/>
        <dsp:cNvSpPr/>
      </dsp:nvSpPr>
      <dsp:spPr>
        <a:xfrm>
          <a:off x="1296581" y="830139"/>
          <a:ext cx="1437464" cy="132619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507093" y="1024356"/>
        <a:ext cx="1016440" cy="93776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mj-lt"/>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20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969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95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40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925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771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R01,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91428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81437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Other notes: some </a:t>
            </a:r>
            <a:r>
              <a:rPr lang="en-US" sz="1600" dirty="0">
                <a:latin typeface="Arial" panose="020B0604020202020204" pitchFamily="34" charset="0"/>
                <a:cs typeface="Arial" panose="020B0604020202020204" pitchFamily="34" charset="0"/>
              </a:rPr>
              <a:t>Applicants list files in formats that may be inaccessible for some researchers when files could easily be converted </a:t>
            </a:r>
          </a:p>
          <a:p>
            <a:pPr marL="628650" lvl="1" indent="-171450">
              <a:buFont typeface="Wingdings" panose="05000000000000000000" pitchFamily="2" charset="2"/>
              <a:buChar char="§"/>
            </a:pPr>
            <a:r>
              <a:rPr lang="en-US" sz="1600" dirty="0" err="1">
                <a:latin typeface="Arial" panose="020B0604020202020204" pitchFamily="34" charset="0"/>
                <a:cs typeface="Arial" panose="020B0604020202020204" pitchFamily="34" charset="0"/>
              </a:rPr>
              <a:t>Eg.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xls</a:t>
            </a:r>
            <a:r>
              <a:rPr lang="en-US" sz="1600" dirty="0">
                <a:latin typeface="Arial" panose="020B0604020202020204" pitchFamily="34" charset="0"/>
                <a:cs typeface="Arial" panose="020B0604020202020204" pitchFamily="34" charset="0"/>
              </a:rPr>
              <a:t> files instead of .csv</a:t>
            </a:r>
          </a:p>
          <a:p>
            <a:pPr marL="457200" lvl="1" indent="0">
              <a:buFont typeface="Wingdings" panose="05000000000000000000" pitchFamily="2" charset="2"/>
              <a:buNone/>
            </a:pPr>
            <a:endParaRPr lang="en-US" sz="1600" dirty="0">
              <a:latin typeface="Arial" panose="020B0604020202020204" pitchFamily="34" charset="0"/>
              <a:cs typeface="Arial" panose="020B0604020202020204" pitchFamily="34" charset="0"/>
            </a:endParaRPr>
          </a:p>
          <a:p>
            <a:pPr marL="457200" lvl="1" indent="0">
              <a:buFont typeface="Wingdings" panose="05000000000000000000" pitchFamily="2" charset="2"/>
              <a:buNone/>
            </a:pPr>
            <a:r>
              <a:rPr lang="en-US" sz="1600" dirty="0">
                <a:latin typeface="Arial" panose="020B0604020202020204" pitchFamily="34" charset="0"/>
                <a:cs typeface="Arial" panose="020B0604020202020204" pitchFamily="34" charset="0"/>
              </a:rPr>
              <a:t>How do we know if “no tools needed” is true?</a:t>
            </a:r>
          </a:p>
          <a:p>
            <a:pPr marL="457200" lvl="1" indent="0">
              <a:buFont typeface="Wingdings" panose="05000000000000000000" pitchFamily="2" charset="2"/>
              <a:buNone/>
            </a:pPr>
            <a:endParaRPr lang="en-US" sz="1600" dirty="0">
              <a:latin typeface="Arial" panose="020B0604020202020204" pitchFamily="34" charset="0"/>
              <a:cs typeface="Arial" panose="020B0604020202020204" pitchFamily="34" charset="0"/>
            </a:endParaRPr>
          </a:p>
          <a:p>
            <a:pPr marL="457200" lvl="1" indent="0">
              <a:buFont typeface="Wingdings" panose="05000000000000000000" pitchFamily="2" charset="2"/>
              <a:buNone/>
            </a:pPr>
            <a:r>
              <a:rPr lang="en-US" sz="1600" dirty="0">
                <a:latin typeface="Arial" panose="020B0604020202020204" pitchFamily="34" charset="0"/>
                <a:cs typeface="Arial" panose="020B0604020202020204" pitchFamily="34" charset="0"/>
              </a:rPr>
              <a:t>PI’s less likely to describe how tools can be accessed if the tool is common or widely available</a:t>
            </a:r>
          </a:p>
          <a:p>
            <a:pPr marL="457200" lvl="1" indent="0">
              <a:buFont typeface="Wingdings" panose="05000000000000000000" pitchFamily="2" charset="2"/>
              <a:buNone/>
            </a:pPr>
            <a:endParaRPr lang="en-US" sz="1600" dirty="0">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en-US" sz="160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9858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84840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I personally chose to evaluate.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D2075DC-63AE-4CBB-9B4E-97E346707DB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91937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726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341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(top 20=Johns Hopkins, UCSF, U Michigan Ann Arbor, U Penn, MGH, Stanford, Pittsburgh, Washington University (St. Louis), Columbia University Health Sciences, Duke, Yale, UCLA, UCSD, UNC, University of Washington, University of Washington, Research Triangle Institute, Emory, Icahn School of Medicine at Mount Sinai, University of Wisconsin Madison, Vanderbilt University Medical Center)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88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3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09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99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642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36AD5E-A82F-4CE4-B5F1-EC87B5845A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278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receive dates for this batch is before the official launch of FDP pilot templates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3FCC4-CC69-4002-8A80-1B3D7F111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655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finding is similar to what NCI presented two weeks ago</a:t>
            </a:r>
          </a:p>
          <a:p>
            <a:endParaRPr lang="en-US" dirty="0"/>
          </a:p>
          <a:p>
            <a:r>
              <a:rPr lang="en-US" dirty="0"/>
              <a:t>10% grants without DMS cost consideration is disproportionally high when considering all but one grant provided DMS plan, suggesting DMS cost was not considered during the plan development (after the fact)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3FCC4-CC69-4002-8A80-1B3D7F111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11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suggests that ~58% the applicants did not evaluate their DMS costs needed thoroughly, and might require iteration in JIT (even before PO evaluation)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3FCC4-CC69-4002-8A80-1B3D7F111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33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findings might not be statistically significant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3FCC4-CC69-4002-8A80-1B3D7F111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71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DMS plan should be developed as part of research plan, not </a:t>
            </a:r>
            <a:r>
              <a:rPr lang="en-US"/>
              <a:t>an after fact.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3FCC4-CC69-4002-8A80-1B3D7F111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72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104 total</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Bar Graph: In order of highest number to the lowest number of responses -</a:t>
            </a:r>
          </a:p>
          <a:p>
            <a:pPr marL="0" lvl="0" indent="0" algn="l" rtl="0">
              <a:spcBef>
                <a:spcPts val="0"/>
              </a:spcBef>
              <a:spcAft>
                <a:spcPts val="0"/>
              </a:spcAft>
              <a:buNone/>
            </a:pPr>
            <a:r>
              <a:rPr lang="en-US" dirty="0"/>
              <a:t>-Pilot template: Alpha (structured)</a:t>
            </a:r>
          </a:p>
          <a:p>
            <a:pPr marL="0" lvl="0" indent="0" algn="l" rtl="0">
              <a:spcBef>
                <a:spcPts val="0"/>
              </a:spcBef>
              <a:spcAft>
                <a:spcPts val="0"/>
              </a:spcAft>
              <a:buNone/>
            </a:pPr>
            <a:r>
              <a:rPr lang="en-US" dirty="0"/>
              <a:t>-Pilot template: Bravo (structured plus free text)</a:t>
            </a:r>
          </a:p>
          <a:p>
            <a:pPr marL="0" lvl="0" indent="0" algn="l" rtl="0">
              <a:spcBef>
                <a:spcPts val="0"/>
              </a:spcBef>
              <a:spcAft>
                <a:spcPts val="0"/>
              </a:spcAft>
              <a:buNone/>
            </a:pPr>
            <a:r>
              <a:rPr lang="en-US" dirty="0"/>
              <a:t>-Published Sample Format Page (control)</a:t>
            </a:r>
          </a:p>
          <a:p>
            <a:pPr marL="0" lvl="0" indent="0" algn="l" rtl="0">
              <a:spcBef>
                <a:spcPts val="0"/>
              </a:spcBef>
              <a:spcAft>
                <a:spcPts val="0"/>
              </a:spcAft>
              <a:buNone/>
            </a:pPr>
            <a:r>
              <a:rPr lang="en-US" dirty="0"/>
              <a:t>-Other</a:t>
            </a:r>
            <a:endParaRPr dirty="0"/>
          </a:p>
        </p:txBody>
      </p:sp>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More than half of respondents completed the plan in 2 hours or less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Bar Graph: In order of highest number to the lowest number of responses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hour or less</a:t>
            </a:r>
          </a:p>
          <a:p>
            <a:pPr marL="0" lvl="0" indent="0" algn="l" rtl="0">
              <a:spcBef>
                <a:spcPts val="0"/>
              </a:spcBef>
              <a:spcAft>
                <a:spcPts val="0"/>
              </a:spcAft>
              <a:buNone/>
            </a:pPr>
            <a:r>
              <a:rPr lang="en-US" dirty="0"/>
              <a:t>-2 hours</a:t>
            </a:r>
          </a:p>
          <a:p>
            <a:pPr marL="0" lvl="0" indent="0" algn="l" rtl="0">
              <a:spcBef>
                <a:spcPts val="0"/>
              </a:spcBef>
              <a:spcAft>
                <a:spcPts val="0"/>
              </a:spcAft>
              <a:buNone/>
            </a:pPr>
            <a:r>
              <a:rPr lang="en-US" dirty="0"/>
              <a:t>-3 hours</a:t>
            </a:r>
          </a:p>
          <a:p>
            <a:pPr marL="0" lvl="0" indent="0" algn="l" rtl="0">
              <a:spcBef>
                <a:spcPts val="0"/>
              </a:spcBef>
              <a:spcAft>
                <a:spcPts val="0"/>
              </a:spcAft>
              <a:buNone/>
            </a:pPr>
            <a:r>
              <a:rPr lang="en-US" dirty="0"/>
              <a:t>-4 hours</a:t>
            </a:r>
          </a:p>
          <a:p>
            <a:pPr marL="0" lvl="0" indent="0" algn="l" rtl="0">
              <a:spcBef>
                <a:spcPts val="0"/>
              </a:spcBef>
              <a:spcAft>
                <a:spcPts val="0"/>
              </a:spcAft>
              <a:buNone/>
            </a:pPr>
            <a:r>
              <a:rPr lang="en-US" dirty="0"/>
              <a:t>-5 hours</a:t>
            </a:r>
          </a:p>
          <a:p>
            <a:pPr marL="0" lvl="0" indent="0" algn="l" rtl="0">
              <a:spcBef>
                <a:spcPts val="0"/>
              </a:spcBef>
              <a:spcAft>
                <a:spcPts val="0"/>
              </a:spcAft>
              <a:buNone/>
            </a:pPr>
            <a:r>
              <a:rPr lang="en-US" dirty="0"/>
              <a:t>-8 hours</a:t>
            </a:r>
          </a:p>
          <a:p>
            <a:pPr marL="0" lvl="0" indent="0" algn="l" rtl="0">
              <a:spcBef>
                <a:spcPts val="0"/>
              </a:spcBef>
              <a:spcAft>
                <a:spcPts val="0"/>
              </a:spcAft>
              <a:buNone/>
            </a:pPr>
            <a:r>
              <a:rPr lang="en-US" dirty="0"/>
              <a:t>-6 hours</a:t>
            </a:r>
          </a:p>
          <a:p>
            <a:pPr marL="0" lvl="0" indent="0" algn="l" rtl="0">
              <a:spcBef>
                <a:spcPts val="0"/>
              </a:spcBef>
              <a:spcAft>
                <a:spcPts val="0"/>
              </a:spcAft>
              <a:buNone/>
            </a:pPr>
            <a:r>
              <a:rPr lang="en-US" dirty="0"/>
              <a:t>Similar numbers for the following:</a:t>
            </a:r>
          </a:p>
          <a:p>
            <a:pPr marL="0" lvl="0" indent="0" algn="l" rtl="0">
              <a:spcBef>
                <a:spcPts val="0"/>
              </a:spcBef>
              <a:spcAft>
                <a:spcPts val="0"/>
              </a:spcAft>
              <a:buNone/>
            </a:pPr>
            <a:r>
              <a:rPr lang="en-US" dirty="0"/>
              <a:t>-1.5 hours</a:t>
            </a:r>
          </a:p>
          <a:p>
            <a:pPr marL="0" lvl="0" indent="0" algn="l" rtl="0">
              <a:spcBef>
                <a:spcPts val="0"/>
              </a:spcBef>
              <a:spcAft>
                <a:spcPts val="0"/>
              </a:spcAft>
              <a:buNone/>
            </a:pPr>
            <a:r>
              <a:rPr lang="en-US" dirty="0"/>
              <a:t>-10 hours</a:t>
            </a:r>
          </a:p>
          <a:p>
            <a:pPr marL="0" lvl="0" indent="0" algn="l" rtl="0">
              <a:spcBef>
                <a:spcPts val="0"/>
              </a:spcBef>
              <a:spcAft>
                <a:spcPts val="0"/>
              </a:spcAft>
              <a:buNone/>
            </a:pPr>
            <a:r>
              <a:rPr lang="en-US" dirty="0"/>
              <a:t>-14 hours</a:t>
            </a:r>
          </a:p>
          <a:p>
            <a:pPr marL="0" lvl="0" indent="0" algn="l" rtl="0">
              <a:spcBef>
                <a:spcPts val="0"/>
              </a:spcBef>
              <a:spcAft>
                <a:spcPts val="0"/>
              </a:spcAft>
              <a:buNone/>
            </a:pPr>
            <a:r>
              <a:rPr lang="en-US" dirty="0"/>
              <a:t>-40 hours</a:t>
            </a:r>
          </a:p>
          <a:p>
            <a:pPr marL="0" lvl="0" indent="0" algn="l" rtl="0">
              <a:spcBef>
                <a:spcPts val="0"/>
              </a:spcBef>
              <a:spcAft>
                <a:spcPts val="0"/>
              </a:spcAft>
              <a:buNone/>
            </a:pPr>
            <a:r>
              <a:rPr lang="en-US" dirty="0"/>
              <a:t>The smallest bar is 15 hours</a:t>
            </a:r>
          </a:p>
          <a:p>
            <a:pPr marL="0" lvl="0" indent="0" algn="l" rtl="0">
              <a:spcBef>
                <a:spcPts val="0"/>
              </a:spcBef>
              <a:spcAft>
                <a:spcPts val="0"/>
              </a:spcAft>
              <a:buNone/>
            </a:pPr>
            <a:endParaRPr dirty="0"/>
          </a:p>
        </p:txBody>
      </p:sp>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343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Bar Graph: In order of highest number to the lowest number of responses -</a:t>
            </a:r>
          </a:p>
          <a:p>
            <a:pPr marL="0" lvl="0" indent="0" algn="l" rtl="0">
              <a:spcBef>
                <a:spcPts val="0"/>
              </a:spcBef>
              <a:spcAft>
                <a:spcPts val="0"/>
              </a:spcAft>
              <a:buNone/>
            </a:pPr>
            <a:r>
              <a:rPr lang="en-US" dirty="0"/>
              <a:t>-Yes</a:t>
            </a:r>
          </a:p>
          <a:p>
            <a:pPr marL="0" lvl="0" indent="0" algn="l" rtl="0">
              <a:spcBef>
                <a:spcPts val="0"/>
              </a:spcBef>
              <a:spcAft>
                <a:spcPts val="0"/>
              </a:spcAft>
              <a:buNone/>
            </a:pPr>
            <a:r>
              <a:rPr lang="en-US" dirty="0"/>
              <a:t>-No, for a reason not listed above</a:t>
            </a:r>
          </a:p>
          <a:p>
            <a:pPr marL="0" lvl="0" indent="0" algn="l" rtl="0">
              <a:spcBef>
                <a:spcPts val="0"/>
              </a:spcBef>
              <a:spcAft>
                <a:spcPts val="0"/>
              </a:spcAft>
              <a:buNone/>
            </a:pPr>
            <a:r>
              <a:rPr lang="en-US" dirty="0"/>
              <a:t>-No, additional resources were not available at my institution</a:t>
            </a:r>
          </a:p>
          <a:p>
            <a:pPr marL="0" lvl="0" indent="0" algn="l" rtl="0">
              <a:spcBef>
                <a:spcPts val="0"/>
              </a:spcBef>
              <a:spcAft>
                <a:spcPts val="0"/>
              </a:spcAft>
              <a:buNone/>
            </a:pPr>
            <a:r>
              <a:rPr lang="en-US" dirty="0"/>
              <a:t>-No, I’m a DMS Plan wizard and didn’t need any</a:t>
            </a:r>
          </a:p>
          <a:p>
            <a:pPr marL="0" lvl="0" indent="0" algn="l" rtl="0">
              <a:spcBef>
                <a:spcPts val="0"/>
              </a:spcBef>
              <a:spcAft>
                <a:spcPts val="0"/>
              </a:spcAft>
              <a:buNone/>
            </a:pPr>
            <a:endParaRPr lang="en-US" dirty="0"/>
          </a:p>
        </p:txBody>
      </p:sp>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Bar Graph: In order of highest number of people to the lowest per category -</a:t>
            </a:r>
          </a:p>
          <a:p>
            <a:pPr marL="0" lvl="0" indent="0" algn="l" rtl="0">
              <a:spcBef>
                <a:spcPts val="0"/>
              </a:spcBef>
              <a:spcAft>
                <a:spcPts val="0"/>
              </a:spcAft>
              <a:buNone/>
            </a:pPr>
            <a:r>
              <a:rPr lang="en-US" dirty="0"/>
              <a:t>-Research Administration</a:t>
            </a:r>
          </a:p>
          <a:p>
            <a:pPr marL="0" lvl="0" indent="0" algn="l" rtl="0">
              <a:spcBef>
                <a:spcPts val="0"/>
              </a:spcBef>
              <a:spcAft>
                <a:spcPts val="0"/>
              </a:spcAft>
              <a:buNone/>
            </a:pPr>
            <a:r>
              <a:rPr lang="en-US" dirty="0"/>
              <a:t>-Library</a:t>
            </a:r>
          </a:p>
          <a:p>
            <a:pPr marL="0" lvl="0" indent="0" algn="l" rtl="0">
              <a:spcBef>
                <a:spcPts val="0"/>
              </a:spcBef>
              <a:spcAft>
                <a:spcPts val="0"/>
              </a:spcAft>
              <a:buNone/>
            </a:pPr>
            <a:r>
              <a:rPr lang="en-US" dirty="0"/>
              <a:t>-IRB/Compliance</a:t>
            </a:r>
          </a:p>
          <a:p>
            <a:pPr marL="0" lvl="0" indent="0" algn="l" rtl="0">
              <a:spcBef>
                <a:spcPts val="0"/>
              </a:spcBef>
              <a:spcAft>
                <a:spcPts val="0"/>
              </a:spcAft>
              <a:buNone/>
            </a:pPr>
            <a:r>
              <a:rPr lang="en-US" dirty="0"/>
              <a:t>-IT</a:t>
            </a:r>
          </a:p>
          <a:p>
            <a:pPr marL="0" lvl="0" indent="0" algn="l" rtl="0">
              <a:spcBef>
                <a:spcPts val="0"/>
              </a:spcBef>
              <a:spcAft>
                <a:spcPts val="0"/>
              </a:spcAft>
              <a:buNone/>
            </a:pPr>
            <a:r>
              <a:rPr lang="en-US" dirty="0"/>
              <a:t>-Postdoc/graduate Student</a:t>
            </a:r>
          </a:p>
        </p:txBody>
      </p:sp>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41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193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More than ¾’s of respondents that received help received 2 hours or less of help.</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Bar Graph: Answers from highest number of hours to lowest -</a:t>
            </a:r>
          </a:p>
          <a:p>
            <a:pPr marL="0" lvl="0" indent="0" algn="l" rtl="0">
              <a:spcBef>
                <a:spcPts val="0"/>
              </a:spcBef>
              <a:spcAft>
                <a:spcPts val="0"/>
              </a:spcAft>
              <a:buNone/>
            </a:pPr>
            <a:r>
              <a:rPr lang="en-US" dirty="0"/>
              <a:t>-Less than 1 hour</a:t>
            </a:r>
          </a:p>
          <a:p>
            <a:pPr marL="0" lvl="0" indent="0" algn="l" rtl="0">
              <a:spcBef>
                <a:spcPts val="0"/>
              </a:spcBef>
              <a:spcAft>
                <a:spcPts val="0"/>
              </a:spcAft>
              <a:buNone/>
            </a:pPr>
            <a:r>
              <a:rPr lang="en-US" dirty="0"/>
              <a:t>-1 hour</a:t>
            </a:r>
          </a:p>
          <a:p>
            <a:pPr marL="0" lvl="0" indent="0" algn="l" rtl="0">
              <a:spcBef>
                <a:spcPts val="0"/>
              </a:spcBef>
              <a:spcAft>
                <a:spcPts val="0"/>
              </a:spcAft>
              <a:buNone/>
            </a:pPr>
            <a:r>
              <a:rPr lang="en-US" dirty="0"/>
              <a:t>-2 hours</a:t>
            </a:r>
          </a:p>
          <a:p>
            <a:pPr marL="0" lvl="0" indent="0" algn="l" rtl="0">
              <a:spcBef>
                <a:spcPts val="0"/>
              </a:spcBef>
              <a:spcAft>
                <a:spcPts val="0"/>
              </a:spcAft>
              <a:buNone/>
            </a:pPr>
            <a:r>
              <a:rPr lang="en-US" dirty="0"/>
              <a:t>-More than 5 hours</a:t>
            </a:r>
          </a:p>
          <a:p>
            <a:pPr marL="0" lvl="0" indent="0" algn="l" rtl="0">
              <a:spcBef>
                <a:spcPts val="0"/>
              </a:spcBef>
              <a:spcAft>
                <a:spcPts val="0"/>
              </a:spcAft>
              <a:buNone/>
            </a:pPr>
            <a:r>
              <a:rPr lang="en-US" dirty="0"/>
              <a:t>-3 and 4 hours are similar</a:t>
            </a:r>
          </a:p>
          <a:p>
            <a:pPr marL="0" lvl="0" indent="0" algn="l" rtl="0">
              <a:spcBef>
                <a:spcPts val="0"/>
              </a:spcBef>
              <a:spcAft>
                <a:spcPts val="0"/>
              </a:spcAft>
              <a:buNone/>
            </a:pPr>
            <a:r>
              <a:rPr lang="en-US" dirty="0"/>
              <a:t>-5 hours</a:t>
            </a:r>
            <a:endParaRPr dirty="0"/>
          </a:p>
        </p:txBody>
      </p:sp>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490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Bar Graph: Answers from highest number to lowest number of responses -</a:t>
            </a:r>
          </a:p>
          <a:p>
            <a:pPr marL="0" lvl="0" indent="0" algn="l" rtl="0">
              <a:spcBef>
                <a:spcPts val="0"/>
              </a:spcBef>
              <a:spcAft>
                <a:spcPts val="0"/>
              </a:spcAft>
              <a:buNone/>
            </a:pPr>
            <a:r>
              <a:rPr lang="en-US" dirty="0"/>
              <a:t>-No, the proposed DMS Plan reflects the standard practices already in place in my lab</a:t>
            </a:r>
          </a:p>
          <a:p>
            <a:pPr marL="0" lvl="0" indent="0" algn="l" rtl="0">
              <a:spcBef>
                <a:spcPts val="0"/>
              </a:spcBef>
              <a:spcAft>
                <a:spcPts val="0"/>
              </a:spcAft>
              <a:buNone/>
            </a:pPr>
            <a:r>
              <a:rPr lang="en-US" dirty="0"/>
              <a:t>-Yes, I will need to make minor modifications to our standard practices to implement the proposed DMS plan</a:t>
            </a:r>
          </a:p>
          <a:p>
            <a:pPr marL="0" lvl="0" indent="0" algn="l" rtl="0">
              <a:spcBef>
                <a:spcPts val="0"/>
              </a:spcBef>
              <a:spcAft>
                <a:spcPts val="0"/>
              </a:spcAft>
              <a:buNone/>
            </a:pPr>
            <a:r>
              <a:rPr lang="en-US" dirty="0"/>
              <a:t>-I cannot be sure until we enter the implementation phase</a:t>
            </a:r>
          </a:p>
          <a:p>
            <a:pPr marL="0" lvl="0" indent="0" algn="l" rtl="0">
              <a:spcBef>
                <a:spcPts val="0"/>
              </a:spcBef>
              <a:spcAft>
                <a:spcPts val="0"/>
              </a:spcAft>
              <a:buNone/>
            </a:pPr>
            <a:r>
              <a:rPr lang="en-US" dirty="0"/>
              <a:t>-Yes, this is a new activity for my lab, so we will need to adopt new practices to complete the project and implement the proposed DMS Plan</a:t>
            </a:r>
          </a:p>
          <a:p>
            <a:pPr marL="0" lvl="0" indent="0" algn="l" rtl="0">
              <a:spcBef>
                <a:spcPts val="0"/>
              </a:spcBef>
              <a:spcAft>
                <a:spcPts val="0"/>
              </a:spcAft>
              <a:buNone/>
            </a:pPr>
            <a:r>
              <a:rPr lang="en-US" dirty="0"/>
              <a:t>-Other, please describe</a:t>
            </a:r>
            <a:endParaRPr dirty="0"/>
          </a:p>
        </p:txBody>
      </p:sp>
      <p:sp>
        <p:nvSpPr>
          <p:cNvPr id="96" name="Google Shape;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820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8" name="Google Shape;1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8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95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82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800"/>
              </a:spcAft>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37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C4724-3E19-3141-AB77-D58E070674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845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7.xml"/><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rotWithShape="1">
          <a:blip r:embed="rId2">
            <a:alphaModFix/>
          </a:blip>
          <a:tile tx="0" ty="0" sx="100000" sy="100000" flip="none" algn="tl"/>
        </a:blipFill>
        <a:effectLst/>
      </p:bgPr>
    </p:bg>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509823"/>
            <a:ext cx="10363200" cy="20001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BF3C1B"/>
              </a:buClr>
              <a:buSzPts val="2000"/>
              <a:buNone/>
              <a:defRPr sz="2000"/>
            </a:lvl2pPr>
            <a:lvl3pPr lvl="2" algn="ctr">
              <a:lnSpc>
                <a:spcPct val="90000"/>
              </a:lnSpc>
              <a:spcBef>
                <a:spcPts val="500"/>
              </a:spcBef>
              <a:spcAft>
                <a:spcPts val="0"/>
              </a:spcAft>
              <a:buClr>
                <a:srgbClr val="FCAC38"/>
              </a:buClr>
              <a:buSzPts val="1800"/>
              <a:buNone/>
              <a:defRPr sz="1800"/>
            </a:lvl3pPr>
            <a:lvl4pPr lvl="3" algn="ctr">
              <a:lnSpc>
                <a:spcPct val="90000"/>
              </a:lnSpc>
              <a:spcBef>
                <a:spcPts val="500"/>
              </a:spcBef>
              <a:spcAft>
                <a:spcPts val="0"/>
              </a:spcAft>
              <a:buClr>
                <a:srgbClr val="005286"/>
              </a:buClr>
              <a:buSzPts val="1600"/>
              <a:buNone/>
              <a:defRPr sz="1600"/>
            </a:lvl4pPr>
            <a:lvl5pPr lvl="4" algn="ctr">
              <a:lnSpc>
                <a:spcPct val="90000"/>
              </a:lnSpc>
              <a:spcBef>
                <a:spcPts val="500"/>
              </a:spcBef>
              <a:spcAft>
                <a:spcPts val="0"/>
              </a:spcAft>
              <a:buClr>
                <a:srgbClr val="BF2E1B"/>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 name="Google Shape;18;p14" descr="Federal Demonstration Partnership Logo with text &quot;Redefining the Government &amp; University Research Partnership">
            <a:extLst>
              <a:ext uri="{FF2B5EF4-FFF2-40B4-BE49-F238E27FC236}">
                <a16:creationId xmlns:a16="http://schemas.microsoft.com/office/drawing/2014/main" id="{0C9B3658-BF3A-AB4F-308E-6A19A137E5D2}"/>
              </a:ext>
            </a:extLst>
          </p:cNvPr>
          <p:cNvPicPr preferRelativeResize="0"/>
          <p:nvPr userDrawn="1"/>
        </p:nvPicPr>
        <p:blipFill rotWithShape="1">
          <a:blip r:embed="rId3">
            <a:alphaModFix/>
          </a:blip>
          <a:srcRect/>
          <a:stretch/>
        </p:blipFill>
        <p:spPr>
          <a:xfrm>
            <a:off x="1524000" y="75049"/>
            <a:ext cx="9144000" cy="12039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688527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12192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985414A6-7AFF-92C6-573F-5E9366C4F72C}"/>
              </a:ext>
            </a:extLst>
          </p:cNvPr>
          <p:cNvPicPr>
            <a:picLocks noChangeAspect="1"/>
          </p:cNvPicPr>
          <p:nvPr userDrawn="1"/>
        </p:nvPicPr>
        <p:blipFill>
          <a:blip r:embed="rId2"/>
          <a:srcRect/>
          <a:stretch/>
        </p:blipFill>
        <p:spPr>
          <a:xfrm>
            <a:off x="-1" y="1"/>
            <a:ext cx="12350044" cy="6946899"/>
          </a:xfrm>
          <a:prstGeom prst="rect">
            <a:avLst/>
          </a:prstGeom>
        </p:spPr>
      </p:pic>
      <p:sp>
        <p:nvSpPr>
          <p:cNvPr id="17" name="Title 1">
            <a:extLst>
              <a:ext uri="{FF2B5EF4-FFF2-40B4-BE49-F238E27FC236}">
                <a16:creationId xmlns:a16="http://schemas.microsoft.com/office/drawing/2014/main" id="{2B87CB67-9ACD-A30E-2502-89842E2FBCE6}"/>
              </a:ext>
            </a:extLst>
          </p:cNvPr>
          <p:cNvSpPr>
            <a:spLocks noGrp="1"/>
          </p:cNvSpPr>
          <p:nvPr>
            <p:ph type="title"/>
          </p:nvPr>
        </p:nvSpPr>
        <p:spPr>
          <a:xfrm>
            <a:off x="4064000" y="407774"/>
            <a:ext cx="8128000" cy="4024452"/>
          </a:xfrm>
          <a:effectLst>
            <a:outerShdw blurRad="243383" dist="331291" dir="3540000" sx="38000" sy="38000" algn="tl" rotWithShape="0">
              <a:prstClr val="black">
                <a:alpha val="40000"/>
              </a:prstClr>
            </a:outerShdw>
          </a:effectLst>
        </p:spPr>
        <p:txBody>
          <a:bodyPr>
            <a:normAutofit/>
          </a:bodyPr>
          <a:lstStyle>
            <a:lvl1pPr>
              <a:defRPr sz="5400" b="1">
                <a:solidFill>
                  <a:schemeClr val="bg1"/>
                </a:solidFill>
              </a:defRPr>
            </a:lvl1pPr>
          </a:lstStyle>
          <a:p>
            <a:r>
              <a:rPr lang="en-US" dirty="0"/>
              <a:t>Click to edit Master title style</a:t>
            </a:r>
          </a:p>
        </p:txBody>
      </p:sp>
      <p:pic>
        <p:nvPicPr>
          <p:cNvPr id="3" name="Picture 2" descr="U.S. Department of Health and Human Services logo; National Institutes of Health logo; National Institute of Mental Health logo. ">
            <a:extLst>
              <a:ext uri="{FF2B5EF4-FFF2-40B4-BE49-F238E27FC236}">
                <a16:creationId xmlns:a16="http://schemas.microsoft.com/office/drawing/2014/main" id="{53876F02-F2B9-CD88-2188-8197E5FFD194}"/>
              </a:ext>
            </a:extLst>
          </p:cNvPr>
          <p:cNvPicPr>
            <a:picLocks noChangeAspect="1"/>
          </p:cNvPicPr>
          <p:nvPr userDrawn="1"/>
        </p:nvPicPr>
        <p:blipFill>
          <a:blip r:embed="rId3"/>
          <a:stretch>
            <a:fillRect/>
          </a:stretch>
        </p:blipFill>
        <p:spPr>
          <a:xfrm>
            <a:off x="137226" y="6183101"/>
            <a:ext cx="2065647" cy="614981"/>
          </a:xfrm>
          <a:prstGeom prst="rect">
            <a:avLst/>
          </a:prstGeom>
        </p:spPr>
      </p:pic>
    </p:spTree>
    <p:extLst>
      <p:ext uri="{BB962C8B-B14F-4D97-AF65-F5344CB8AC3E}">
        <p14:creationId xmlns:p14="http://schemas.microsoft.com/office/powerpoint/2010/main" val="4327282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12192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985414A6-7AFF-92C6-573F-5E9366C4F72C}"/>
              </a:ext>
            </a:extLst>
          </p:cNvPr>
          <p:cNvPicPr>
            <a:picLocks noChangeAspect="1"/>
          </p:cNvPicPr>
          <p:nvPr userDrawn="1"/>
        </p:nvPicPr>
        <p:blipFill>
          <a:blip r:embed="rId2"/>
          <a:srcRect/>
          <a:stretch/>
        </p:blipFill>
        <p:spPr>
          <a:xfrm>
            <a:off x="1" y="2"/>
            <a:ext cx="12350044" cy="6946899"/>
          </a:xfrm>
          <a:prstGeom prst="rect">
            <a:avLst/>
          </a:prstGeom>
        </p:spPr>
      </p:pic>
      <p:sp>
        <p:nvSpPr>
          <p:cNvPr id="8" name="Content Placeholder 9">
            <a:extLst>
              <a:ext uri="{FF2B5EF4-FFF2-40B4-BE49-F238E27FC236}">
                <a16:creationId xmlns:a16="http://schemas.microsoft.com/office/drawing/2014/main" id="{8D12154D-9D40-A6FE-73FB-3FF4C1762EA1}"/>
              </a:ext>
            </a:extLst>
          </p:cNvPr>
          <p:cNvSpPr>
            <a:spLocks noGrp="1"/>
          </p:cNvSpPr>
          <p:nvPr>
            <p:ph sz="quarter" idx="12" hasCustomPrompt="1"/>
          </p:nvPr>
        </p:nvSpPr>
        <p:spPr>
          <a:xfrm>
            <a:off x="3377894" y="3312691"/>
            <a:ext cx="8289173" cy="1306513"/>
          </a:xfrm>
          <a:prstGeom prst="rect">
            <a:avLst/>
          </a:prstGeom>
        </p:spPr>
        <p:txBody>
          <a:bodyPr>
            <a:normAutofit/>
          </a:bodyPr>
          <a:lstStyle>
            <a:lvl1pPr marL="0" indent="0">
              <a:buFontTx/>
              <a:buNone/>
              <a:defRPr lang="en-US" sz="2000" b="1"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stStyle>
          <a:p>
            <a:pPr lvl="0"/>
            <a:r>
              <a:rPr lang="en-US" dirty="0"/>
              <a:t>Click to edit Master</a:t>
            </a:r>
            <a:br>
              <a:rPr lang="en-US" dirty="0"/>
            </a:br>
            <a:r>
              <a:rPr lang="en-US" dirty="0"/>
              <a:t>text styles</a:t>
            </a:r>
          </a:p>
        </p:txBody>
      </p:sp>
      <p:sp>
        <p:nvSpPr>
          <p:cNvPr id="15" name="Text Placeholder 2">
            <a:extLst>
              <a:ext uri="{FF2B5EF4-FFF2-40B4-BE49-F238E27FC236}">
                <a16:creationId xmlns:a16="http://schemas.microsoft.com/office/drawing/2014/main" id="{CCAEF42F-DEFC-BD50-3319-FED25B61B601}"/>
              </a:ext>
            </a:extLst>
          </p:cNvPr>
          <p:cNvSpPr>
            <a:spLocks noGrp="1"/>
          </p:cNvSpPr>
          <p:nvPr>
            <p:ph type="body" idx="11"/>
          </p:nvPr>
        </p:nvSpPr>
        <p:spPr>
          <a:xfrm>
            <a:off x="3377893" y="4855319"/>
            <a:ext cx="5664507" cy="1266825"/>
          </a:xfrm>
          <a:prstGeom prst="rect">
            <a:avLst/>
          </a:prstGeom>
        </p:spPr>
        <p:txBody>
          <a:bodyPr>
            <a:normAutofit/>
          </a:bodyPr>
          <a:lstStyle>
            <a:lvl1pPr marL="0" indent="0">
              <a:buFontTx/>
              <a:buNone/>
              <a:defRPr sz="2400" b="0" cap="none" spc="0">
                <a:ln w="0"/>
                <a:solidFill>
                  <a:schemeClr val="bg1"/>
                </a:solidFill>
                <a:effectLst>
                  <a:outerShdw blurRad="38100" dist="25400" dir="5400000" algn="ctr" rotWithShape="0">
                    <a:srgbClr val="6E747A">
                      <a:alpha val="43000"/>
                    </a:srgbClr>
                  </a:outerShdw>
                </a:effectLst>
              </a:defRPr>
            </a:lvl1pPr>
            <a:lvl2pPr marL="457200" indent="0">
              <a:buFontTx/>
              <a:buNone/>
              <a:defRPr b="0" cap="none" spc="0">
                <a:ln w="0"/>
                <a:solidFill>
                  <a:schemeClr val="bg1"/>
                </a:solidFill>
                <a:effectLst>
                  <a:outerShdw blurRad="38100" dist="25400" dir="5400000" algn="ctr" rotWithShape="0">
                    <a:srgbClr val="6E747A">
                      <a:alpha val="43000"/>
                    </a:srgbClr>
                  </a:outerShdw>
                </a:effectLst>
              </a:defRPr>
            </a:lvl2pPr>
            <a:lvl3pPr marL="914400" indent="0">
              <a:buFontTx/>
              <a:buNone/>
              <a:defRPr b="0" cap="none" spc="0">
                <a:ln w="0"/>
                <a:solidFill>
                  <a:schemeClr val="bg1"/>
                </a:solidFill>
                <a:effectLst>
                  <a:outerShdw blurRad="38100" dist="25400" dir="5400000" algn="ctr" rotWithShape="0">
                    <a:srgbClr val="6E747A">
                      <a:alpha val="43000"/>
                    </a:srgbClr>
                  </a:outerShdw>
                </a:effectLst>
              </a:defRPr>
            </a:lvl3pPr>
            <a:lvl4pPr marL="1371600" indent="0">
              <a:buFontTx/>
              <a:buNone/>
              <a:defRPr b="0" cap="none" spc="0">
                <a:ln w="0"/>
                <a:solidFill>
                  <a:schemeClr val="bg1"/>
                </a:solidFill>
                <a:effectLst>
                  <a:outerShdw blurRad="38100" dist="25400" dir="5400000" algn="ctr" rotWithShape="0">
                    <a:srgbClr val="6E747A">
                      <a:alpha val="43000"/>
                    </a:srgbClr>
                  </a:outerShdw>
                </a:effectLst>
              </a:defRPr>
            </a:lvl4pPr>
            <a:lvl5pPr marL="1828800" indent="0">
              <a:buFontTx/>
              <a:buNone/>
              <a:defRPr b="0" cap="none" spc="0">
                <a:ln w="0"/>
                <a:solidFill>
                  <a:schemeClr val="bg1"/>
                </a:solidFill>
                <a:effectLst>
                  <a:outerShdw blurRad="38100" dist="25400" dir="5400000" algn="ctr" rotWithShape="0">
                    <a:srgbClr val="6E747A">
                      <a:alpha val="43000"/>
                    </a:srgbClr>
                  </a:outerShdw>
                </a:effectLst>
              </a:defRPr>
            </a:lvl5pPr>
          </a:lstStyle>
          <a:p>
            <a:pPr lvl="0"/>
            <a:r>
              <a:rPr lang="en-US" dirty="0"/>
              <a:t>Click to edit Master text style</a:t>
            </a:r>
          </a:p>
        </p:txBody>
      </p:sp>
      <p:sp>
        <p:nvSpPr>
          <p:cNvPr id="2" name="Title 1">
            <a:extLst>
              <a:ext uri="{FF2B5EF4-FFF2-40B4-BE49-F238E27FC236}">
                <a16:creationId xmlns:a16="http://schemas.microsoft.com/office/drawing/2014/main" id="{CBB455BC-DEAB-DB5C-0F4D-AE5C251F0447}"/>
              </a:ext>
            </a:extLst>
          </p:cNvPr>
          <p:cNvSpPr>
            <a:spLocks noGrp="1"/>
          </p:cNvSpPr>
          <p:nvPr>
            <p:ph type="title" hasCustomPrompt="1"/>
          </p:nvPr>
        </p:nvSpPr>
        <p:spPr>
          <a:xfrm>
            <a:off x="3377893" y="1285369"/>
            <a:ext cx="8274357" cy="1325563"/>
          </a:xfrm>
        </p:spPr>
        <p:txBody>
          <a:bodyPr anchor="t" anchorCtr="0">
            <a:normAutofit/>
          </a:bodyPr>
          <a:lstStyle>
            <a:lvl1pPr>
              <a:defRPr sz="3600">
                <a:solidFill>
                  <a:schemeClr val="bg1"/>
                </a:solidFill>
                <a:latin typeface="Arial Black" panose="020B0A04020102020204" pitchFamily="34" charset="0"/>
              </a:defRPr>
            </a:lvl1pPr>
          </a:lstStyle>
          <a:p>
            <a:pPr lvl="0"/>
            <a:r>
              <a:rPr lang="en-US" dirty="0"/>
              <a:t>TITLE</a:t>
            </a:r>
          </a:p>
        </p:txBody>
      </p:sp>
      <p:pic>
        <p:nvPicPr>
          <p:cNvPr id="4" name="Picture 3" descr="U.S. Department of Health and Human Services logo; National Institutes of Health logo; National Institute of Mental Health logo. ">
            <a:extLst>
              <a:ext uri="{FF2B5EF4-FFF2-40B4-BE49-F238E27FC236}">
                <a16:creationId xmlns:a16="http://schemas.microsoft.com/office/drawing/2014/main" id="{33E76BB5-0F11-05ED-9CCA-ECCC882478A1}"/>
              </a:ext>
            </a:extLst>
          </p:cNvPr>
          <p:cNvPicPr>
            <a:picLocks noChangeAspect="1"/>
          </p:cNvPicPr>
          <p:nvPr userDrawn="1"/>
        </p:nvPicPr>
        <p:blipFill>
          <a:blip r:embed="rId3"/>
          <a:stretch>
            <a:fillRect/>
          </a:stretch>
        </p:blipFill>
        <p:spPr>
          <a:xfrm>
            <a:off x="137226" y="6183101"/>
            <a:ext cx="2065647" cy="614981"/>
          </a:xfrm>
          <a:prstGeom prst="rect">
            <a:avLst/>
          </a:prstGeom>
        </p:spPr>
      </p:pic>
    </p:spTree>
    <p:extLst>
      <p:ext uri="{BB962C8B-B14F-4D97-AF65-F5344CB8AC3E}">
        <p14:creationId xmlns:p14="http://schemas.microsoft.com/office/powerpoint/2010/main" val="3997929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5772" y="7677"/>
            <a:ext cx="8918028" cy="1325563"/>
          </a:xfrm>
        </p:spPr>
        <p:txBody>
          <a:bodyPr>
            <a:normAutofit/>
          </a:bodyPr>
          <a:lstStyle>
            <a:lvl1pPr>
              <a:defRPr sz="4600" b="1">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4">
            <a:extLst>
              <a:ext uri="{FF2B5EF4-FFF2-40B4-BE49-F238E27FC236}">
                <a16:creationId xmlns:a16="http://schemas.microsoft.com/office/drawing/2014/main" id="{5662718C-B55C-B7AC-D6F8-A5C64710DDA1}"/>
              </a:ext>
            </a:extLst>
          </p:cNvPr>
          <p:cNvSpPr>
            <a:spLocks noGrp="1"/>
          </p:cNvSpPr>
          <p:nvPr>
            <p:ph idx="1"/>
          </p:nvPr>
        </p:nvSpPr>
        <p:spPr>
          <a:xfrm>
            <a:off x="3166534" y="1374583"/>
            <a:ext cx="8551333" cy="4351338"/>
          </a:xfrm>
          <a:prstGeom prst="rect">
            <a:avLst/>
          </a:prstGeom>
        </p:spPr>
        <p:txBody>
          <a:bodyPr vert="horz" lIns="91440" tIns="45720" rIns="91440" bIns="45720" rtlCol="0">
            <a:normAutofit/>
          </a:bodyPr>
          <a:lstStyle>
            <a:lvl1pPr>
              <a:lnSpc>
                <a:spcPct val="150000"/>
              </a:lnSpc>
              <a:defRPr sz="3200"/>
            </a:lvl1pPr>
            <a:lvl2pPr>
              <a:lnSpc>
                <a:spcPct val="150000"/>
              </a:lnSpc>
              <a:defRPr sz="2800"/>
            </a:lvl2pPr>
            <a:lvl3pPr>
              <a:lnSpc>
                <a:spcPct val="150000"/>
              </a:lnSpc>
              <a:defRPr sz="2400"/>
            </a:lvl3p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a:p>
            <a:pPr lvl="4"/>
            <a:endParaRPr lang="en-US" dirty="0"/>
          </a:p>
        </p:txBody>
      </p:sp>
    </p:spTree>
    <p:extLst>
      <p:ext uri="{BB962C8B-B14F-4D97-AF65-F5344CB8AC3E}">
        <p14:creationId xmlns:p14="http://schemas.microsoft.com/office/powerpoint/2010/main" val="3510998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5FAEE-E7F1-6F0C-D476-908E491E2557}"/>
              </a:ext>
            </a:extLst>
          </p:cNvPr>
          <p:cNvSpPr/>
          <p:nvPr userDrawn="1"/>
        </p:nvSpPr>
        <p:spPr>
          <a:xfrm>
            <a:off x="0" y="0"/>
            <a:ext cx="12192000" cy="691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1">
            <a:extLst>
              <a:ext uri="{FF2B5EF4-FFF2-40B4-BE49-F238E27FC236}">
                <a16:creationId xmlns:a16="http://schemas.microsoft.com/office/drawing/2014/main" id="{A1979C72-A7DA-D530-8EB3-716052084F4D}"/>
              </a:ext>
            </a:extLst>
          </p:cNvPr>
          <p:cNvSpPr>
            <a:spLocks noGrp="1"/>
          </p:cNvSpPr>
          <p:nvPr>
            <p:ph type="title"/>
          </p:nvPr>
        </p:nvSpPr>
        <p:spPr>
          <a:xfrm>
            <a:off x="491067" y="308967"/>
            <a:ext cx="9729048" cy="1041370"/>
          </a:xfrm>
        </p:spPr>
        <p:txBody>
          <a:bodyPr>
            <a:normAutofit/>
          </a:bodyPr>
          <a:lstStyle>
            <a:lvl1pPr algn="l">
              <a:defRPr sz="3600"/>
            </a:lvl1pPr>
          </a:lstStyle>
          <a:p>
            <a:r>
              <a:rPr lang="en-US" dirty="0"/>
              <a:t>Click to edit Master title style</a:t>
            </a:r>
          </a:p>
        </p:txBody>
      </p:sp>
      <p:pic>
        <p:nvPicPr>
          <p:cNvPr id="9" name="Picture 8" descr="A picture containing plastic&#10;&#10;Description automatically generated">
            <a:extLst>
              <a:ext uri="{FF2B5EF4-FFF2-40B4-BE49-F238E27FC236}">
                <a16:creationId xmlns:a16="http://schemas.microsoft.com/office/drawing/2014/main" id="{4850D694-E45D-818A-B08A-450371B7B223}"/>
              </a:ext>
            </a:extLst>
          </p:cNvPr>
          <p:cNvPicPr>
            <a:picLocks noChangeAspect="1"/>
          </p:cNvPicPr>
          <p:nvPr userDrawn="1"/>
        </p:nvPicPr>
        <p:blipFill>
          <a:blip r:embed="rId2"/>
          <a:stretch>
            <a:fillRect/>
          </a:stretch>
        </p:blipFill>
        <p:spPr>
          <a:xfrm>
            <a:off x="7866744" y="1"/>
            <a:ext cx="4325257" cy="6951306"/>
          </a:xfrm>
          <a:prstGeom prst="rect">
            <a:avLst/>
          </a:prstGeom>
        </p:spPr>
      </p:pic>
      <p:sp>
        <p:nvSpPr>
          <p:cNvPr id="10" name="Content Placeholder 2">
            <a:extLst>
              <a:ext uri="{FF2B5EF4-FFF2-40B4-BE49-F238E27FC236}">
                <a16:creationId xmlns:a16="http://schemas.microsoft.com/office/drawing/2014/main" id="{7888D127-7EC9-7C3F-83D1-A615B749E891}"/>
              </a:ext>
            </a:extLst>
          </p:cNvPr>
          <p:cNvSpPr>
            <a:spLocks noGrp="1"/>
          </p:cNvSpPr>
          <p:nvPr>
            <p:ph idx="1"/>
          </p:nvPr>
        </p:nvSpPr>
        <p:spPr>
          <a:xfrm>
            <a:off x="491067" y="1659303"/>
            <a:ext cx="8483600" cy="4926042"/>
          </a:xfrm>
          <a:prstGeom prst="rect">
            <a:avLst/>
          </a:prstGeom>
        </p:spPr>
        <p:txBody>
          <a:bodyPr/>
          <a:lstStyle>
            <a:lvl2pPr marL="685800" indent="-228600">
              <a:buClr>
                <a:srgbClr val="71973D"/>
              </a:buClr>
              <a:buFont typeface="Wingdings" pitchFamily="2" charset="2"/>
              <a:buChar char="§"/>
              <a:defRPr/>
            </a:lvl2pPr>
            <a:lvl3pPr marL="1143000" indent="-228600">
              <a:buClr>
                <a:srgbClr val="062441"/>
              </a:buClr>
              <a:buFont typeface="Courier New" panose="02070309020205020404" pitchFamily="49" charset="0"/>
              <a:buChar char="o"/>
              <a:defRPr/>
            </a:lvl3pPr>
          </a:lstStyle>
          <a:p>
            <a:pPr>
              <a:buClr>
                <a:srgbClr val="1C568C"/>
              </a:buClr>
            </a:pPr>
            <a:r>
              <a:rPr lang="en-US" dirty="0"/>
              <a:t>Click to edit Master text styles</a:t>
            </a:r>
          </a:p>
          <a:p>
            <a:pPr marL="685800" lvl="1" indent="-228600">
              <a:buClr>
                <a:srgbClr val="71973D"/>
              </a:buClr>
              <a:buFont typeface="Wingdings" pitchFamily="2" charset="2"/>
              <a:buChar char="§"/>
            </a:pPr>
            <a:r>
              <a:rPr lang="en-US" dirty="0"/>
              <a:t>Second level</a:t>
            </a:r>
          </a:p>
          <a:p>
            <a:pPr marL="1143000" lvl="2" indent="-228600">
              <a:buClr>
                <a:srgbClr val="062441"/>
              </a:buClr>
              <a:buFont typeface="Courier New" panose="02070309020205020404" pitchFamily="49" charset="0"/>
              <a:buChar char="o"/>
            </a:pPr>
            <a:r>
              <a:rPr lang="en-US" dirty="0"/>
              <a:t>Third level</a:t>
            </a:r>
          </a:p>
        </p:txBody>
      </p:sp>
      <p:pic>
        <p:nvPicPr>
          <p:cNvPr id="2" name="Picture 1" descr="U.S. Department of Health and Human Services logo; National Institutes of Health logo; National Institute of Mental Health logo. ">
            <a:extLst>
              <a:ext uri="{FF2B5EF4-FFF2-40B4-BE49-F238E27FC236}">
                <a16:creationId xmlns:a16="http://schemas.microsoft.com/office/drawing/2014/main" id="{DBBE71BE-05FA-6570-5ABB-456D6A2D0835}"/>
              </a:ext>
            </a:extLst>
          </p:cNvPr>
          <p:cNvPicPr>
            <a:picLocks noChangeAspect="1"/>
          </p:cNvPicPr>
          <p:nvPr userDrawn="1"/>
        </p:nvPicPr>
        <p:blipFill>
          <a:blip r:embed="rId3"/>
          <a:stretch>
            <a:fillRect/>
          </a:stretch>
        </p:blipFill>
        <p:spPr>
          <a:xfrm>
            <a:off x="10029372" y="6319938"/>
            <a:ext cx="2060713" cy="460134"/>
          </a:xfrm>
          <a:prstGeom prst="rect">
            <a:avLst/>
          </a:prstGeom>
        </p:spPr>
      </p:pic>
    </p:spTree>
    <p:extLst>
      <p:ext uri="{BB962C8B-B14F-4D97-AF65-F5344CB8AC3E}">
        <p14:creationId xmlns:p14="http://schemas.microsoft.com/office/powerpoint/2010/main" val="41035446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037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6643752-6FE0-FABF-4811-B544ED46AFB9}"/>
              </a:ext>
            </a:extLst>
          </p:cNvPr>
          <p:cNvSpPr>
            <a:spLocks noGrp="1"/>
          </p:cNvSpPr>
          <p:nvPr>
            <p:ph type="title"/>
          </p:nvPr>
        </p:nvSpPr>
        <p:spPr>
          <a:xfrm>
            <a:off x="1156915" y="4982233"/>
            <a:ext cx="10256152" cy="1041370"/>
          </a:xfrm>
        </p:spPr>
        <p:txBody>
          <a:bodyPr anchor="t">
            <a:normAutofit/>
          </a:bodyPr>
          <a:lstStyle>
            <a:lvl1pPr algn="l">
              <a:defRPr sz="2000" b="0"/>
            </a:lvl1pPr>
          </a:lstStyle>
          <a:p>
            <a:r>
              <a:rPr lang="en-US" dirty="0"/>
              <a:t>Click to edit Master title style</a:t>
            </a:r>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12192000" cy="656560"/>
          </a:xfrm>
          <a:prstGeom prst="rect">
            <a:avLst/>
          </a:prstGeom>
        </p:spPr>
      </p:pic>
      <p:sp>
        <p:nvSpPr>
          <p:cNvPr id="13" name="Content Placeholder 3">
            <a:extLst>
              <a:ext uri="{FF2B5EF4-FFF2-40B4-BE49-F238E27FC236}">
                <a16:creationId xmlns:a16="http://schemas.microsoft.com/office/drawing/2014/main" id="{5B25AA1C-D5C7-BFA3-73CE-F29F8F7FF53E}"/>
              </a:ext>
            </a:extLst>
          </p:cNvPr>
          <p:cNvSpPr>
            <a:spLocks noGrp="1"/>
          </p:cNvSpPr>
          <p:nvPr>
            <p:ph sz="half" idx="2"/>
          </p:nvPr>
        </p:nvSpPr>
        <p:spPr>
          <a:xfrm>
            <a:off x="0" y="-46504"/>
            <a:ext cx="12192000" cy="4822084"/>
          </a:xfrm>
          <a:prstGeom prst="rect">
            <a:avLst/>
          </a:prstGeom>
        </p:spPr>
        <p:txBody>
          <a:bodyPr/>
          <a:lstStyle>
            <a:lvl1pPr marL="0" indent="0">
              <a:buNone/>
              <a:defRPr/>
            </a:lvl1pPr>
          </a:lstStyle>
          <a:p>
            <a:pPr lvl="0"/>
            <a:endParaRPr lang="en-US" dirty="0"/>
          </a:p>
        </p:txBody>
      </p:sp>
      <p:pic>
        <p:nvPicPr>
          <p:cNvPr id="2" name="Picture 1" descr="U.S. Department of Health and Human Services logo; National Institutes of Health logo; National Institute of Mental Health logo. ">
            <a:extLst>
              <a:ext uri="{FF2B5EF4-FFF2-40B4-BE49-F238E27FC236}">
                <a16:creationId xmlns:a16="http://schemas.microsoft.com/office/drawing/2014/main" id="{8A6479A3-B050-D141-4938-6CC0FADFB5DE}"/>
              </a:ext>
            </a:extLst>
          </p:cNvPr>
          <p:cNvPicPr>
            <a:picLocks noChangeAspect="1"/>
          </p:cNvPicPr>
          <p:nvPr userDrawn="1"/>
        </p:nvPicPr>
        <p:blipFill>
          <a:blip r:embed="rId3"/>
          <a:stretch>
            <a:fillRect/>
          </a:stretch>
        </p:blipFill>
        <p:spPr>
          <a:xfrm>
            <a:off x="1154396" y="6337948"/>
            <a:ext cx="2060713" cy="460134"/>
          </a:xfrm>
          <a:prstGeom prst="rect">
            <a:avLst/>
          </a:prstGeom>
        </p:spPr>
      </p:pic>
    </p:spTree>
    <p:extLst>
      <p:ext uri="{BB962C8B-B14F-4D97-AF65-F5344CB8AC3E}">
        <p14:creationId xmlns:p14="http://schemas.microsoft.com/office/powerpoint/2010/main" val="2033363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1F484D-9DCF-B498-558F-06066EB3BDAE}"/>
              </a:ext>
            </a:extLst>
          </p:cNvPr>
          <p:cNvSpPr/>
          <p:nvPr userDrawn="1"/>
        </p:nvSpPr>
        <p:spPr>
          <a:xfrm>
            <a:off x="0" y="-2037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32BED9E0-F538-8D8C-1D4A-CCCF514A945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9768" r="25000" b="8430"/>
          <a:stretch/>
        </p:blipFill>
        <p:spPr>
          <a:xfrm>
            <a:off x="0" y="6239540"/>
            <a:ext cx="12192000" cy="656560"/>
          </a:xfrm>
          <a:prstGeom prst="rect">
            <a:avLst/>
          </a:prstGeom>
        </p:spPr>
      </p:pic>
      <p:sp>
        <p:nvSpPr>
          <p:cNvPr id="14" name="Content Placeholder 3">
            <a:extLst>
              <a:ext uri="{FF2B5EF4-FFF2-40B4-BE49-F238E27FC236}">
                <a16:creationId xmlns:a16="http://schemas.microsoft.com/office/drawing/2014/main" id="{F8E98233-D639-44AD-680C-7819921843DA}"/>
              </a:ext>
            </a:extLst>
          </p:cNvPr>
          <p:cNvSpPr>
            <a:spLocks noGrp="1"/>
          </p:cNvSpPr>
          <p:nvPr>
            <p:ph sz="half" idx="2"/>
          </p:nvPr>
        </p:nvSpPr>
        <p:spPr>
          <a:xfrm>
            <a:off x="8663317" y="-26125"/>
            <a:ext cx="3528684" cy="6243267"/>
          </a:xfrm>
          <a:prstGeom prst="rect">
            <a:avLst/>
          </a:prstGeom>
        </p:spPr>
        <p:txBody>
          <a:bodyPr/>
          <a:lstStyle>
            <a:lvl1pPr marL="0" indent="0">
              <a:buNone/>
              <a:defRPr/>
            </a:lvl1pPr>
          </a:lstStyle>
          <a:p>
            <a:pPr lvl="0"/>
            <a:endParaRPr lang="en-US" dirty="0"/>
          </a:p>
        </p:txBody>
      </p:sp>
      <p:sp>
        <p:nvSpPr>
          <p:cNvPr id="15" name="Title 1">
            <a:extLst>
              <a:ext uri="{FF2B5EF4-FFF2-40B4-BE49-F238E27FC236}">
                <a16:creationId xmlns:a16="http://schemas.microsoft.com/office/drawing/2014/main" id="{B6089A8A-2211-4EA8-4A01-4D4DDE66C0D7}"/>
              </a:ext>
            </a:extLst>
          </p:cNvPr>
          <p:cNvSpPr>
            <a:spLocks noGrp="1"/>
          </p:cNvSpPr>
          <p:nvPr>
            <p:ph type="title"/>
          </p:nvPr>
        </p:nvSpPr>
        <p:spPr>
          <a:xfrm>
            <a:off x="501449" y="308966"/>
            <a:ext cx="7660419" cy="1041370"/>
          </a:xfrm>
        </p:spPr>
        <p:txBody>
          <a:bodyPr>
            <a:noAutofit/>
          </a:bodyPr>
          <a:lstStyle>
            <a:lvl1pPr algn="l">
              <a:defRPr sz="3600"/>
            </a:lvl1pPr>
          </a:lstStyle>
          <a:p>
            <a:r>
              <a:rPr lang="en-US" dirty="0"/>
              <a:t>Click to edit Master title style</a:t>
            </a:r>
          </a:p>
        </p:txBody>
      </p:sp>
      <p:sp>
        <p:nvSpPr>
          <p:cNvPr id="16" name="Content Placeholder 2">
            <a:extLst>
              <a:ext uri="{FF2B5EF4-FFF2-40B4-BE49-F238E27FC236}">
                <a16:creationId xmlns:a16="http://schemas.microsoft.com/office/drawing/2014/main" id="{4B933871-A92A-967E-7205-F16FEB6E9EC5}"/>
              </a:ext>
            </a:extLst>
          </p:cNvPr>
          <p:cNvSpPr>
            <a:spLocks noGrp="1"/>
          </p:cNvSpPr>
          <p:nvPr>
            <p:ph idx="1"/>
          </p:nvPr>
        </p:nvSpPr>
        <p:spPr>
          <a:xfrm>
            <a:off x="501450" y="1659303"/>
            <a:ext cx="7660417" cy="43931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pic>
        <p:nvPicPr>
          <p:cNvPr id="2" name="Picture 1" descr="U.S. Department of Health and Human Services logo; National Institutes of Health logo; National Institute of Mental Health logo. ">
            <a:extLst>
              <a:ext uri="{FF2B5EF4-FFF2-40B4-BE49-F238E27FC236}">
                <a16:creationId xmlns:a16="http://schemas.microsoft.com/office/drawing/2014/main" id="{C1535A89-BF13-8F76-4CEE-B5000020E908}"/>
              </a:ext>
            </a:extLst>
          </p:cNvPr>
          <p:cNvPicPr>
            <a:picLocks noChangeAspect="1"/>
          </p:cNvPicPr>
          <p:nvPr userDrawn="1"/>
        </p:nvPicPr>
        <p:blipFill>
          <a:blip r:embed="rId3"/>
          <a:stretch>
            <a:fillRect/>
          </a:stretch>
        </p:blipFill>
        <p:spPr>
          <a:xfrm>
            <a:off x="1153558" y="6337948"/>
            <a:ext cx="2060713" cy="460134"/>
          </a:xfrm>
          <a:prstGeom prst="rect">
            <a:avLst/>
          </a:prstGeom>
        </p:spPr>
      </p:pic>
    </p:spTree>
    <p:extLst>
      <p:ext uri="{BB962C8B-B14F-4D97-AF65-F5344CB8AC3E}">
        <p14:creationId xmlns:p14="http://schemas.microsoft.com/office/powerpoint/2010/main" val="13777591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12192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Graphical user interface, application&#10;&#10;Description automatically generated">
            <a:extLst>
              <a:ext uri="{FF2B5EF4-FFF2-40B4-BE49-F238E27FC236}">
                <a16:creationId xmlns:a16="http://schemas.microsoft.com/office/drawing/2014/main" id="{985414A6-7AFF-92C6-573F-5E9366C4F72C}"/>
              </a:ext>
            </a:extLst>
          </p:cNvPr>
          <p:cNvPicPr>
            <a:picLocks noChangeAspect="1"/>
          </p:cNvPicPr>
          <p:nvPr userDrawn="1"/>
        </p:nvPicPr>
        <p:blipFill>
          <a:blip r:embed="rId2"/>
          <a:stretch>
            <a:fillRect/>
          </a:stretch>
        </p:blipFill>
        <p:spPr>
          <a:xfrm>
            <a:off x="-1" y="0"/>
            <a:ext cx="12350044" cy="6946900"/>
          </a:xfrm>
          <a:prstGeom prst="rect">
            <a:avLst/>
          </a:prstGeom>
        </p:spPr>
      </p:pic>
      <p:sp>
        <p:nvSpPr>
          <p:cNvPr id="8" name="Content Placeholder 9">
            <a:extLst>
              <a:ext uri="{FF2B5EF4-FFF2-40B4-BE49-F238E27FC236}">
                <a16:creationId xmlns:a16="http://schemas.microsoft.com/office/drawing/2014/main" id="{8D12154D-9D40-A6FE-73FB-3FF4C1762EA1}"/>
              </a:ext>
            </a:extLst>
          </p:cNvPr>
          <p:cNvSpPr>
            <a:spLocks noGrp="1"/>
          </p:cNvSpPr>
          <p:nvPr>
            <p:ph sz="quarter" idx="12" hasCustomPrompt="1"/>
          </p:nvPr>
        </p:nvSpPr>
        <p:spPr>
          <a:xfrm>
            <a:off x="4478560" y="1895054"/>
            <a:ext cx="7385051" cy="3597697"/>
          </a:xfrm>
          <a:prstGeom prst="rect">
            <a:avLst/>
          </a:prstGeom>
        </p:spPr>
        <p:txBody>
          <a:bodyPr>
            <a:normAutofit/>
          </a:bodyPr>
          <a:lstStyle>
            <a:lvl1pPr marL="0" indent="0" algn="ctr">
              <a:lnSpc>
                <a:spcPct val="100000"/>
              </a:lnSpc>
              <a:spcBef>
                <a:spcPts val="1200"/>
              </a:spcBef>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stStyle>
          <a:p>
            <a:pPr lvl="0"/>
            <a:r>
              <a:rPr lang="en-US" dirty="0"/>
              <a:t>Click to edit Master</a:t>
            </a:r>
            <a:br>
              <a:rPr lang="en-US" dirty="0"/>
            </a:br>
            <a:r>
              <a:rPr lang="en-US" dirty="0"/>
              <a:t>text styles</a:t>
            </a:r>
          </a:p>
        </p:txBody>
      </p:sp>
      <p:sp>
        <p:nvSpPr>
          <p:cNvPr id="2" name="Title 1">
            <a:extLst>
              <a:ext uri="{FF2B5EF4-FFF2-40B4-BE49-F238E27FC236}">
                <a16:creationId xmlns:a16="http://schemas.microsoft.com/office/drawing/2014/main" id="{B53B60AE-7C40-BB6E-E35A-B637BE03B479}"/>
              </a:ext>
            </a:extLst>
          </p:cNvPr>
          <p:cNvSpPr>
            <a:spLocks noGrp="1"/>
          </p:cNvSpPr>
          <p:nvPr>
            <p:ph type="title" hasCustomPrompt="1"/>
          </p:nvPr>
        </p:nvSpPr>
        <p:spPr>
          <a:xfrm>
            <a:off x="4478560" y="1285369"/>
            <a:ext cx="7385051" cy="587882"/>
          </a:xfrm>
        </p:spPr>
        <p:txBody>
          <a:bodyPr anchor="t" anchorCtr="0">
            <a:noAutofit/>
          </a:bodyPr>
          <a:lstStyle>
            <a:lvl1pPr algn="ctr">
              <a:defRPr sz="440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3" name="Picture 2" descr="U.S. Department of Health and Human Services logo; National Institutes of Health logo; National Institute of Mental Health logo. ">
            <a:extLst>
              <a:ext uri="{FF2B5EF4-FFF2-40B4-BE49-F238E27FC236}">
                <a16:creationId xmlns:a16="http://schemas.microsoft.com/office/drawing/2014/main" id="{5E24CDE4-5E27-62CA-24B3-9D46D91AF6C3}"/>
              </a:ext>
            </a:extLst>
          </p:cNvPr>
          <p:cNvPicPr>
            <a:picLocks noChangeAspect="1"/>
          </p:cNvPicPr>
          <p:nvPr userDrawn="1"/>
        </p:nvPicPr>
        <p:blipFill>
          <a:blip r:embed="rId3"/>
          <a:stretch>
            <a:fillRect/>
          </a:stretch>
        </p:blipFill>
        <p:spPr>
          <a:xfrm>
            <a:off x="182969" y="6337948"/>
            <a:ext cx="2060713" cy="460134"/>
          </a:xfrm>
          <a:prstGeom prst="rect">
            <a:avLst/>
          </a:prstGeom>
        </p:spPr>
      </p:pic>
      <p:pic>
        <p:nvPicPr>
          <p:cNvPr id="5" name="Picture 4">
            <a:extLst>
              <a:ext uri="{FF2B5EF4-FFF2-40B4-BE49-F238E27FC236}">
                <a16:creationId xmlns:a16="http://schemas.microsoft.com/office/drawing/2014/main" id="{8D302D17-3991-B2FF-4E4C-AA93BEE99ABA}"/>
              </a:ext>
            </a:extLst>
          </p:cNvPr>
          <p:cNvPicPr>
            <a:picLocks noChangeAspect="1"/>
          </p:cNvPicPr>
          <p:nvPr userDrawn="1"/>
        </p:nvPicPr>
        <p:blipFill>
          <a:blip r:embed="rId4"/>
          <a:stretch>
            <a:fillRect/>
          </a:stretch>
        </p:blipFill>
        <p:spPr>
          <a:xfrm>
            <a:off x="1862724" y="463865"/>
            <a:ext cx="2457793" cy="2505425"/>
          </a:xfrm>
          <a:prstGeom prst="rect">
            <a:avLst/>
          </a:prstGeom>
        </p:spPr>
      </p:pic>
    </p:spTree>
    <p:extLst>
      <p:ext uri="{BB962C8B-B14F-4D97-AF65-F5344CB8AC3E}">
        <p14:creationId xmlns:p14="http://schemas.microsoft.com/office/powerpoint/2010/main" val="377247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4879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641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10828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6199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5082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0233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598" y="1978447"/>
            <a:ext cx="10786820" cy="1332647"/>
          </a:xfrm>
        </p:spPr>
        <p:txBody>
          <a:bodyPr anchor="t" anchorCtr="0">
            <a:noAutofit/>
          </a:bodyPr>
          <a:lstStyle>
            <a:lvl1pPr algn="ctr">
              <a:defRPr sz="36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640598" y="3326853"/>
            <a:ext cx="10786820" cy="404391"/>
          </a:xfrm>
        </p:spPr>
        <p:txBody>
          <a:bodyPr>
            <a:noAutofit/>
          </a:bodyPr>
          <a:lstStyle>
            <a:lvl1pPr marL="0" marR="0" indent="0" algn="ctr" defTabSz="914400" rtl="0" eaLnBrk="1" fontAlgn="auto" latinLnBrk="0" hangingPunct="1">
              <a:lnSpc>
                <a:spcPct val="90000"/>
              </a:lnSpc>
              <a:spcBef>
                <a:spcPts val="1000"/>
              </a:spcBef>
              <a:spcAft>
                <a:spcPts val="0"/>
              </a:spcAft>
              <a:buClr>
                <a:srgbClr val="6899AA"/>
              </a:buClr>
              <a:buSzTx/>
              <a:buFont typeface="Arial" panose="020B0604020202020204" pitchFamily="34" charset="0"/>
              <a:buNone/>
              <a:tabLst/>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ECC63546-9615-2447-B841-E15A120C7125}"/>
              </a:ext>
            </a:extLst>
          </p:cNvPr>
          <p:cNvSpPr>
            <a:spLocks noGrp="1"/>
          </p:cNvSpPr>
          <p:nvPr>
            <p:ph type="body" sz="quarter" idx="11" hasCustomPrompt="1"/>
          </p:nvPr>
        </p:nvSpPr>
        <p:spPr>
          <a:xfrm>
            <a:off x="641351" y="3749780"/>
            <a:ext cx="10786533" cy="404391"/>
          </a:xfrm>
        </p:spPr>
        <p:txBody>
          <a:bodyPr/>
          <a:lstStyle>
            <a:lvl1pPr marL="0" indent="0" algn="ctr">
              <a:buNone/>
              <a:defRPr sz="1800" i="1"/>
            </a:lvl1pPr>
            <a:lvl2pPr algn="ctr">
              <a:defRPr/>
            </a:lvl2pPr>
            <a:lvl3pPr algn="ctr">
              <a:defRPr/>
            </a:lvl3pPr>
            <a:lvl4pPr algn="ctr">
              <a:defRPr/>
            </a:lvl4pPr>
            <a:lvl5pPr algn="ctr">
              <a:defRPr/>
            </a:lvl5pPr>
          </a:lstStyle>
          <a:p>
            <a:r>
              <a:rPr lang="en-US"/>
              <a:t>Click To Edit Master Subtitle Style</a:t>
            </a:r>
          </a:p>
        </p:txBody>
      </p:sp>
      <p:pic>
        <p:nvPicPr>
          <p:cNvPr id="9" name="Picture 8" descr="Logo for the NIH Eunice Kennedy Shriver National Institute of Child Health and Human Development ">
            <a:extLst>
              <a:ext uri="{FF2B5EF4-FFF2-40B4-BE49-F238E27FC236}">
                <a16:creationId xmlns:a16="http://schemas.microsoft.com/office/drawing/2014/main" id="{4DA2839C-D5C2-4D45-B69F-5FA65CBABB37}"/>
              </a:ext>
            </a:extLst>
          </p:cNvPr>
          <p:cNvPicPr>
            <a:picLocks noChangeAspect="1"/>
          </p:cNvPicPr>
          <p:nvPr/>
        </p:nvPicPr>
        <p:blipFill>
          <a:blip r:embed="rId3"/>
          <a:stretch>
            <a:fillRect/>
          </a:stretch>
        </p:blipFill>
        <p:spPr>
          <a:xfrm>
            <a:off x="4262424" y="4325655"/>
            <a:ext cx="3603961" cy="534403"/>
          </a:xfrm>
          <a:prstGeom prst="rect">
            <a:avLst/>
          </a:prstGeom>
        </p:spPr>
      </p:pic>
    </p:spTree>
    <p:extLst>
      <p:ext uri="{BB962C8B-B14F-4D97-AF65-F5344CB8AC3E}">
        <p14:creationId xmlns:p14="http://schemas.microsoft.com/office/powerpoint/2010/main" val="300310505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wo Conten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137161"/>
            <a:ext cx="10515600" cy="1198501"/>
          </a:xfrm>
        </p:spPr>
        <p:txBody>
          <a:bodyPr anchor="t" anchorCtr="0">
            <a:noAutofit/>
          </a:bodyPr>
          <a:lstStyle>
            <a:lvl1pPr>
              <a:defRPr sz="3200" b="1">
                <a:solidFill>
                  <a:srgbClr val="001970"/>
                </a:solidFill>
              </a:defRPr>
            </a:lvl1pPr>
          </a:lstStyle>
          <a:p>
            <a:r>
              <a:rPr lang="en-US"/>
              <a:t>Click to edit Master title style</a:t>
            </a:r>
          </a:p>
        </p:txBody>
      </p:sp>
      <p:sp>
        <p:nvSpPr>
          <p:cNvPr id="5" name="Content Placeholder 2"/>
          <p:cNvSpPr>
            <a:spLocks noGrp="1"/>
          </p:cNvSpPr>
          <p:nvPr>
            <p:ph sz="half" idx="1"/>
          </p:nvPr>
        </p:nvSpPr>
        <p:spPr>
          <a:xfrm>
            <a:off x="838200" y="1463041"/>
            <a:ext cx="6689747"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7748875" y="1461915"/>
            <a:ext cx="3604924"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200"/>
            </a:lvl4pPr>
            <a:lvl5pPr>
              <a:lnSpc>
                <a:spcPct val="100000"/>
              </a:lnSpc>
              <a:spcBef>
                <a:spcPts val="1000"/>
              </a:spcBef>
              <a:spcAft>
                <a:spcPts val="1000"/>
              </a:spcAft>
              <a:buClr>
                <a:srgbClr val="21607C"/>
              </a:buClr>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1" name="Content Placeholder 3">
            <a:extLst>
              <a:ext uri="{FF2B5EF4-FFF2-40B4-BE49-F238E27FC236}">
                <a16:creationId xmlns:a16="http://schemas.microsoft.com/office/drawing/2014/main" id="{8F757345-3BDC-6241-BABC-F24330B968BC}"/>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2" name="Picture 11">
            <a:extLst>
              <a:ext uri="{FF2B5EF4-FFF2-40B4-BE49-F238E27FC236}">
                <a16:creationId xmlns:a16="http://schemas.microsoft.com/office/drawing/2014/main" id="{71DA054F-D5B5-D74E-998D-A26238F5930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3" name="Slide Number Placeholder 5">
            <a:extLst>
              <a:ext uri="{FF2B5EF4-FFF2-40B4-BE49-F238E27FC236}">
                <a16:creationId xmlns:a16="http://schemas.microsoft.com/office/drawing/2014/main" id="{4FA52F2B-6BC0-4F41-9F05-F787BF7AA2F1}"/>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43663684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598" y="1978447"/>
            <a:ext cx="10786820" cy="1332647"/>
          </a:xfrm>
        </p:spPr>
        <p:txBody>
          <a:bodyPr anchor="t" anchorCtr="0">
            <a:noAutofit/>
          </a:bodyPr>
          <a:lstStyle>
            <a:lvl1pPr algn="ctr">
              <a:defRPr sz="36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640598" y="3326853"/>
            <a:ext cx="10786820" cy="404391"/>
          </a:xfrm>
        </p:spPr>
        <p:txBody>
          <a:bodyPr>
            <a:noAutofit/>
          </a:bodyPr>
          <a:lstStyle>
            <a:lvl1pPr marL="0" marR="0" indent="0" algn="ctr" defTabSz="914400" rtl="0" eaLnBrk="1" fontAlgn="auto" latinLnBrk="0" hangingPunct="1">
              <a:lnSpc>
                <a:spcPct val="90000"/>
              </a:lnSpc>
              <a:spcBef>
                <a:spcPts val="1000"/>
              </a:spcBef>
              <a:spcAft>
                <a:spcPts val="0"/>
              </a:spcAft>
              <a:buClr>
                <a:srgbClr val="6899AA"/>
              </a:buClr>
              <a:buSzTx/>
              <a:buFont typeface="Arial" panose="020B0604020202020204" pitchFamily="34" charset="0"/>
              <a:buNone/>
              <a:tabLst/>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ECC63546-9615-2447-B841-E15A120C7125}"/>
              </a:ext>
            </a:extLst>
          </p:cNvPr>
          <p:cNvSpPr>
            <a:spLocks noGrp="1"/>
          </p:cNvSpPr>
          <p:nvPr>
            <p:ph type="body" sz="quarter" idx="11" hasCustomPrompt="1"/>
          </p:nvPr>
        </p:nvSpPr>
        <p:spPr>
          <a:xfrm>
            <a:off x="641351" y="3749780"/>
            <a:ext cx="10786533" cy="404391"/>
          </a:xfrm>
        </p:spPr>
        <p:txBody>
          <a:bodyPr/>
          <a:lstStyle>
            <a:lvl1pPr marL="0" indent="0" algn="ctr">
              <a:buNone/>
              <a:defRPr sz="1800" i="1"/>
            </a:lvl1pPr>
            <a:lvl2pPr algn="ctr">
              <a:defRPr/>
            </a:lvl2pPr>
            <a:lvl3pPr algn="ctr">
              <a:defRPr/>
            </a:lvl3pPr>
            <a:lvl4pPr algn="ctr">
              <a:defRPr/>
            </a:lvl4pPr>
            <a:lvl5pPr algn="ctr">
              <a:defRPr/>
            </a:lvl5pPr>
          </a:lstStyle>
          <a:p>
            <a:r>
              <a:rPr lang="en-US"/>
              <a:t>Click To Edit Master Subtitle Style</a:t>
            </a:r>
          </a:p>
        </p:txBody>
      </p:sp>
      <p:pic>
        <p:nvPicPr>
          <p:cNvPr id="9" name="Picture 8" descr="Logo for the NIH Eunice Kennedy Shriver National Institute of Child Health and Human Development ">
            <a:extLst>
              <a:ext uri="{FF2B5EF4-FFF2-40B4-BE49-F238E27FC236}">
                <a16:creationId xmlns:a16="http://schemas.microsoft.com/office/drawing/2014/main" id="{4DA2839C-D5C2-4D45-B69F-5FA65CBABB37}"/>
              </a:ext>
            </a:extLst>
          </p:cNvPr>
          <p:cNvPicPr>
            <a:picLocks noChangeAspect="1"/>
          </p:cNvPicPr>
          <p:nvPr/>
        </p:nvPicPr>
        <p:blipFill>
          <a:blip r:embed="rId3"/>
          <a:stretch>
            <a:fillRect/>
          </a:stretch>
        </p:blipFill>
        <p:spPr>
          <a:xfrm>
            <a:off x="4262424" y="4325655"/>
            <a:ext cx="3603961" cy="534403"/>
          </a:xfrm>
          <a:prstGeom prst="rect">
            <a:avLst/>
          </a:prstGeom>
        </p:spPr>
      </p:pic>
    </p:spTree>
    <p:extLst>
      <p:ext uri="{BB962C8B-B14F-4D97-AF65-F5344CB8AC3E}">
        <p14:creationId xmlns:p14="http://schemas.microsoft.com/office/powerpoint/2010/main" val="84947534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rotWithShape="1">
          <a:blip r:embed="rId2">
            <a:alphaModFix/>
          </a:blip>
          <a:tile tx="0" ty="0" sx="100000" sy="100000" flip="none" algn="tl"/>
        </a:blipFill>
        <a:effectLst/>
      </p:bgPr>
    </p:bg>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1901349" y="222448"/>
            <a:ext cx="9452451" cy="91717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1" name="Google Shape;2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5388"/>
              </a:buClr>
              <a:buSzPts val="1800"/>
              <a:buChar char="•"/>
              <a:defRPr sz="4000"/>
            </a:lvl1pPr>
            <a:lvl2pPr marL="914400" lvl="1" indent="-342900" algn="l">
              <a:lnSpc>
                <a:spcPct val="90000"/>
              </a:lnSpc>
              <a:spcBef>
                <a:spcPts val="500"/>
              </a:spcBef>
              <a:spcAft>
                <a:spcPts val="0"/>
              </a:spcAft>
              <a:buClr>
                <a:srgbClr val="BF3C1B"/>
              </a:buClr>
              <a:buSzPts val="1800"/>
              <a:buChar char="•"/>
              <a:defRPr/>
            </a:lvl2pPr>
            <a:lvl3pPr marL="1371600" lvl="2" indent="-342900" algn="l">
              <a:lnSpc>
                <a:spcPct val="90000"/>
              </a:lnSpc>
              <a:spcBef>
                <a:spcPts val="500"/>
              </a:spcBef>
              <a:spcAft>
                <a:spcPts val="0"/>
              </a:spcAft>
              <a:buClr>
                <a:srgbClr val="FCAC38"/>
              </a:buClr>
              <a:buSzPts val="1800"/>
              <a:buChar char="•"/>
              <a:defRPr/>
            </a:lvl3pPr>
            <a:lvl4pPr marL="1828800" lvl="3" indent="-342900" algn="l">
              <a:lnSpc>
                <a:spcPct val="90000"/>
              </a:lnSpc>
              <a:spcBef>
                <a:spcPts val="500"/>
              </a:spcBef>
              <a:spcAft>
                <a:spcPts val="0"/>
              </a:spcAft>
              <a:buClr>
                <a:srgbClr val="005286"/>
              </a:buClr>
              <a:buSzPts val="1800"/>
              <a:buChar char="•"/>
              <a:defRPr/>
            </a:lvl4pPr>
            <a:lvl5pPr marL="2286000" lvl="4" indent="-342900" algn="l">
              <a:lnSpc>
                <a:spcPct val="90000"/>
              </a:lnSpc>
              <a:spcBef>
                <a:spcPts val="500"/>
              </a:spcBef>
              <a:spcAft>
                <a:spcPts val="0"/>
              </a:spcAft>
              <a:buClr>
                <a:srgbClr val="BF2E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22;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753360"/>
            <a:ext cx="9144000" cy="1971040"/>
          </a:xfrm>
        </p:spPr>
        <p:txBody>
          <a:bodyPr anchor="t" anchorCtr="0">
            <a:noAutofit/>
          </a:bodyPr>
          <a:lstStyle>
            <a:lvl1pPr algn="ctr">
              <a:defRPr sz="30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1524000" y="4826000"/>
            <a:ext cx="9144000" cy="1767238"/>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3ACBB510-5E86-9B4E-A5D9-835B68E6B67A}"/>
              </a:ext>
            </a:extLst>
          </p:cNvPr>
          <p:cNvPicPr>
            <a:picLocks noChangeAspect="1"/>
          </p:cNvPicPr>
          <p:nvPr/>
        </p:nvPicPr>
        <p:blipFill>
          <a:blip r:embed="rId3"/>
          <a:stretch>
            <a:fillRect/>
          </a:stretch>
        </p:blipFill>
        <p:spPr>
          <a:xfrm>
            <a:off x="5678609" y="1811233"/>
            <a:ext cx="834774" cy="830621"/>
          </a:xfrm>
          <a:prstGeom prst="rect">
            <a:avLst/>
          </a:prstGeom>
        </p:spPr>
      </p:pic>
    </p:spTree>
    <p:extLst>
      <p:ext uri="{BB962C8B-B14F-4D97-AF65-F5344CB8AC3E}">
        <p14:creationId xmlns:p14="http://schemas.microsoft.com/office/powerpoint/2010/main" val="115625674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0"/>
            <a:ext cx="10521696" cy="1325880"/>
          </a:xfrm>
        </p:spPr>
        <p:txBody>
          <a:bodyPr anchor="t" anchorCtr="0">
            <a:noAutofit/>
          </a:bodyPr>
          <a:lstStyle>
            <a:lvl1pPr>
              <a:defRPr sz="3200" b="1">
                <a:solidFill>
                  <a:srgbClr val="001970"/>
                </a:solidFill>
              </a:defRPr>
            </a:lvl1pPr>
          </a:lstStyle>
          <a:p>
            <a:r>
              <a:rPr lang="en-US"/>
              <a:t>Click to edit Master title style</a:t>
            </a:r>
          </a:p>
        </p:txBody>
      </p:sp>
      <p:sp>
        <p:nvSpPr>
          <p:cNvPr id="3" name="Content Placeholder 2"/>
          <p:cNvSpPr>
            <a:spLocks noGrp="1"/>
          </p:cNvSpPr>
          <p:nvPr>
            <p:ph idx="1"/>
          </p:nvPr>
        </p:nvSpPr>
        <p:spPr>
          <a:xfrm>
            <a:off x="838200" y="1471399"/>
            <a:ext cx="10515600" cy="4552315"/>
          </a:xfrm>
        </p:spPr>
        <p:txBody>
          <a:bodyPr>
            <a:noAutofit/>
          </a:bodyPr>
          <a:lstStyle>
            <a:lvl1pPr>
              <a:lnSpc>
                <a:spcPct val="100000"/>
              </a:lnSpc>
              <a:spcAft>
                <a:spcPts val="1000"/>
              </a:spcAft>
              <a:buClr>
                <a:srgbClr val="21607C"/>
              </a:buClr>
              <a:defRPr sz="2200"/>
            </a:lvl1pPr>
            <a:lvl2pPr>
              <a:lnSpc>
                <a:spcPct val="100000"/>
              </a:lnSpc>
              <a:spcAft>
                <a:spcPts val="1000"/>
              </a:spcAft>
              <a:buClr>
                <a:srgbClr val="21607C"/>
              </a:buClr>
              <a:defRPr sz="1800"/>
            </a:lvl2pPr>
            <a:lvl3pPr>
              <a:lnSpc>
                <a:spcPct val="100000"/>
              </a:lnSpc>
              <a:spcAft>
                <a:spcPts val="1000"/>
              </a:spcAft>
              <a:buClr>
                <a:srgbClr val="21607C"/>
              </a:buClr>
              <a:defRPr sz="1600"/>
            </a:lvl3pPr>
            <a:lvl4pPr>
              <a:lnSpc>
                <a:spcPct val="100000"/>
              </a:lnSpc>
              <a:spcAft>
                <a:spcPts val="1000"/>
              </a:spcAft>
              <a:buClr>
                <a:srgbClr val="21607C"/>
              </a:buClr>
              <a:defRPr sz="1400"/>
            </a:lvl4pPr>
            <a:lvl5pPr>
              <a:lnSpc>
                <a:spcPct val="100000"/>
              </a:lnSpc>
              <a:spcAft>
                <a:spcPts val="1000"/>
              </a:spcAft>
              <a:buClr>
                <a:srgbClr val="21607C"/>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Content Placeholder 3">
            <a:extLst>
              <a:ext uri="{FF2B5EF4-FFF2-40B4-BE49-F238E27FC236}">
                <a16:creationId xmlns:a16="http://schemas.microsoft.com/office/drawing/2014/main" id="{3D4AEFB2-2130-5A4E-AF9B-2789A24C2188}"/>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0" name="Picture 9">
            <a:extLst>
              <a:ext uri="{FF2B5EF4-FFF2-40B4-BE49-F238E27FC236}">
                <a16:creationId xmlns:a16="http://schemas.microsoft.com/office/drawing/2014/main" id="{944F1391-13C7-7945-BEBF-BA710E7E4A4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8" name="Slide Number Placeholder 5">
            <a:extLst>
              <a:ext uri="{FF2B5EF4-FFF2-40B4-BE49-F238E27FC236}">
                <a16:creationId xmlns:a16="http://schemas.microsoft.com/office/drawing/2014/main" id="{6174D20D-78C3-B54D-815C-E00045E74115}"/>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307204580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0"/>
            <a:ext cx="10515600" cy="1325880"/>
          </a:xfrm>
        </p:spPr>
        <p:txBody>
          <a:bodyPr anchor="t" anchorCtr="0">
            <a:noAutofit/>
          </a:bodyPr>
          <a:lstStyle>
            <a:lvl1pPr>
              <a:defRPr sz="3200" b="1">
                <a:solidFill>
                  <a:srgbClr val="001970"/>
                </a:solidFill>
              </a:defRPr>
            </a:lvl1pPr>
          </a:lstStyle>
          <a:p>
            <a:r>
              <a:rPr lang="en-US"/>
              <a:t>Click to edit Master title style</a:t>
            </a:r>
          </a:p>
        </p:txBody>
      </p:sp>
      <p:sp>
        <p:nvSpPr>
          <p:cNvPr id="4" name="Text Placeholder 3">
            <a:extLst>
              <a:ext uri="{FF2B5EF4-FFF2-40B4-BE49-F238E27FC236}">
                <a16:creationId xmlns:a16="http://schemas.microsoft.com/office/drawing/2014/main" id="{F8F5EA15-EFBD-4242-9E38-5B4CEC90B92C}"/>
              </a:ext>
            </a:extLst>
          </p:cNvPr>
          <p:cNvSpPr>
            <a:spLocks noGrp="1"/>
          </p:cNvSpPr>
          <p:nvPr>
            <p:ph type="body" sz="quarter" idx="14"/>
          </p:nvPr>
        </p:nvSpPr>
        <p:spPr>
          <a:xfrm>
            <a:off x="838200" y="1408176"/>
            <a:ext cx="10517717" cy="319088"/>
          </a:xfrm>
        </p:spPr>
        <p:txBody>
          <a:bodyPr/>
          <a:lstStyle>
            <a:lvl1pPr marL="0" indent="0">
              <a:buNone/>
              <a:defRPr sz="1800" b="1"/>
            </a:lvl1pPr>
          </a:lstStyle>
          <a:p>
            <a:pPr lvl="0"/>
            <a:r>
              <a:rPr lang="en-US"/>
              <a:t>Click to edit Master text styles</a:t>
            </a:r>
          </a:p>
        </p:txBody>
      </p:sp>
      <p:sp>
        <p:nvSpPr>
          <p:cNvPr id="10" name="Table Placeholder 9">
            <a:extLst>
              <a:ext uri="{FF2B5EF4-FFF2-40B4-BE49-F238E27FC236}">
                <a16:creationId xmlns:a16="http://schemas.microsoft.com/office/drawing/2014/main" id="{25BF1D22-7F7D-0843-8741-08DA86E0BEFC}"/>
              </a:ext>
            </a:extLst>
          </p:cNvPr>
          <p:cNvSpPr>
            <a:spLocks noGrp="1"/>
          </p:cNvSpPr>
          <p:nvPr>
            <p:ph type="tbl" sz="quarter" idx="13"/>
          </p:nvPr>
        </p:nvSpPr>
        <p:spPr>
          <a:xfrm>
            <a:off x="846383" y="1791979"/>
            <a:ext cx="10515600" cy="3749984"/>
          </a:xfrm>
        </p:spPr>
        <p:txBody>
          <a:bodyPr/>
          <a:lstStyle>
            <a:lvl1pPr marL="0" indent="0">
              <a:buNone/>
              <a:defRPr/>
            </a:lvl1pPr>
          </a:lstStyle>
          <a:p>
            <a:r>
              <a:rPr lang="en-US"/>
              <a:t>Click icon to add table</a:t>
            </a:r>
          </a:p>
        </p:txBody>
      </p:sp>
      <p:pic>
        <p:nvPicPr>
          <p:cNvPr id="11" name="Content Placeholder 3">
            <a:extLst>
              <a:ext uri="{FF2B5EF4-FFF2-40B4-BE49-F238E27FC236}">
                <a16:creationId xmlns:a16="http://schemas.microsoft.com/office/drawing/2014/main" id="{30831C07-1E73-3340-BA41-7EB28974BEC9}"/>
              </a:ext>
              <a:ext uri="{C183D7F6-B498-43B3-948B-1728B52AA6E4}">
                <adec:decorative xmlns:adec="http://schemas.microsoft.com/office/drawing/2017/decorative" val="1"/>
              </a:ext>
            </a:extLst>
          </p:cNvPr>
          <p:cNvPicPr>
            <a:picLocks noChangeAspect="1"/>
          </p:cNvPicPr>
          <p:nvPr/>
        </p:nvPicPr>
        <p:blipFill rotWithShape="1">
          <a:blip r:embed="rId2"/>
          <a:srcRect t="10163" b="30866"/>
          <a:stretch/>
        </p:blipFill>
        <p:spPr>
          <a:xfrm>
            <a:off x="0" y="6138120"/>
            <a:ext cx="12207240" cy="719880"/>
          </a:xfrm>
          <a:prstGeom prst="rect">
            <a:avLst/>
          </a:prstGeom>
        </p:spPr>
      </p:pic>
      <p:pic>
        <p:nvPicPr>
          <p:cNvPr id="12" name="Content Placeholder 3">
            <a:extLst>
              <a:ext uri="{FF2B5EF4-FFF2-40B4-BE49-F238E27FC236}">
                <a16:creationId xmlns:a16="http://schemas.microsoft.com/office/drawing/2014/main" id="{59ABB930-93AC-9540-A203-9C499228563F}"/>
              </a:ext>
              <a:ext uri="{C183D7F6-B498-43B3-948B-1728B52AA6E4}">
                <adec:decorative xmlns:adec="http://schemas.microsoft.com/office/drawing/2017/decorative" val="1"/>
              </a:ext>
            </a:extLst>
          </p:cNvPr>
          <p:cNvPicPr>
            <a:picLocks noChangeAspect="1"/>
          </p:cNvPicPr>
          <p:nvPr/>
        </p:nvPicPr>
        <p:blipFill rotWithShape="1">
          <a:blip r:embed="rId3"/>
          <a:srcRect l="17523" t="8803" b="20514"/>
          <a:stretch/>
        </p:blipFill>
        <p:spPr>
          <a:xfrm>
            <a:off x="-877" y="6061102"/>
            <a:ext cx="12207240" cy="784613"/>
          </a:xfrm>
          <a:prstGeom prst="rect">
            <a:avLst/>
          </a:prstGeom>
        </p:spPr>
      </p:pic>
      <p:pic>
        <p:nvPicPr>
          <p:cNvPr id="13" name="Picture 12">
            <a:extLst>
              <a:ext uri="{FF2B5EF4-FFF2-40B4-BE49-F238E27FC236}">
                <a16:creationId xmlns:a16="http://schemas.microsoft.com/office/drawing/2014/main" id="{ADD1A8C3-9035-3843-BD20-A3A01C6FB48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315812" y="6160572"/>
            <a:ext cx="586463" cy="583545"/>
          </a:xfrm>
          <a:prstGeom prst="rect">
            <a:avLst/>
          </a:prstGeom>
        </p:spPr>
      </p:pic>
      <p:sp>
        <p:nvSpPr>
          <p:cNvPr id="14" name="Slide Number Placeholder 5">
            <a:extLst>
              <a:ext uri="{FF2B5EF4-FFF2-40B4-BE49-F238E27FC236}">
                <a16:creationId xmlns:a16="http://schemas.microsoft.com/office/drawing/2014/main" id="{5E894EDD-F12E-9F4A-BF96-B72293A11A6F}"/>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46582912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Side-by-side Pictur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D8EC01-E507-C541-95E2-A817E6BE38E0}"/>
              </a:ext>
            </a:extLst>
          </p:cNvPr>
          <p:cNvSpPr>
            <a:spLocks noGrp="1"/>
          </p:cNvSpPr>
          <p:nvPr>
            <p:ph type="title"/>
          </p:nvPr>
        </p:nvSpPr>
        <p:spPr>
          <a:xfrm>
            <a:off x="841248" y="137160"/>
            <a:ext cx="10515600" cy="1325880"/>
          </a:xfrm>
        </p:spPr>
        <p:txBody>
          <a:bodyPr anchor="t" anchorCtr="0">
            <a:noAutofit/>
          </a:bodyPr>
          <a:lstStyle>
            <a:lvl1pPr>
              <a:defRPr sz="3200" b="1">
                <a:solidFill>
                  <a:srgbClr val="00197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2177CCC-AEEE-A644-B096-A1FDA66081EA}"/>
              </a:ext>
            </a:extLst>
          </p:cNvPr>
          <p:cNvSpPr>
            <a:spLocks noGrp="1"/>
          </p:cNvSpPr>
          <p:nvPr>
            <p:ph type="pic" sz="quarter" idx="13" hasCustomPrompt="1"/>
          </p:nvPr>
        </p:nvSpPr>
        <p:spPr>
          <a:xfrm>
            <a:off x="838201" y="1497013"/>
            <a:ext cx="4635927" cy="3473886"/>
          </a:xfrm>
        </p:spPr>
        <p:txBody>
          <a:bodyPr/>
          <a:lstStyle>
            <a:lvl1pPr>
              <a:buClr>
                <a:srgbClr val="21607C"/>
              </a:buClr>
              <a:defRPr/>
            </a:lvl1pPr>
          </a:lstStyle>
          <a:p>
            <a:r>
              <a:rPr lang="en-US"/>
              <a:t>Add Picture</a:t>
            </a:r>
          </a:p>
        </p:txBody>
      </p:sp>
      <p:sp>
        <p:nvSpPr>
          <p:cNvPr id="12" name="Text Placeholder 11">
            <a:extLst>
              <a:ext uri="{FF2B5EF4-FFF2-40B4-BE49-F238E27FC236}">
                <a16:creationId xmlns:a16="http://schemas.microsoft.com/office/drawing/2014/main" id="{03270B7C-8712-F44D-933A-60136AE7C3DE}"/>
              </a:ext>
            </a:extLst>
          </p:cNvPr>
          <p:cNvSpPr>
            <a:spLocks noGrp="1"/>
          </p:cNvSpPr>
          <p:nvPr>
            <p:ph type="body" sz="quarter" idx="15" hasCustomPrompt="1"/>
          </p:nvPr>
        </p:nvSpPr>
        <p:spPr>
          <a:xfrm>
            <a:off x="838201" y="5032376"/>
            <a:ext cx="4635500" cy="269918"/>
          </a:xfrm>
        </p:spPr>
        <p:txBody>
          <a:bodyPr/>
          <a:lstStyle>
            <a:lvl1pPr marL="0" indent="0" algn="ctr">
              <a:buNone/>
              <a:defRPr sz="1400" b="1"/>
            </a:lvl1pPr>
          </a:lstStyle>
          <a:p>
            <a:pPr lvl="0"/>
            <a:r>
              <a:rPr lang="en-US"/>
              <a:t>Caption Text</a:t>
            </a:r>
          </a:p>
        </p:txBody>
      </p:sp>
      <p:sp>
        <p:nvSpPr>
          <p:cNvPr id="10" name="Picture Placeholder 9">
            <a:extLst>
              <a:ext uri="{FF2B5EF4-FFF2-40B4-BE49-F238E27FC236}">
                <a16:creationId xmlns:a16="http://schemas.microsoft.com/office/drawing/2014/main" id="{B4136A40-9784-4F48-8181-576A71221000}"/>
              </a:ext>
            </a:extLst>
          </p:cNvPr>
          <p:cNvSpPr>
            <a:spLocks noGrp="1"/>
          </p:cNvSpPr>
          <p:nvPr>
            <p:ph type="pic" sz="quarter" idx="14" hasCustomPrompt="1"/>
          </p:nvPr>
        </p:nvSpPr>
        <p:spPr>
          <a:xfrm>
            <a:off x="6717876" y="1497013"/>
            <a:ext cx="4638041" cy="3473885"/>
          </a:xfrm>
        </p:spPr>
        <p:txBody>
          <a:bodyPr/>
          <a:lstStyle>
            <a:lvl1pPr>
              <a:buClr>
                <a:srgbClr val="21607C"/>
              </a:buClr>
              <a:defRPr/>
            </a:lvl1pPr>
          </a:lstStyle>
          <a:p>
            <a:r>
              <a:rPr lang="en-US"/>
              <a:t>Add Picture</a:t>
            </a:r>
          </a:p>
        </p:txBody>
      </p:sp>
      <p:sp>
        <p:nvSpPr>
          <p:cNvPr id="14" name="Text Placeholder 13">
            <a:extLst>
              <a:ext uri="{FF2B5EF4-FFF2-40B4-BE49-F238E27FC236}">
                <a16:creationId xmlns:a16="http://schemas.microsoft.com/office/drawing/2014/main" id="{2E1D8AD5-19E8-A147-AC91-D9E1565F27D6}"/>
              </a:ext>
            </a:extLst>
          </p:cNvPr>
          <p:cNvSpPr>
            <a:spLocks noGrp="1"/>
          </p:cNvSpPr>
          <p:nvPr>
            <p:ph type="body" sz="quarter" idx="16" hasCustomPrompt="1"/>
          </p:nvPr>
        </p:nvSpPr>
        <p:spPr>
          <a:xfrm>
            <a:off x="6718301" y="5032376"/>
            <a:ext cx="4637617" cy="269918"/>
          </a:xfrm>
        </p:spPr>
        <p:txBody>
          <a:bodyPr/>
          <a:lstStyle>
            <a:lvl1pPr marL="0" indent="0" algn="ctr">
              <a:buNone/>
              <a:defRPr lang="en-US" sz="1400" b="1" kern="1200" dirty="0">
                <a:solidFill>
                  <a:schemeClr val="tx1"/>
                </a:solidFill>
                <a:latin typeface="+mn-lt"/>
                <a:ea typeface="+mn-ea"/>
                <a:cs typeface="+mn-cs"/>
              </a:defRPr>
            </a:lvl1pPr>
          </a:lstStyle>
          <a:p>
            <a:pPr lvl="0"/>
            <a:r>
              <a:rPr lang="en-US"/>
              <a:t>Caption Text</a:t>
            </a:r>
          </a:p>
        </p:txBody>
      </p:sp>
      <p:pic>
        <p:nvPicPr>
          <p:cNvPr id="15" name="Content Placeholder 3">
            <a:extLst>
              <a:ext uri="{FF2B5EF4-FFF2-40B4-BE49-F238E27FC236}">
                <a16:creationId xmlns:a16="http://schemas.microsoft.com/office/drawing/2014/main" id="{98EF02A7-EA58-C54E-AE4E-5A47083D15B8}"/>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6" name="Picture 15">
            <a:extLst>
              <a:ext uri="{FF2B5EF4-FFF2-40B4-BE49-F238E27FC236}">
                <a16:creationId xmlns:a16="http://schemas.microsoft.com/office/drawing/2014/main" id="{F7978BAC-FF8A-B948-A7CA-6DEC33371B2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7" name="Slide Number Placeholder 5">
            <a:extLst>
              <a:ext uri="{FF2B5EF4-FFF2-40B4-BE49-F238E27FC236}">
                <a16:creationId xmlns:a16="http://schemas.microsoft.com/office/drawing/2014/main" id="{7F469027-D517-1446-BCC5-B4E2A33A4391}"/>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19156890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1"/>
            <a:ext cx="10515600" cy="1197863"/>
          </a:xfrm>
        </p:spPr>
        <p:txBody>
          <a:bodyPr anchor="t" anchorCtr="0">
            <a:noAutofit/>
          </a:bodyPr>
          <a:lstStyle>
            <a:lvl1pPr>
              <a:defRPr sz="3200" b="1">
                <a:solidFill>
                  <a:srgbClr val="001970"/>
                </a:solidFill>
              </a:defRPr>
            </a:lvl1pPr>
          </a:lstStyle>
          <a:p>
            <a:r>
              <a:rPr lang="en-US"/>
              <a:t>Click to edit Master title style</a:t>
            </a:r>
          </a:p>
        </p:txBody>
      </p:sp>
      <p:sp>
        <p:nvSpPr>
          <p:cNvPr id="9" name="Text Placeholder 8">
            <a:extLst>
              <a:ext uri="{FF2B5EF4-FFF2-40B4-BE49-F238E27FC236}">
                <a16:creationId xmlns:a16="http://schemas.microsoft.com/office/drawing/2014/main" id="{E92E4E52-0B80-CD4C-8128-FD457DA36A5F}"/>
              </a:ext>
            </a:extLst>
          </p:cNvPr>
          <p:cNvSpPr>
            <a:spLocks noGrp="1"/>
          </p:cNvSpPr>
          <p:nvPr>
            <p:ph type="body" sz="quarter" idx="14" hasCustomPrompt="1"/>
          </p:nvPr>
        </p:nvSpPr>
        <p:spPr>
          <a:xfrm>
            <a:off x="838200" y="1408177"/>
            <a:ext cx="10517717" cy="339725"/>
          </a:xfrm>
        </p:spPr>
        <p:txBody>
          <a:bodyPr/>
          <a:lstStyle>
            <a:lvl1pPr marL="0" indent="0">
              <a:buNone/>
              <a:defRPr sz="1800" b="1"/>
            </a:lvl1pPr>
          </a:lstStyle>
          <a:p>
            <a:pPr lvl="0"/>
            <a:r>
              <a:rPr lang="en-US"/>
              <a:t>Add Text</a:t>
            </a:r>
          </a:p>
        </p:txBody>
      </p:sp>
      <p:sp>
        <p:nvSpPr>
          <p:cNvPr id="4" name="Picture Placeholder 3">
            <a:extLst>
              <a:ext uri="{FF2B5EF4-FFF2-40B4-BE49-F238E27FC236}">
                <a16:creationId xmlns:a16="http://schemas.microsoft.com/office/drawing/2014/main" id="{67EFC652-B9EF-FC49-950F-D084B44F5604}"/>
              </a:ext>
            </a:extLst>
          </p:cNvPr>
          <p:cNvSpPr>
            <a:spLocks noGrp="1"/>
          </p:cNvSpPr>
          <p:nvPr>
            <p:ph type="pic" sz="quarter" idx="13" hasCustomPrompt="1"/>
          </p:nvPr>
        </p:nvSpPr>
        <p:spPr>
          <a:xfrm>
            <a:off x="838200" y="1821054"/>
            <a:ext cx="10517717" cy="3781948"/>
          </a:xfrm>
        </p:spPr>
        <p:txBody>
          <a:bodyPr/>
          <a:lstStyle>
            <a:lvl1pPr>
              <a:buClr>
                <a:srgbClr val="21607C"/>
              </a:buClr>
              <a:defRPr/>
            </a:lvl1pPr>
          </a:lstStyle>
          <a:p>
            <a:r>
              <a:rPr lang="en-US"/>
              <a:t>Add Picture</a:t>
            </a:r>
          </a:p>
        </p:txBody>
      </p:sp>
      <p:sp>
        <p:nvSpPr>
          <p:cNvPr id="11" name="Text Placeholder 10">
            <a:extLst>
              <a:ext uri="{FF2B5EF4-FFF2-40B4-BE49-F238E27FC236}">
                <a16:creationId xmlns:a16="http://schemas.microsoft.com/office/drawing/2014/main" id="{D5E0545B-A247-164B-BE65-215B8F5947FF}"/>
              </a:ext>
            </a:extLst>
          </p:cNvPr>
          <p:cNvSpPr>
            <a:spLocks noGrp="1"/>
          </p:cNvSpPr>
          <p:nvPr>
            <p:ph type="body" sz="quarter" idx="15" hasCustomPrompt="1"/>
          </p:nvPr>
        </p:nvSpPr>
        <p:spPr>
          <a:xfrm>
            <a:off x="838200" y="5664200"/>
            <a:ext cx="10517717" cy="350838"/>
          </a:xfrm>
        </p:spPr>
        <p:txBody>
          <a:bodyPr/>
          <a:lstStyle>
            <a:lvl1pPr marL="0" indent="0">
              <a:buNone/>
              <a:defRPr sz="1050" i="1"/>
            </a:lvl1pPr>
          </a:lstStyle>
          <a:p>
            <a:pPr lvl="0"/>
            <a:r>
              <a:rPr lang="en-US"/>
              <a:t>Source/Footnote text</a:t>
            </a:r>
          </a:p>
        </p:txBody>
      </p:sp>
      <p:pic>
        <p:nvPicPr>
          <p:cNvPr id="13" name="Content Placeholder 3">
            <a:extLst>
              <a:ext uri="{FF2B5EF4-FFF2-40B4-BE49-F238E27FC236}">
                <a16:creationId xmlns:a16="http://schemas.microsoft.com/office/drawing/2014/main" id="{9C9C0462-7FBA-B84C-A0DF-AD8F45854D0A}"/>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4" name="Picture 13">
            <a:extLst>
              <a:ext uri="{FF2B5EF4-FFF2-40B4-BE49-F238E27FC236}">
                <a16:creationId xmlns:a16="http://schemas.microsoft.com/office/drawing/2014/main" id="{CE82EAB2-FEA0-3F49-A90F-EB5C9032A3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5" name="Slide Number Placeholder 5">
            <a:extLst>
              <a:ext uri="{FF2B5EF4-FFF2-40B4-BE49-F238E27FC236}">
                <a16:creationId xmlns:a16="http://schemas.microsoft.com/office/drawing/2014/main" id="{4A8EF7F8-971A-4647-A0FA-6F89D07DCF72}"/>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72719250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1246909"/>
            <a:ext cx="10515600" cy="443783"/>
          </a:xfrm>
        </p:spPr>
        <p:txBody>
          <a:bodyPr/>
          <a:lstStyle>
            <a:lvl1pPr>
              <a:defRPr sz="1400"/>
            </a:lvl1pPr>
          </a:lstStyle>
          <a:p>
            <a:r>
              <a:rPr lang="en-US"/>
              <a:t>Click to edit Master title style</a:t>
            </a:r>
          </a:p>
        </p:txBody>
      </p:sp>
      <p:sp>
        <p:nvSpPr>
          <p:cNvPr id="6" name="Text Placeholder 5"/>
          <p:cNvSpPr>
            <a:spLocks noGrp="1"/>
          </p:cNvSpPr>
          <p:nvPr>
            <p:ph type="body" sz="quarter" idx="11" hasCustomPrompt="1"/>
          </p:nvPr>
        </p:nvSpPr>
        <p:spPr>
          <a:xfrm>
            <a:off x="838200" y="1898046"/>
            <a:ext cx="10515600" cy="3973513"/>
          </a:xfrm>
        </p:spPr>
        <p:txBody>
          <a:bodyPr/>
          <a:lstStyle>
            <a:lvl1pPr marL="0" indent="0">
              <a:buNone/>
              <a:defRPr sz="1800" i="1"/>
            </a:lvl1pPr>
            <a:lvl2pPr marL="457200" indent="0">
              <a:buNone/>
              <a:defRPr i="1"/>
            </a:lvl2pPr>
            <a:lvl3pPr marL="914400" indent="0">
              <a:buNone/>
              <a:defRPr i="1"/>
            </a:lvl3pPr>
            <a:lvl4pPr marL="1371600" indent="0">
              <a:buNone/>
              <a:defRPr i="1"/>
            </a:lvl4pPr>
            <a:lvl5pPr marL="1828800" indent="0">
              <a:buNone/>
              <a:defRPr i="1"/>
            </a:lvl5pPr>
          </a:lstStyle>
          <a:p>
            <a:pPr lvl="0"/>
            <a:r>
              <a:rPr lang="en-US"/>
              <a:t>Quote text</a:t>
            </a:r>
          </a:p>
        </p:txBody>
      </p:sp>
      <p:pic>
        <p:nvPicPr>
          <p:cNvPr id="7" name="Content Placeholder 3">
            <a:extLst>
              <a:ext uri="{FF2B5EF4-FFF2-40B4-BE49-F238E27FC236}">
                <a16:creationId xmlns:a16="http://schemas.microsoft.com/office/drawing/2014/main" id="{9C9C0462-7FBA-B84C-A0DF-AD8F45854D0A}"/>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8" name="Picture 7">
            <a:extLst>
              <a:ext uri="{FF2B5EF4-FFF2-40B4-BE49-F238E27FC236}">
                <a16:creationId xmlns:a16="http://schemas.microsoft.com/office/drawing/2014/main" id="{CE82EAB2-FEA0-3F49-A90F-EB5C9032A3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9" name="Slide Number Placeholder 5">
            <a:extLst>
              <a:ext uri="{FF2B5EF4-FFF2-40B4-BE49-F238E27FC236}">
                <a16:creationId xmlns:a16="http://schemas.microsoft.com/office/drawing/2014/main" id="{4A8EF7F8-971A-4647-A0FA-6F89D07DCF72}"/>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54259475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wo Conten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137161"/>
            <a:ext cx="10515600" cy="1198501"/>
          </a:xfrm>
        </p:spPr>
        <p:txBody>
          <a:bodyPr anchor="t" anchorCtr="0">
            <a:noAutofit/>
          </a:bodyPr>
          <a:lstStyle>
            <a:lvl1pPr>
              <a:defRPr sz="3200" b="1">
                <a:solidFill>
                  <a:srgbClr val="001970"/>
                </a:solidFill>
              </a:defRPr>
            </a:lvl1pPr>
          </a:lstStyle>
          <a:p>
            <a:r>
              <a:rPr lang="en-US"/>
              <a:t>Click to edit Master title style</a:t>
            </a:r>
          </a:p>
        </p:txBody>
      </p:sp>
      <p:sp>
        <p:nvSpPr>
          <p:cNvPr id="5" name="Content Placeholder 2"/>
          <p:cNvSpPr>
            <a:spLocks noGrp="1"/>
          </p:cNvSpPr>
          <p:nvPr>
            <p:ph sz="half" idx="1"/>
          </p:nvPr>
        </p:nvSpPr>
        <p:spPr>
          <a:xfrm>
            <a:off x="838200" y="1463041"/>
            <a:ext cx="6689747"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7748875" y="1461915"/>
            <a:ext cx="3604924"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200"/>
            </a:lvl4pPr>
            <a:lvl5pPr>
              <a:lnSpc>
                <a:spcPct val="100000"/>
              </a:lnSpc>
              <a:spcBef>
                <a:spcPts val="1000"/>
              </a:spcBef>
              <a:spcAft>
                <a:spcPts val="1000"/>
              </a:spcAft>
              <a:buClr>
                <a:srgbClr val="21607C"/>
              </a:buClr>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1" name="Content Placeholder 3">
            <a:extLst>
              <a:ext uri="{FF2B5EF4-FFF2-40B4-BE49-F238E27FC236}">
                <a16:creationId xmlns:a16="http://schemas.microsoft.com/office/drawing/2014/main" id="{8F757345-3BDC-6241-BABC-F24330B968BC}"/>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2" name="Picture 11">
            <a:extLst>
              <a:ext uri="{FF2B5EF4-FFF2-40B4-BE49-F238E27FC236}">
                <a16:creationId xmlns:a16="http://schemas.microsoft.com/office/drawing/2014/main" id="{71DA054F-D5B5-D74E-998D-A26238F5930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3" name="Slide Number Placeholder 5">
            <a:extLst>
              <a:ext uri="{FF2B5EF4-FFF2-40B4-BE49-F238E27FC236}">
                <a16:creationId xmlns:a16="http://schemas.microsoft.com/office/drawing/2014/main" id="{4FA52F2B-6BC0-4F41-9F05-F787BF7AA2F1}"/>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42184367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wo Conten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A0684CC-1456-324B-906D-3F8BA1CBA1F8}"/>
              </a:ext>
            </a:extLst>
          </p:cNvPr>
          <p:cNvSpPr>
            <a:spLocks noGrp="1"/>
          </p:cNvSpPr>
          <p:nvPr>
            <p:ph type="title"/>
          </p:nvPr>
        </p:nvSpPr>
        <p:spPr>
          <a:xfrm>
            <a:off x="838200" y="137160"/>
            <a:ext cx="10515600" cy="1032454"/>
          </a:xfrm>
        </p:spPr>
        <p:txBody>
          <a:bodyPr anchor="t" anchorCtr="0">
            <a:noAutofit/>
          </a:bodyPr>
          <a:lstStyle>
            <a:lvl1pPr>
              <a:defRPr sz="3200" b="1">
                <a:solidFill>
                  <a:srgbClr val="001970"/>
                </a:solidFill>
              </a:defRPr>
            </a:lvl1pPr>
          </a:lstStyle>
          <a:p>
            <a:r>
              <a:rPr lang="en-US"/>
              <a:t>Click to edit Master title style</a:t>
            </a:r>
          </a:p>
        </p:txBody>
      </p:sp>
      <p:sp>
        <p:nvSpPr>
          <p:cNvPr id="11" name="Text Placeholder 2">
            <a:extLst>
              <a:ext uri="{FF2B5EF4-FFF2-40B4-BE49-F238E27FC236}">
                <a16:creationId xmlns:a16="http://schemas.microsoft.com/office/drawing/2014/main" id="{53435592-AB79-174F-82F8-951400A59B47}"/>
              </a:ext>
            </a:extLst>
          </p:cNvPr>
          <p:cNvSpPr>
            <a:spLocks noGrp="1"/>
          </p:cNvSpPr>
          <p:nvPr>
            <p:ph type="body" idx="13" hasCustomPrompt="1"/>
          </p:nvPr>
        </p:nvSpPr>
        <p:spPr>
          <a:xfrm>
            <a:off x="838201" y="1171197"/>
            <a:ext cx="5181600" cy="51478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p:cNvSpPr>
            <a:spLocks noGrp="1"/>
          </p:cNvSpPr>
          <p:nvPr>
            <p:ph sz="half" idx="1"/>
          </p:nvPr>
        </p:nvSpPr>
        <p:spPr>
          <a:xfrm>
            <a:off x="838200" y="1696249"/>
            <a:ext cx="5181600" cy="4320903"/>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1F0CCA0-F70B-2C4F-87CA-C6473D256265}"/>
              </a:ext>
            </a:extLst>
          </p:cNvPr>
          <p:cNvSpPr>
            <a:spLocks noGrp="1"/>
          </p:cNvSpPr>
          <p:nvPr>
            <p:ph type="body" sz="quarter" idx="3" hasCustomPrompt="1"/>
          </p:nvPr>
        </p:nvSpPr>
        <p:spPr>
          <a:xfrm>
            <a:off x="6172202" y="1171194"/>
            <a:ext cx="5181599" cy="523028"/>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hasCustomPrompt="1"/>
          </p:nvPr>
        </p:nvSpPr>
        <p:spPr>
          <a:xfrm>
            <a:off x="6172200" y="1695121"/>
            <a:ext cx="5181600" cy="4320903"/>
          </a:xfrm>
        </p:spPr>
        <p:txBody>
          <a:bodyPr>
            <a:noAutofit/>
          </a:bodyPr>
          <a:lstStyle>
            <a:lvl1pPr marL="342900" indent="-342900">
              <a:lnSpc>
                <a:spcPct val="100000"/>
              </a:lnSpc>
              <a:spcBef>
                <a:spcPts val="1000"/>
              </a:spcBef>
              <a:spcAft>
                <a:spcPts val="1000"/>
              </a:spcAft>
              <a:buClr>
                <a:srgbClr val="21607C"/>
              </a:buClr>
              <a:buFont typeface="+mj-lt"/>
              <a:buAutoNum type="arabicPeriod"/>
              <a:defRPr sz="2200"/>
            </a:lvl1pPr>
            <a:lvl2pPr marL="800100" indent="-342900">
              <a:lnSpc>
                <a:spcPct val="100000"/>
              </a:lnSpc>
              <a:spcBef>
                <a:spcPts val="1000"/>
              </a:spcBef>
              <a:spcAft>
                <a:spcPts val="1000"/>
              </a:spcAft>
              <a:buClr>
                <a:srgbClr val="21607C"/>
              </a:buClr>
              <a:buFont typeface="+mj-lt"/>
              <a:buAutoNum type="arabicPeriod"/>
              <a:defRPr sz="1600"/>
            </a:lvl2pPr>
            <a:lvl3pPr marL="1257300" indent="-342900">
              <a:lnSpc>
                <a:spcPct val="100000"/>
              </a:lnSpc>
              <a:spcBef>
                <a:spcPts val="1000"/>
              </a:spcBef>
              <a:spcAft>
                <a:spcPts val="1000"/>
              </a:spcAft>
              <a:buClr>
                <a:srgbClr val="21607C"/>
              </a:buClr>
              <a:buFont typeface="+mj-lt"/>
              <a:buAutoNum type="arabicPeriod"/>
              <a:defRPr sz="1400"/>
            </a:lvl3pPr>
            <a:lvl4pPr>
              <a:lnSpc>
                <a:spcPct val="100000"/>
              </a:lnSpc>
              <a:spcBef>
                <a:spcPts val="1000"/>
              </a:spcBef>
              <a:spcAft>
                <a:spcPts val="1000"/>
              </a:spcAft>
              <a:buClr>
                <a:srgbClr val="21607C"/>
              </a:buClr>
              <a:buFont typeface="+mj-lt"/>
              <a:buAutoNum type="arabicPeriod"/>
              <a:defRPr sz="1200"/>
            </a:lvl4pPr>
            <a:lvl5pPr>
              <a:lnSpc>
                <a:spcPct val="100000"/>
              </a:lnSpc>
              <a:spcBef>
                <a:spcPts val="1000"/>
              </a:spcBef>
              <a:spcAft>
                <a:spcPts val="1000"/>
              </a:spcAft>
              <a:buClr>
                <a:srgbClr val="21607C"/>
              </a:buClr>
              <a:buFont typeface="+mj-lt"/>
              <a:buAutoNum type="arabicPeriod"/>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5" name="Content Placeholder 3">
            <a:extLst>
              <a:ext uri="{FF2B5EF4-FFF2-40B4-BE49-F238E27FC236}">
                <a16:creationId xmlns:a16="http://schemas.microsoft.com/office/drawing/2014/main" id="{0427F5B0-D0F5-974B-901D-4D445D323CF4}"/>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6" name="Picture 15">
            <a:extLst>
              <a:ext uri="{FF2B5EF4-FFF2-40B4-BE49-F238E27FC236}">
                <a16:creationId xmlns:a16="http://schemas.microsoft.com/office/drawing/2014/main" id="{3F7001CD-6C8C-8143-81FE-D5951E7C58A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7" name="Slide Number Placeholder 5">
            <a:extLst>
              <a:ext uri="{FF2B5EF4-FFF2-40B4-BE49-F238E27FC236}">
                <a16:creationId xmlns:a16="http://schemas.microsoft.com/office/drawing/2014/main" id="{F8FBB0E9-25A2-FC43-B83C-72F962C38D0A}"/>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149620060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ntent and Sidebar">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078386" y="393191"/>
            <a:ext cx="7520199" cy="944656"/>
          </a:xfrm>
        </p:spPr>
        <p:txBody>
          <a:bodyPr anchor="b">
            <a:noAutofit/>
          </a:bodyPr>
          <a:lstStyle>
            <a:lvl1pPr>
              <a:defRPr sz="2000" b="1">
                <a:solidFill>
                  <a:srgbClr val="001970"/>
                </a:solidFill>
              </a:defRPr>
            </a:lvl1pPr>
          </a:lstStyle>
          <a:p>
            <a:r>
              <a:rPr lang="en-US"/>
              <a:t>Click to edit Master title style</a:t>
            </a:r>
          </a:p>
        </p:txBody>
      </p:sp>
      <p:sp>
        <p:nvSpPr>
          <p:cNvPr id="9" name="Content Placeholder 2"/>
          <p:cNvSpPr>
            <a:spLocks noGrp="1"/>
          </p:cNvSpPr>
          <p:nvPr>
            <p:ph idx="1" hasCustomPrompt="1"/>
          </p:nvPr>
        </p:nvSpPr>
        <p:spPr>
          <a:xfrm>
            <a:off x="4078387" y="1386944"/>
            <a:ext cx="4267815" cy="4192981"/>
          </a:xfrm>
        </p:spPr>
        <p:txBody>
          <a:bodyPr>
            <a:noAutofit/>
          </a:bodyPr>
          <a:lstStyle>
            <a:lvl1pPr>
              <a:lnSpc>
                <a:spcPts val="1960"/>
              </a:lnSpc>
              <a:spcBef>
                <a:spcPts val="1000"/>
              </a:spcBef>
              <a:spcAft>
                <a:spcPts val="1000"/>
              </a:spcAft>
              <a:buClr>
                <a:srgbClr val="21607C"/>
              </a:buClr>
              <a:defRPr sz="2200" b="0"/>
            </a:lvl1pPr>
            <a:lvl2pPr>
              <a:lnSpc>
                <a:spcPts val="1825"/>
              </a:lnSpc>
              <a:spcBef>
                <a:spcPts val="1000"/>
              </a:spcBef>
              <a:spcAft>
                <a:spcPts val="1000"/>
              </a:spcAft>
              <a:buClr>
                <a:srgbClr val="21607C"/>
              </a:buClr>
              <a:defRPr sz="1800"/>
            </a:lvl2pPr>
            <a:lvl3pPr>
              <a:lnSpc>
                <a:spcPct val="100000"/>
              </a:lnSpc>
              <a:spcBef>
                <a:spcPts val="1000"/>
              </a:spcBef>
              <a:spcAft>
                <a:spcPts val="1000"/>
              </a:spcAft>
              <a:buClr>
                <a:srgbClr val="21607C"/>
              </a:buClr>
              <a:defRPr sz="1600"/>
            </a:lvl3pPr>
            <a:lvl4pPr>
              <a:lnSpc>
                <a:spcPct val="100000"/>
              </a:lnSpc>
              <a:spcBef>
                <a:spcPts val="1000"/>
              </a:spcBef>
              <a:spcAft>
                <a:spcPts val="1000"/>
              </a:spcAft>
              <a:buClr>
                <a:srgbClr val="21607C"/>
              </a:buClr>
              <a:defRPr sz="1200"/>
            </a:lvl4pPr>
            <a:lvl5pPr>
              <a:lnSpc>
                <a:spcPct val="100000"/>
              </a:lnSpc>
              <a:spcBef>
                <a:spcPts val="1000"/>
              </a:spcBef>
              <a:spcAft>
                <a:spcPts val="1000"/>
              </a:spcAft>
              <a:buClr>
                <a:srgbClr val="21607C"/>
              </a:buClr>
              <a:defRPr sz="1200"/>
            </a:lvl5pPr>
            <a:lvl6pPr>
              <a:defRPr sz="2000"/>
            </a:lvl6pPr>
            <a:lvl7pPr>
              <a:defRPr sz="2000"/>
            </a:lvl7pPr>
            <a:lvl8pPr>
              <a:defRPr sz="2000"/>
            </a:lvl8pPr>
            <a:lvl9pPr>
              <a:defRPr sz="2000"/>
            </a:lvl9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BAD882-E13F-8A40-B859-7E54BDE92D3E}"/>
              </a:ext>
            </a:extLst>
          </p:cNvPr>
          <p:cNvSpPr>
            <a:spLocks noGrp="1"/>
          </p:cNvSpPr>
          <p:nvPr>
            <p:ph sz="quarter" idx="16" hasCustomPrompt="1"/>
          </p:nvPr>
        </p:nvSpPr>
        <p:spPr>
          <a:xfrm>
            <a:off x="8452576" y="1386945"/>
            <a:ext cx="3146009" cy="4192980"/>
          </a:xfrm>
        </p:spPr>
        <p:txBody>
          <a:bodyPr/>
          <a:lstStyle>
            <a:lvl1pPr>
              <a:buClr>
                <a:srgbClr val="21607C"/>
              </a:buClr>
              <a:defRPr sz="2200"/>
            </a:lvl1pPr>
          </a:lstStyle>
          <a:p>
            <a:pPr lvl="0"/>
            <a:r>
              <a:rPr lang="en-US"/>
              <a:t>Add Picture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901" t="8572" b="16241"/>
          <a:stretch/>
        </p:blipFill>
        <p:spPr>
          <a:xfrm flipH="1">
            <a:off x="0" y="0"/>
            <a:ext cx="3660496" cy="6858000"/>
          </a:xfrm>
          <a:prstGeom prst="rect">
            <a:avLst/>
          </a:prstGeom>
        </p:spPr>
      </p:pic>
      <p:sp>
        <p:nvSpPr>
          <p:cNvPr id="5" name="Text Placeholder 4">
            <a:extLst>
              <a:ext uri="{FF2B5EF4-FFF2-40B4-BE49-F238E27FC236}">
                <a16:creationId xmlns:a16="http://schemas.microsoft.com/office/drawing/2014/main" id="{B64516E7-6C5E-7F42-81E6-9BE93F2EA209}"/>
              </a:ext>
            </a:extLst>
          </p:cNvPr>
          <p:cNvSpPr>
            <a:spLocks noGrp="1"/>
          </p:cNvSpPr>
          <p:nvPr>
            <p:ph type="body" sz="quarter" idx="13"/>
          </p:nvPr>
        </p:nvSpPr>
        <p:spPr>
          <a:xfrm>
            <a:off x="12703" y="868683"/>
            <a:ext cx="3657599" cy="682625"/>
          </a:xfrm>
        </p:spPr>
        <p:txBody>
          <a:bodyPr/>
          <a:lstStyle>
            <a:lvl1pPr marL="0" indent="0" algn="ctr">
              <a:buNone/>
              <a:defRPr sz="3200" b="1">
                <a:solidFill>
                  <a:srgbClr val="001970"/>
                </a:solidFill>
              </a:defRPr>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en-US"/>
              <a:t>Click to edit Master text styles</a:t>
            </a:r>
          </a:p>
        </p:txBody>
      </p:sp>
      <p:sp>
        <p:nvSpPr>
          <p:cNvPr id="13" name="Content Placeholder 12">
            <a:extLst>
              <a:ext uri="{FF2B5EF4-FFF2-40B4-BE49-F238E27FC236}">
                <a16:creationId xmlns:a16="http://schemas.microsoft.com/office/drawing/2014/main" id="{1C53CC85-BED3-8E44-9EC2-2CA342BAC5D7}"/>
              </a:ext>
            </a:extLst>
          </p:cNvPr>
          <p:cNvSpPr>
            <a:spLocks noGrp="1"/>
          </p:cNvSpPr>
          <p:nvPr>
            <p:ph sz="quarter" idx="17" hasCustomPrompt="1"/>
          </p:nvPr>
        </p:nvSpPr>
        <p:spPr>
          <a:xfrm>
            <a:off x="6349" y="1849052"/>
            <a:ext cx="3644900" cy="2741356"/>
          </a:xfrm>
        </p:spPr>
        <p:txBody>
          <a:bodyPr/>
          <a:lstStyle>
            <a:lvl1pPr>
              <a:buClr>
                <a:srgbClr val="21607C"/>
              </a:buClr>
              <a:defRPr sz="1800"/>
            </a:lvl1pPr>
          </a:lstStyle>
          <a:p>
            <a:pPr lvl="0"/>
            <a:r>
              <a:rPr lang="en-US"/>
              <a:t>Add Picture</a:t>
            </a:r>
          </a:p>
        </p:txBody>
      </p:sp>
      <p:sp>
        <p:nvSpPr>
          <p:cNvPr id="8" name="Slide Number Placeholder 5">
            <a:extLst>
              <a:ext uri="{FF2B5EF4-FFF2-40B4-BE49-F238E27FC236}">
                <a16:creationId xmlns:a16="http://schemas.microsoft.com/office/drawing/2014/main" id="{1E50F5C5-9B05-7B46-A39C-F4131AE6D8FF}"/>
              </a:ext>
            </a:extLst>
          </p:cNvPr>
          <p:cNvSpPr>
            <a:spLocks noGrp="1"/>
          </p:cNvSpPr>
          <p:nvPr>
            <p:ph type="sldNum" sz="quarter" idx="12"/>
          </p:nvPr>
        </p:nvSpPr>
        <p:spPr>
          <a:xfrm>
            <a:off x="838200" y="6356353"/>
            <a:ext cx="3657600" cy="365125"/>
          </a:xfrm>
          <a:prstGeom prst="rect">
            <a:avLst/>
          </a:prstGeom>
        </p:spPr>
        <p:txBody>
          <a:bodyPr/>
          <a:lstStyle>
            <a:lvl1pPr>
              <a:defRPr sz="1200" b="1">
                <a:solidFill>
                  <a:srgbClr val="17467D"/>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310424299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ubsection Header Slide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3B3421-E681-DA40-8A43-4173D02F93F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324A9E-CB60-4F4F-8CAB-C9901C772936}"/>
              </a:ext>
            </a:extLst>
          </p:cNvPr>
          <p:cNvSpPr>
            <a:spLocks noGrp="1"/>
          </p:cNvSpPr>
          <p:nvPr>
            <p:ph type="title" hasCustomPrompt="1"/>
          </p:nvPr>
        </p:nvSpPr>
        <p:spPr>
          <a:xfrm>
            <a:off x="890905" y="2871216"/>
            <a:ext cx="9601835" cy="1216152"/>
          </a:xfrm>
          <a:prstGeom prst="rect">
            <a:avLst/>
          </a:prstGeom>
        </p:spPr>
        <p:txBody>
          <a:bodyPr/>
          <a:lstStyle>
            <a:lvl1pPr>
              <a:defRPr sz="3600">
                <a:solidFill>
                  <a:srgbClr val="494F54"/>
                </a:solidFill>
              </a:defRPr>
            </a:lvl1pPr>
          </a:lstStyle>
          <a:p>
            <a:pPr lvl="0"/>
            <a:r>
              <a:rPr lang="en-US"/>
              <a:t>This is a Subsection </a:t>
            </a:r>
            <a:br>
              <a:rPr lang="en-US"/>
            </a:br>
            <a:r>
              <a:rPr lang="en-US"/>
              <a:t>Header Slide Layout</a:t>
            </a:r>
          </a:p>
        </p:txBody>
      </p:sp>
      <p:sp>
        <p:nvSpPr>
          <p:cNvPr id="13" name="Text Placeholder 11">
            <a:extLst>
              <a:ext uri="{FF2B5EF4-FFF2-40B4-BE49-F238E27FC236}">
                <a16:creationId xmlns:a16="http://schemas.microsoft.com/office/drawing/2014/main" id="{2A49892C-EE8B-784D-97E8-3A712A0D745F}"/>
              </a:ext>
            </a:extLst>
          </p:cNvPr>
          <p:cNvSpPr>
            <a:spLocks noGrp="1"/>
          </p:cNvSpPr>
          <p:nvPr>
            <p:ph type="body" sz="quarter" idx="11" hasCustomPrompt="1"/>
          </p:nvPr>
        </p:nvSpPr>
        <p:spPr>
          <a:xfrm>
            <a:off x="890905" y="4262203"/>
            <a:ext cx="9601835" cy="392925"/>
          </a:xfrm>
          <a:prstGeom prst="rect">
            <a:avLst/>
          </a:prstGeom>
        </p:spPr>
        <p:txBody>
          <a:bodyPr/>
          <a:lstStyle>
            <a:lvl1pPr marL="0" indent="0">
              <a:buNone/>
              <a:defRPr sz="3000">
                <a:solidFill>
                  <a:srgbClr val="494F54"/>
                </a:solidFill>
                <a:latin typeface="Arial" panose="020B0604020202020204" pitchFamily="34" charset="0"/>
                <a:cs typeface="Arial" panose="020B0604020202020204" pitchFamily="34" charset="0"/>
              </a:defRPr>
            </a:lvl1pPr>
            <a:lvl2pPr marL="457200" indent="0">
              <a:buNone/>
              <a:defRPr>
                <a:solidFill>
                  <a:srgbClr val="494F54"/>
                </a:solidFill>
              </a:defRPr>
            </a:lvl2pPr>
            <a:lvl3pPr marL="914400" indent="0">
              <a:buNone/>
              <a:defRPr>
                <a:solidFill>
                  <a:srgbClr val="494F54"/>
                </a:solidFill>
              </a:defRPr>
            </a:lvl3pPr>
            <a:lvl4pPr marL="1371600" indent="0">
              <a:buNone/>
              <a:defRPr>
                <a:solidFill>
                  <a:srgbClr val="494F54"/>
                </a:solidFill>
              </a:defRPr>
            </a:lvl4pPr>
            <a:lvl5pPr marL="1828800" indent="0">
              <a:buNone/>
              <a:defRPr>
                <a:solidFill>
                  <a:srgbClr val="494F54"/>
                </a:solidFill>
              </a:defRPr>
            </a:lvl5pPr>
          </a:lstStyle>
          <a:p>
            <a:pPr lvl="0"/>
            <a:r>
              <a:rPr lang="en-US"/>
              <a:t>One Line Subtitle</a:t>
            </a:r>
          </a:p>
        </p:txBody>
      </p:sp>
      <p:sp>
        <p:nvSpPr>
          <p:cNvPr id="14" name="Text Placeholder 11">
            <a:extLst>
              <a:ext uri="{FF2B5EF4-FFF2-40B4-BE49-F238E27FC236}">
                <a16:creationId xmlns:a16="http://schemas.microsoft.com/office/drawing/2014/main" id="{B44A4A09-C358-5C44-81CE-CC560322386B}"/>
              </a:ext>
            </a:extLst>
          </p:cNvPr>
          <p:cNvSpPr>
            <a:spLocks noGrp="1"/>
          </p:cNvSpPr>
          <p:nvPr>
            <p:ph type="body" sz="quarter" idx="12" hasCustomPrompt="1"/>
          </p:nvPr>
        </p:nvSpPr>
        <p:spPr>
          <a:xfrm>
            <a:off x="890905" y="4923293"/>
            <a:ext cx="9601835" cy="265075"/>
          </a:xfrm>
          <a:prstGeom prst="rect">
            <a:avLst/>
          </a:prstGeom>
        </p:spPr>
        <p:txBody>
          <a:bodyPr/>
          <a:lstStyle>
            <a:lvl1pPr marL="0" indent="0">
              <a:buNone/>
              <a:defRPr sz="1800">
                <a:solidFill>
                  <a:srgbClr val="494F54"/>
                </a:solidFill>
                <a:latin typeface="Arial" panose="020B0604020202020204" pitchFamily="34" charset="0"/>
                <a:cs typeface="Arial" panose="020B0604020202020204" pitchFamily="34" charset="0"/>
              </a:defRPr>
            </a:lvl1pPr>
            <a:lvl2pPr marL="457200" indent="0">
              <a:buNone/>
              <a:defRPr>
                <a:solidFill>
                  <a:srgbClr val="494F54"/>
                </a:solidFill>
              </a:defRPr>
            </a:lvl2pPr>
            <a:lvl3pPr marL="914400" indent="0">
              <a:buNone/>
              <a:defRPr>
                <a:solidFill>
                  <a:srgbClr val="494F54"/>
                </a:solidFill>
              </a:defRPr>
            </a:lvl3pPr>
            <a:lvl4pPr marL="1371600" indent="0">
              <a:buNone/>
              <a:defRPr>
                <a:solidFill>
                  <a:srgbClr val="494F54"/>
                </a:solidFill>
              </a:defRPr>
            </a:lvl4pPr>
            <a:lvl5pPr marL="1828800" indent="0">
              <a:buNone/>
              <a:defRPr>
                <a:solidFill>
                  <a:srgbClr val="494F54"/>
                </a:solidFill>
              </a:defRPr>
            </a:lvl5pPr>
          </a:lstStyle>
          <a:p>
            <a:pPr lvl="0"/>
            <a:r>
              <a:rPr lang="en-US"/>
              <a:t>Date</a:t>
            </a:r>
          </a:p>
        </p:txBody>
      </p:sp>
    </p:spTree>
    <p:extLst>
      <p:ext uri="{BB962C8B-B14F-4D97-AF65-F5344CB8AC3E}">
        <p14:creationId xmlns:p14="http://schemas.microsoft.com/office/powerpoint/2010/main" val="1313905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5388"/>
              </a:buClr>
              <a:buSzPts val="1800"/>
              <a:buChar char="•"/>
              <a:defRPr/>
            </a:lvl1pPr>
            <a:lvl2pPr marL="914400" lvl="1" indent="-342900" algn="l">
              <a:lnSpc>
                <a:spcPct val="90000"/>
              </a:lnSpc>
              <a:spcBef>
                <a:spcPts val="500"/>
              </a:spcBef>
              <a:spcAft>
                <a:spcPts val="0"/>
              </a:spcAft>
              <a:buClr>
                <a:srgbClr val="BF3C1B"/>
              </a:buClr>
              <a:buSzPts val="1800"/>
              <a:buChar char="•"/>
              <a:defRPr/>
            </a:lvl2pPr>
            <a:lvl3pPr marL="1371600" lvl="2" indent="-342900" algn="l">
              <a:lnSpc>
                <a:spcPct val="90000"/>
              </a:lnSpc>
              <a:spcBef>
                <a:spcPts val="500"/>
              </a:spcBef>
              <a:spcAft>
                <a:spcPts val="0"/>
              </a:spcAft>
              <a:buClr>
                <a:srgbClr val="FCAC38"/>
              </a:buClr>
              <a:buSzPts val="1800"/>
              <a:buChar char="•"/>
              <a:defRPr/>
            </a:lvl3pPr>
            <a:lvl4pPr marL="1828800" lvl="3" indent="-342900" algn="l">
              <a:lnSpc>
                <a:spcPct val="90000"/>
              </a:lnSpc>
              <a:spcBef>
                <a:spcPts val="500"/>
              </a:spcBef>
              <a:spcAft>
                <a:spcPts val="0"/>
              </a:spcAft>
              <a:buClr>
                <a:srgbClr val="005286"/>
              </a:buClr>
              <a:buSzPts val="1800"/>
              <a:buChar char="•"/>
              <a:defRPr/>
            </a:lvl4pPr>
            <a:lvl5pPr marL="2286000" lvl="4" indent="-342900" algn="l">
              <a:lnSpc>
                <a:spcPct val="90000"/>
              </a:lnSpc>
              <a:spcBef>
                <a:spcPts val="500"/>
              </a:spcBef>
              <a:spcAft>
                <a:spcPts val="0"/>
              </a:spcAft>
              <a:buClr>
                <a:srgbClr val="BF2E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5388"/>
              </a:buClr>
              <a:buSzPts val="1800"/>
              <a:buChar char="•"/>
              <a:defRPr/>
            </a:lvl1pPr>
            <a:lvl2pPr marL="914400" lvl="1" indent="-342900" algn="l">
              <a:lnSpc>
                <a:spcPct val="90000"/>
              </a:lnSpc>
              <a:spcBef>
                <a:spcPts val="500"/>
              </a:spcBef>
              <a:spcAft>
                <a:spcPts val="0"/>
              </a:spcAft>
              <a:buClr>
                <a:srgbClr val="BF3C1B"/>
              </a:buClr>
              <a:buSzPts val="1800"/>
              <a:buChar char="•"/>
              <a:defRPr/>
            </a:lvl2pPr>
            <a:lvl3pPr marL="1371600" lvl="2" indent="-342900" algn="l">
              <a:lnSpc>
                <a:spcPct val="90000"/>
              </a:lnSpc>
              <a:spcBef>
                <a:spcPts val="500"/>
              </a:spcBef>
              <a:spcAft>
                <a:spcPts val="0"/>
              </a:spcAft>
              <a:buClr>
                <a:srgbClr val="FCAC38"/>
              </a:buClr>
              <a:buSzPts val="1800"/>
              <a:buChar char="•"/>
              <a:defRPr/>
            </a:lvl3pPr>
            <a:lvl4pPr marL="1828800" lvl="3" indent="-342900" algn="l">
              <a:lnSpc>
                <a:spcPct val="90000"/>
              </a:lnSpc>
              <a:spcBef>
                <a:spcPts val="500"/>
              </a:spcBef>
              <a:spcAft>
                <a:spcPts val="0"/>
              </a:spcAft>
              <a:buClr>
                <a:srgbClr val="005286"/>
              </a:buClr>
              <a:buSzPts val="1800"/>
              <a:buChar char="•"/>
              <a:defRPr/>
            </a:lvl4pPr>
            <a:lvl5pPr marL="2286000" lvl="4" indent="-342900" algn="l">
              <a:lnSpc>
                <a:spcPct val="90000"/>
              </a:lnSpc>
              <a:spcBef>
                <a:spcPts val="500"/>
              </a:spcBef>
              <a:spcAft>
                <a:spcPts val="0"/>
              </a:spcAft>
              <a:buClr>
                <a:srgbClr val="BF2E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1" name="Google Shape;31;p16"/>
          <p:cNvSpPr txBox="1"/>
          <p:nvPr/>
        </p:nvSpPr>
        <p:spPr>
          <a:xfrm>
            <a:off x="1901349" y="168673"/>
            <a:ext cx="9452451" cy="11773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Calibri"/>
              <a:buNone/>
            </a:pPr>
            <a:endParaRPr sz="4400">
              <a:solidFill>
                <a:schemeClr val="lt1"/>
              </a:solidFill>
              <a:latin typeface="Calibri"/>
              <a:ea typeface="Calibri"/>
              <a:cs typeface="Calibri"/>
              <a:sym typeface="Calibri"/>
            </a:endParaRPr>
          </a:p>
        </p:txBody>
      </p:sp>
      <p:sp>
        <p:nvSpPr>
          <p:cNvPr id="32" name="Google Shape;32;p16"/>
          <p:cNvSpPr txBox="1">
            <a:spLocks noGrp="1"/>
          </p:cNvSpPr>
          <p:nvPr>
            <p:ph type="title"/>
          </p:nvPr>
        </p:nvSpPr>
        <p:spPr>
          <a:xfrm>
            <a:off x="1901349" y="292498"/>
            <a:ext cx="9452451" cy="926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4" name="Picture 3" descr="A picture containing diagram&#10;&#10;Description automatically generated" hidden="1">
            <a:extLst>
              <a:ext uri="{FF2B5EF4-FFF2-40B4-BE49-F238E27FC236}">
                <a16:creationId xmlns:a16="http://schemas.microsoft.com/office/drawing/2014/main" id="{58F4CC0D-9758-4CC9-A194-7616C76E569B}"/>
              </a:ext>
            </a:extLst>
          </p:cNvPr>
          <p:cNvPicPr>
            <a:picLocks noChangeAspect="1"/>
          </p:cNvPicPr>
          <p:nvPr userDrawn="1"/>
        </p:nvPicPr>
        <p:blipFill rotWithShape="1">
          <a:blip r:embed="rId2"/>
          <a:srcRect l="39896" t="22963" r="39375" b="29074"/>
          <a:stretch/>
        </p:blipFill>
        <p:spPr>
          <a:xfrm>
            <a:off x="4851400" y="1568450"/>
            <a:ext cx="2527300" cy="3289300"/>
          </a:xfrm>
          <a:prstGeom prst="rect">
            <a:avLst/>
          </a:prstGeom>
        </p:spPr>
      </p:pic>
      <p:pic>
        <p:nvPicPr>
          <p:cNvPr id="3" name="Picture 2">
            <a:extLst>
              <a:ext uri="{FF2B5EF4-FFF2-40B4-BE49-F238E27FC236}">
                <a16:creationId xmlns:a16="http://schemas.microsoft.com/office/drawing/2014/main" id="{B1920DC5-A209-4454-A51B-DF880A50D58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5437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w/ Side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820252-945D-354B-8BA8-1924B9A7AB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AB5EC3-4087-444A-B69F-4AA07E1A61CF}"/>
              </a:ext>
            </a:extLst>
          </p:cNvPr>
          <p:cNvSpPr>
            <a:spLocks noGrp="1"/>
          </p:cNvSpPr>
          <p:nvPr>
            <p:ph type="title" hasCustomPrompt="1"/>
          </p:nvPr>
        </p:nvSpPr>
        <p:spPr>
          <a:xfrm>
            <a:off x="629390" y="1072247"/>
            <a:ext cx="2921529" cy="3986213"/>
          </a:xfrm>
          <a:prstGeom prst="rect">
            <a:avLst/>
          </a:prstGeom>
        </p:spPr>
        <p:txBody>
          <a:bodyPr/>
          <a:lstStyle>
            <a:lvl1pPr>
              <a:defRPr sz="3200" b="1">
                <a:solidFill>
                  <a:srgbClr val="336195"/>
                </a:solidFill>
              </a:defRPr>
            </a:lvl1pPr>
          </a:lstStyle>
          <a:p>
            <a:r>
              <a:rPr lang="en-US"/>
              <a:t>Title</a:t>
            </a:r>
          </a:p>
        </p:txBody>
      </p:sp>
      <p:sp>
        <p:nvSpPr>
          <p:cNvPr id="3" name="Text Placeholder 2">
            <a:extLst>
              <a:ext uri="{FF2B5EF4-FFF2-40B4-BE49-F238E27FC236}">
                <a16:creationId xmlns:a16="http://schemas.microsoft.com/office/drawing/2014/main" id="{FD530499-1032-3E4C-9E9B-672260F1975C}"/>
              </a:ext>
            </a:extLst>
          </p:cNvPr>
          <p:cNvSpPr>
            <a:spLocks noGrp="1"/>
          </p:cNvSpPr>
          <p:nvPr>
            <p:ph type="body" sz="quarter" idx="15" hasCustomPrompt="1"/>
          </p:nvPr>
        </p:nvSpPr>
        <p:spPr>
          <a:xfrm>
            <a:off x="4370388" y="1072247"/>
            <a:ext cx="6672262" cy="636587"/>
          </a:xfrm>
          <a:prstGeom prst="rect">
            <a:avLst/>
          </a:prstGeom>
        </p:spPr>
        <p:txBody>
          <a:bodyPr/>
          <a:lstStyle>
            <a:lvl1pPr marL="0" indent="0">
              <a:buNone/>
              <a:defRPr sz="2200" b="1" i="0">
                <a:solidFill>
                  <a:srgbClr val="336195"/>
                </a:solidFill>
                <a:latin typeface="Arial" panose="020B0604020202020204" pitchFamily="34" charset="0"/>
                <a:cs typeface="Arial" panose="020B0604020202020204" pitchFamily="34" charset="0"/>
              </a:defRPr>
            </a:lvl1pPr>
            <a:lvl2pPr marL="457200" indent="0">
              <a:buNone/>
              <a:defRPr sz="1600" b="1" i="0">
                <a:latin typeface="Arial" panose="020B0604020202020204" pitchFamily="34" charset="0"/>
                <a:cs typeface="Arial" panose="020B0604020202020204" pitchFamily="34" charset="0"/>
              </a:defRPr>
            </a:lvl2pPr>
            <a:lvl3pPr marL="914400" indent="0">
              <a:buNone/>
              <a:defRPr sz="1600" b="1" i="0">
                <a:latin typeface="Arial" panose="020B0604020202020204" pitchFamily="34" charset="0"/>
                <a:cs typeface="Arial" panose="020B0604020202020204" pitchFamily="34" charset="0"/>
              </a:defRPr>
            </a:lvl3pPr>
            <a:lvl4pPr marL="1371600" indent="0">
              <a:buNone/>
              <a:defRPr sz="1600" b="1" i="0">
                <a:latin typeface="Arial" panose="020B0604020202020204" pitchFamily="34" charset="0"/>
                <a:cs typeface="Arial" panose="020B0604020202020204" pitchFamily="34" charset="0"/>
              </a:defRPr>
            </a:lvl4pPr>
            <a:lvl5pPr marL="1828800" indent="0">
              <a:buNone/>
              <a:defRPr sz="1600" b="1" i="0">
                <a:latin typeface="Arial" panose="020B0604020202020204" pitchFamily="34" charset="0"/>
                <a:cs typeface="Arial" panose="020B0604020202020204" pitchFamily="34" charset="0"/>
              </a:defRPr>
            </a:lvl5pPr>
          </a:lstStyle>
          <a:p>
            <a:pPr lvl="0"/>
            <a:r>
              <a:rPr lang="en-US"/>
              <a:t>This is a Content and Sidebar slide layout</a:t>
            </a:r>
          </a:p>
        </p:txBody>
      </p:sp>
      <p:sp>
        <p:nvSpPr>
          <p:cNvPr id="13" name="Text Placeholder 10">
            <a:extLst>
              <a:ext uri="{FF2B5EF4-FFF2-40B4-BE49-F238E27FC236}">
                <a16:creationId xmlns:a16="http://schemas.microsoft.com/office/drawing/2014/main" id="{4B296728-40DE-5545-9564-CBD32DE7BDC7}"/>
              </a:ext>
            </a:extLst>
          </p:cNvPr>
          <p:cNvSpPr>
            <a:spLocks noGrp="1"/>
          </p:cNvSpPr>
          <p:nvPr>
            <p:ph type="body" sz="quarter" idx="13"/>
          </p:nvPr>
        </p:nvSpPr>
        <p:spPr>
          <a:xfrm>
            <a:off x="4371033" y="1881454"/>
            <a:ext cx="6672410" cy="3986213"/>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solidFill>
                  <a:srgbClr val="494F54"/>
                </a:solidFill>
                <a:latin typeface="Arial" panose="020B0604020202020204" pitchFamily="34" charset="0"/>
                <a:cs typeface="Arial" panose="020B0604020202020204" pitchFamily="34" charset="0"/>
              </a:defRPr>
            </a:lvl2pPr>
            <a:lvl3pPr marL="1143000" indent="-228600">
              <a:buFont typeface="Courier New" panose="02070309020205020404" pitchFamily="49" charset="0"/>
              <a:buChar char="o"/>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B04B74A2-C0AD-534B-AFDF-02A1A71E9B56}"/>
              </a:ext>
            </a:extLst>
          </p:cNvPr>
          <p:cNvSpPr>
            <a:spLocks noGrp="1"/>
          </p:cNvSpPr>
          <p:nvPr>
            <p:ph type="sldNum" sz="quarter" idx="4"/>
          </p:nvPr>
        </p:nvSpPr>
        <p:spPr>
          <a:xfrm>
            <a:off x="629391" y="6356353"/>
            <a:ext cx="3207113" cy="365125"/>
          </a:xfrm>
          <a:prstGeom prst="rect">
            <a:avLst/>
          </a:prstGeom>
        </p:spPr>
        <p:txBody>
          <a:bodyPr/>
          <a:lstStyle>
            <a:lvl1pPr>
              <a:defRPr sz="1200" b="1">
                <a:solidFill>
                  <a:srgbClr val="336195"/>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536806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CE80DD-55FC-465C-A112-2FA57A851B98}"/>
              </a:ext>
            </a:extLst>
          </p:cNvPr>
          <p:cNvSpPr>
            <a:spLocks noGrp="1"/>
          </p:cNvSpPr>
          <p:nvPr>
            <p:ph type="title" hasCustomPrompt="1"/>
          </p:nvPr>
        </p:nvSpPr>
        <p:spPr>
          <a:xfrm>
            <a:off x="995362" y="242497"/>
            <a:ext cx="9983788" cy="1096561"/>
          </a:xfrm>
          <a:prstGeom prst="rect">
            <a:avLst/>
          </a:prstGeom>
        </p:spPr>
        <p:txBody>
          <a:bodyPr/>
          <a:lstStyle>
            <a:lvl1pPr>
              <a:defRPr sz="3200" b="1">
                <a:solidFill>
                  <a:srgbClr val="336195"/>
                </a:solidFill>
              </a:defRPr>
            </a:lvl1pPr>
          </a:lstStyle>
          <a:p>
            <a:r>
              <a:rPr lang="en-US"/>
              <a:t>This is a Table slide layout</a:t>
            </a:r>
          </a:p>
        </p:txBody>
      </p:sp>
      <p:sp>
        <p:nvSpPr>
          <p:cNvPr id="5" name="Text Placeholder 3">
            <a:extLst>
              <a:ext uri="{FF2B5EF4-FFF2-40B4-BE49-F238E27FC236}">
                <a16:creationId xmlns:a16="http://schemas.microsoft.com/office/drawing/2014/main" id="{E6C8E09B-568A-A043-8C0E-275EA747E437}"/>
              </a:ext>
            </a:extLst>
          </p:cNvPr>
          <p:cNvSpPr>
            <a:spLocks noGrp="1"/>
          </p:cNvSpPr>
          <p:nvPr>
            <p:ph type="body" sz="quarter" idx="15"/>
          </p:nvPr>
        </p:nvSpPr>
        <p:spPr>
          <a:xfrm>
            <a:off x="995363" y="1947554"/>
            <a:ext cx="10211196" cy="320634"/>
          </a:xfrm>
          <a:prstGeom prst="rect">
            <a:avLst/>
          </a:prstGeom>
        </p:spPr>
        <p:txBody>
          <a:bodyPr/>
          <a:lstStyle>
            <a:lvl1pPr marL="0" indent="0">
              <a:buNone/>
              <a:defRPr sz="1800">
                <a:solidFill>
                  <a:srgbClr val="494F54"/>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1" name="Slide Number Placeholder 5">
            <a:extLst>
              <a:ext uri="{FF2B5EF4-FFF2-40B4-BE49-F238E27FC236}">
                <a16:creationId xmlns:a16="http://schemas.microsoft.com/office/drawing/2014/main" id="{FD99436A-4C72-6045-AB69-72F7427B2C06}"/>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61773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Content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DCD5D-F92D-49A1-9C47-721E937EA5B9}"/>
              </a:ext>
            </a:extLst>
          </p:cNvPr>
          <p:cNvSpPr>
            <a:spLocks noGrp="1"/>
          </p:cNvSpPr>
          <p:nvPr>
            <p:ph type="title" hasCustomPrompt="1"/>
          </p:nvPr>
        </p:nvSpPr>
        <p:spPr>
          <a:xfrm>
            <a:off x="995362" y="242498"/>
            <a:ext cx="10047288" cy="1096560"/>
          </a:xfrm>
          <a:prstGeom prst="rect">
            <a:avLst/>
          </a:prstGeom>
        </p:spPr>
        <p:txBody>
          <a:bodyPr/>
          <a:lstStyle>
            <a:lvl1pPr>
              <a:defRPr sz="3200" b="1">
                <a:solidFill>
                  <a:srgbClr val="336195"/>
                </a:solidFill>
              </a:defRPr>
            </a:lvl1pPr>
          </a:lstStyle>
          <a:p>
            <a:r>
              <a:rPr lang="en-US"/>
              <a:t>This is a Two-Content slide layout</a:t>
            </a:r>
          </a:p>
        </p:txBody>
      </p:sp>
      <p:sp>
        <p:nvSpPr>
          <p:cNvPr id="19" name="Text Placeholder 10">
            <a:extLst>
              <a:ext uri="{FF2B5EF4-FFF2-40B4-BE49-F238E27FC236}">
                <a16:creationId xmlns:a16="http://schemas.microsoft.com/office/drawing/2014/main" id="{F72BBABA-EAAE-064A-9290-AB5185211C83}"/>
              </a:ext>
            </a:extLst>
          </p:cNvPr>
          <p:cNvSpPr>
            <a:spLocks noGrp="1"/>
          </p:cNvSpPr>
          <p:nvPr>
            <p:ph type="body" sz="quarter" idx="13" hasCustomPrompt="1"/>
          </p:nvPr>
        </p:nvSpPr>
        <p:spPr>
          <a:xfrm>
            <a:off x="995364" y="1581554"/>
            <a:ext cx="6616720"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a:defRPr sz="1800">
                <a:solidFill>
                  <a:srgbClr val="494F54"/>
                </a:solidFill>
                <a:latin typeface="Arial" panose="020B0604020202020204" pitchFamily="34" charset="0"/>
                <a:cs typeface="Arial" panose="020B0604020202020204" pitchFamily="34" charset="0"/>
              </a:defRPr>
            </a:lvl2pPr>
            <a:lvl3pPr>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Bullet point 1</a:t>
            </a:r>
          </a:p>
          <a:p>
            <a:pPr lvl="0"/>
            <a:r>
              <a:rPr lang="en-US"/>
              <a:t>Bullet point 2</a:t>
            </a:r>
          </a:p>
        </p:txBody>
      </p:sp>
      <p:sp>
        <p:nvSpPr>
          <p:cNvPr id="16" name="Content Placeholder 15">
            <a:extLst>
              <a:ext uri="{FF2B5EF4-FFF2-40B4-BE49-F238E27FC236}">
                <a16:creationId xmlns:a16="http://schemas.microsoft.com/office/drawing/2014/main" id="{76F74BFD-ED77-F84D-9C96-1E29E3A9CDFA}"/>
              </a:ext>
            </a:extLst>
          </p:cNvPr>
          <p:cNvSpPr>
            <a:spLocks noGrp="1"/>
          </p:cNvSpPr>
          <p:nvPr>
            <p:ph sz="quarter" idx="15" hasCustomPrompt="1"/>
          </p:nvPr>
        </p:nvSpPr>
        <p:spPr>
          <a:xfrm>
            <a:off x="7800871" y="1581554"/>
            <a:ext cx="3241779"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stStyle>
          <a:p>
            <a:pPr lvl="0"/>
            <a:r>
              <a:rPr lang="en-US"/>
              <a:t>Add text</a:t>
            </a:r>
          </a:p>
        </p:txBody>
      </p:sp>
      <p:sp>
        <p:nvSpPr>
          <p:cNvPr id="8" name="Slide Number Placeholder 5">
            <a:extLst>
              <a:ext uri="{FF2B5EF4-FFF2-40B4-BE49-F238E27FC236}">
                <a16:creationId xmlns:a16="http://schemas.microsoft.com/office/drawing/2014/main" id="{9765E011-326A-B741-BAC9-5C9E4AF1D11C}"/>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901673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Content Layout Ev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DCD5D-F92D-49A1-9C47-721E937EA5B9}"/>
              </a:ext>
            </a:extLst>
          </p:cNvPr>
          <p:cNvSpPr>
            <a:spLocks noGrp="1"/>
          </p:cNvSpPr>
          <p:nvPr>
            <p:ph type="title" hasCustomPrompt="1"/>
          </p:nvPr>
        </p:nvSpPr>
        <p:spPr>
          <a:xfrm>
            <a:off x="995362" y="242498"/>
            <a:ext cx="10047288" cy="109656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US" sz="3200" b="1" smtClean="0">
                <a:solidFill>
                  <a:srgbClr val="336195"/>
                </a:solidFill>
                <a:effectLst/>
                <a:latin typeface="+mj-lt"/>
              </a:defRPr>
            </a:lvl1pPr>
          </a:lstStyle>
          <a:p>
            <a:r>
              <a:rPr lang="en-US"/>
              <a:t>This is another Two-Content slide layout</a:t>
            </a:r>
          </a:p>
        </p:txBody>
      </p:sp>
      <p:sp>
        <p:nvSpPr>
          <p:cNvPr id="19" name="Text Placeholder 10">
            <a:extLst>
              <a:ext uri="{FF2B5EF4-FFF2-40B4-BE49-F238E27FC236}">
                <a16:creationId xmlns:a16="http://schemas.microsoft.com/office/drawing/2014/main" id="{F72BBABA-EAAE-064A-9290-AB5185211C83}"/>
              </a:ext>
            </a:extLst>
          </p:cNvPr>
          <p:cNvSpPr>
            <a:spLocks noGrp="1"/>
          </p:cNvSpPr>
          <p:nvPr>
            <p:ph type="body" sz="quarter" idx="13" hasCustomPrompt="1"/>
          </p:nvPr>
        </p:nvSpPr>
        <p:spPr>
          <a:xfrm>
            <a:off x="995364" y="1581554"/>
            <a:ext cx="4887276"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a:defRPr sz="1800">
                <a:solidFill>
                  <a:srgbClr val="494F54"/>
                </a:solidFill>
                <a:latin typeface="Arial" panose="020B0604020202020204" pitchFamily="34" charset="0"/>
                <a:cs typeface="Arial" panose="020B0604020202020204" pitchFamily="34" charset="0"/>
              </a:defRPr>
            </a:lvl2pPr>
            <a:lvl3pPr>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Add text</a:t>
            </a:r>
          </a:p>
        </p:txBody>
      </p:sp>
      <p:sp>
        <p:nvSpPr>
          <p:cNvPr id="16" name="Content Placeholder 15">
            <a:extLst>
              <a:ext uri="{FF2B5EF4-FFF2-40B4-BE49-F238E27FC236}">
                <a16:creationId xmlns:a16="http://schemas.microsoft.com/office/drawing/2014/main" id="{76F74BFD-ED77-F84D-9C96-1E29E3A9CDFA}"/>
              </a:ext>
            </a:extLst>
          </p:cNvPr>
          <p:cNvSpPr>
            <a:spLocks noGrp="1"/>
          </p:cNvSpPr>
          <p:nvPr>
            <p:ph sz="quarter" idx="15" hasCustomPrompt="1"/>
          </p:nvPr>
        </p:nvSpPr>
        <p:spPr>
          <a:xfrm>
            <a:off x="6156960" y="1581554"/>
            <a:ext cx="4885690"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stStyle>
          <a:p>
            <a:pPr lvl="0"/>
            <a:r>
              <a:rPr lang="en-US"/>
              <a:t>Add text</a:t>
            </a:r>
          </a:p>
        </p:txBody>
      </p:sp>
      <p:sp>
        <p:nvSpPr>
          <p:cNvPr id="8" name="Slide Number Placeholder 5">
            <a:extLst>
              <a:ext uri="{FF2B5EF4-FFF2-40B4-BE49-F238E27FC236}">
                <a16:creationId xmlns:a16="http://schemas.microsoft.com/office/drawing/2014/main" id="{9765E011-326A-B741-BAC9-5C9E4AF1D11C}"/>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1759382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Content w/ Subheadings Ev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E32B44-8D88-4E7E-888E-44571CDD6469}"/>
              </a:ext>
            </a:extLst>
          </p:cNvPr>
          <p:cNvSpPr>
            <a:spLocks noGrp="1"/>
          </p:cNvSpPr>
          <p:nvPr>
            <p:ph type="title" hasCustomPrompt="1"/>
          </p:nvPr>
        </p:nvSpPr>
        <p:spPr>
          <a:xfrm>
            <a:off x="995364" y="242498"/>
            <a:ext cx="10047287" cy="109656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lang="en-US" sz="3200" b="1" smtClean="0">
                <a:solidFill>
                  <a:srgbClr val="336195"/>
                </a:solidFill>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This is another Two-Content slide layout with subheadings</a:t>
            </a:r>
          </a:p>
        </p:txBody>
      </p:sp>
      <p:sp>
        <p:nvSpPr>
          <p:cNvPr id="3" name="Text Placeholder 2">
            <a:extLst>
              <a:ext uri="{FF2B5EF4-FFF2-40B4-BE49-F238E27FC236}">
                <a16:creationId xmlns:a16="http://schemas.microsoft.com/office/drawing/2014/main" id="{28E0420A-1FF3-B546-836E-805995C56DD6}"/>
              </a:ext>
            </a:extLst>
          </p:cNvPr>
          <p:cNvSpPr>
            <a:spLocks noGrp="1"/>
          </p:cNvSpPr>
          <p:nvPr>
            <p:ph type="body" sz="quarter" idx="16" hasCustomPrompt="1"/>
          </p:nvPr>
        </p:nvSpPr>
        <p:spPr>
          <a:xfrm>
            <a:off x="995363" y="1662113"/>
            <a:ext cx="4887276" cy="365125"/>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vl2pPr marL="457200" indent="0">
              <a:buNone/>
              <a:defRPr sz="18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800" b="1">
                <a:latin typeface="Arial" panose="020B0604020202020204" pitchFamily="34" charset="0"/>
                <a:cs typeface="Arial" panose="020B0604020202020204" pitchFamily="34" charset="0"/>
              </a:defRPr>
            </a:lvl4pPr>
            <a:lvl5pPr marL="1828800" indent="0">
              <a:buNone/>
              <a:defRPr sz="1800" b="1">
                <a:latin typeface="Arial" panose="020B0604020202020204" pitchFamily="34" charset="0"/>
                <a:cs typeface="Arial" panose="020B0604020202020204" pitchFamily="34" charset="0"/>
              </a:defRPr>
            </a:lvl5pPr>
          </a:lstStyle>
          <a:p>
            <a:pPr lvl="0"/>
            <a:r>
              <a:rPr lang="en-US"/>
              <a:t>Subhead</a:t>
            </a:r>
          </a:p>
        </p:txBody>
      </p:sp>
      <p:sp>
        <p:nvSpPr>
          <p:cNvPr id="8" name="Text Placeholder 2">
            <a:extLst>
              <a:ext uri="{FF2B5EF4-FFF2-40B4-BE49-F238E27FC236}">
                <a16:creationId xmlns:a16="http://schemas.microsoft.com/office/drawing/2014/main" id="{09467FF9-5E01-DE40-AB4B-DE64045C77E4}"/>
              </a:ext>
            </a:extLst>
          </p:cNvPr>
          <p:cNvSpPr>
            <a:spLocks noGrp="1"/>
          </p:cNvSpPr>
          <p:nvPr>
            <p:ph type="body" sz="quarter" idx="17" hasCustomPrompt="1"/>
          </p:nvPr>
        </p:nvSpPr>
        <p:spPr>
          <a:xfrm>
            <a:off x="6155375" y="1662113"/>
            <a:ext cx="4887276" cy="368300"/>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vl2pPr marL="457200" indent="0">
              <a:buNone/>
              <a:defRPr sz="18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800" b="1">
                <a:latin typeface="Arial" panose="020B0604020202020204" pitchFamily="34" charset="0"/>
                <a:cs typeface="Arial" panose="020B0604020202020204" pitchFamily="34" charset="0"/>
              </a:defRPr>
            </a:lvl4pPr>
            <a:lvl5pPr marL="1828800" indent="0">
              <a:buNone/>
              <a:defRPr sz="1800" b="1">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5">
            <a:extLst>
              <a:ext uri="{FF2B5EF4-FFF2-40B4-BE49-F238E27FC236}">
                <a16:creationId xmlns:a16="http://schemas.microsoft.com/office/drawing/2014/main" id="{443EB786-2919-4C43-8306-37ED8A1CE217}"/>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
        <p:nvSpPr>
          <p:cNvPr id="5" name="Text Placeholder 10">
            <a:extLst>
              <a:ext uri="{FF2B5EF4-FFF2-40B4-BE49-F238E27FC236}">
                <a16:creationId xmlns:a16="http://schemas.microsoft.com/office/drawing/2014/main" id="{450ACD1D-A35A-5EE0-A317-2FBB3DCA65B5}"/>
              </a:ext>
            </a:extLst>
          </p:cNvPr>
          <p:cNvSpPr>
            <a:spLocks noGrp="1"/>
          </p:cNvSpPr>
          <p:nvPr>
            <p:ph type="body" sz="quarter" idx="13" hasCustomPrompt="1"/>
          </p:nvPr>
        </p:nvSpPr>
        <p:spPr>
          <a:xfrm>
            <a:off x="995364" y="2133600"/>
            <a:ext cx="4887276" cy="3602801"/>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a:defRPr sz="1800">
                <a:solidFill>
                  <a:srgbClr val="494F54"/>
                </a:solidFill>
                <a:latin typeface="Arial" panose="020B0604020202020204" pitchFamily="34" charset="0"/>
                <a:cs typeface="Arial" panose="020B0604020202020204" pitchFamily="34" charset="0"/>
              </a:defRPr>
            </a:lvl2pPr>
            <a:lvl3pPr>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Add text</a:t>
            </a:r>
          </a:p>
        </p:txBody>
      </p:sp>
      <p:sp>
        <p:nvSpPr>
          <p:cNvPr id="6" name="Content Placeholder 15">
            <a:extLst>
              <a:ext uri="{FF2B5EF4-FFF2-40B4-BE49-F238E27FC236}">
                <a16:creationId xmlns:a16="http://schemas.microsoft.com/office/drawing/2014/main" id="{39938147-6543-09EC-7393-E3D1E358583C}"/>
              </a:ext>
            </a:extLst>
          </p:cNvPr>
          <p:cNvSpPr>
            <a:spLocks noGrp="1"/>
          </p:cNvSpPr>
          <p:nvPr>
            <p:ph sz="quarter" idx="15" hasCustomPrompt="1"/>
          </p:nvPr>
        </p:nvSpPr>
        <p:spPr>
          <a:xfrm>
            <a:off x="6156960" y="2133600"/>
            <a:ext cx="4885690" cy="3602801"/>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stStyle>
          <a:p>
            <a:pPr lvl="0"/>
            <a:r>
              <a:rPr lang="en-US"/>
              <a:t>Add text</a:t>
            </a:r>
          </a:p>
        </p:txBody>
      </p:sp>
    </p:spTree>
    <p:extLst>
      <p:ext uri="{BB962C8B-B14F-4D97-AF65-F5344CB8AC3E}">
        <p14:creationId xmlns:p14="http://schemas.microsoft.com/office/powerpoint/2010/main" val="3632103579"/>
      </p:ext>
    </p:extLst>
  </p:cSld>
  <p:clrMapOvr>
    <a:masterClrMapping/>
  </p:clrMapOvr>
  <p:extLst>
    <p:ext uri="{DCECCB84-F9BA-43D5-87BE-67443E8EF086}">
      <p15:sldGuideLst xmlns:p15="http://schemas.microsoft.com/office/powerpoint/2012/main">
        <p15:guide id="1" orient="horz" pos="13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Picture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364D2F1-BBED-424C-9E00-CBF489CAD8AE}"/>
              </a:ext>
            </a:extLst>
          </p:cNvPr>
          <p:cNvSpPr>
            <a:spLocks noGrp="1"/>
          </p:cNvSpPr>
          <p:nvPr>
            <p:ph type="title" hasCustomPrompt="1"/>
          </p:nvPr>
        </p:nvSpPr>
        <p:spPr>
          <a:xfrm>
            <a:off x="995363" y="242498"/>
            <a:ext cx="10047288" cy="1096560"/>
          </a:xfrm>
          <a:prstGeom prst="rect">
            <a:avLst/>
          </a:prstGeom>
        </p:spPr>
        <p:txBody>
          <a:bodyPr/>
          <a:lstStyle>
            <a:lvl1pPr>
              <a:defRPr sz="3200" b="1">
                <a:solidFill>
                  <a:srgbClr val="336195"/>
                </a:solidFill>
              </a:defRPr>
            </a:lvl1pPr>
          </a:lstStyle>
          <a:p>
            <a:pPr lvl="0"/>
            <a:r>
              <a:rPr lang="en-US"/>
              <a:t>This is a Title and Picture slide layout.</a:t>
            </a:r>
          </a:p>
        </p:txBody>
      </p:sp>
      <p:sp>
        <p:nvSpPr>
          <p:cNvPr id="3" name="Text Placeholder 2">
            <a:extLst>
              <a:ext uri="{FF2B5EF4-FFF2-40B4-BE49-F238E27FC236}">
                <a16:creationId xmlns:a16="http://schemas.microsoft.com/office/drawing/2014/main" id="{28E0420A-1FF3-B546-836E-805995C56DD6}"/>
              </a:ext>
            </a:extLst>
          </p:cNvPr>
          <p:cNvSpPr>
            <a:spLocks noGrp="1"/>
          </p:cNvSpPr>
          <p:nvPr>
            <p:ph type="body" sz="quarter" idx="16" hasCustomPrompt="1"/>
          </p:nvPr>
        </p:nvSpPr>
        <p:spPr>
          <a:xfrm>
            <a:off x="995363" y="1662113"/>
            <a:ext cx="10047286" cy="368300"/>
          </a:xfrm>
          <a:prstGeom prst="rect">
            <a:avLst/>
          </a:prstGeom>
        </p:spPr>
        <p:txBody>
          <a:bodyPr/>
          <a:lstStyle>
            <a:lvl1pPr marL="0" indent="0">
              <a:buNone/>
              <a:defRPr sz="1800" b="1">
                <a:latin typeface="Arial" panose="020B0604020202020204" pitchFamily="34" charset="0"/>
                <a:cs typeface="Arial" panose="020B0604020202020204" pitchFamily="34" charset="0"/>
              </a:defRPr>
            </a:lvl1pPr>
            <a:lvl2pPr marL="457200" indent="0">
              <a:buNone/>
              <a:defRPr sz="1800" b="1">
                <a:latin typeface="Arial" panose="020B0604020202020204" pitchFamily="34" charset="0"/>
                <a:cs typeface="Arial" panose="020B0604020202020204" pitchFamily="34" charset="0"/>
              </a:defRPr>
            </a:lvl2pPr>
            <a:lvl3pPr marL="914400" indent="0">
              <a:buNone/>
              <a:defRPr sz="1800" b="1">
                <a:latin typeface="Arial" panose="020B0604020202020204" pitchFamily="34" charset="0"/>
                <a:cs typeface="Arial" panose="020B0604020202020204" pitchFamily="34" charset="0"/>
              </a:defRPr>
            </a:lvl3pPr>
            <a:lvl4pPr marL="1371600" indent="0">
              <a:buNone/>
              <a:defRPr sz="1800" b="1">
                <a:latin typeface="Arial" panose="020B0604020202020204" pitchFamily="34" charset="0"/>
                <a:cs typeface="Arial" panose="020B0604020202020204" pitchFamily="34" charset="0"/>
              </a:defRPr>
            </a:lvl4pPr>
            <a:lvl5pPr marL="1828800" indent="0">
              <a:buNone/>
              <a:defRPr sz="1800" b="1">
                <a:latin typeface="Arial" panose="020B0604020202020204" pitchFamily="34" charset="0"/>
                <a:cs typeface="Arial" panose="020B0604020202020204" pitchFamily="34" charset="0"/>
              </a:defRPr>
            </a:lvl5pPr>
          </a:lstStyle>
          <a:p>
            <a:pPr lvl="0"/>
            <a:r>
              <a:rPr lang="en-US"/>
              <a:t>Add Text</a:t>
            </a:r>
          </a:p>
        </p:txBody>
      </p:sp>
      <p:sp>
        <p:nvSpPr>
          <p:cNvPr id="4" name="Picture Placeholder 3">
            <a:extLst>
              <a:ext uri="{FF2B5EF4-FFF2-40B4-BE49-F238E27FC236}">
                <a16:creationId xmlns:a16="http://schemas.microsoft.com/office/drawing/2014/main" id="{3B663821-094A-5649-B36A-09C96EFAEC2F}"/>
              </a:ext>
            </a:extLst>
          </p:cNvPr>
          <p:cNvSpPr>
            <a:spLocks noGrp="1"/>
          </p:cNvSpPr>
          <p:nvPr>
            <p:ph type="pic" sz="quarter" idx="17" hasCustomPrompt="1"/>
          </p:nvPr>
        </p:nvSpPr>
        <p:spPr>
          <a:xfrm>
            <a:off x="995362" y="2160588"/>
            <a:ext cx="10047287" cy="3218934"/>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a:lvl2pPr>
            <a:lvl3pPr marL="1143000" indent="-228600">
              <a:buFont typeface="Courier New" panose="02070309020205020404" pitchFamily="49" charset="0"/>
              <a:buChar char="o"/>
              <a:defRPr/>
            </a:lvl3pPr>
          </a:lstStyle>
          <a:p>
            <a:r>
              <a:rPr lang="en-US"/>
              <a:t>Add Picture</a:t>
            </a:r>
          </a:p>
          <a:p>
            <a:pPr lvl="1"/>
            <a:endParaRPr lang="en-US"/>
          </a:p>
          <a:p>
            <a:pPr lvl="2"/>
            <a:endParaRPr lang="en-US"/>
          </a:p>
        </p:txBody>
      </p:sp>
      <p:sp>
        <p:nvSpPr>
          <p:cNvPr id="6" name="Text Placeholder 5">
            <a:extLst>
              <a:ext uri="{FF2B5EF4-FFF2-40B4-BE49-F238E27FC236}">
                <a16:creationId xmlns:a16="http://schemas.microsoft.com/office/drawing/2014/main" id="{F683738A-1DBD-5B48-929F-0507A7F74464}"/>
              </a:ext>
            </a:extLst>
          </p:cNvPr>
          <p:cNvSpPr>
            <a:spLocks noGrp="1"/>
          </p:cNvSpPr>
          <p:nvPr>
            <p:ph type="body" sz="quarter" idx="18" hasCustomPrompt="1"/>
          </p:nvPr>
        </p:nvSpPr>
        <p:spPr>
          <a:xfrm>
            <a:off x="995363" y="5522213"/>
            <a:ext cx="10047286" cy="272946"/>
          </a:xfrm>
          <a:prstGeom prst="rect">
            <a:avLst/>
          </a:prstGeom>
        </p:spPr>
        <p:txBody>
          <a:bodyPr/>
          <a:lstStyle>
            <a:lvl1pPr marL="0" indent="0">
              <a:buNone/>
              <a:defRPr sz="1050" i="1">
                <a:solidFill>
                  <a:srgbClr val="494F54"/>
                </a:solidFill>
              </a:defRPr>
            </a:lvl1pPr>
            <a:lvl2pPr marL="457200" indent="0">
              <a:buNone/>
              <a:defRPr sz="900" i="1">
                <a:solidFill>
                  <a:srgbClr val="494F54"/>
                </a:solidFill>
              </a:defRPr>
            </a:lvl2pPr>
            <a:lvl3pPr marL="914400" indent="0">
              <a:buNone/>
              <a:defRPr sz="900" i="1">
                <a:solidFill>
                  <a:srgbClr val="494F54"/>
                </a:solidFill>
              </a:defRPr>
            </a:lvl3pPr>
            <a:lvl4pPr marL="1371600" indent="0">
              <a:buNone/>
              <a:defRPr sz="900" i="1">
                <a:solidFill>
                  <a:srgbClr val="494F54"/>
                </a:solidFill>
              </a:defRPr>
            </a:lvl4pPr>
            <a:lvl5pPr marL="1828800" indent="0">
              <a:buNone/>
              <a:defRPr sz="900" i="1">
                <a:solidFill>
                  <a:srgbClr val="494F54"/>
                </a:solidFill>
              </a:defRPr>
            </a:lvl5pPr>
          </a:lstStyle>
          <a:p>
            <a:pPr lvl="0"/>
            <a:r>
              <a:rPr lang="en-US"/>
              <a:t>Source/Footnote text</a:t>
            </a:r>
          </a:p>
        </p:txBody>
      </p:sp>
      <p:sp>
        <p:nvSpPr>
          <p:cNvPr id="10" name="Slide Number Placeholder 5">
            <a:extLst>
              <a:ext uri="{FF2B5EF4-FFF2-40B4-BE49-F238E27FC236}">
                <a16:creationId xmlns:a16="http://schemas.microsoft.com/office/drawing/2014/main" id="{788392BF-784B-4945-B5F5-32C2B6FC2FB7}"/>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208969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By-Side pictures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8C6FBC-FF23-44A5-9626-D3D59EC70993}"/>
              </a:ext>
            </a:extLst>
          </p:cNvPr>
          <p:cNvSpPr>
            <a:spLocks noGrp="1"/>
          </p:cNvSpPr>
          <p:nvPr>
            <p:ph type="title" hasCustomPrompt="1"/>
          </p:nvPr>
        </p:nvSpPr>
        <p:spPr>
          <a:xfrm>
            <a:off x="995362" y="242498"/>
            <a:ext cx="10047287" cy="1096560"/>
          </a:xfrm>
          <a:prstGeom prst="rect">
            <a:avLst/>
          </a:prstGeom>
        </p:spPr>
        <p:txBody>
          <a:bodyPr/>
          <a:lstStyle>
            <a:lvl1pPr>
              <a:defRPr sz="3200" b="1">
                <a:solidFill>
                  <a:srgbClr val="336195"/>
                </a:solidFill>
              </a:defRPr>
            </a:lvl1pPr>
          </a:lstStyle>
          <a:p>
            <a:pPr lvl="0"/>
            <a:r>
              <a:rPr lang="en-US"/>
              <a:t>This is a Side-By-Side pictures slide layout.</a:t>
            </a:r>
          </a:p>
        </p:txBody>
      </p:sp>
      <p:sp>
        <p:nvSpPr>
          <p:cNvPr id="4" name="Picture Placeholder 3">
            <a:extLst>
              <a:ext uri="{FF2B5EF4-FFF2-40B4-BE49-F238E27FC236}">
                <a16:creationId xmlns:a16="http://schemas.microsoft.com/office/drawing/2014/main" id="{3B663821-094A-5649-B36A-09C96EFAEC2F}"/>
              </a:ext>
            </a:extLst>
          </p:cNvPr>
          <p:cNvSpPr>
            <a:spLocks noGrp="1"/>
          </p:cNvSpPr>
          <p:nvPr>
            <p:ph type="pic" sz="quarter" idx="17"/>
          </p:nvPr>
        </p:nvSpPr>
        <p:spPr>
          <a:xfrm>
            <a:off x="995363" y="1665019"/>
            <a:ext cx="4781407" cy="3218934"/>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a:lvl2pPr>
            <a:lvl3pPr marL="1143000" indent="-228600">
              <a:buFont typeface="Courier New" panose="02070309020205020404" pitchFamily="49" charset="0"/>
              <a:buChar char="o"/>
              <a:defRPr/>
            </a:lvl3pPr>
          </a:lstStyle>
          <a:p>
            <a:r>
              <a:rPr lang="en-US"/>
              <a:t>Click icon to add picture</a:t>
            </a:r>
          </a:p>
        </p:txBody>
      </p:sp>
      <p:sp>
        <p:nvSpPr>
          <p:cNvPr id="5" name="Text Placeholder 4">
            <a:extLst>
              <a:ext uri="{FF2B5EF4-FFF2-40B4-BE49-F238E27FC236}">
                <a16:creationId xmlns:a16="http://schemas.microsoft.com/office/drawing/2014/main" id="{EE551B0B-6AF7-0C4B-9DC9-C5D4EB8949CE}"/>
              </a:ext>
            </a:extLst>
          </p:cNvPr>
          <p:cNvSpPr>
            <a:spLocks noGrp="1"/>
          </p:cNvSpPr>
          <p:nvPr>
            <p:ph type="body" sz="quarter" idx="19" hasCustomPrompt="1"/>
          </p:nvPr>
        </p:nvSpPr>
        <p:spPr>
          <a:xfrm>
            <a:off x="995363" y="4987925"/>
            <a:ext cx="4781550" cy="221990"/>
          </a:xfrm>
          <a:prstGeom prst="rect">
            <a:avLst/>
          </a:prstGeom>
        </p:spPr>
        <p:txBody>
          <a:bodyPr/>
          <a:lstStyle>
            <a:lvl1pPr marL="0" indent="0" algn="ctr">
              <a:buNone/>
              <a:defRPr sz="1400" b="1">
                <a:solidFill>
                  <a:srgbClr val="494F54"/>
                </a:solidFill>
                <a:latin typeface="Arial" panose="020B0604020202020204" pitchFamily="34" charset="0"/>
                <a:cs typeface="Arial" panose="020B0604020202020204" pitchFamily="34" charset="0"/>
              </a:defRPr>
            </a:lvl1pPr>
            <a:lvl2pPr marL="457200" indent="0">
              <a:buNone/>
              <a:defRPr sz="1400" b="1">
                <a:solidFill>
                  <a:srgbClr val="494F54"/>
                </a:solidFill>
                <a:latin typeface="Arial" panose="020B0604020202020204" pitchFamily="34" charset="0"/>
                <a:cs typeface="Arial" panose="020B0604020202020204" pitchFamily="34" charset="0"/>
              </a:defRPr>
            </a:lvl2pPr>
            <a:lvl3pPr marL="914400" indent="0">
              <a:buNone/>
              <a:defRPr sz="1400" b="1">
                <a:solidFill>
                  <a:srgbClr val="494F54"/>
                </a:solidFill>
                <a:latin typeface="Arial" panose="020B0604020202020204" pitchFamily="34" charset="0"/>
                <a:cs typeface="Arial" panose="020B0604020202020204" pitchFamily="34" charset="0"/>
              </a:defRPr>
            </a:lvl3pPr>
            <a:lvl4pPr marL="1371600" indent="0">
              <a:buNone/>
              <a:defRPr sz="1400" b="1">
                <a:solidFill>
                  <a:srgbClr val="494F54"/>
                </a:solidFill>
                <a:latin typeface="Arial" panose="020B0604020202020204" pitchFamily="34" charset="0"/>
                <a:cs typeface="Arial" panose="020B0604020202020204" pitchFamily="34" charset="0"/>
              </a:defRPr>
            </a:lvl4pPr>
            <a:lvl5pPr marL="1828800" indent="0">
              <a:buNone/>
              <a:defRPr sz="1400" b="1">
                <a:solidFill>
                  <a:srgbClr val="494F54"/>
                </a:solidFill>
                <a:latin typeface="Arial" panose="020B0604020202020204" pitchFamily="34" charset="0"/>
                <a:cs typeface="Arial" panose="020B0604020202020204" pitchFamily="34" charset="0"/>
              </a:defRPr>
            </a:lvl5pPr>
          </a:lstStyle>
          <a:p>
            <a:pPr lvl="0"/>
            <a:r>
              <a:rPr lang="en-US"/>
              <a:t>Caption Text</a:t>
            </a:r>
          </a:p>
        </p:txBody>
      </p:sp>
      <p:sp>
        <p:nvSpPr>
          <p:cNvPr id="7" name="Picture Placeholder 3">
            <a:extLst>
              <a:ext uri="{FF2B5EF4-FFF2-40B4-BE49-F238E27FC236}">
                <a16:creationId xmlns:a16="http://schemas.microsoft.com/office/drawing/2014/main" id="{F608ADD9-01A5-E94E-9788-502A5353F07E}"/>
              </a:ext>
            </a:extLst>
          </p:cNvPr>
          <p:cNvSpPr>
            <a:spLocks noGrp="1"/>
          </p:cNvSpPr>
          <p:nvPr>
            <p:ph type="pic" sz="quarter" idx="18"/>
          </p:nvPr>
        </p:nvSpPr>
        <p:spPr>
          <a:xfrm>
            <a:off x="6261242" y="1662113"/>
            <a:ext cx="4781407" cy="3218934"/>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marL="457200" indent="0">
              <a:buFont typeface="Wingdings" panose="05000000000000000000" pitchFamily="2" charset="2"/>
              <a:buNone/>
              <a:defRPr/>
            </a:lvl2pPr>
            <a:lvl3pPr marL="1143000" indent="-228600">
              <a:buFont typeface="Courier New" panose="02070309020205020404" pitchFamily="49" charset="0"/>
              <a:buChar char="o"/>
              <a:defRPr/>
            </a:lvl3pPr>
          </a:lstStyle>
          <a:p>
            <a:r>
              <a:rPr lang="en-US"/>
              <a:t>Click icon to add picture</a:t>
            </a:r>
          </a:p>
        </p:txBody>
      </p:sp>
      <p:sp>
        <p:nvSpPr>
          <p:cNvPr id="10" name="Text Placeholder 4">
            <a:extLst>
              <a:ext uri="{FF2B5EF4-FFF2-40B4-BE49-F238E27FC236}">
                <a16:creationId xmlns:a16="http://schemas.microsoft.com/office/drawing/2014/main" id="{C6E144E2-797B-0E42-BA6A-32F937C4C5FA}"/>
              </a:ext>
            </a:extLst>
          </p:cNvPr>
          <p:cNvSpPr>
            <a:spLocks noGrp="1"/>
          </p:cNvSpPr>
          <p:nvPr>
            <p:ph type="body" sz="quarter" idx="20" hasCustomPrompt="1"/>
          </p:nvPr>
        </p:nvSpPr>
        <p:spPr>
          <a:xfrm>
            <a:off x="6261242" y="4987925"/>
            <a:ext cx="4781550" cy="221990"/>
          </a:xfrm>
          <a:prstGeom prst="rect">
            <a:avLst/>
          </a:prstGeom>
        </p:spPr>
        <p:txBody>
          <a:bodyPr/>
          <a:lstStyle>
            <a:lvl1pPr marL="0" indent="0" algn="ctr">
              <a:buNone/>
              <a:defRPr sz="1400" b="1">
                <a:solidFill>
                  <a:srgbClr val="494F54"/>
                </a:solidFill>
                <a:latin typeface="Arial" panose="020B0604020202020204" pitchFamily="34" charset="0"/>
                <a:cs typeface="Arial" panose="020B0604020202020204" pitchFamily="34" charset="0"/>
              </a:defRPr>
            </a:lvl1pPr>
            <a:lvl2pPr marL="457200" indent="0">
              <a:buNone/>
              <a:defRPr sz="1400" b="1">
                <a:solidFill>
                  <a:srgbClr val="494F54"/>
                </a:solidFill>
                <a:latin typeface="Arial" panose="020B0604020202020204" pitchFamily="34" charset="0"/>
                <a:cs typeface="Arial" panose="020B0604020202020204" pitchFamily="34" charset="0"/>
              </a:defRPr>
            </a:lvl2pPr>
            <a:lvl3pPr marL="914400" indent="0">
              <a:buNone/>
              <a:defRPr sz="1400" b="1">
                <a:solidFill>
                  <a:srgbClr val="494F54"/>
                </a:solidFill>
                <a:latin typeface="Arial" panose="020B0604020202020204" pitchFamily="34" charset="0"/>
                <a:cs typeface="Arial" panose="020B0604020202020204" pitchFamily="34" charset="0"/>
              </a:defRPr>
            </a:lvl3pPr>
            <a:lvl4pPr marL="1371600" indent="0">
              <a:buNone/>
              <a:defRPr sz="1400" b="1">
                <a:solidFill>
                  <a:srgbClr val="494F54"/>
                </a:solidFill>
                <a:latin typeface="Arial" panose="020B0604020202020204" pitchFamily="34" charset="0"/>
                <a:cs typeface="Arial" panose="020B0604020202020204" pitchFamily="34" charset="0"/>
              </a:defRPr>
            </a:lvl4pPr>
            <a:lvl5pPr marL="1828800" indent="0">
              <a:buNone/>
              <a:defRPr sz="1400" b="1">
                <a:solidFill>
                  <a:srgbClr val="494F54"/>
                </a:solidFill>
                <a:latin typeface="Arial" panose="020B0604020202020204" pitchFamily="34" charset="0"/>
                <a:cs typeface="Arial" panose="020B0604020202020204" pitchFamily="34" charset="0"/>
              </a:defRPr>
            </a:lvl5pPr>
          </a:lstStyle>
          <a:p>
            <a:pPr lvl="0"/>
            <a:r>
              <a:rPr lang="en-US"/>
              <a:t>Caption Text</a:t>
            </a:r>
          </a:p>
        </p:txBody>
      </p:sp>
      <p:sp>
        <p:nvSpPr>
          <p:cNvPr id="12" name="Slide Number Placeholder 5">
            <a:extLst>
              <a:ext uri="{FF2B5EF4-FFF2-40B4-BE49-F238E27FC236}">
                <a16:creationId xmlns:a16="http://schemas.microsoft.com/office/drawing/2014/main" id="{1D75F234-4A46-FB48-AEA9-EC5FBF5664F7}"/>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793287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1300A0-F872-4D69-9336-3E4D6B6A5142}"/>
              </a:ext>
            </a:extLst>
          </p:cNvPr>
          <p:cNvSpPr>
            <a:spLocks noGrp="1"/>
          </p:cNvSpPr>
          <p:nvPr>
            <p:ph type="title" hasCustomPrompt="1"/>
          </p:nvPr>
        </p:nvSpPr>
        <p:spPr>
          <a:xfrm>
            <a:off x="994410" y="1932842"/>
            <a:ext cx="10060940" cy="303848"/>
          </a:xfrm>
          <a:prstGeom prst="rect">
            <a:avLst/>
          </a:prstGeom>
        </p:spPr>
        <p:txBody>
          <a:bodyPr/>
          <a:lstStyle>
            <a:lvl1pPr>
              <a:defRPr sz="1400" b="1">
                <a:solidFill>
                  <a:srgbClr val="336195"/>
                </a:solidFill>
              </a:defRPr>
            </a:lvl1pPr>
          </a:lstStyle>
          <a:p>
            <a:pPr lvl="0"/>
            <a:r>
              <a:rPr lang="en-US"/>
              <a:t>This is a Quote slide layout.</a:t>
            </a:r>
          </a:p>
        </p:txBody>
      </p:sp>
      <p:sp>
        <p:nvSpPr>
          <p:cNvPr id="8" name="Text Placeholder 7">
            <a:extLst>
              <a:ext uri="{FF2B5EF4-FFF2-40B4-BE49-F238E27FC236}">
                <a16:creationId xmlns:a16="http://schemas.microsoft.com/office/drawing/2014/main" id="{9EFDC272-5AB2-F04A-A228-EA40FE2DBC63}"/>
              </a:ext>
            </a:extLst>
          </p:cNvPr>
          <p:cNvSpPr>
            <a:spLocks noGrp="1"/>
          </p:cNvSpPr>
          <p:nvPr>
            <p:ph type="body" sz="quarter" idx="16" hasCustomPrompt="1"/>
          </p:nvPr>
        </p:nvSpPr>
        <p:spPr>
          <a:xfrm>
            <a:off x="1009650" y="2387600"/>
            <a:ext cx="10045700" cy="2290763"/>
          </a:xfrm>
          <a:prstGeom prst="rect">
            <a:avLst/>
          </a:prstGeom>
        </p:spPr>
        <p:txBody>
          <a:bodyPr/>
          <a:lstStyle>
            <a:lvl1pPr marL="0" indent="0">
              <a:buNone/>
              <a:defRPr sz="1800" b="0" i="1">
                <a:solidFill>
                  <a:srgbClr val="494F54"/>
                </a:solidFill>
                <a:latin typeface="Arial" panose="020B0604020202020204" pitchFamily="34" charset="0"/>
                <a:cs typeface="Arial" panose="020B0604020202020204" pitchFamily="34" charset="0"/>
              </a:defRPr>
            </a:lvl1pPr>
            <a:lvl2pPr marL="457200" indent="0">
              <a:buNone/>
              <a:defRPr sz="1800" b="0" i="1">
                <a:solidFill>
                  <a:srgbClr val="494F54"/>
                </a:solidFill>
                <a:latin typeface="Arial" panose="020B0604020202020204" pitchFamily="34" charset="0"/>
                <a:cs typeface="Arial" panose="020B0604020202020204" pitchFamily="34" charset="0"/>
              </a:defRPr>
            </a:lvl2pPr>
            <a:lvl3pPr marL="914400" indent="0">
              <a:buNone/>
              <a:defRPr sz="1800" b="0" i="1">
                <a:solidFill>
                  <a:srgbClr val="494F54"/>
                </a:solidFill>
                <a:latin typeface="Arial" panose="020B0604020202020204" pitchFamily="34" charset="0"/>
                <a:cs typeface="Arial" panose="020B0604020202020204" pitchFamily="34" charset="0"/>
              </a:defRPr>
            </a:lvl3pPr>
            <a:lvl4pPr marL="1371600" indent="0">
              <a:buNone/>
              <a:defRPr sz="1800" b="0" i="1">
                <a:solidFill>
                  <a:srgbClr val="494F54"/>
                </a:solidFill>
                <a:latin typeface="Arial" panose="020B0604020202020204" pitchFamily="34" charset="0"/>
                <a:cs typeface="Arial" panose="020B0604020202020204" pitchFamily="34" charset="0"/>
              </a:defRPr>
            </a:lvl4pPr>
            <a:lvl5pPr marL="1828800" indent="0">
              <a:buNone/>
              <a:defRPr sz="1800" b="0" i="1">
                <a:solidFill>
                  <a:srgbClr val="494F54"/>
                </a:solidFill>
                <a:latin typeface="Arial" panose="020B0604020202020204" pitchFamily="34" charset="0"/>
                <a:cs typeface="Arial" panose="020B0604020202020204" pitchFamily="34" charset="0"/>
              </a:defRPr>
            </a:lvl5pPr>
          </a:lstStyle>
          <a:p>
            <a:pPr lvl="0"/>
            <a:r>
              <a:rPr lang="en-US"/>
              <a:t>Quote text</a:t>
            </a:r>
          </a:p>
        </p:txBody>
      </p:sp>
      <p:sp>
        <p:nvSpPr>
          <p:cNvPr id="6" name="Slide Number Placeholder 5">
            <a:extLst>
              <a:ext uri="{FF2B5EF4-FFF2-40B4-BE49-F238E27FC236}">
                <a16:creationId xmlns:a16="http://schemas.microsoft.com/office/drawing/2014/main" id="{C474641B-A24D-D144-A565-2B94CFC071B5}"/>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3777651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p:cSld name="3_Two Content">
    <p:bg>
      <p:bgPr>
        <a:solidFill>
          <a:schemeClr val="lt1"/>
        </a:solidFill>
        <a:effectLst/>
      </p:bgPr>
    </p:bg>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838200" y="137161"/>
            <a:ext cx="10515600" cy="119850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01970"/>
              </a:buClr>
              <a:buSzPts val="3200"/>
              <a:buFont typeface="Arial"/>
              <a:buNone/>
              <a:defRPr sz="3200" b="1">
                <a:solidFill>
                  <a:srgbClr val="00197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838200" y="1463041"/>
            <a:ext cx="6689747" cy="455371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1000"/>
              </a:spcBef>
              <a:spcAft>
                <a:spcPts val="0"/>
              </a:spcAft>
              <a:buClr>
                <a:srgbClr val="21607C"/>
              </a:buClr>
              <a:buSzPts val="2200"/>
              <a:buChar char="•"/>
              <a:defRPr sz="2200"/>
            </a:lvl1pPr>
            <a:lvl2pPr marL="914400" lvl="1" indent="-330200" algn="l">
              <a:lnSpc>
                <a:spcPct val="100000"/>
              </a:lnSpc>
              <a:spcBef>
                <a:spcPts val="1000"/>
              </a:spcBef>
              <a:spcAft>
                <a:spcPts val="0"/>
              </a:spcAft>
              <a:buClr>
                <a:srgbClr val="21607C"/>
              </a:buClr>
              <a:buSzPts val="1600"/>
              <a:buChar char="•"/>
              <a:defRPr sz="1600"/>
            </a:lvl2pPr>
            <a:lvl3pPr marL="1371600" lvl="2" indent="-317500" algn="l">
              <a:lnSpc>
                <a:spcPct val="100000"/>
              </a:lnSpc>
              <a:spcBef>
                <a:spcPts val="1000"/>
              </a:spcBef>
              <a:spcAft>
                <a:spcPts val="0"/>
              </a:spcAft>
              <a:buClr>
                <a:srgbClr val="21607C"/>
              </a:buClr>
              <a:buSzPts val="1400"/>
              <a:buChar char="•"/>
              <a:defRPr sz="1400"/>
            </a:lvl3pPr>
            <a:lvl4pPr marL="1828800" lvl="3" indent="-317500" algn="l">
              <a:lnSpc>
                <a:spcPct val="100000"/>
              </a:lnSpc>
              <a:spcBef>
                <a:spcPts val="1000"/>
              </a:spcBef>
              <a:spcAft>
                <a:spcPts val="0"/>
              </a:spcAft>
              <a:buClr>
                <a:srgbClr val="21607C"/>
              </a:buClr>
              <a:buSzPts val="1400"/>
              <a:buChar char="•"/>
              <a:defRPr sz="1400"/>
            </a:lvl4pPr>
            <a:lvl5pPr marL="2286000" lvl="4" indent="-304800" algn="l">
              <a:lnSpc>
                <a:spcPct val="100000"/>
              </a:lnSpc>
              <a:spcBef>
                <a:spcPts val="1000"/>
              </a:spcBef>
              <a:spcAft>
                <a:spcPts val="0"/>
              </a:spcAft>
              <a:buClr>
                <a:srgbClr val="21607C"/>
              </a:buClr>
              <a:buSzPts val="1200"/>
              <a:buChar char="•"/>
              <a:defRPr sz="12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2"/>
          </p:nvPr>
        </p:nvSpPr>
        <p:spPr>
          <a:xfrm>
            <a:off x="7748875" y="1461915"/>
            <a:ext cx="3604924" cy="455371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1000"/>
              </a:spcBef>
              <a:spcAft>
                <a:spcPts val="0"/>
              </a:spcAft>
              <a:buClr>
                <a:srgbClr val="21607C"/>
              </a:buClr>
              <a:buSzPts val="2200"/>
              <a:buChar char="•"/>
              <a:defRPr sz="2200"/>
            </a:lvl1pPr>
            <a:lvl2pPr marL="914400" lvl="1" indent="-330200" algn="l">
              <a:lnSpc>
                <a:spcPct val="100000"/>
              </a:lnSpc>
              <a:spcBef>
                <a:spcPts val="1000"/>
              </a:spcBef>
              <a:spcAft>
                <a:spcPts val="0"/>
              </a:spcAft>
              <a:buClr>
                <a:srgbClr val="21607C"/>
              </a:buClr>
              <a:buSzPts val="1600"/>
              <a:buChar char="•"/>
              <a:defRPr sz="1600"/>
            </a:lvl2pPr>
            <a:lvl3pPr marL="1371600" lvl="2" indent="-317500" algn="l">
              <a:lnSpc>
                <a:spcPct val="100000"/>
              </a:lnSpc>
              <a:spcBef>
                <a:spcPts val="1000"/>
              </a:spcBef>
              <a:spcAft>
                <a:spcPts val="0"/>
              </a:spcAft>
              <a:buClr>
                <a:srgbClr val="21607C"/>
              </a:buClr>
              <a:buSzPts val="1400"/>
              <a:buChar char="•"/>
              <a:defRPr sz="1400"/>
            </a:lvl3pPr>
            <a:lvl4pPr marL="1828800" lvl="3" indent="-304800" algn="l">
              <a:lnSpc>
                <a:spcPct val="100000"/>
              </a:lnSpc>
              <a:spcBef>
                <a:spcPts val="1000"/>
              </a:spcBef>
              <a:spcAft>
                <a:spcPts val="0"/>
              </a:spcAft>
              <a:buClr>
                <a:srgbClr val="21607C"/>
              </a:buClr>
              <a:buSzPts val="1200"/>
              <a:buChar char="•"/>
              <a:defRPr sz="1200"/>
            </a:lvl4pPr>
            <a:lvl5pPr marL="2286000" lvl="4" indent="-304800" algn="l">
              <a:lnSpc>
                <a:spcPct val="100000"/>
              </a:lnSpc>
              <a:spcBef>
                <a:spcPts val="1000"/>
              </a:spcBef>
              <a:spcAft>
                <a:spcPts val="0"/>
              </a:spcAft>
              <a:buClr>
                <a:srgbClr val="21607C"/>
              </a:buClr>
              <a:buSzPts val="1200"/>
              <a:buChar char="•"/>
              <a:defRPr sz="12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27"/>
          <p:cNvPicPr preferRelativeResize="0"/>
          <p:nvPr/>
        </p:nvPicPr>
        <p:blipFill rotWithShape="1">
          <a:blip r:embed="rId2">
            <a:alphaModFix/>
          </a:blip>
          <a:srcRect l="17522" t="8803" b="20512"/>
          <a:stretch/>
        </p:blipFill>
        <p:spPr>
          <a:xfrm>
            <a:off x="-877" y="6061102"/>
            <a:ext cx="12207240" cy="784613"/>
          </a:xfrm>
          <a:prstGeom prst="rect">
            <a:avLst/>
          </a:prstGeom>
          <a:noFill/>
          <a:ln>
            <a:noFill/>
          </a:ln>
        </p:spPr>
      </p:pic>
      <p:pic>
        <p:nvPicPr>
          <p:cNvPr id="28" name="Google Shape;28;p27"/>
          <p:cNvPicPr preferRelativeResize="0"/>
          <p:nvPr/>
        </p:nvPicPr>
        <p:blipFill rotWithShape="1">
          <a:blip r:embed="rId3">
            <a:alphaModFix/>
          </a:blip>
          <a:srcRect/>
          <a:stretch/>
        </p:blipFill>
        <p:spPr>
          <a:xfrm>
            <a:off x="11315812" y="6160572"/>
            <a:ext cx="586463" cy="583545"/>
          </a:xfrm>
          <a:prstGeom prst="rect">
            <a:avLst/>
          </a:prstGeom>
          <a:noFill/>
          <a:ln>
            <a:noFill/>
          </a:ln>
        </p:spPr>
      </p:pic>
      <p:sp>
        <p:nvSpPr>
          <p:cNvPr id="29" name="Google Shape;29;p27"/>
          <p:cNvSpPr txBox="1">
            <a:spLocks noGrp="1"/>
          </p:cNvSpPr>
          <p:nvPr>
            <p:ph type="sldNum" idx="12"/>
          </p:nvPr>
        </p:nvSpPr>
        <p:spPr>
          <a:xfrm>
            <a:off x="838200" y="6356353"/>
            <a:ext cx="36576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616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3"/>
        <p:cNvGrpSpPr/>
        <p:nvPr/>
      </p:nvGrpSpPr>
      <p:grpSpPr>
        <a:xfrm>
          <a:off x="0" y="0"/>
          <a:ext cx="0" cy="0"/>
          <a:chOff x="0" y="0"/>
          <a:chExt cx="0" cy="0"/>
        </a:xfrm>
      </p:grpSpPr>
      <p:sp>
        <p:nvSpPr>
          <p:cNvPr id="34" name="Google Shape;34;p1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5388"/>
              </a:buClr>
              <a:buSzPts val="2400"/>
              <a:buNone/>
              <a:defRPr sz="2400" b="1"/>
            </a:lvl1pPr>
            <a:lvl2pPr marL="914400" lvl="1" indent="-228600" algn="l">
              <a:lnSpc>
                <a:spcPct val="90000"/>
              </a:lnSpc>
              <a:spcBef>
                <a:spcPts val="500"/>
              </a:spcBef>
              <a:spcAft>
                <a:spcPts val="0"/>
              </a:spcAft>
              <a:buClr>
                <a:srgbClr val="BF3C1B"/>
              </a:buClr>
              <a:buSzPts val="2000"/>
              <a:buNone/>
              <a:defRPr sz="2000" b="1"/>
            </a:lvl2pPr>
            <a:lvl3pPr marL="1371600" lvl="2" indent="-228600" algn="l">
              <a:lnSpc>
                <a:spcPct val="90000"/>
              </a:lnSpc>
              <a:spcBef>
                <a:spcPts val="500"/>
              </a:spcBef>
              <a:spcAft>
                <a:spcPts val="0"/>
              </a:spcAft>
              <a:buClr>
                <a:srgbClr val="FCAC38"/>
              </a:buClr>
              <a:buSzPts val="1800"/>
              <a:buNone/>
              <a:defRPr sz="1800" b="1"/>
            </a:lvl3pPr>
            <a:lvl4pPr marL="1828800" lvl="3" indent="-228600" algn="l">
              <a:lnSpc>
                <a:spcPct val="90000"/>
              </a:lnSpc>
              <a:spcBef>
                <a:spcPts val="500"/>
              </a:spcBef>
              <a:spcAft>
                <a:spcPts val="0"/>
              </a:spcAft>
              <a:buClr>
                <a:srgbClr val="005286"/>
              </a:buClr>
              <a:buSzPts val="1600"/>
              <a:buNone/>
              <a:defRPr sz="1600" b="1"/>
            </a:lvl4pPr>
            <a:lvl5pPr marL="2286000" lvl="4" indent="-228600" algn="l">
              <a:lnSpc>
                <a:spcPct val="90000"/>
              </a:lnSpc>
              <a:spcBef>
                <a:spcPts val="500"/>
              </a:spcBef>
              <a:spcAft>
                <a:spcPts val="0"/>
              </a:spcAft>
              <a:buClr>
                <a:srgbClr val="BF2E1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1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5388"/>
              </a:buClr>
              <a:buSzPts val="1800"/>
              <a:buChar char="•"/>
              <a:defRPr/>
            </a:lvl1pPr>
            <a:lvl2pPr marL="914400" lvl="1" indent="-342900" algn="l">
              <a:lnSpc>
                <a:spcPct val="90000"/>
              </a:lnSpc>
              <a:spcBef>
                <a:spcPts val="500"/>
              </a:spcBef>
              <a:spcAft>
                <a:spcPts val="0"/>
              </a:spcAft>
              <a:buClr>
                <a:srgbClr val="BF3C1B"/>
              </a:buClr>
              <a:buSzPts val="1800"/>
              <a:buChar char="•"/>
              <a:defRPr/>
            </a:lvl2pPr>
            <a:lvl3pPr marL="1371600" lvl="2" indent="-342900" algn="l">
              <a:lnSpc>
                <a:spcPct val="90000"/>
              </a:lnSpc>
              <a:spcBef>
                <a:spcPts val="500"/>
              </a:spcBef>
              <a:spcAft>
                <a:spcPts val="0"/>
              </a:spcAft>
              <a:buClr>
                <a:srgbClr val="FCAC38"/>
              </a:buClr>
              <a:buSzPts val="1800"/>
              <a:buChar char="•"/>
              <a:defRPr/>
            </a:lvl3pPr>
            <a:lvl4pPr marL="1828800" lvl="3" indent="-342900" algn="l">
              <a:lnSpc>
                <a:spcPct val="90000"/>
              </a:lnSpc>
              <a:spcBef>
                <a:spcPts val="500"/>
              </a:spcBef>
              <a:spcAft>
                <a:spcPts val="0"/>
              </a:spcAft>
              <a:buClr>
                <a:srgbClr val="005286"/>
              </a:buClr>
              <a:buSzPts val="1800"/>
              <a:buChar char="•"/>
              <a:defRPr/>
            </a:lvl4pPr>
            <a:lvl5pPr marL="2286000" lvl="4" indent="-342900" algn="l">
              <a:lnSpc>
                <a:spcPct val="90000"/>
              </a:lnSpc>
              <a:spcBef>
                <a:spcPts val="500"/>
              </a:spcBef>
              <a:spcAft>
                <a:spcPts val="0"/>
              </a:spcAft>
              <a:buClr>
                <a:srgbClr val="BF2E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005388"/>
              </a:buClr>
              <a:buSzPts val="2400"/>
              <a:buNone/>
              <a:defRPr sz="2400" b="1"/>
            </a:lvl1pPr>
            <a:lvl2pPr marL="914400" lvl="1" indent="-228600" algn="l">
              <a:lnSpc>
                <a:spcPct val="90000"/>
              </a:lnSpc>
              <a:spcBef>
                <a:spcPts val="500"/>
              </a:spcBef>
              <a:spcAft>
                <a:spcPts val="0"/>
              </a:spcAft>
              <a:buClr>
                <a:srgbClr val="BF3C1B"/>
              </a:buClr>
              <a:buSzPts val="2000"/>
              <a:buNone/>
              <a:defRPr sz="2000" b="1"/>
            </a:lvl2pPr>
            <a:lvl3pPr marL="1371600" lvl="2" indent="-228600" algn="l">
              <a:lnSpc>
                <a:spcPct val="90000"/>
              </a:lnSpc>
              <a:spcBef>
                <a:spcPts val="500"/>
              </a:spcBef>
              <a:spcAft>
                <a:spcPts val="0"/>
              </a:spcAft>
              <a:buClr>
                <a:srgbClr val="FCAC38"/>
              </a:buClr>
              <a:buSzPts val="1800"/>
              <a:buNone/>
              <a:defRPr sz="1800" b="1"/>
            </a:lvl3pPr>
            <a:lvl4pPr marL="1828800" lvl="3" indent="-228600" algn="l">
              <a:lnSpc>
                <a:spcPct val="90000"/>
              </a:lnSpc>
              <a:spcBef>
                <a:spcPts val="500"/>
              </a:spcBef>
              <a:spcAft>
                <a:spcPts val="0"/>
              </a:spcAft>
              <a:buClr>
                <a:srgbClr val="005286"/>
              </a:buClr>
              <a:buSzPts val="1600"/>
              <a:buNone/>
              <a:defRPr sz="1600" b="1"/>
            </a:lvl4pPr>
            <a:lvl5pPr marL="2286000" lvl="4" indent="-228600" algn="l">
              <a:lnSpc>
                <a:spcPct val="90000"/>
              </a:lnSpc>
              <a:spcBef>
                <a:spcPts val="500"/>
              </a:spcBef>
              <a:spcAft>
                <a:spcPts val="0"/>
              </a:spcAft>
              <a:buClr>
                <a:srgbClr val="BF2E1B"/>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1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005388"/>
              </a:buClr>
              <a:buSzPts val="1800"/>
              <a:buChar char="•"/>
              <a:defRPr/>
            </a:lvl1pPr>
            <a:lvl2pPr marL="914400" lvl="1" indent="-342900" algn="l">
              <a:lnSpc>
                <a:spcPct val="90000"/>
              </a:lnSpc>
              <a:spcBef>
                <a:spcPts val="500"/>
              </a:spcBef>
              <a:spcAft>
                <a:spcPts val="0"/>
              </a:spcAft>
              <a:buClr>
                <a:srgbClr val="BF3C1B"/>
              </a:buClr>
              <a:buSzPts val="1800"/>
              <a:buChar char="•"/>
              <a:defRPr/>
            </a:lvl2pPr>
            <a:lvl3pPr marL="1371600" lvl="2" indent="-342900" algn="l">
              <a:lnSpc>
                <a:spcPct val="90000"/>
              </a:lnSpc>
              <a:spcBef>
                <a:spcPts val="500"/>
              </a:spcBef>
              <a:spcAft>
                <a:spcPts val="0"/>
              </a:spcAft>
              <a:buClr>
                <a:srgbClr val="FCAC38"/>
              </a:buClr>
              <a:buSzPts val="1800"/>
              <a:buChar char="•"/>
              <a:defRPr/>
            </a:lvl3pPr>
            <a:lvl4pPr marL="1828800" lvl="3" indent="-342900" algn="l">
              <a:lnSpc>
                <a:spcPct val="90000"/>
              </a:lnSpc>
              <a:spcBef>
                <a:spcPts val="500"/>
              </a:spcBef>
              <a:spcAft>
                <a:spcPts val="0"/>
              </a:spcAft>
              <a:buClr>
                <a:srgbClr val="005286"/>
              </a:buClr>
              <a:buSzPts val="1800"/>
              <a:buChar char="•"/>
              <a:defRPr/>
            </a:lvl4pPr>
            <a:lvl5pPr marL="2286000" lvl="4" indent="-342900" algn="l">
              <a:lnSpc>
                <a:spcPct val="90000"/>
              </a:lnSpc>
              <a:spcBef>
                <a:spcPts val="500"/>
              </a:spcBef>
              <a:spcAft>
                <a:spcPts val="0"/>
              </a:spcAft>
              <a:buClr>
                <a:srgbClr val="BF2E1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41" name="Google Shape;41;p17"/>
          <p:cNvSpPr txBox="1"/>
          <p:nvPr/>
        </p:nvSpPr>
        <p:spPr>
          <a:xfrm>
            <a:off x="1901349" y="168673"/>
            <a:ext cx="9452451" cy="11773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Calibri"/>
              <a:buNone/>
            </a:pPr>
            <a:endParaRPr sz="4400">
              <a:solidFill>
                <a:schemeClr val="lt1"/>
              </a:solidFill>
              <a:latin typeface="Calibri"/>
              <a:ea typeface="Calibri"/>
              <a:cs typeface="Calibri"/>
              <a:sym typeface="Calibri"/>
            </a:endParaRPr>
          </a:p>
        </p:txBody>
      </p:sp>
      <p:sp>
        <p:nvSpPr>
          <p:cNvPr id="42" name="Google Shape;42;p17"/>
          <p:cNvSpPr txBox="1">
            <a:spLocks noGrp="1"/>
          </p:cNvSpPr>
          <p:nvPr>
            <p:ph type="title"/>
          </p:nvPr>
        </p:nvSpPr>
        <p:spPr>
          <a:xfrm>
            <a:off x="1901349" y="292498"/>
            <a:ext cx="9452451" cy="938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3A7E6F-A329-4B7B-A102-ACF9C637792C}"/>
              </a:ext>
            </a:extLst>
          </p:cNvPr>
          <p:cNvSpPr>
            <a:spLocks noGrp="1"/>
          </p:cNvSpPr>
          <p:nvPr>
            <p:ph type="title" hasCustomPrompt="1"/>
          </p:nvPr>
        </p:nvSpPr>
        <p:spPr>
          <a:xfrm>
            <a:off x="995362" y="230994"/>
            <a:ext cx="10515600" cy="1096560"/>
          </a:xfrm>
          <a:prstGeom prst="rect">
            <a:avLst/>
          </a:prstGeom>
        </p:spPr>
        <p:txBody>
          <a:bodyPr/>
          <a:lstStyle>
            <a:lvl1pPr>
              <a:lnSpc>
                <a:spcPct val="100000"/>
              </a:lnSpc>
              <a:defRPr lang="en-US" sz="3200" b="1" i="0" kern="1200" dirty="0">
                <a:solidFill>
                  <a:srgbClr val="33619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This is a Title and Content slide layout. </a:t>
            </a:r>
            <a:br>
              <a:rPr lang="en-US"/>
            </a:br>
            <a:r>
              <a:rPr lang="en-US"/>
              <a:t>This area can accommodate 2 lines.</a:t>
            </a:r>
          </a:p>
        </p:txBody>
      </p:sp>
      <p:sp>
        <p:nvSpPr>
          <p:cNvPr id="5" name="Text Placeholder 10">
            <a:extLst>
              <a:ext uri="{FF2B5EF4-FFF2-40B4-BE49-F238E27FC236}">
                <a16:creationId xmlns:a16="http://schemas.microsoft.com/office/drawing/2014/main" id="{9245D0D3-3C06-A443-BF02-9CA8D133440E}"/>
              </a:ext>
            </a:extLst>
          </p:cNvPr>
          <p:cNvSpPr>
            <a:spLocks noGrp="1"/>
          </p:cNvSpPr>
          <p:nvPr>
            <p:ph type="body" sz="quarter" idx="15"/>
          </p:nvPr>
        </p:nvSpPr>
        <p:spPr>
          <a:xfrm>
            <a:off x="995362" y="1682749"/>
            <a:ext cx="10047288" cy="3986213"/>
          </a:xfrm>
          <a:prstGeom prst="rect">
            <a:avLst/>
          </a:prstGeom>
        </p:spPr>
        <p:txBody>
          <a:bodyPr/>
          <a:lstStyle>
            <a:lvl1pPr>
              <a:lnSpc>
                <a:spcPct val="100000"/>
              </a:lnSpc>
              <a:defRPr sz="2000">
                <a:solidFill>
                  <a:srgbClr val="494F54"/>
                </a:solidFill>
                <a:latin typeface="Arial" panose="020B0604020202020204" pitchFamily="34" charset="0"/>
                <a:cs typeface="Arial" panose="020B0604020202020204" pitchFamily="34" charset="0"/>
              </a:defRPr>
            </a:lvl1pPr>
            <a:lvl2pPr marL="685800" indent="-228600">
              <a:lnSpc>
                <a:spcPct val="100000"/>
              </a:lnSpc>
              <a:buFont typeface="Wingdings" panose="05000000000000000000" pitchFamily="2" charset="2"/>
              <a:buChar char="§"/>
              <a:defRPr sz="1800">
                <a:solidFill>
                  <a:srgbClr val="494F54"/>
                </a:solidFill>
                <a:latin typeface="Arial" panose="020B0604020202020204" pitchFamily="34" charset="0"/>
                <a:cs typeface="Arial" panose="020B0604020202020204" pitchFamily="34" charset="0"/>
              </a:defRPr>
            </a:lvl2pPr>
            <a:lvl3pPr marL="1143000" indent="-228600">
              <a:lnSpc>
                <a:spcPct val="100000"/>
              </a:lnSpc>
              <a:buFont typeface="Courier New" panose="02070309020205020404" pitchFamily="49" charset="0"/>
              <a:buChar char="o"/>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BF558EF4-11C5-E543-9E6B-22EB7C178EF3}"/>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813777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800"/>
              </a:spcBef>
              <a:spcAft>
                <a:spcPts val="0"/>
              </a:spcAft>
              <a:buClrTx/>
              <a:buSzPct val="100000"/>
              <a:buFont typeface="Arial"/>
              <a:buNone/>
              <a:tabLst/>
              <a:defRPr/>
            </a:pPr>
            <a:fld id="{C58DF478-B544-4ED8-9ED4-6A2648E2D233}" type="slidenum">
              <a:rPr kumimoji="0" lang="en-US" sz="650" b="0" i="0" u="none" strike="noStrike" kern="1200" cap="none" spc="0" normalizeH="0" baseline="0" noProof="0" smtClean="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800"/>
                </a:spcBef>
                <a:spcAft>
                  <a:spcPts val="0"/>
                </a:spcAft>
                <a:buClrTx/>
                <a:buSzPct val="100000"/>
                <a:buFont typeface="Arial"/>
                <a:buNone/>
                <a:tabLst/>
                <a:defRPr/>
              </a:pPr>
              <a:t>‹#›</a:t>
            </a:fld>
            <a:endParaRPr kumimoji="0" lang="en-US" sz="6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grpSp>
        <p:nvGrpSpPr>
          <p:cNvPr id="13" name="Group 12">
            <a:extLst>
              <a:ext uri="{FF2B5EF4-FFF2-40B4-BE49-F238E27FC236}">
                <a16:creationId xmlns:a16="http://schemas.microsoft.com/office/drawing/2014/main" id="{5BC3F2E4-7376-4A0A-BF89-B77C3DDE52C2}"/>
              </a:ext>
            </a:extLst>
          </p:cNvPr>
          <p:cNvGrpSpPr/>
          <p:nvPr userDrawn="1"/>
        </p:nvGrpSpPr>
        <p:grpSpPr>
          <a:xfrm>
            <a:off x="-1188" y="-3628"/>
            <a:ext cx="91440" cy="6858000"/>
            <a:chOff x="-1188" y="-3628"/>
            <a:chExt cx="91440" cy="6625771"/>
          </a:xfrm>
        </p:grpSpPr>
        <p:sp>
          <p:nvSpPr>
            <p:cNvPr id="14" name="Rectangle 13">
              <a:extLst>
                <a:ext uri="{FF2B5EF4-FFF2-40B4-BE49-F238E27FC236}">
                  <a16:creationId xmlns:a16="http://schemas.microsoft.com/office/drawing/2014/main" id="{D0E3A711-69E6-4B8C-8DDF-09EA8D452EA9}"/>
                </a:ext>
              </a:extLst>
            </p:cNvPr>
            <p:cNvSpPr/>
            <p:nvPr/>
          </p:nvSpPr>
          <p:spPr>
            <a:xfrm rot="5400000">
              <a:off x="-1052748" y="1047932"/>
              <a:ext cx="219456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 name="Rectangle 14">
              <a:extLst>
                <a:ext uri="{FF2B5EF4-FFF2-40B4-BE49-F238E27FC236}">
                  <a16:creationId xmlns:a16="http://schemas.microsoft.com/office/drawing/2014/main" id="{FBA87E9F-3EEA-4445-A169-5D933A2C8E30}"/>
                </a:ext>
              </a:extLst>
            </p:cNvPr>
            <p:cNvSpPr/>
            <p:nvPr/>
          </p:nvSpPr>
          <p:spPr>
            <a:xfrm rot="5400000">
              <a:off x="-1052748" y="3263537"/>
              <a:ext cx="219456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 name="Rectangle 15">
              <a:extLst>
                <a:ext uri="{FF2B5EF4-FFF2-40B4-BE49-F238E27FC236}">
                  <a16:creationId xmlns:a16="http://schemas.microsoft.com/office/drawing/2014/main" id="{7660C802-F497-44C3-B235-EEFB376CF913}"/>
                </a:ext>
              </a:extLst>
            </p:cNvPr>
            <p:cNvSpPr/>
            <p:nvPr/>
          </p:nvSpPr>
          <p:spPr>
            <a:xfrm rot="5400000">
              <a:off x="-1052748" y="5479143"/>
              <a:ext cx="219456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pic>
        <p:nvPicPr>
          <p:cNvPr id="3074" name="Picture 2">
            <a:extLst>
              <a:ext uri="{FF2B5EF4-FFF2-40B4-BE49-F238E27FC236}">
                <a16:creationId xmlns:a16="http://schemas.microsoft.com/office/drawing/2014/main" id="{3FE772D0-6CEB-873D-B0C8-65BFFE81AD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072" y="6065018"/>
            <a:ext cx="3189352" cy="605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1691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7" y="1293094"/>
            <a:ext cx="10918365"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1010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598" y="1978447"/>
            <a:ext cx="10786820" cy="1332647"/>
          </a:xfrm>
        </p:spPr>
        <p:txBody>
          <a:bodyPr anchor="t" anchorCtr="0">
            <a:noAutofit/>
          </a:bodyPr>
          <a:lstStyle>
            <a:lvl1pPr algn="ctr">
              <a:defRPr sz="36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640598" y="3326853"/>
            <a:ext cx="10786820" cy="404391"/>
          </a:xfrm>
        </p:spPr>
        <p:txBody>
          <a:bodyPr>
            <a:noAutofit/>
          </a:bodyPr>
          <a:lstStyle>
            <a:lvl1pPr marL="0" marR="0" indent="0" algn="ctr" defTabSz="914400" rtl="0" eaLnBrk="1" fontAlgn="auto" latinLnBrk="0" hangingPunct="1">
              <a:lnSpc>
                <a:spcPct val="90000"/>
              </a:lnSpc>
              <a:spcBef>
                <a:spcPts val="1000"/>
              </a:spcBef>
              <a:spcAft>
                <a:spcPts val="0"/>
              </a:spcAft>
              <a:buClr>
                <a:srgbClr val="6899AA"/>
              </a:buClr>
              <a:buSzTx/>
              <a:buFont typeface="Arial" panose="020B0604020202020204" pitchFamily="34" charset="0"/>
              <a:buNone/>
              <a:tabLst/>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ECC63546-9615-2447-B841-E15A120C7125}"/>
              </a:ext>
            </a:extLst>
          </p:cNvPr>
          <p:cNvSpPr>
            <a:spLocks noGrp="1"/>
          </p:cNvSpPr>
          <p:nvPr>
            <p:ph type="body" sz="quarter" idx="11" hasCustomPrompt="1"/>
          </p:nvPr>
        </p:nvSpPr>
        <p:spPr>
          <a:xfrm>
            <a:off x="641351" y="3749780"/>
            <a:ext cx="10786533" cy="404391"/>
          </a:xfrm>
        </p:spPr>
        <p:txBody>
          <a:bodyPr/>
          <a:lstStyle>
            <a:lvl1pPr marL="0" indent="0" algn="ctr">
              <a:buNone/>
              <a:defRPr sz="1800" i="1"/>
            </a:lvl1pPr>
            <a:lvl2pPr algn="ctr">
              <a:defRPr/>
            </a:lvl2pPr>
            <a:lvl3pPr algn="ctr">
              <a:defRPr/>
            </a:lvl3pPr>
            <a:lvl4pPr algn="ctr">
              <a:defRPr/>
            </a:lvl4pPr>
            <a:lvl5pPr algn="ctr">
              <a:defRPr/>
            </a:lvl5pPr>
          </a:lstStyle>
          <a:p>
            <a:r>
              <a:rPr lang="en-US"/>
              <a:t>Click To Edit Master Subtitle Style</a:t>
            </a:r>
          </a:p>
        </p:txBody>
      </p:sp>
      <p:pic>
        <p:nvPicPr>
          <p:cNvPr id="9" name="Picture 8" descr="Logo for the NIH Eunice Kennedy Shriver National Institute of Child Health and Human Development ">
            <a:extLst>
              <a:ext uri="{FF2B5EF4-FFF2-40B4-BE49-F238E27FC236}">
                <a16:creationId xmlns:a16="http://schemas.microsoft.com/office/drawing/2014/main" id="{4DA2839C-D5C2-4D45-B69F-5FA65CBABB37}"/>
              </a:ext>
            </a:extLst>
          </p:cNvPr>
          <p:cNvPicPr>
            <a:picLocks noChangeAspect="1"/>
          </p:cNvPicPr>
          <p:nvPr/>
        </p:nvPicPr>
        <p:blipFill>
          <a:blip r:embed="rId3"/>
          <a:stretch>
            <a:fillRect/>
          </a:stretch>
        </p:blipFill>
        <p:spPr>
          <a:xfrm>
            <a:off x="4262424" y="4325655"/>
            <a:ext cx="3603961" cy="534403"/>
          </a:xfrm>
          <a:prstGeom prst="rect">
            <a:avLst/>
          </a:prstGeom>
        </p:spPr>
      </p:pic>
    </p:spTree>
    <p:extLst>
      <p:ext uri="{BB962C8B-B14F-4D97-AF65-F5344CB8AC3E}">
        <p14:creationId xmlns:p14="http://schemas.microsoft.com/office/powerpoint/2010/main" val="2626517395"/>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753360"/>
            <a:ext cx="9144000" cy="1971040"/>
          </a:xfrm>
        </p:spPr>
        <p:txBody>
          <a:bodyPr anchor="t" anchorCtr="0">
            <a:noAutofit/>
          </a:bodyPr>
          <a:lstStyle>
            <a:lvl1pPr algn="ctr">
              <a:defRPr sz="30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1524000" y="4826000"/>
            <a:ext cx="9144000" cy="1767238"/>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3ACBB510-5E86-9B4E-A5D9-835B68E6B67A}"/>
              </a:ext>
            </a:extLst>
          </p:cNvPr>
          <p:cNvPicPr>
            <a:picLocks noChangeAspect="1"/>
          </p:cNvPicPr>
          <p:nvPr/>
        </p:nvPicPr>
        <p:blipFill>
          <a:blip r:embed="rId3"/>
          <a:stretch>
            <a:fillRect/>
          </a:stretch>
        </p:blipFill>
        <p:spPr>
          <a:xfrm>
            <a:off x="5678609" y="1811233"/>
            <a:ext cx="834774" cy="830621"/>
          </a:xfrm>
          <a:prstGeom prst="rect">
            <a:avLst/>
          </a:prstGeom>
        </p:spPr>
      </p:pic>
    </p:spTree>
    <p:extLst>
      <p:ext uri="{BB962C8B-B14F-4D97-AF65-F5344CB8AC3E}">
        <p14:creationId xmlns:p14="http://schemas.microsoft.com/office/powerpoint/2010/main" val="1976325406"/>
      </p:ext>
    </p:extLst>
  </p:cSld>
  <p:clrMapOvr>
    <a:masterClrMapping/>
  </p:clrMapOvr>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0"/>
            <a:ext cx="10521696" cy="1325880"/>
          </a:xfrm>
        </p:spPr>
        <p:txBody>
          <a:bodyPr anchor="t" anchorCtr="0">
            <a:noAutofit/>
          </a:bodyPr>
          <a:lstStyle>
            <a:lvl1pPr>
              <a:defRPr sz="3200" b="1">
                <a:solidFill>
                  <a:srgbClr val="001970"/>
                </a:solidFill>
              </a:defRPr>
            </a:lvl1pPr>
          </a:lstStyle>
          <a:p>
            <a:r>
              <a:rPr lang="en-US"/>
              <a:t>Click to edit Master title style</a:t>
            </a:r>
          </a:p>
        </p:txBody>
      </p:sp>
      <p:sp>
        <p:nvSpPr>
          <p:cNvPr id="3" name="Content Placeholder 2"/>
          <p:cNvSpPr>
            <a:spLocks noGrp="1"/>
          </p:cNvSpPr>
          <p:nvPr>
            <p:ph idx="1"/>
          </p:nvPr>
        </p:nvSpPr>
        <p:spPr>
          <a:xfrm>
            <a:off x="838200" y="1471399"/>
            <a:ext cx="10515600" cy="4552315"/>
          </a:xfrm>
        </p:spPr>
        <p:txBody>
          <a:bodyPr>
            <a:noAutofit/>
          </a:bodyPr>
          <a:lstStyle>
            <a:lvl1pPr>
              <a:lnSpc>
                <a:spcPct val="100000"/>
              </a:lnSpc>
              <a:spcAft>
                <a:spcPts val="1000"/>
              </a:spcAft>
              <a:buClr>
                <a:srgbClr val="21607C"/>
              </a:buClr>
              <a:defRPr sz="2200"/>
            </a:lvl1pPr>
            <a:lvl2pPr>
              <a:lnSpc>
                <a:spcPct val="100000"/>
              </a:lnSpc>
              <a:spcAft>
                <a:spcPts val="1000"/>
              </a:spcAft>
              <a:buClr>
                <a:srgbClr val="21607C"/>
              </a:buClr>
              <a:defRPr sz="1800"/>
            </a:lvl2pPr>
            <a:lvl3pPr>
              <a:lnSpc>
                <a:spcPct val="100000"/>
              </a:lnSpc>
              <a:spcAft>
                <a:spcPts val="1000"/>
              </a:spcAft>
              <a:buClr>
                <a:srgbClr val="21607C"/>
              </a:buClr>
              <a:defRPr sz="1600"/>
            </a:lvl3pPr>
            <a:lvl4pPr>
              <a:lnSpc>
                <a:spcPct val="100000"/>
              </a:lnSpc>
              <a:spcAft>
                <a:spcPts val="1000"/>
              </a:spcAft>
              <a:buClr>
                <a:srgbClr val="21607C"/>
              </a:buClr>
              <a:defRPr sz="1400"/>
            </a:lvl4pPr>
            <a:lvl5pPr>
              <a:lnSpc>
                <a:spcPct val="100000"/>
              </a:lnSpc>
              <a:spcAft>
                <a:spcPts val="1000"/>
              </a:spcAft>
              <a:buClr>
                <a:srgbClr val="21607C"/>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Content Placeholder 3">
            <a:extLst>
              <a:ext uri="{FF2B5EF4-FFF2-40B4-BE49-F238E27FC236}">
                <a16:creationId xmlns:a16="http://schemas.microsoft.com/office/drawing/2014/main" id="{3D4AEFB2-2130-5A4E-AF9B-2789A24C2188}"/>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0" name="Picture 9">
            <a:extLst>
              <a:ext uri="{FF2B5EF4-FFF2-40B4-BE49-F238E27FC236}">
                <a16:creationId xmlns:a16="http://schemas.microsoft.com/office/drawing/2014/main" id="{944F1391-13C7-7945-BEBF-BA710E7E4A4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8" name="Slide Number Placeholder 5">
            <a:extLst>
              <a:ext uri="{FF2B5EF4-FFF2-40B4-BE49-F238E27FC236}">
                <a16:creationId xmlns:a16="http://schemas.microsoft.com/office/drawing/2014/main" id="{6174D20D-78C3-B54D-815C-E00045E74115}"/>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67B2308D-CC6C-499C-B627-DB15580348F2}" type="slidenum">
              <a:rPr lang="en-US" smtClean="0"/>
              <a:t>‹#›</a:t>
            </a:fld>
            <a:endParaRPr lang="en-US"/>
          </a:p>
        </p:txBody>
      </p:sp>
    </p:spTree>
    <p:extLst>
      <p:ext uri="{BB962C8B-B14F-4D97-AF65-F5344CB8AC3E}">
        <p14:creationId xmlns:p14="http://schemas.microsoft.com/office/powerpoint/2010/main" val="1828983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0"/>
            <a:ext cx="10515600" cy="1325880"/>
          </a:xfrm>
        </p:spPr>
        <p:txBody>
          <a:bodyPr anchor="t" anchorCtr="0">
            <a:noAutofit/>
          </a:bodyPr>
          <a:lstStyle>
            <a:lvl1pPr>
              <a:defRPr sz="3200" b="1">
                <a:solidFill>
                  <a:srgbClr val="001970"/>
                </a:solidFill>
              </a:defRPr>
            </a:lvl1pPr>
          </a:lstStyle>
          <a:p>
            <a:r>
              <a:rPr lang="en-US"/>
              <a:t>Click to edit Master title style</a:t>
            </a:r>
          </a:p>
        </p:txBody>
      </p:sp>
      <p:sp>
        <p:nvSpPr>
          <p:cNvPr id="4" name="Text Placeholder 3">
            <a:extLst>
              <a:ext uri="{FF2B5EF4-FFF2-40B4-BE49-F238E27FC236}">
                <a16:creationId xmlns:a16="http://schemas.microsoft.com/office/drawing/2014/main" id="{F8F5EA15-EFBD-4242-9E38-5B4CEC90B92C}"/>
              </a:ext>
            </a:extLst>
          </p:cNvPr>
          <p:cNvSpPr>
            <a:spLocks noGrp="1"/>
          </p:cNvSpPr>
          <p:nvPr>
            <p:ph type="body" sz="quarter" idx="14"/>
          </p:nvPr>
        </p:nvSpPr>
        <p:spPr>
          <a:xfrm>
            <a:off x="838200" y="1408176"/>
            <a:ext cx="10517717" cy="319088"/>
          </a:xfrm>
        </p:spPr>
        <p:txBody>
          <a:bodyPr/>
          <a:lstStyle>
            <a:lvl1pPr marL="0" indent="0">
              <a:buNone/>
              <a:defRPr sz="1800" b="1"/>
            </a:lvl1pPr>
          </a:lstStyle>
          <a:p>
            <a:pPr lvl="0"/>
            <a:r>
              <a:rPr lang="en-US"/>
              <a:t>Click to edit Master text styles</a:t>
            </a:r>
          </a:p>
        </p:txBody>
      </p:sp>
      <p:sp>
        <p:nvSpPr>
          <p:cNvPr id="10" name="Table Placeholder 9">
            <a:extLst>
              <a:ext uri="{FF2B5EF4-FFF2-40B4-BE49-F238E27FC236}">
                <a16:creationId xmlns:a16="http://schemas.microsoft.com/office/drawing/2014/main" id="{25BF1D22-7F7D-0843-8741-08DA86E0BEFC}"/>
              </a:ext>
            </a:extLst>
          </p:cNvPr>
          <p:cNvSpPr>
            <a:spLocks noGrp="1"/>
          </p:cNvSpPr>
          <p:nvPr>
            <p:ph type="tbl" sz="quarter" idx="13"/>
          </p:nvPr>
        </p:nvSpPr>
        <p:spPr>
          <a:xfrm>
            <a:off x="846383" y="1791979"/>
            <a:ext cx="10515600" cy="3749984"/>
          </a:xfrm>
        </p:spPr>
        <p:txBody>
          <a:bodyPr/>
          <a:lstStyle>
            <a:lvl1pPr marL="0" indent="0">
              <a:buNone/>
              <a:defRPr/>
            </a:lvl1pPr>
          </a:lstStyle>
          <a:p>
            <a:r>
              <a:rPr lang="en-US"/>
              <a:t>Click icon to add table</a:t>
            </a:r>
          </a:p>
        </p:txBody>
      </p:sp>
      <p:pic>
        <p:nvPicPr>
          <p:cNvPr id="11" name="Content Placeholder 3">
            <a:extLst>
              <a:ext uri="{FF2B5EF4-FFF2-40B4-BE49-F238E27FC236}">
                <a16:creationId xmlns:a16="http://schemas.microsoft.com/office/drawing/2014/main" id="{30831C07-1E73-3340-BA41-7EB28974BEC9}"/>
              </a:ext>
              <a:ext uri="{C183D7F6-B498-43B3-948B-1728B52AA6E4}">
                <adec:decorative xmlns:adec="http://schemas.microsoft.com/office/drawing/2017/decorative" val="1"/>
              </a:ext>
            </a:extLst>
          </p:cNvPr>
          <p:cNvPicPr>
            <a:picLocks noChangeAspect="1"/>
          </p:cNvPicPr>
          <p:nvPr/>
        </p:nvPicPr>
        <p:blipFill rotWithShape="1">
          <a:blip r:embed="rId2"/>
          <a:srcRect t="10163" b="30866"/>
          <a:stretch/>
        </p:blipFill>
        <p:spPr>
          <a:xfrm>
            <a:off x="0" y="6138120"/>
            <a:ext cx="12207240" cy="719880"/>
          </a:xfrm>
          <a:prstGeom prst="rect">
            <a:avLst/>
          </a:prstGeom>
        </p:spPr>
      </p:pic>
      <p:pic>
        <p:nvPicPr>
          <p:cNvPr id="12" name="Content Placeholder 3">
            <a:extLst>
              <a:ext uri="{FF2B5EF4-FFF2-40B4-BE49-F238E27FC236}">
                <a16:creationId xmlns:a16="http://schemas.microsoft.com/office/drawing/2014/main" id="{59ABB930-93AC-9540-A203-9C499228563F}"/>
              </a:ext>
              <a:ext uri="{C183D7F6-B498-43B3-948B-1728B52AA6E4}">
                <adec:decorative xmlns:adec="http://schemas.microsoft.com/office/drawing/2017/decorative" val="1"/>
              </a:ext>
            </a:extLst>
          </p:cNvPr>
          <p:cNvPicPr>
            <a:picLocks noChangeAspect="1"/>
          </p:cNvPicPr>
          <p:nvPr/>
        </p:nvPicPr>
        <p:blipFill rotWithShape="1">
          <a:blip r:embed="rId3"/>
          <a:srcRect l="17523" t="8803" b="20514"/>
          <a:stretch/>
        </p:blipFill>
        <p:spPr>
          <a:xfrm>
            <a:off x="-877" y="6061102"/>
            <a:ext cx="12207240" cy="784613"/>
          </a:xfrm>
          <a:prstGeom prst="rect">
            <a:avLst/>
          </a:prstGeom>
        </p:spPr>
      </p:pic>
      <p:pic>
        <p:nvPicPr>
          <p:cNvPr id="13" name="Picture 12">
            <a:extLst>
              <a:ext uri="{FF2B5EF4-FFF2-40B4-BE49-F238E27FC236}">
                <a16:creationId xmlns:a16="http://schemas.microsoft.com/office/drawing/2014/main" id="{ADD1A8C3-9035-3843-BD20-A3A01C6FB48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315812" y="6160572"/>
            <a:ext cx="586463" cy="583545"/>
          </a:xfrm>
          <a:prstGeom prst="rect">
            <a:avLst/>
          </a:prstGeom>
        </p:spPr>
      </p:pic>
      <p:sp>
        <p:nvSpPr>
          <p:cNvPr id="14" name="Slide Number Placeholder 5">
            <a:extLst>
              <a:ext uri="{FF2B5EF4-FFF2-40B4-BE49-F238E27FC236}">
                <a16:creationId xmlns:a16="http://schemas.microsoft.com/office/drawing/2014/main" id="{5E894EDD-F12E-9F4A-BF96-B72293A11A6F}"/>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209361504"/>
      </p:ext>
    </p:extLst>
  </p:cSld>
  <p:clrMapOvr>
    <a:masterClrMapping/>
  </p:clrMapOvr>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Side-by-side Pictur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D8EC01-E507-C541-95E2-A817E6BE38E0}"/>
              </a:ext>
            </a:extLst>
          </p:cNvPr>
          <p:cNvSpPr>
            <a:spLocks noGrp="1"/>
          </p:cNvSpPr>
          <p:nvPr>
            <p:ph type="title"/>
          </p:nvPr>
        </p:nvSpPr>
        <p:spPr>
          <a:xfrm>
            <a:off x="841248" y="137160"/>
            <a:ext cx="10515600" cy="1325880"/>
          </a:xfrm>
        </p:spPr>
        <p:txBody>
          <a:bodyPr anchor="t" anchorCtr="0">
            <a:noAutofit/>
          </a:bodyPr>
          <a:lstStyle>
            <a:lvl1pPr>
              <a:defRPr sz="3200" b="1">
                <a:solidFill>
                  <a:srgbClr val="00197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E2177CCC-AEEE-A644-B096-A1FDA66081EA}"/>
              </a:ext>
            </a:extLst>
          </p:cNvPr>
          <p:cNvSpPr>
            <a:spLocks noGrp="1"/>
          </p:cNvSpPr>
          <p:nvPr>
            <p:ph type="pic" sz="quarter" idx="13" hasCustomPrompt="1"/>
          </p:nvPr>
        </p:nvSpPr>
        <p:spPr>
          <a:xfrm>
            <a:off x="838201" y="1497013"/>
            <a:ext cx="4635927" cy="3473886"/>
          </a:xfrm>
        </p:spPr>
        <p:txBody>
          <a:bodyPr/>
          <a:lstStyle>
            <a:lvl1pPr>
              <a:buClr>
                <a:srgbClr val="21607C"/>
              </a:buClr>
              <a:defRPr/>
            </a:lvl1pPr>
          </a:lstStyle>
          <a:p>
            <a:r>
              <a:rPr lang="en-US"/>
              <a:t>Add Picture</a:t>
            </a:r>
          </a:p>
        </p:txBody>
      </p:sp>
      <p:sp>
        <p:nvSpPr>
          <p:cNvPr id="12" name="Text Placeholder 11">
            <a:extLst>
              <a:ext uri="{FF2B5EF4-FFF2-40B4-BE49-F238E27FC236}">
                <a16:creationId xmlns:a16="http://schemas.microsoft.com/office/drawing/2014/main" id="{03270B7C-8712-F44D-933A-60136AE7C3DE}"/>
              </a:ext>
            </a:extLst>
          </p:cNvPr>
          <p:cNvSpPr>
            <a:spLocks noGrp="1"/>
          </p:cNvSpPr>
          <p:nvPr>
            <p:ph type="body" sz="quarter" idx="15" hasCustomPrompt="1"/>
          </p:nvPr>
        </p:nvSpPr>
        <p:spPr>
          <a:xfrm>
            <a:off x="838201" y="5032376"/>
            <a:ext cx="4635500" cy="269918"/>
          </a:xfrm>
        </p:spPr>
        <p:txBody>
          <a:bodyPr/>
          <a:lstStyle>
            <a:lvl1pPr marL="0" indent="0" algn="ctr">
              <a:buNone/>
              <a:defRPr sz="1400" b="1"/>
            </a:lvl1pPr>
          </a:lstStyle>
          <a:p>
            <a:pPr lvl="0"/>
            <a:r>
              <a:rPr lang="en-US"/>
              <a:t>Caption Text</a:t>
            </a:r>
          </a:p>
        </p:txBody>
      </p:sp>
      <p:sp>
        <p:nvSpPr>
          <p:cNvPr id="10" name="Picture Placeholder 9">
            <a:extLst>
              <a:ext uri="{FF2B5EF4-FFF2-40B4-BE49-F238E27FC236}">
                <a16:creationId xmlns:a16="http://schemas.microsoft.com/office/drawing/2014/main" id="{B4136A40-9784-4F48-8181-576A71221000}"/>
              </a:ext>
            </a:extLst>
          </p:cNvPr>
          <p:cNvSpPr>
            <a:spLocks noGrp="1"/>
          </p:cNvSpPr>
          <p:nvPr>
            <p:ph type="pic" sz="quarter" idx="14" hasCustomPrompt="1"/>
          </p:nvPr>
        </p:nvSpPr>
        <p:spPr>
          <a:xfrm>
            <a:off x="6717876" y="1497013"/>
            <a:ext cx="4638041" cy="3473885"/>
          </a:xfrm>
        </p:spPr>
        <p:txBody>
          <a:bodyPr/>
          <a:lstStyle>
            <a:lvl1pPr>
              <a:buClr>
                <a:srgbClr val="21607C"/>
              </a:buClr>
              <a:defRPr/>
            </a:lvl1pPr>
          </a:lstStyle>
          <a:p>
            <a:r>
              <a:rPr lang="en-US"/>
              <a:t>Add Picture</a:t>
            </a:r>
          </a:p>
        </p:txBody>
      </p:sp>
      <p:sp>
        <p:nvSpPr>
          <p:cNvPr id="14" name="Text Placeholder 13">
            <a:extLst>
              <a:ext uri="{FF2B5EF4-FFF2-40B4-BE49-F238E27FC236}">
                <a16:creationId xmlns:a16="http://schemas.microsoft.com/office/drawing/2014/main" id="{2E1D8AD5-19E8-A147-AC91-D9E1565F27D6}"/>
              </a:ext>
            </a:extLst>
          </p:cNvPr>
          <p:cNvSpPr>
            <a:spLocks noGrp="1"/>
          </p:cNvSpPr>
          <p:nvPr>
            <p:ph type="body" sz="quarter" idx="16" hasCustomPrompt="1"/>
          </p:nvPr>
        </p:nvSpPr>
        <p:spPr>
          <a:xfrm>
            <a:off x="6718301" y="5032376"/>
            <a:ext cx="4637617" cy="269918"/>
          </a:xfrm>
        </p:spPr>
        <p:txBody>
          <a:bodyPr/>
          <a:lstStyle>
            <a:lvl1pPr marL="0" indent="0" algn="ctr">
              <a:buNone/>
              <a:defRPr lang="en-US" sz="1400" b="1" kern="1200" dirty="0">
                <a:solidFill>
                  <a:schemeClr val="tx1"/>
                </a:solidFill>
                <a:latin typeface="+mn-lt"/>
                <a:ea typeface="+mn-ea"/>
                <a:cs typeface="+mn-cs"/>
              </a:defRPr>
            </a:lvl1pPr>
          </a:lstStyle>
          <a:p>
            <a:pPr lvl="0"/>
            <a:r>
              <a:rPr lang="en-US"/>
              <a:t>Caption Text</a:t>
            </a:r>
          </a:p>
        </p:txBody>
      </p:sp>
      <p:pic>
        <p:nvPicPr>
          <p:cNvPr id="15" name="Content Placeholder 3">
            <a:extLst>
              <a:ext uri="{FF2B5EF4-FFF2-40B4-BE49-F238E27FC236}">
                <a16:creationId xmlns:a16="http://schemas.microsoft.com/office/drawing/2014/main" id="{98EF02A7-EA58-C54E-AE4E-5A47083D15B8}"/>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6" name="Picture 15">
            <a:extLst>
              <a:ext uri="{FF2B5EF4-FFF2-40B4-BE49-F238E27FC236}">
                <a16:creationId xmlns:a16="http://schemas.microsoft.com/office/drawing/2014/main" id="{F7978BAC-FF8A-B948-A7CA-6DEC33371B2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7" name="Slide Number Placeholder 5">
            <a:extLst>
              <a:ext uri="{FF2B5EF4-FFF2-40B4-BE49-F238E27FC236}">
                <a16:creationId xmlns:a16="http://schemas.microsoft.com/office/drawing/2014/main" id="{7F469027-D517-1446-BCC5-B4E2A33A4391}"/>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985219653"/>
      </p:ext>
    </p:extLst>
  </p:cSld>
  <p:clrMapOvr>
    <a:masterClrMapping/>
  </p:clrMapOvr>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137161"/>
            <a:ext cx="10515600" cy="1197863"/>
          </a:xfrm>
        </p:spPr>
        <p:txBody>
          <a:bodyPr anchor="t" anchorCtr="0">
            <a:noAutofit/>
          </a:bodyPr>
          <a:lstStyle>
            <a:lvl1pPr>
              <a:defRPr sz="3200" b="1">
                <a:solidFill>
                  <a:srgbClr val="001970"/>
                </a:solidFill>
              </a:defRPr>
            </a:lvl1pPr>
          </a:lstStyle>
          <a:p>
            <a:r>
              <a:rPr lang="en-US"/>
              <a:t>Click to edit Master title style</a:t>
            </a:r>
          </a:p>
        </p:txBody>
      </p:sp>
      <p:sp>
        <p:nvSpPr>
          <p:cNvPr id="9" name="Text Placeholder 8">
            <a:extLst>
              <a:ext uri="{FF2B5EF4-FFF2-40B4-BE49-F238E27FC236}">
                <a16:creationId xmlns:a16="http://schemas.microsoft.com/office/drawing/2014/main" id="{E92E4E52-0B80-CD4C-8128-FD457DA36A5F}"/>
              </a:ext>
            </a:extLst>
          </p:cNvPr>
          <p:cNvSpPr>
            <a:spLocks noGrp="1"/>
          </p:cNvSpPr>
          <p:nvPr>
            <p:ph type="body" sz="quarter" idx="14" hasCustomPrompt="1"/>
          </p:nvPr>
        </p:nvSpPr>
        <p:spPr>
          <a:xfrm>
            <a:off x="838200" y="1408177"/>
            <a:ext cx="10517717" cy="339725"/>
          </a:xfrm>
        </p:spPr>
        <p:txBody>
          <a:bodyPr/>
          <a:lstStyle>
            <a:lvl1pPr marL="0" indent="0">
              <a:buNone/>
              <a:defRPr sz="1800" b="1"/>
            </a:lvl1pPr>
          </a:lstStyle>
          <a:p>
            <a:pPr lvl="0"/>
            <a:r>
              <a:rPr lang="en-US"/>
              <a:t>Add Text</a:t>
            </a:r>
          </a:p>
        </p:txBody>
      </p:sp>
      <p:sp>
        <p:nvSpPr>
          <p:cNvPr id="4" name="Picture Placeholder 3">
            <a:extLst>
              <a:ext uri="{FF2B5EF4-FFF2-40B4-BE49-F238E27FC236}">
                <a16:creationId xmlns:a16="http://schemas.microsoft.com/office/drawing/2014/main" id="{67EFC652-B9EF-FC49-950F-D084B44F5604}"/>
              </a:ext>
            </a:extLst>
          </p:cNvPr>
          <p:cNvSpPr>
            <a:spLocks noGrp="1"/>
          </p:cNvSpPr>
          <p:nvPr>
            <p:ph type="pic" sz="quarter" idx="13" hasCustomPrompt="1"/>
          </p:nvPr>
        </p:nvSpPr>
        <p:spPr>
          <a:xfrm>
            <a:off x="838200" y="1821054"/>
            <a:ext cx="10517717" cy="3781948"/>
          </a:xfrm>
        </p:spPr>
        <p:txBody>
          <a:bodyPr/>
          <a:lstStyle>
            <a:lvl1pPr>
              <a:buClr>
                <a:srgbClr val="21607C"/>
              </a:buClr>
              <a:defRPr/>
            </a:lvl1pPr>
          </a:lstStyle>
          <a:p>
            <a:r>
              <a:rPr lang="en-US"/>
              <a:t>Add Picture</a:t>
            </a:r>
          </a:p>
        </p:txBody>
      </p:sp>
      <p:sp>
        <p:nvSpPr>
          <p:cNvPr id="11" name="Text Placeholder 10">
            <a:extLst>
              <a:ext uri="{FF2B5EF4-FFF2-40B4-BE49-F238E27FC236}">
                <a16:creationId xmlns:a16="http://schemas.microsoft.com/office/drawing/2014/main" id="{D5E0545B-A247-164B-BE65-215B8F5947FF}"/>
              </a:ext>
            </a:extLst>
          </p:cNvPr>
          <p:cNvSpPr>
            <a:spLocks noGrp="1"/>
          </p:cNvSpPr>
          <p:nvPr>
            <p:ph type="body" sz="quarter" idx="15" hasCustomPrompt="1"/>
          </p:nvPr>
        </p:nvSpPr>
        <p:spPr>
          <a:xfrm>
            <a:off x="838200" y="5664200"/>
            <a:ext cx="10517717" cy="350838"/>
          </a:xfrm>
        </p:spPr>
        <p:txBody>
          <a:bodyPr/>
          <a:lstStyle>
            <a:lvl1pPr marL="0" indent="0">
              <a:buNone/>
              <a:defRPr sz="1050" i="1"/>
            </a:lvl1pPr>
          </a:lstStyle>
          <a:p>
            <a:pPr lvl="0"/>
            <a:r>
              <a:rPr lang="en-US"/>
              <a:t>Source/Footnote text</a:t>
            </a:r>
          </a:p>
        </p:txBody>
      </p:sp>
      <p:pic>
        <p:nvPicPr>
          <p:cNvPr id="13" name="Content Placeholder 3">
            <a:extLst>
              <a:ext uri="{FF2B5EF4-FFF2-40B4-BE49-F238E27FC236}">
                <a16:creationId xmlns:a16="http://schemas.microsoft.com/office/drawing/2014/main" id="{9C9C0462-7FBA-B84C-A0DF-AD8F45854D0A}"/>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4" name="Picture 13">
            <a:extLst>
              <a:ext uri="{FF2B5EF4-FFF2-40B4-BE49-F238E27FC236}">
                <a16:creationId xmlns:a16="http://schemas.microsoft.com/office/drawing/2014/main" id="{CE82EAB2-FEA0-3F49-A90F-EB5C9032A3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5" name="Slide Number Placeholder 5">
            <a:extLst>
              <a:ext uri="{FF2B5EF4-FFF2-40B4-BE49-F238E27FC236}">
                <a16:creationId xmlns:a16="http://schemas.microsoft.com/office/drawing/2014/main" id="{4A8EF7F8-971A-4647-A0FA-6F89D07DCF72}"/>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3190562493"/>
      </p:ext>
    </p:extLst>
  </p:cSld>
  <p:clrMapOvr>
    <a:masterClrMapping/>
  </p:clrMapOvr>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838200" y="1246909"/>
            <a:ext cx="10515600" cy="443783"/>
          </a:xfrm>
        </p:spPr>
        <p:txBody>
          <a:bodyPr/>
          <a:lstStyle>
            <a:lvl1pPr>
              <a:defRPr sz="1400"/>
            </a:lvl1pPr>
          </a:lstStyle>
          <a:p>
            <a:r>
              <a:rPr lang="en-US"/>
              <a:t>Click to edit Master title style</a:t>
            </a:r>
          </a:p>
        </p:txBody>
      </p:sp>
      <p:sp>
        <p:nvSpPr>
          <p:cNvPr id="6" name="Text Placeholder 5"/>
          <p:cNvSpPr>
            <a:spLocks noGrp="1"/>
          </p:cNvSpPr>
          <p:nvPr>
            <p:ph type="body" sz="quarter" idx="11" hasCustomPrompt="1"/>
          </p:nvPr>
        </p:nvSpPr>
        <p:spPr>
          <a:xfrm>
            <a:off x="838200" y="1898046"/>
            <a:ext cx="10515600" cy="3973513"/>
          </a:xfrm>
        </p:spPr>
        <p:txBody>
          <a:bodyPr/>
          <a:lstStyle>
            <a:lvl1pPr marL="0" indent="0">
              <a:buNone/>
              <a:defRPr sz="1800" i="1"/>
            </a:lvl1pPr>
            <a:lvl2pPr marL="457200" indent="0">
              <a:buNone/>
              <a:defRPr i="1"/>
            </a:lvl2pPr>
            <a:lvl3pPr marL="914400" indent="0">
              <a:buNone/>
              <a:defRPr i="1"/>
            </a:lvl3pPr>
            <a:lvl4pPr marL="1371600" indent="0">
              <a:buNone/>
              <a:defRPr i="1"/>
            </a:lvl4pPr>
            <a:lvl5pPr marL="1828800" indent="0">
              <a:buNone/>
              <a:defRPr i="1"/>
            </a:lvl5pPr>
          </a:lstStyle>
          <a:p>
            <a:pPr lvl="0"/>
            <a:r>
              <a:rPr lang="en-US"/>
              <a:t>Quote text</a:t>
            </a:r>
          </a:p>
        </p:txBody>
      </p:sp>
      <p:pic>
        <p:nvPicPr>
          <p:cNvPr id="7" name="Content Placeholder 3">
            <a:extLst>
              <a:ext uri="{FF2B5EF4-FFF2-40B4-BE49-F238E27FC236}">
                <a16:creationId xmlns:a16="http://schemas.microsoft.com/office/drawing/2014/main" id="{9C9C0462-7FBA-B84C-A0DF-AD8F45854D0A}"/>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8" name="Picture 7">
            <a:extLst>
              <a:ext uri="{FF2B5EF4-FFF2-40B4-BE49-F238E27FC236}">
                <a16:creationId xmlns:a16="http://schemas.microsoft.com/office/drawing/2014/main" id="{CE82EAB2-FEA0-3F49-A90F-EB5C9032A30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9" name="Slide Number Placeholder 5">
            <a:extLst>
              <a:ext uri="{FF2B5EF4-FFF2-40B4-BE49-F238E27FC236}">
                <a16:creationId xmlns:a16="http://schemas.microsoft.com/office/drawing/2014/main" id="{4A8EF7F8-971A-4647-A0FA-6F89D07DCF72}"/>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408070218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6"/>
        <p:cNvGrpSpPr/>
        <p:nvPr/>
      </p:nvGrpSpPr>
      <p:grpSpPr>
        <a:xfrm>
          <a:off x="0" y="0"/>
          <a:ext cx="0" cy="0"/>
          <a:chOff x="0" y="0"/>
          <a:chExt cx="0" cy="0"/>
        </a:xfrm>
      </p:grpSpPr>
      <p:sp>
        <p:nvSpPr>
          <p:cNvPr id="57" name="Google Shape;57;p20"/>
          <p:cNvSpPr>
            <a:spLocks noGrp="1"/>
          </p:cNvSpPr>
          <p:nvPr>
            <p:ph type="pic" idx="2"/>
          </p:nvPr>
        </p:nvSpPr>
        <p:spPr>
          <a:xfrm>
            <a:off x="5183188" y="1577533"/>
            <a:ext cx="6172200" cy="4283519"/>
          </a:xfrm>
          <a:prstGeom prst="rect">
            <a:avLst/>
          </a:prstGeom>
          <a:noFill/>
          <a:ln>
            <a:noFill/>
          </a:ln>
        </p:spPr>
      </p:sp>
      <p:sp>
        <p:nvSpPr>
          <p:cNvPr id="58" name="Google Shape;58;p20"/>
          <p:cNvSpPr txBox="1">
            <a:spLocks noGrp="1"/>
          </p:cNvSpPr>
          <p:nvPr>
            <p:ph type="body" idx="1"/>
          </p:nvPr>
        </p:nvSpPr>
        <p:spPr>
          <a:xfrm>
            <a:off x="839788" y="1577533"/>
            <a:ext cx="3932237" cy="42914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05388"/>
              </a:buClr>
              <a:buSzPts val="1600"/>
              <a:buNone/>
              <a:defRPr sz="1600"/>
            </a:lvl1pPr>
            <a:lvl2pPr marL="914400" lvl="1" indent="-228600" algn="l">
              <a:lnSpc>
                <a:spcPct val="90000"/>
              </a:lnSpc>
              <a:spcBef>
                <a:spcPts val="500"/>
              </a:spcBef>
              <a:spcAft>
                <a:spcPts val="0"/>
              </a:spcAft>
              <a:buClr>
                <a:srgbClr val="BF3C1B"/>
              </a:buClr>
              <a:buSzPts val="1400"/>
              <a:buNone/>
              <a:defRPr sz="1400"/>
            </a:lvl2pPr>
            <a:lvl3pPr marL="1371600" lvl="2" indent="-228600" algn="l">
              <a:lnSpc>
                <a:spcPct val="90000"/>
              </a:lnSpc>
              <a:spcBef>
                <a:spcPts val="500"/>
              </a:spcBef>
              <a:spcAft>
                <a:spcPts val="0"/>
              </a:spcAft>
              <a:buClr>
                <a:srgbClr val="FCAC38"/>
              </a:buClr>
              <a:buSzPts val="1200"/>
              <a:buNone/>
              <a:defRPr sz="1200"/>
            </a:lvl3pPr>
            <a:lvl4pPr marL="1828800" lvl="3" indent="-228600" algn="l">
              <a:lnSpc>
                <a:spcPct val="90000"/>
              </a:lnSpc>
              <a:spcBef>
                <a:spcPts val="500"/>
              </a:spcBef>
              <a:spcAft>
                <a:spcPts val="0"/>
              </a:spcAft>
              <a:buClr>
                <a:srgbClr val="005286"/>
              </a:buClr>
              <a:buSzPts val="1000"/>
              <a:buNone/>
              <a:defRPr sz="1000"/>
            </a:lvl4pPr>
            <a:lvl5pPr marL="2286000" lvl="4" indent="-228600" algn="l">
              <a:lnSpc>
                <a:spcPct val="90000"/>
              </a:lnSpc>
              <a:spcBef>
                <a:spcPts val="500"/>
              </a:spcBef>
              <a:spcAft>
                <a:spcPts val="0"/>
              </a:spcAft>
              <a:buClr>
                <a:srgbClr val="BF2E1B"/>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62" name="Google Shape;62;p20"/>
          <p:cNvSpPr txBox="1">
            <a:spLocks noGrp="1"/>
          </p:cNvSpPr>
          <p:nvPr>
            <p:ph type="title"/>
          </p:nvPr>
        </p:nvSpPr>
        <p:spPr>
          <a:xfrm>
            <a:off x="1901349" y="292498"/>
            <a:ext cx="9452451" cy="938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wo Conten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838200" y="137161"/>
            <a:ext cx="10515600" cy="1198501"/>
          </a:xfrm>
        </p:spPr>
        <p:txBody>
          <a:bodyPr anchor="t" anchorCtr="0">
            <a:noAutofit/>
          </a:bodyPr>
          <a:lstStyle>
            <a:lvl1pPr>
              <a:defRPr sz="3200" b="1">
                <a:solidFill>
                  <a:srgbClr val="001970"/>
                </a:solidFill>
              </a:defRPr>
            </a:lvl1pPr>
          </a:lstStyle>
          <a:p>
            <a:r>
              <a:rPr lang="en-US"/>
              <a:t>Click to edit Master title style</a:t>
            </a:r>
          </a:p>
        </p:txBody>
      </p:sp>
      <p:sp>
        <p:nvSpPr>
          <p:cNvPr id="5" name="Content Placeholder 2"/>
          <p:cNvSpPr>
            <a:spLocks noGrp="1"/>
          </p:cNvSpPr>
          <p:nvPr>
            <p:ph sz="half" idx="1"/>
          </p:nvPr>
        </p:nvSpPr>
        <p:spPr>
          <a:xfrm>
            <a:off x="838200" y="1463041"/>
            <a:ext cx="6689747"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hasCustomPrompt="1"/>
          </p:nvPr>
        </p:nvSpPr>
        <p:spPr>
          <a:xfrm>
            <a:off x="7748875" y="1461915"/>
            <a:ext cx="3604924" cy="4553712"/>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200"/>
            </a:lvl4pPr>
            <a:lvl5pPr>
              <a:lnSpc>
                <a:spcPct val="100000"/>
              </a:lnSpc>
              <a:spcBef>
                <a:spcPts val="1000"/>
              </a:spcBef>
              <a:spcAft>
                <a:spcPts val="1000"/>
              </a:spcAft>
              <a:buClr>
                <a:srgbClr val="21607C"/>
              </a:buClr>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1" name="Content Placeholder 3">
            <a:extLst>
              <a:ext uri="{FF2B5EF4-FFF2-40B4-BE49-F238E27FC236}">
                <a16:creationId xmlns:a16="http://schemas.microsoft.com/office/drawing/2014/main" id="{8F757345-3BDC-6241-BABC-F24330B968BC}"/>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2" name="Picture 11">
            <a:extLst>
              <a:ext uri="{FF2B5EF4-FFF2-40B4-BE49-F238E27FC236}">
                <a16:creationId xmlns:a16="http://schemas.microsoft.com/office/drawing/2014/main" id="{71DA054F-D5B5-D74E-998D-A26238F5930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3" name="Slide Number Placeholder 5">
            <a:extLst>
              <a:ext uri="{FF2B5EF4-FFF2-40B4-BE49-F238E27FC236}">
                <a16:creationId xmlns:a16="http://schemas.microsoft.com/office/drawing/2014/main" id="{4FA52F2B-6BC0-4F41-9F05-F787BF7AA2F1}"/>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167104861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_Two Conten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A0684CC-1456-324B-906D-3F8BA1CBA1F8}"/>
              </a:ext>
            </a:extLst>
          </p:cNvPr>
          <p:cNvSpPr>
            <a:spLocks noGrp="1"/>
          </p:cNvSpPr>
          <p:nvPr>
            <p:ph type="title"/>
          </p:nvPr>
        </p:nvSpPr>
        <p:spPr>
          <a:xfrm>
            <a:off x="838200" y="137160"/>
            <a:ext cx="10515600" cy="1032454"/>
          </a:xfrm>
        </p:spPr>
        <p:txBody>
          <a:bodyPr anchor="t" anchorCtr="0">
            <a:noAutofit/>
          </a:bodyPr>
          <a:lstStyle>
            <a:lvl1pPr>
              <a:defRPr sz="3200" b="1">
                <a:solidFill>
                  <a:srgbClr val="001970"/>
                </a:solidFill>
              </a:defRPr>
            </a:lvl1pPr>
          </a:lstStyle>
          <a:p>
            <a:r>
              <a:rPr lang="en-US"/>
              <a:t>Click to edit Master title style</a:t>
            </a:r>
          </a:p>
        </p:txBody>
      </p:sp>
      <p:sp>
        <p:nvSpPr>
          <p:cNvPr id="11" name="Text Placeholder 2">
            <a:extLst>
              <a:ext uri="{FF2B5EF4-FFF2-40B4-BE49-F238E27FC236}">
                <a16:creationId xmlns:a16="http://schemas.microsoft.com/office/drawing/2014/main" id="{53435592-AB79-174F-82F8-951400A59B47}"/>
              </a:ext>
            </a:extLst>
          </p:cNvPr>
          <p:cNvSpPr>
            <a:spLocks noGrp="1"/>
          </p:cNvSpPr>
          <p:nvPr>
            <p:ph type="body" idx="13" hasCustomPrompt="1"/>
          </p:nvPr>
        </p:nvSpPr>
        <p:spPr>
          <a:xfrm>
            <a:off x="838201" y="1171197"/>
            <a:ext cx="5181600" cy="51478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p:cNvSpPr>
            <a:spLocks noGrp="1"/>
          </p:cNvSpPr>
          <p:nvPr>
            <p:ph sz="half" idx="1"/>
          </p:nvPr>
        </p:nvSpPr>
        <p:spPr>
          <a:xfrm>
            <a:off x="838200" y="1696249"/>
            <a:ext cx="5181600" cy="4320903"/>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1F0CCA0-F70B-2C4F-87CA-C6473D256265}"/>
              </a:ext>
            </a:extLst>
          </p:cNvPr>
          <p:cNvSpPr>
            <a:spLocks noGrp="1"/>
          </p:cNvSpPr>
          <p:nvPr>
            <p:ph type="body" sz="quarter" idx="3" hasCustomPrompt="1"/>
          </p:nvPr>
        </p:nvSpPr>
        <p:spPr>
          <a:xfrm>
            <a:off x="6172202" y="1171194"/>
            <a:ext cx="5181599" cy="523028"/>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hasCustomPrompt="1"/>
          </p:nvPr>
        </p:nvSpPr>
        <p:spPr>
          <a:xfrm>
            <a:off x="6172200" y="1695121"/>
            <a:ext cx="5181600" cy="4320903"/>
          </a:xfrm>
        </p:spPr>
        <p:txBody>
          <a:bodyPr>
            <a:noAutofit/>
          </a:bodyPr>
          <a:lstStyle>
            <a:lvl1pPr marL="342900" indent="-342900">
              <a:lnSpc>
                <a:spcPct val="100000"/>
              </a:lnSpc>
              <a:spcBef>
                <a:spcPts val="1000"/>
              </a:spcBef>
              <a:spcAft>
                <a:spcPts val="1000"/>
              </a:spcAft>
              <a:buClr>
                <a:srgbClr val="21607C"/>
              </a:buClr>
              <a:buFont typeface="+mj-lt"/>
              <a:buAutoNum type="arabicPeriod"/>
              <a:defRPr sz="2200"/>
            </a:lvl1pPr>
            <a:lvl2pPr marL="800100" indent="-342900">
              <a:lnSpc>
                <a:spcPct val="100000"/>
              </a:lnSpc>
              <a:spcBef>
                <a:spcPts val="1000"/>
              </a:spcBef>
              <a:spcAft>
                <a:spcPts val="1000"/>
              </a:spcAft>
              <a:buClr>
                <a:srgbClr val="21607C"/>
              </a:buClr>
              <a:buFont typeface="+mj-lt"/>
              <a:buAutoNum type="arabicPeriod"/>
              <a:defRPr sz="1600"/>
            </a:lvl2pPr>
            <a:lvl3pPr marL="1257300" indent="-342900">
              <a:lnSpc>
                <a:spcPct val="100000"/>
              </a:lnSpc>
              <a:spcBef>
                <a:spcPts val="1000"/>
              </a:spcBef>
              <a:spcAft>
                <a:spcPts val="1000"/>
              </a:spcAft>
              <a:buClr>
                <a:srgbClr val="21607C"/>
              </a:buClr>
              <a:buFont typeface="+mj-lt"/>
              <a:buAutoNum type="arabicPeriod"/>
              <a:defRPr sz="1400"/>
            </a:lvl3pPr>
            <a:lvl4pPr>
              <a:lnSpc>
                <a:spcPct val="100000"/>
              </a:lnSpc>
              <a:spcBef>
                <a:spcPts val="1000"/>
              </a:spcBef>
              <a:spcAft>
                <a:spcPts val="1000"/>
              </a:spcAft>
              <a:buClr>
                <a:srgbClr val="21607C"/>
              </a:buClr>
              <a:buFont typeface="+mj-lt"/>
              <a:buAutoNum type="arabicPeriod"/>
              <a:defRPr sz="1200"/>
            </a:lvl4pPr>
            <a:lvl5pPr>
              <a:lnSpc>
                <a:spcPct val="100000"/>
              </a:lnSpc>
              <a:spcBef>
                <a:spcPts val="1000"/>
              </a:spcBef>
              <a:spcAft>
                <a:spcPts val="1000"/>
              </a:spcAft>
              <a:buClr>
                <a:srgbClr val="21607C"/>
              </a:buClr>
              <a:buFont typeface="+mj-lt"/>
              <a:buAutoNum type="arabicPeriod"/>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5" name="Content Placeholder 3">
            <a:extLst>
              <a:ext uri="{FF2B5EF4-FFF2-40B4-BE49-F238E27FC236}">
                <a16:creationId xmlns:a16="http://schemas.microsoft.com/office/drawing/2014/main" id="{0427F5B0-D0F5-974B-901D-4D445D323CF4}"/>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6" name="Picture 15">
            <a:extLst>
              <a:ext uri="{FF2B5EF4-FFF2-40B4-BE49-F238E27FC236}">
                <a16:creationId xmlns:a16="http://schemas.microsoft.com/office/drawing/2014/main" id="{3F7001CD-6C8C-8143-81FE-D5951E7C58A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7" name="Slide Number Placeholder 5">
            <a:extLst>
              <a:ext uri="{FF2B5EF4-FFF2-40B4-BE49-F238E27FC236}">
                <a16:creationId xmlns:a16="http://schemas.microsoft.com/office/drawing/2014/main" id="{F8FBB0E9-25A2-FC43-B83C-72F962C38D0A}"/>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1867401330"/>
      </p:ext>
    </p:extLst>
  </p:cSld>
  <p:clrMapOvr>
    <a:masterClrMapping/>
  </p:clrMapOvr>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ntent and Sidebar">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078386" y="393191"/>
            <a:ext cx="7520199" cy="944656"/>
          </a:xfrm>
        </p:spPr>
        <p:txBody>
          <a:bodyPr anchor="b">
            <a:noAutofit/>
          </a:bodyPr>
          <a:lstStyle>
            <a:lvl1pPr>
              <a:defRPr sz="2000" b="1">
                <a:solidFill>
                  <a:srgbClr val="001970"/>
                </a:solidFill>
              </a:defRPr>
            </a:lvl1pPr>
          </a:lstStyle>
          <a:p>
            <a:r>
              <a:rPr lang="en-US"/>
              <a:t>Click to edit Master title style</a:t>
            </a:r>
          </a:p>
        </p:txBody>
      </p:sp>
      <p:sp>
        <p:nvSpPr>
          <p:cNvPr id="9" name="Content Placeholder 2"/>
          <p:cNvSpPr>
            <a:spLocks noGrp="1"/>
          </p:cNvSpPr>
          <p:nvPr>
            <p:ph idx="1" hasCustomPrompt="1"/>
          </p:nvPr>
        </p:nvSpPr>
        <p:spPr>
          <a:xfrm>
            <a:off x="4078387" y="1386944"/>
            <a:ext cx="4267815" cy="4192981"/>
          </a:xfrm>
        </p:spPr>
        <p:txBody>
          <a:bodyPr>
            <a:noAutofit/>
          </a:bodyPr>
          <a:lstStyle>
            <a:lvl1pPr>
              <a:lnSpc>
                <a:spcPts val="1960"/>
              </a:lnSpc>
              <a:spcBef>
                <a:spcPts val="1000"/>
              </a:spcBef>
              <a:spcAft>
                <a:spcPts val="1000"/>
              </a:spcAft>
              <a:buClr>
                <a:srgbClr val="21607C"/>
              </a:buClr>
              <a:defRPr sz="2200" b="0"/>
            </a:lvl1pPr>
            <a:lvl2pPr>
              <a:lnSpc>
                <a:spcPts val="1825"/>
              </a:lnSpc>
              <a:spcBef>
                <a:spcPts val="1000"/>
              </a:spcBef>
              <a:spcAft>
                <a:spcPts val="1000"/>
              </a:spcAft>
              <a:buClr>
                <a:srgbClr val="21607C"/>
              </a:buClr>
              <a:defRPr sz="1800"/>
            </a:lvl2pPr>
            <a:lvl3pPr>
              <a:lnSpc>
                <a:spcPct val="100000"/>
              </a:lnSpc>
              <a:spcBef>
                <a:spcPts val="1000"/>
              </a:spcBef>
              <a:spcAft>
                <a:spcPts val="1000"/>
              </a:spcAft>
              <a:buClr>
                <a:srgbClr val="21607C"/>
              </a:buClr>
              <a:defRPr sz="1600"/>
            </a:lvl3pPr>
            <a:lvl4pPr>
              <a:lnSpc>
                <a:spcPct val="100000"/>
              </a:lnSpc>
              <a:spcBef>
                <a:spcPts val="1000"/>
              </a:spcBef>
              <a:spcAft>
                <a:spcPts val="1000"/>
              </a:spcAft>
              <a:buClr>
                <a:srgbClr val="21607C"/>
              </a:buClr>
              <a:defRPr sz="1200"/>
            </a:lvl4pPr>
            <a:lvl5pPr>
              <a:lnSpc>
                <a:spcPct val="100000"/>
              </a:lnSpc>
              <a:spcBef>
                <a:spcPts val="1000"/>
              </a:spcBef>
              <a:spcAft>
                <a:spcPts val="1000"/>
              </a:spcAft>
              <a:buClr>
                <a:srgbClr val="21607C"/>
              </a:buClr>
              <a:defRPr sz="1200"/>
            </a:lvl5pPr>
            <a:lvl6pPr>
              <a:defRPr sz="2000"/>
            </a:lvl6pPr>
            <a:lvl7pPr>
              <a:defRPr sz="2000"/>
            </a:lvl7pPr>
            <a:lvl8pPr>
              <a:defRPr sz="2000"/>
            </a:lvl8pPr>
            <a:lvl9pPr>
              <a:defRPr sz="2000"/>
            </a:lvl9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BAD882-E13F-8A40-B859-7E54BDE92D3E}"/>
              </a:ext>
            </a:extLst>
          </p:cNvPr>
          <p:cNvSpPr>
            <a:spLocks noGrp="1"/>
          </p:cNvSpPr>
          <p:nvPr>
            <p:ph sz="quarter" idx="16" hasCustomPrompt="1"/>
          </p:nvPr>
        </p:nvSpPr>
        <p:spPr>
          <a:xfrm>
            <a:off x="8452576" y="1386945"/>
            <a:ext cx="3146009" cy="4192980"/>
          </a:xfrm>
        </p:spPr>
        <p:txBody>
          <a:bodyPr/>
          <a:lstStyle>
            <a:lvl1pPr>
              <a:buClr>
                <a:srgbClr val="21607C"/>
              </a:buClr>
              <a:defRPr sz="2200"/>
            </a:lvl1pPr>
          </a:lstStyle>
          <a:p>
            <a:pPr lvl="0"/>
            <a:r>
              <a:rPr lang="en-US"/>
              <a:t>Add Picture</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901" t="8572" b="16241"/>
          <a:stretch/>
        </p:blipFill>
        <p:spPr>
          <a:xfrm flipH="1">
            <a:off x="0" y="0"/>
            <a:ext cx="3660496" cy="6858000"/>
          </a:xfrm>
          <a:prstGeom prst="rect">
            <a:avLst/>
          </a:prstGeom>
        </p:spPr>
      </p:pic>
      <p:sp>
        <p:nvSpPr>
          <p:cNvPr id="5" name="Text Placeholder 4">
            <a:extLst>
              <a:ext uri="{FF2B5EF4-FFF2-40B4-BE49-F238E27FC236}">
                <a16:creationId xmlns:a16="http://schemas.microsoft.com/office/drawing/2014/main" id="{B64516E7-6C5E-7F42-81E6-9BE93F2EA209}"/>
              </a:ext>
            </a:extLst>
          </p:cNvPr>
          <p:cNvSpPr>
            <a:spLocks noGrp="1"/>
          </p:cNvSpPr>
          <p:nvPr>
            <p:ph type="body" sz="quarter" idx="13"/>
          </p:nvPr>
        </p:nvSpPr>
        <p:spPr>
          <a:xfrm>
            <a:off x="12703" y="868683"/>
            <a:ext cx="3657599" cy="682625"/>
          </a:xfrm>
        </p:spPr>
        <p:txBody>
          <a:bodyPr/>
          <a:lstStyle>
            <a:lvl1pPr marL="0" indent="0" algn="ctr">
              <a:buNone/>
              <a:defRPr sz="3200" b="1">
                <a:solidFill>
                  <a:srgbClr val="001970"/>
                </a:solidFill>
              </a:defRPr>
            </a:lvl1pPr>
            <a:lvl2pPr marL="457200" indent="0" algn="ctr">
              <a:buNone/>
              <a:defRPr sz="2000" b="1"/>
            </a:lvl2pPr>
            <a:lvl3pPr marL="914400" indent="0" algn="ctr">
              <a:buNone/>
              <a:defRPr sz="2000" b="1"/>
            </a:lvl3pPr>
            <a:lvl4pPr marL="1371600" indent="0" algn="ctr">
              <a:buNone/>
              <a:defRPr sz="2000" b="1"/>
            </a:lvl4pPr>
            <a:lvl5pPr marL="1828800" indent="0" algn="ctr">
              <a:buNone/>
              <a:defRPr sz="2000" b="1"/>
            </a:lvl5pPr>
          </a:lstStyle>
          <a:p>
            <a:pPr lvl="0"/>
            <a:r>
              <a:rPr lang="en-US"/>
              <a:t>Click to edit Master text styles</a:t>
            </a:r>
          </a:p>
        </p:txBody>
      </p:sp>
      <p:sp>
        <p:nvSpPr>
          <p:cNvPr id="13" name="Content Placeholder 12">
            <a:extLst>
              <a:ext uri="{FF2B5EF4-FFF2-40B4-BE49-F238E27FC236}">
                <a16:creationId xmlns:a16="http://schemas.microsoft.com/office/drawing/2014/main" id="{1C53CC85-BED3-8E44-9EC2-2CA342BAC5D7}"/>
              </a:ext>
            </a:extLst>
          </p:cNvPr>
          <p:cNvSpPr>
            <a:spLocks noGrp="1"/>
          </p:cNvSpPr>
          <p:nvPr>
            <p:ph sz="quarter" idx="17" hasCustomPrompt="1"/>
          </p:nvPr>
        </p:nvSpPr>
        <p:spPr>
          <a:xfrm>
            <a:off x="6349" y="1849052"/>
            <a:ext cx="3644900" cy="2741356"/>
          </a:xfrm>
        </p:spPr>
        <p:txBody>
          <a:bodyPr/>
          <a:lstStyle>
            <a:lvl1pPr>
              <a:buClr>
                <a:srgbClr val="21607C"/>
              </a:buClr>
              <a:defRPr sz="1800"/>
            </a:lvl1pPr>
          </a:lstStyle>
          <a:p>
            <a:pPr lvl="0"/>
            <a:r>
              <a:rPr lang="en-US"/>
              <a:t>Add Picture</a:t>
            </a:r>
          </a:p>
        </p:txBody>
      </p:sp>
      <p:sp>
        <p:nvSpPr>
          <p:cNvPr id="8" name="Slide Number Placeholder 5">
            <a:extLst>
              <a:ext uri="{FF2B5EF4-FFF2-40B4-BE49-F238E27FC236}">
                <a16:creationId xmlns:a16="http://schemas.microsoft.com/office/drawing/2014/main" id="{1E50F5C5-9B05-7B46-A39C-F4131AE6D8FF}"/>
              </a:ext>
            </a:extLst>
          </p:cNvPr>
          <p:cNvSpPr>
            <a:spLocks noGrp="1"/>
          </p:cNvSpPr>
          <p:nvPr>
            <p:ph type="sldNum" sz="quarter" idx="12"/>
          </p:nvPr>
        </p:nvSpPr>
        <p:spPr>
          <a:xfrm>
            <a:off x="838200" y="6356353"/>
            <a:ext cx="3657600" cy="365125"/>
          </a:xfrm>
          <a:prstGeom prst="rect">
            <a:avLst/>
          </a:prstGeom>
        </p:spPr>
        <p:txBody>
          <a:bodyPr/>
          <a:lstStyle>
            <a:lvl1pPr>
              <a:defRPr sz="1200" b="1">
                <a:solidFill>
                  <a:srgbClr val="17467D"/>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830063509"/>
      </p:ext>
    </p:extLst>
  </p:cSld>
  <p:clrMapOvr>
    <a:masterClrMapping/>
  </p:clrMapOvr>
  <p:hf sldNum="0"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3A7E6F-A329-4B7B-A102-ACF9C637792C}"/>
              </a:ext>
            </a:extLst>
          </p:cNvPr>
          <p:cNvSpPr>
            <a:spLocks noGrp="1"/>
          </p:cNvSpPr>
          <p:nvPr>
            <p:ph type="title" hasCustomPrompt="1"/>
          </p:nvPr>
        </p:nvSpPr>
        <p:spPr>
          <a:xfrm>
            <a:off x="995362" y="230994"/>
            <a:ext cx="10515600" cy="1096560"/>
          </a:xfrm>
          <a:prstGeom prst="rect">
            <a:avLst/>
          </a:prstGeom>
        </p:spPr>
        <p:txBody>
          <a:bodyPr/>
          <a:lstStyle>
            <a:lvl1pPr>
              <a:lnSpc>
                <a:spcPct val="100000"/>
              </a:lnSpc>
              <a:defRPr lang="en-US" sz="3200" b="1" i="0" kern="1200" dirty="0">
                <a:solidFill>
                  <a:srgbClr val="33619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This is a Title and Content slide layout. </a:t>
            </a:r>
            <a:br>
              <a:rPr lang="en-US"/>
            </a:br>
            <a:r>
              <a:rPr lang="en-US"/>
              <a:t>This area can accommodate 2 lines.</a:t>
            </a:r>
          </a:p>
        </p:txBody>
      </p:sp>
      <p:sp>
        <p:nvSpPr>
          <p:cNvPr id="5" name="Text Placeholder 10">
            <a:extLst>
              <a:ext uri="{FF2B5EF4-FFF2-40B4-BE49-F238E27FC236}">
                <a16:creationId xmlns:a16="http://schemas.microsoft.com/office/drawing/2014/main" id="{9245D0D3-3C06-A443-BF02-9CA8D133440E}"/>
              </a:ext>
            </a:extLst>
          </p:cNvPr>
          <p:cNvSpPr>
            <a:spLocks noGrp="1"/>
          </p:cNvSpPr>
          <p:nvPr>
            <p:ph type="body" sz="quarter" idx="15"/>
          </p:nvPr>
        </p:nvSpPr>
        <p:spPr>
          <a:xfrm>
            <a:off x="995362" y="1682749"/>
            <a:ext cx="10047288" cy="3986213"/>
          </a:xfrm>
          <a:prstGeom prst="rect">
            <a:avLst/>
          </a:prstGeom>
        </p:spPr>
        <p:txBody>
          <a:bodyPr/>
          <a:lstStyle>
            <a:lvl1pPr>
              <a:lnSpc>
                <a:spcPct val="100000"/>
              </a:lnSpc>
              <a:defRPr sz="2000">
                <a:solidFill>
                  <a:srgbClr val="494F54"/>
                </a:solidFill>
                <a:latin typeface="Arial" panose="020B0604020202020204" pitchFamily="34" charset="0"/>
                <a:cs typeface="Arial" panose="020B0604020202020204" pitchFamily="34" charset="0"/>
              </a:defRPr>
            </a:lvl1pPr>
            <a:lvl2pPr marL="685800" indent="-228600">
              <a:lnSpc>
                <a:spcPct val="100000"/>
              </a:lnSpc>
              <a:buFont typeface="Wingdings" panose="05000000000000000000" pitchFamily="2" charset="2"/>
              <a:buChar char="§"/>
              <a:defRPr sz="1800">
                <a:solidFill>
                  <a:srgbClr val="494F54"/>
                </a:solidFill>
                <a:latin typeface="Arial" panose="020B0604020202020204" pitchFamily="34" charset="0"/>
                <a:cs typeface="Arial" panose="020B0604020202020204" pitchFamily="34" charset="0"/>
              </a:defRPr>
            </a:lvl2pPr>
            <a:lvl3pPr marL="1143000" indent="-228600">
              <a:lnSpc>
                <a:spcPct val="100000"/>
              </a:lnSpc>
              <a:buFont typeface="Courier New" panose="02070309020205020404" pitchFamily="49" charset="0"/>
              <a:buChar char="o"/>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BF558EF4-11C5-E543-9E6B-22EB7C178EF3}"/>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3152662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Content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64A0DB-5EC7-0E48-8701-8B2290EE6A6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DCD5D-F92D-49A1-9C47-721E937EA5B9}"/>
              </a:ext>
            </a:extLst>
          </p:cNvPr>
          <p:cNvSpPr>
            <a:spLocks noGrp="1"/>
          </p:cNvSpPr>
          <p:nvPr>
            <p:ph type="title" hasCustomPrompt="1"/>
          </p:nvPr>
        </p:nvSpPr>
        <p:spPr>
          <a:xfrm>
            <a:off x="995362" y="242498"/>
            <a:ext cx="10047288" cy="1096560"/>
          </a:xfrm>
          <a:prstGeom prst="rect">
            <a:avLst/>
          </a:prstGeom>
        </p:spPr>
        <p:txBody>
          <a:bodyPr/>
          <a:lstStyle>
            <a:lvl1pPr>
              <a:defRPr sz="3200" b="1">
                <a:solidFill>
                  <a:srgbClr val="336195"/>
                </a:solidFill>
              </a:defRPr>
            </a:lvl1pPr>
          </a:lstStyle>
          <a:p>
            <a:r>
              <a:rPr lang="en-US"/>
              <a:t>This is a Two-Content slide layout</a:t>
            </a:r>
          </a:p>
        </p:txBody>
      </p:sp>
      <p:sp>
        <p:nvSpPr>
          <p:cNvPr id="19" name="Text Placeholder 10">
            <a:extLst>
              <a:ext uri="{FF2B5EF4-FFF2-40B4-BE49-F238E27FC236}">
                <a16:creationId xmlns:a16="http://schemas.microsoft.com/office/drawing/2014/main" id="{F72BBABA-EAAE-064A-9290-AB5185211C83}"/>
              </a:ext>
            </a:extLst>
          </p:cNvPr>
          <p:cNvSpPr>
            <a:spLocks noGrp="1"/>
          </p:cNvSpPr>
          <p:nvPr>
            <p:ph type="body" sz="quarter" idx="13" hasCustomPrompt="1"/>
          </p:nvPr>
        </p:nvSpPr>
        <p:spPr>
          <a:xfrm>
            <a:off x="995364" y="1581554"/>
            <a:ext cx="6616720"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vl2pPr>
              <a:defRPr sz="1800">
                <a:solidFill>
                  <a:srgbClr val="494F54"/>
                </a:solidFill>
                <a:latin typeface="Arial" panose="020B0604020202020204" pitchFamily="34" charset="0"/>
                <a:cs typeface="Arial" panose="020B0604020202020204" pitchFamily="34" charset="0"/>
              </a:defRPr>
            </a:lvl2pPr>
            <a:lvl3pPr>
              <a:defRPr sz="1600">
                <a:solidFill>
                  <a:srgbClr val="494F54"/>
                </a:solidFill>
                <a:latin typeface="Arial" panose="020B0604020202020204" pitchFamily="34" charset="0"/>
                <a:cs typeface="Arial" panose="020B0604020202020204" pitchFamily="34" charset="0"/>
              </a:defRPr>
            </a:lvl3pPr>
            <a:lvl4pPr>
              <a:defRPr>
                <a:solidFill>
                  <a:srgbClr val="494F54"/>
                </a:solidFill>
                <a:latin typeface="Arial" panose="020B0604020202020204" pitchFamily="34" charset="0"/>
                <a:cs typeface="Arial" panose="020B0604020202020204" pitchFamily="34" charset="0"/>
              </a:defRPr>
            </a:lvl4pPr>
            <a:lvl5pPr>
              <a:defRPr>
                <a:solidFill>
                  <a:srgbClr val="494F54"/>
                </a:solidFill>
                <a:latin typeface="Arial" panose="020B0604020202020204" pitchFamily="34" charset="0"/>
                <a:cs typeface="Arial" panose="020B0604020202020204" pitchFamily="34" charset="0"/>
              </a:defRPr>
            </a:lvl5pPr>
          </a:lstStyle>
          <a:p>
            <a:pPr lvl="0"/>
            <a:r>
              <a:rPr lang="en-US"/>
              <a:t>Bullet point 1</a:t>
            </a:r>
          </a:p>
          <a:p>
            <a:pPr lvl="0"/>
            <a:r>
              <a:rPr lang="en-US"/>
              <a:t>Bullet point 2</a:t>
            </a:r>
          </a:p>
        </p:txBody>
      </p:sp>
      <p:sp>
        <p:nvSpPr>
          <p:cNvPr id="16" name="Content Placeholder 15">
            <a:extLst>
              <a:ext uri="{FF2B5EF4-FFF2-40B4-BE49-F238E27FC236}">
                <a16:creationId xmlns:a16="http://schemas.microsoft.com/office/drawing/2014/main" id="{76F74BFD-ED77-F84D-9C96-1E29E3A9CDFA}"/>
              </a:ext>
            </a:extLst>
          </p:cNvPr>
          <p:cNvSpPr>
            <a:spLocks noGrp="1"/>
          </p:cNvSpPr>
          <p:nvPr>
            <p:ph sz="quarter" idx="15" hasCustomPrompt="1"/>
          </p:nvPr>
        </p:nvSpPr>
        <p:spPr>
          <a:xfrm>
            <a:off x="7800871" y="1581554"/>
            <a:ext cx="3241779" cy="4154847"/>
          </a:xfrm>
          <a:prstGeom prst="rect">
            <a:avLst/>
          </a:prstGeom>
        </p:spPr>
        <p:txBody>
          <a:bodyPr/>
          <a:lstStyle>
            <a:lvl1pPr>
              <a:defRPr sz="2000">
                <a:solidFill>
                  <a:srgbClr val="494F54"/>
                </a:solidFill>
                <a:latin typeface="Arial" panose="020B0604020202020204" pitchFamily="34" charset="0"/>
                <a:cs typeface="Arial" panose="020B0604020202020204" pitchFamily="34" charset="0"/>
              </a:defRPr>
            </a:lvl1pPr>
          </a:lstStyle>
          <a:p>
            <a:pPr lvl="0"/>
            <a:r>
              <a:rPr lang="en-US"/>
              <a:t>Add text</a:t>
            </a:r>
          </a:p>
        </p:txBody>
      </p:sp>
      <p:sp>
        <p:nvSpPr>
          <p:cNvPr id="8" name="Slide Number Placeholder 5">
            <a:extLst>
              <a:ext uri="{FF2B5EF4-FFF2-40B4-BE49-F238E27FC236}">
                <a16:creationId xmlns:a16="http://schemas.microsoft.com/office/drawing/2014/main" id="{9765E011-326A-B741-BAC9-5C9E4AF1D11C}"/>
              </a:ext>
            </a:extLst>
          </p:cNvPr>
          <p:cNvSpPr>
            <a:spLocks noGrp="1"/>
          </p:cNvSpPr>
          <p:nvPr>
            <p:ph type="sldNum" sz="quarter" idx="4"/>
          </p:nvPr>
        </p:nvSpPr>
        <p:spPr>
          <a:xfrm>
            <a:off x="995362" y="6356353"/>
            <a:ext cx="3657600" cy="365125"/>
          </a:xfrm>
          <a:prstGeom prst="rect">
            <a:avLst/>
          </a:prstGeom>
        </p:spPr>
        <p:txBody>
          <a:bodyPr/>
          <a:lstStyle>
            <a:lvl1pPr>
              <a:defRPr sz="1100" b="1">
                <a:solidFill>
                  <a:schemeClr val="bg1"/>
                </a:solidFill>
                <a:latin typeface="Arial" panose="020B0604020202020204" pitchFamily="34" charset="0"/>
                <a:cs typeface="Arial" panose="020B0604020202020204" pitchFamily="34" charset="0"/>
              </a:defRPr>
            </a:lvl1pPr>
          </a:lstStyle>
          <a:p>
            <a:fld id="{37DFEC7B-BA41-AE4F-A7EE-87A56D6A0A9F}" type="slidenum">
              <a:rPr lang="en-US" smtClean="0"/>
              <a:pPr/>
              <a:t>‹#›</a:t>
            </a:fld>
            <a:endParaRPr lang="en-US"/>
          </a:p>
        </p:txBody>
      </p:sp>
    </p:spTree>
    <p:extLst>
      <p:ext uri="{BB962C8B-B14F-4D97-AF65-F5344CB8AC3E}">
        <p14:creationId xmlns:p14="http://schemas.microsoft.com/office/powerpoint/2010/main" val="2272684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73F8D-2509-E37F-CC0B-C42E7450CC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667EBF-421F-6FDB-AFB5-913524372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1BA88A-7DAD-1BE6-691C-19ECD79F7006}"/>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9C9379D6-0B55-21B0-994F-749D138A7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BB26C-7C5F-BD36-921F-A671926FA602}"/>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1244143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CFDB-4A37-3524-6B3E-A0D167D29B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5411D1-F49A-AB52-A239-6008F1BA67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2C635-74C6-3DAE-C8CF-B634D19151A3}"/>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52D6DFEC-44D1-9BE6-2E02-3E575F38B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3FE9F-5524-321A-0EB6-68DD689AC896}"/>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3607562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D895-5ACE-8D3B-4788-FEACE27AF3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B8F97-BE5E-D064-741C-8A47232739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9E99F7-84C4-0C38-86AA-C6BA5CCF64A0}"/>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C5085BF0-C42F-A17E-6267-9B0623216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CACCC-2923-B9AF-9D37-9B21297556C0}"/>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27494205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D265-61FC-8D42-2797-1E40CE7A6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1B942D-9472-46FD-A1F0-B22C4C344B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D5C60-46CB-EC8B-C495-5B2F3C81F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E218C1-CB83-E7D2-185E-8D28A0F98FC5}"/>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6" name="Footer Placeholder 5">
            <a:extLst>
              <a:ext uri="{FF2B5EF4-FFF2-40B4-BE49-F238E27FC236}">
                <a16:creationId xmlns:a16="http://schemas.microsoft.com/office/drawing/2014/main" id="{5F4B5D78-50F5-8FFD-6660-80E64C828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1CE08-74DC-CA54-AA12-FC3E19380C31}"/>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3252072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0396-F427-F2A9-1D95-85BDE72712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E56ED2-0A6F-65B8-942D-297BD55BD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AEB55D-2193-23F4-ED0D-0AD44801A0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C4E3F9-D2D3-FB5C-6A6E-BF06E213AE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4A0C47-369E-76EA-F2DC-10F1400719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2A469-D89F-D367-F222-021A21A8F490}"/>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8" name="Footer Placeholder 7">
            <a:extLst>
              <a:ext uri="{FF2B5EF4-FFF2-40B4-BE49-F238E27FC236}">
                <a16:creationId xmlns:a16="http://schemas.microsoft.com/office/drawing/2014/main" id="{6E8A0C13-968A-63A5-2888-8ED2DE184D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EB1815-361D-E316-C80B-FB9BD06338A2}"/>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327129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97741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968B-8B76-D859-2551-3B13832697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D269B5-A778-BF41-22D8-8A5DBD79662B}"/>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4" name="Footer Placeholder 3">
            <a:extLst>
              <a:ext uri="{FF2B5EF4-FFF2-40B4-BE49-F238E27FC236}">
                <a16:creationId xmlns:a16="http://schemas.microsoft.com/office/drawing/2014/main" id="{22EDEDE9-54FA-62F5-C7B0-53B00E0208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A4458-EFE7-136F-E3AB-7CF3E9230C6F}"/>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31159595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6F8B38-1563-0498-F072-A8784668FA6A}"/>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3" name="Footer Placeholder 2">
            <a:extLst>
              <a:ext uri="{FF2B5EF4-FFF2-40B4-BE49-F238E27FC236}">
                <a16:creationId xmlns:a16="http://schemas.microsoft.com/office/drawing/2014/main" id="{FE13B0DE-F8CE-9B8A-033C-339FE03C8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F81657-DEA2-CE6D-7F10-5B13BB51DCA9}"/>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24179464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3834-E61B-6F02-3F9D-34D52F743F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9346A6-83EA-4ED0-FE7D-09CDA5CED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91ADF8-BF13-5118-A949-C7E63DA27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6B5A2-6CA3-7EC1-79B2-642441B5C17D}"/>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6" name="Footer Placeholder 5">
            <a:extLst>
              <a:ext uri="{FF2B5EF4-FFF2-40B4-BE49-F238E27FC236}">
                <a16:creationId xmlns:a16="http://schemas.microsoft.com/office/drawing/2014/main" id="{432FD984-1F90-CDF5-F329-41BABF838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A91E8C-5403-10A7-BDA2-9207A40B6D0B}"/>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606563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8BEA0-7BCE-1B72-B847-53258266C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6F5ADC-A52C-A05A-F610-E4596C8D6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24B104-5CB4-0DBE-A6BD-F636F7783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A1EDA-023E-95BF-09CB-C9CD447C2656}"/>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6" name="Footer Placeholder 5">
            <a:extLst>
              <a:ext uri="{FF2B5EF4-FFF2-40B4-BE49-F238E27FC236}">
                <a16:creationId xmlns:a16="http://schemas.microsoft.com/office/drawing/2014/main" id="{28B7F71B-C58D-84DA-97CE-2D43D65CF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8288A-9D02-FF4D-3F6B-39B109CB803E}"/>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3370455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25E3-543A-69A7-0161-5E853DCDCB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1F57D6-3E66-F567-CF33-17814A3602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45F15-C714-4DF9-CE9F-A052E01BB9A8}"/>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9AB0FF6A-11EF-2531-BB43-4F7C46079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6D776-2602-C9F9-820C-94542C2B9C5A}"/>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2141984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C2F4A-914E-6D36-F7C1-1E01BA0506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69A3E3-FE93-1702-5B35-A4F52772EA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8EE6A-D2D8-EEBC-54A0-6E2CE7F381A7}"/>
              </a:ext>
            </a:extLst>
          </p:cNvPr>
          <p:cNvSpPr>
            <a:spLocks noGrp="1"/>
          </p:cNvSpPr>
          <p:nvPr>
            <p:ph type="dt" sz="half" idx="10"/>
          </p:nvPr>
        </p:nvSpPr>
        <p:spPr/>
        <p:txBody>
          <a:body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92B43D2C-E6FD-7A5F-2367-F269281FF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54B58-B656-C33D-C58F-778D4C5CD298}"/>
              </a:ext>
            </a:extLst>
          </p:cNvPr>
          <p:cNvSpPr>
            <a:spLocks noGrp="1"/>
          </p:cNvSpPr>
          <p:nvPr>
            <p:ph type="sldNum" sz="quarter" idx="12"/>
          </p:nvPr>
        </p:nvSpPr>
        <p:spPr/>
        <p:txBody>
          <a:bodyPr/>
          <a:lstStyle/>
          <a:p>
            <a:fld id="{4DC7E73D-8E55-499C-A88C-DC9220E78A8E}" type="slidenum">
              <a:rPr lang="en-US" smtClean="0"/>
              <a:t>‹#›</a:t>
            </a:fld>
            <a:endParaRPr lang="en-US"/>
          </a:p>
        </p:txBody>
      </p:sp>
    </p:spTree>
    <p:extLst>
      <p:ext uri="{BB962C8B-B14F-4D97-AF65-F5344CB8AC3E}">
        <p14:creationId xmlns:p14="http://schemas.microsoft.com/office/powerpoint/2010/main" val="1087125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wo Content">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A0684CC-1456-324B-906D-3F8BA1CBA1F8}"/>
              </a:ext>
            </a:extLst>
          </p:cNvPr>
          <p:cNvSpPr>
            <a:spLocks noGrp="1"/>
          </p:cNvSpPr>
          <p:nvPr>
            <p:ph type="title"/>
          </p:nvPr>
        </p:nvSpPr>
        <p:spPr>
          <a:xfrm>
            <a:off x="838200" y="137160"/>
            <a:ext cx="10515600" cy="1032454"/>
          </a:xfrm>
        </p:spPr>
        <p:txBody>
          <a:bodyPr anchor="t" anchorCtr="0">
            <a:noAutofit/>
          </a:bodyPr>
          <a:lstStyle>
            <a:lvl1pPr>
              <a:defRPr sz="3200" b="1">
                <a:solidFill>
                  <a:srgbClr val="001970"/>
                </a:solidFill>
              </a:defRPr>
            </a:lvl1pPr>
          </a:lstStyle>
          <a:p>
            <a:r>
              <a:rPr lang="en-US"/>
              <a:t>Click to edit Master title style</a:t>
            </a:r>
          </a:p>
        </p:txBody>
      </p:sp>
      <p:sp>
        <p:nvSpPr>
          <p:cNvPr id="11" name="Text Placeholder 2">
            <a:extLst>
              <a:ext uri="{FF2B5EF4-FFF2-40B4-BE49-F238E27FC236}">
                <a16:creationId xmlns:a16="http://schemas.microsoft.com/office/drawing/2014/main" id="{53435592-AB79-174F-82F8-951400A59B47}"/>
              </a:ext>
            </a:extLst>
          </p:cNvPr>
          <p:cNvSpPr>
            <a:spLocks noGrp="1"/>
          </p:cNvSpPr>
          <p:nvPr>
            <p:ph type="body" idx="13" hasCustomPrompt="1"/>
          </p:nvPr>
        </p:nvSpPr>
        <p:spPr>
          <a:xfrm>
            <a:off x="838201" y="1171197"/>
            <a:ext cx="5181600" cy="51478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p:cNvSpPr>
            <a:spLocks noGrp="1"/>
          </p:cNvSpPr>
          <p:nvPr>
            <p:ph sz="half" idx="1"/>
          </p:nvPr>
        </p:nvSpPr>
        <p:spPr>
          <a:xfrm>
            <a:off x="838200" y="1696249"/>
            <a:ext cx="5181600" cy="4320903"/>
          </a:xfrm>
        </p:spPr>
        <p:txBody>
          <a:bodyPr>
            <a:noAutofit/>
          </a:bodyPr>
          <a:lstStyle>
            <a:lvl1pPr>
              <a:lnSpc>
                <a:spcPct val="100000"/>
              </a:lnSpc>
              <a:spcBef>
                <a:spcPts val="1000"/>
              </a:spcBef>
              <a:spcAft>
                <a:spcPts val="1000"/>
              </a:spcAft>
              <a:buClr>
                <a:srgbClr val="21607C"/>
              </a:buClr>
              <a:defRPr sz="2200"/>
            </a:lvl1pPr>
            <a:lvl2pPr>
              <a:lnSpc>
                <a:spcPct val="100000"/>
              </a:lnSpc>
              <a:spcBef>
                <a:spcPts val="1000"/>
              </a:spcBef>
              <a:spcAft>
                <a:spcPts val="1000"/>
              </a:spcAft>
              <a:buClr>
                <a:srgbClr val="21607C"/>
              </a:buClr>
              <a:defRPr sz="1600"/>
            </a:lvl2pPr>
            <a:lvl3pPr>
              <a:lnSpc>
                <a:spcPct val="100000"/>
              </a:lnSpc>
              <a:spcBef>
                <a:spcPts val="1000"/>
              </a:spcBef>
              <a:spcAft>
                <a:spcPts val="1000"/>
              </a:spcAft>
              <a:buClr>
                <a:srgbClr val="21607C"/>
              </a:buClr>
              <a:defRPr sz="1400"/>
            </a:lvl3pPr>
            <a:lvl4pPr>
              <a:lnSpc>
                <a:spcPct val="100000"/>
              </a:lnSpc>
              <a:spcBef>
                <a:spcPts val="1000"/>
              </a:spcBef>
              <a:spcAft>
                <a:spcPts val="1000"/>
              </a:spcAft>
              <a:buClr>
                <a:srgbClr val="21607C"/>
              </a:buClr>
              <a:defRPr sz="1400"/>
            </a:lvl4pPr>
            <a:lvl5pPr>
              <a:lnSpc>
                <a:spcPct val="100000"/>
              </a:lnSpc>
              <a:spcBef>
                <a:spcPts val="1000"/>
              </a:spcBef>
              <a:spcAft>
                <a:spcPts val="1000"/>
              </a:spcAft>
              <a:buClr>
                <a:srgbClr val="21607C"/>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1F0CCA0-F70B-2C4F-87CA-C6473D256265}"/>
              </a:ext>
            </a:extLst>
          </p:cNvPr>
          <p:cNvSpPr>
            <a:spLocks noGrp="1"/>
          </p:cNvSpPr>
          <p:nvPr>
            <p:ph type="body" sz="quarter" idx="3" hasCustomPrompt="1"/>
          </p:nvPr>
        </p:nvSpPr>
        <p:spPr>
          <a:xfrm>
            <a:off x="6172202" y="1171194"/>
            <a:ext cx="5181599" cy="523028"/>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hasCustomPrompt="1"/>
          </p:nvPr>
        </p:nvSpPr>
        <p:spPr>
          <a:xfrm>
            <a:off x="6172200" y="1695121"/>
            <a:ext cx="5181600" cy="4320903"/>
          </a:xfrm>
        </p:spPr>
        <p:txBody>
          <a:bodyPr>
            <a:noAutofit/>
          </a:bodyPr>
          <a:lstStyle>
            <a:lvl1pPr marL="342900" indent="-342900">
              <a:lnSpc>
                <a:spcPct val="100000"/>
              </a:lnSpc>
              <a:spcBef>
                <a:spcPts val="1000"/>
              </a:spcBef>
              <a:spcAft>
                <a:spcPts val="1000"/>
              </a:spcAft>
              <a:buClr>
                <a:srgbClr val="21607C"/>
              </a:buClr>
              <a:buFont typeface="+mj-lt"/>
              <a:buAutoNum type="arabicPeriod"/>
              <a:defRPr sz="2200"/>
            </a:lvl1pPr>
            <a:lvl2pPr marL="800100" indent="-342900">
              <a:lnSpc>
                <a:spcPct val="100000"/>
              </a:lnSpc>
              <a:spcBef>
                <a:spcPts val="1000"/>
              </a:spcBef>
              <a:spcAft>
                <a:spcPts val="1000"/>
              </a:spcAft>
              <a:buClr>
                <a:srgbClr val="21607C"/>
              </a:buClr>
              <a:buFont typeface="+mj-lt"/>
              <a:buAutoNum type="arabicPeriod"/>
              <a:defRPr sz="1600"/>
            </a:lvl2pPr>
            <a:lvl3pPr marL="1257300" indent="-342900">
              <a:lnSpc>
                <a:spcPct val="100000"/>
              </a:lnSpc>
              <a:spcBef>
                <a:spcPts val="1000"/>
              </a:spcBef>
              <a:spcAft>
                <a:spcPts val="1000"/>
              </a:spcAft>
              <a:buClr>
                <a:srgbClr val="21607C"/>
              </a:buClr>
              <a:buFont typeface="+mj-lt"/>
              <a:buAutoNum type="arabicPeriod"/>
              <a:defRPr sz="1400"/>
            </a:lvl3pPr>
            <a:lvl4pPr>
              <a:lnSpc>
                <a:spcPct val="100000"/>
              </a:lnSpc>
              <a:spcBef>
                <a:spcPts val="1000"/>
              </a:spcBef>
              <a:spcAft>
                <a:spcPts val="1000"/>
              </a:spcAft>
              <a:buClr>
                <a:srgbClr val="21607C"/>
              </a:buClr>
              <a:buFont typeface="+mj-lt"/>
              <a:buAutoNum type="arabicPeriod"/>
              <a:defRPr sz="1200"/>
            </a:lvl4pPr>
            <a:lvl5pPr>
              <a:lnSpc>
                <a:spcPct val="100000"/>
              </a:lnSpc>
              <a:spcBef>
                <a:spcPts val="1000"/>
              </a:spcBef>
              <a:spcAft>
                <a:spcPts val="1000"/>
              </a:spcAft>
              <a:buClr>
                <a:srgbClr val="21607C"/>
              </a:buClr>
              <a:buFont typeface="+mj-lt"/>
              <a:buAutoNum type="arabicPeriod"/>
              <a:defRPr sz="1200"/>
            </a:lvl5pPr>
          </a:lstStyle>
          <a:p>
            <a:pPr lvl="0"/>
            <a:r>
              <a:rPr lang="en-US"/>
              <a:t>Add Text</a:t>
            </a:r>
          </a:p>
          <a:p>
            <a:pPr lvl="1"/>
            <a:r>
              <a:rPr lang="en-US"/>
              <a:t>Second level</a:t>
            </a:r>
          </a:p>
          <a:p>
            <a:pPr lvl="2"/>
            <a:r>
              <a:rPr lang="en-US"/>
              <a:t>Third level</a:t>
            </a:r>
          </a:p>
          <a:p>
            <a:pPr lvl="3"/>
            <a:r>
              <a:rPr lang="en-US"/>
              <a:t>Fourth level</a:t>
            </a:r>
          </a:p>
          <a:p>
            <a:pPr lvl="4"/>
            <a:r>
              <a:rPr lang="en-US"/>
              <a:t>Fifth level</a:t>
            </a:r>
          </a:p>
        </p:txBody>
      </p:sp>
      <p:pic>
        <p:nvPicPr>
          <p:cNvPr id="15" name="Content Placeholder 3">
            <a:extLst>
              <a:ext uri="{FF2B5EF4-FFF2-40B4-BE49-F238E27FC236}">
                <a16:creationId xmlns:a16="http://schemas.microsoft.com/office/drawing/2014/main" id="{0427F5B0-D0F5-974B-901D-4D445D323CF4}"/>
              </a:ext>
              <a:ext uri="{C183D7F6-B498-43B3-948B-1728B52AA6E4}">
                <adec:decorative xmlns:adec="http://schemas.microsoft.com/office/drawing/2017/decorative" val="1"/>
              </a:ext>
            </a:extLst>
          </p:cNvPr>
          <p:cNvPicPr>
            <a:picLocks noChangeAspect="1"/>
          </p:cNvPicPr>
          <p:nvPr/>
        </p:nvPicPr>
        <p:blipFill rotWithShape="1">
          <a:blip r:embed="rId2"/>
          <a:srcRect l="17523" t="8803" b="20514"/>
          <a:stretch/>
        </p:blipFill>
        <p:spPr>
          <a:xfrm>
            <a:off x="-877" y="6061102"/>
            <a:ext cx="12207240" cy="784613"/>
          </a:xfrm>
          <a:prstGeom prst="rect">
            <a:avLst/>
          </a:prstGeom>
        </p:spPr>
      </p:pic>
      <p:pic>
        <p:nvPicPr>
          <p:cNvPr id="16" name="Picture 15">
            <a:extLst>
              <a:ext uri="{FF2B5EF4-FFF2-40B4-BE49-F238E27FC236}">
                <a16:creationId xmlns:a16="http://schemas.microsoft.com/office/drawing/2014/main" id="{3F7001CD-6C8C-8143-81FE-D5951E7C58A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1315812" y="6160572"/>
            <a:ext cx="586463" cy="583545"/>
          </a:xfrm>
          <a:prstGeom prst="rect">
            <a:avLst/>
          </a:prstGeom>
        </p:spPr>
      </p:pic>
      <p:sp>
        <p:nvSpPr>
          <p:cNvPr id="17" name="Slide Number Placeholder 5">
            <a:extLst>
              <a:ext uri="{FF2B5EF4-FFF2-40B4-BE49-F238E27FC236}">
                <a16:creationId xmlns:a16="http://schemas.microsoft.com/office/drawing/2014/main" id="{F8FBB0E9-25A2-FC43-B83C-72F962C38D0A}"/>
              </a:ext>
            </a:extLst>
          </p:cNvPr>
          <p:cNvSpPr>
            <a:spLocks noGrp="1"/>
          </p:cNvSpPr>
          <p:nvPr>
            <p:ph type="sldNum" sz="quarter" idx="12"/>
          </p:nvPr>
        </p:nvSpPr>
        <p:spPr>
          <a:xfrm>
            <a:off x="838200" y="6356353"/>
            <a:ext cx="3657600" cy="365125"/>
          </a:xfrm>
          <a:prstGeom prst="rect">
            <a:avLst/>
          </a:prstGeom>
        </p:spPr>
        <p:txBody>
          <a:bodyPr/>
          <a:lstStyle>
            <a:lvl1pPr>
              <a:defRPr sz="1200" b="1">
                <a:solidFill>
                  <a:schemeClr val="bg1"/>
                </a:solidFill>
              </a:defRPr>
            </a:lvl1pPr>
          </a:lstStyle>
          <a:p>
            <a:pPr>
              <a:defRPr/>
            </a:pPr>
            <a:fld id="{4F8F9822-CE00-0B4F-ADB5-DBA954363B09}" type="slidenum">
              <a:rPr lang="en-US" smtClean="0"/>
              <a:pPr>
                <a:defRPr/>
              </a:pPr>
              <a:t>‹#›</a:t>
            </a:fld>
            <a:endParaRPr lang="en-US"/>
          </a:p>
        </p:txBody>
      </p:sp>
    </p:spTree>
    <p:extLst>
      <p:ext uri="{BB962C8B-B14F-4D97-AF65-F5344CB8AC3E}">
        <p14:creationId xmlns:p14="http://schemas.microsoft.com/office/powerpoint/2010/main" val="1325676281"/>
      </p:ext>
    </p:extLst>
  </p:cSld>
  <p:clrMapOvr>
    <a:masterClrMapping/>
  </p:clrMapOvr>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598" y="1978447"/>
            <a:ext cx="10786820" cy="1332647"/>
          </a:xfrm>
        </p:spPr>
        <p:txBody>
          <a:bodyPr anchor="t" anchorCtr="0">
            <a:noAutofit/>
          </a:bodyPr>
          <a:lstStyle>
            <a:lvl1pPr algn="ctr">
              <a:defRPr sz="3600">
                <a:solidFill>
                  <a:srgbClr val="001970"/>
                </a:solidFill>
              </a:defRPr>
            </a:lvl1pPr>
          </a:lstStyle>
          <a:p>
            <a:r>
              <a:rPr lang="en-US"/>
              <a:t>Click To Edit Master Title Style</a:t>
            </a:r>
          </a:p>
        </p:txBody>
      </p:sp>
      <p:sp>
        <p:nvSpPr>
          <p:cNvPr id="3" name="Subtitle 2"/>
          <p:cNvSpPr>
            <a:spLocks noGrp="1"/>
          </p:cNvSpPr>
          <p:nvPr>
            <p:ph type="subTitle" idx="1" hasCustomPrompt="1"/>
          </p:nvPr>
        </p:nvSpPr>
        <p:spPr>
          <a:xfrm>
            <a:off x="640598" y="3326853"/>
            <a:ext cx="10786820" cy="404391"/>
          </a:xfrm>
        </p:spPr>
        <p:txBody>
          <a:bodyPr>
            <a:noAutofit/>
          </a:bodyPr>
          <a:lstStyle>
            <a:lvl1pPr marL="0" marR="0" indent="0" algn="ctr" defTabSz="914400" rtl="0" eaLnBrk="1" fontAlgn="auto" latinLnBrk="0" hangingPunct="1">
              <a:lnSpc>
                <a:spcPct val="90000"/>
              </a:lnSpc>
              <a:spcBef>
                <a:spcPts val="1000"/>
              </a:spcBef>
              <a:spcAft>
                <a:spcPts val="0"/>
              </a:spcAft>
              <a:buClr>
                <a:srgbClr val="6899AA"/>
              </a:buClr>
              <a:buSzTx/>
              <a:buFont typeface="Arial" panose="020B0604020202020204" pitchFamily="34" charset="0"/>
              <a:buNone/>
              <a:tabLst/>
              <a:defRPr sz="24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ECC63546-9615-2447-B841-E15A120C7125}"/>
              </a:ext>
            </a:extLst>
          </p:cNvPr>
          <p:cNvSpPr>
            <a:spLocks noGrp="1"/>
          </p:cNvSpPr>
          <p:nvPr>
            <p:ph type="body" sz="quarter" idx="11" hasCustomPrompt="1"/>
          </p:nvPr>
        </p:nvSpPr>
        <p:spPr>
          <a:xfrm>
            <a:off x="641351" y="3749780"/>
            <a:ext cx="10786533" cy="404391"/>
          </a:xfrm>
        </p:spPr>
        <p:txBody>
          <a:bodyPr/>
          <a:lstStyle>
            <a:lvl1pPr marL="0" indent="0" algn="ctr">
              <a:buNone/>
              <a:defRPr sz="1800" i="1"/>
            </a:lvl1pPr>
            <a:lvl2pPr algn="ctr">
              <a:defRPr/>
            </a:lvl2pPr>
            <a:lvl3pPr algn="ctr">
              <a:defRPr/>
            </a:lvl3pPr>
            <a:lvl4pPr algn="ctr">
              <a:defRPr/>
            </a:lvl4pPr>
            <a:lvl5pPr algn="ctr">
              <a:defRPr/>
            </a:lvl5pPr>
          </a:lstStyle>
          <a:p>
            <a:r>
              <a:rPr lang="en-US"/>
              <a:t>Click To Edit Master Subtitle Style</a:t>
            </a:r>
          </a:p>
        </p:txBody>
      </p:sp>
      <p:pic>
        <p:nvPicPr>
          <p:cNvPr id="9" name="Picture 8" descr="Logo for the NIH Eunice Kennedy Shriver National Institute of Child Health and Human Development ">
            <a:extLst>
              <a:ext uri="{FF2B5EF4-FFF2-40B4-BE49-F238E27FC236}">
                <a16:creationId xmlns:a16="http://schemas.microsoft.com/office/drawing/2014/main" id="{4DA2839C-D5C2-4D45-B69F-5FA65CBABB37}"/>
              </a:ext>
            </a:extLst>
          </p:cNvPr>
          <p:cNvPicPr>
            <a:picLocks noChangeAspect="1"/>
          </p:cNvPicPr>
          <p:nvPr/>
        </p:nvPicPr>
        <p:blipFill>
          <a:blip r:embed="rId3"/>
          <a:stretch>
            <a:fillRect/>
          </a:stretch>
        </p:blipFill>
        <p:spPr>
          <a:xfrm>
            <a:off x="4262424" y="4325655"/>
            <a:ext cx="3603961" cy="534403"/>
          </a:xfrm>
          <a:prstGeom prst="rect">
            <a:avLst/>
          </a:prstGeom>
        </p:spPr>
      </p:pic>
    </p:spTree>
    <p:extLst>
      <p:ext uri="{BB962C8B-B14F-4D97-AF65-F5344CB8AC3E}">
        <p14:creationId xmlns:p14="http://schemas.microsoft.com/office/powerpoint/2010/main" val="214813879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y Title Slide">
    <p:bg>
      <p:bgPr>
        <a:solidFill>
          <a:schemeClr val="tx1"/>
        </a:solidFill>
        <a:effectLst/>
      </p:bgPr>
    </p:bg>
    <p:spTree>
      <p:nvGrpSpPr>
        <p:cNvPr id="1" name=""/>
        <p:cNvGrpSpPr/>
        <p:nvPr/>
      </p:nvGrpSpPr>
      <p:grpSpPr>
        <a:xfrm>
          <a:off x="0" y="0"/>
          <a:ext cx="0" cy="0"/>
          <a:chOff x="0" y="0"/>
          <a:chExt cx="0" cy="0"/>
        </a:xfrm>
      </p:grpSpPr>
      <p:sp>
        <p:nvSpPr>
          <p:cNvPr id="11" name="Pentagon 10"/>
          <p:cNvSpPr>
            <a:spLocks noChangeAspect="1"/>
          </p:cNvSpPr>
          <p:nvPr userDrawn="1"/>
        </p:nvSpPr>
        <p:spPr>
          <a:xfrm>
            <a:off x="1555315" y="0"/>
            <a:ext cx="3829485" cy="6864096"/>
          </a:xfrm>
          <a:prstGeom prst="homePlate">
            <a:avLst>
              <a:gd name="adj" fmla="val 36290"/>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5" name="Pentagon 14"/>
          <p:cNvSpPr>
            <a:spLocks noChangeAspect="1"/>
          </p:cNvSpPr>
          <p:nvPr userDrawn="1"/>
        </p:nvSpPr>
        <p:spPr>
          <a:xfrm>
            <a:off x="0" y="0"/>
            <a:ext cx="3829485" cy="6864096"/>
          </a:xfrm>
          <a:prstGeom prst="homePlate">
            <a:avLst>
              <a:gd name="adj" fmla="val 36290"/>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6" name="Rectangle 15"/>
          <p:cNvSpPr/>
          <p:nvPr userDrawn="1"/>
        </p:nvSpPr>
        <p:spPr>
          <a:xfrm flipV="1">
            <a:off x="0" y="5035296"/>
            <a:ext cx="121920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7" name="Title 1"/>
          <p:cNvSpPr>
            <a:spLocks noGrp="1"/>
          </p:cNvSpPr>
          <p:nvPr>
            <p:ph type="ctrTitle" hasCustomPrompt="1"/>
          </p:nvPr>
        </p:nvSpPr>
        <p:spPr>
          <a:xfrm>
            <a:off x="914400" y="1638300"/>
            <a:ext cx="10363200" cy="1827843"/>
          </a:xfrm>
        </p:spPr>
        <p:txBody>
          <a:bodyPr lIns="0" tIns="0" rIns="0" bIns="0" anchor="b">
            <a:noAutofit/>
          </a:bodyPr>
          <a:lstStyle>
            <a:lvl1pPr algn="r">
              <a:defRPr sz="3733" b="0" i="0">
                <a:solidFill>
                  <a:srgbClr val="FFFFFF"/>
                </a:solidFill>
                <a:latin typeface="Arial"/>
                <a:cs typeface="Arial"/>
              </a:defRPr>
            </a:lvl1pPr>
          </a:lstStyle>
          <a:p>
            <a:r>
              <a:rPr lang="en-US" dirty="0"/>
              <a:t>Title of the presentation</a:t>
            </a:r>
          </a:p>
        </p:txBody>
      </p:sp>
      <p:sp>
        <p:nvSpPr>
          <p:cNvPr id="18" name="Subtitle 2"/>
          <p:cNvSpPr>
            <a:spLocks noGrp="1"/>
          </p:cNvSpPr>
          <p:nvPr>
            <p:ph type="subTitle" idx="1" hasCustomPrompt="1"/>
          </p:nvPr>
        </p:nvSpPr>
        <p:spPr>
          <a:xfrm>
            <a:off x="914400" y="3566160"/>
            <a:ext cx="10363200" cy="686376"/>
          </a:xfrm>
        </p:spPr>
        <p:txBody>
          <a:bodyPr lIns="0" tIns="0" rIns="0" bIns="0" anchor="t">
            <a:noAutofit/>
          </a:bodyPr>
          <a:lstStyle>
            <a:lvl1pPr marL="0" indent="0" algn="r">
              <a:buNone/>
              <a:defRPr sz="1867" b="0" i="1" spc="133">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 </a:t>
            </a:r>
          </a:p>
        </p:txBody>
      </p:sp>
      <p:pic>
        <p:nvPicPr>
          <p:cNvPr id="10" name="Picture 9" descr="NCI-Logo-Color.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09602" y="5710324"/>
            <a:ext cx="5324687" cy="508000"/>
          </a:xfrm>
          <a:prstGeom prst="rect">
            <a:avLst/>
          </a:prstGeom>
        </p:spPr>
      </p:pic>
      <p:sp>
        <p:nvSpPr>
          <p:cNvPr id="9" name="Date Placeholder 3"/>
          <p:cNvSpPr>
            <a:spLocks noGrp="1"/>
          </p:cNvSpPr>
          <p:nvPr>
            <p:ph type="dt" sz="half" idx="2"/>
          </p:nvPr>
        </p:nvSpPr>
        <p:spPr>
          <a:xfrm>
            <a:off x="8534400" y="5726289"/>
            <a:ext cx="3048000" cy="475488"/>
          </a:xfrm>
          <a:prstGeom prst="rect">
            <a:avLst/>
          </a:prstGeom>
        </p:spPr>
        <p:txBody>
          <a:bodyPr vert="horz" lIns="0" tIns="0" rIns="0" bIns="0" rtlCol="0" anchor="ctr"/>
          <a:lstStyle>
            <a:lvl1pPr algn="r" fontAlgn="auto">
              <a:spcBef>
                <a:spcPts val="0"/>
              </a:spcBef>
              <a:spcAft>
                <a:spcPts val="0"/>
              </a:spcAft>
              <a:defRPr sz="1867" smtClean="0">
                <a:solidFill>
                  <a:srgbClr val="000000"/>
                </a:solidFill>
                <a:latin typeface="+mn-lt"/>
                <a:ea typeface="+mn-ea"/>
                <a:cs typeface="SapientSansRegular"/>
              </a:defRPr>
            </a:lvl1pPr>
          </a:lstStyle>
          <a:p>
            <a:pPr>
              <a:defRPr/>
            </a:pPr>
            <a:r>
              <a:rPr lang="en-US" dirty="0"/>
              <a:t>INSERT DATE</a:t>
            </a:r>
          </a:p>
        </p:txBody>
      </p:sp>
    </p:spTree>
    <p:extLst>
      <p:ext uri="{BB962C8B-B14F-4D97-AF65-F5344CB8AC3E}">
        <p14:creationId xmlns:p14="http://schemas.microsoft.com/office/powerpoint/2010/main" val="3536743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with Sub-Bullet">
    <p:spTree>
      <p:nvGrpSpPr>
        <p:cNvPr id="1" name=""/>
        <p:cNvGrpSpPr/>
        <p:nvPr/>
      </p:nvGrpSpPr>
      <p:grpSpPr>
        <a:xfrm>
          <a:off x="0" y="0"/>
          <a:ext cx="0" cy="0"/>
          <a:chOff x="0" y="0"/>
          <a:chExt cx="0" cy="0"/>
        </a:xfrm>
      </p:grpSpPr>
      <p:sp>
        <p:nvSpPr>
          <p:cNvPr id="12" name="Pentagon 11"/>
          <p:cNvSpPr>
            <a:spLocks noChangeAspect="1"/>
          </p:cNvSpPr>
          <p:nvPr userDrawn="1"/>
        </p:nvSpPr>
        <p:spPr>
          <a:xfrm>
            <a:off x="1569480" y="0"/>
            <a:ext cx="3829485" cy="6864096"/>
          </a:xfrm>
          <a:prstGeom prst="homePlate">
            <a:avLst>
              <a:gd name="adj" fmla="val 36290"/>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3" name="Pentagon 12"/>
          <p:cNvSpPr>
            <a:spLocks noChangeAspect="1"/>
          </p:cNvSpPr>
          <p:nvPr userDrawn="1"/>
        </p:nvSpPr>
        <p:spPr>
          <a:xfrm>
            <a:off x="14166" y="0"/>
            <a:ext cx="3829485" cy="6864096"/>
          </a:xfrm>
          <a:prstGeom prst="homePlate">
            <a:avLst>
              <a:gd name="adj" fmla="val 36290"/>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8" name="Title 1"/>
          <p:cNvSpPr>
            <a:spLocks noGrp="1"/>
          </p:cNvSpPr>
          <p:nvPr>
            <p:ph type="title" hasCustomPrompt="1"/>
          </p:nvPr>
        </p:nvSpPr>
        <p:spPr>
          <a:xfrm>
            <a:off x="658368" y="1828800"/>
            <a:ext cx="4023360" cy="1828800"/>
          </a:xfrm>
        </p:spPr>
        <p:txBody>
          <a:bodyPr lIns="0" tIns="0" rIns="0" bIns="0" anchor="b">
            <a:noAutofit/>
          </a:bodyPr>
          <a:lstStyle>
            <a:lvl1pPr algn="r">
              <a:lnSpc>
                <a:spcPct val="90000"/>
              </a:lnSpc>
              <a:defRPr sz="3200">
                <a:solidFill>
                  <a:srgbClr val="123E57"/>
                </a:solidFill>
                <a:latin typeface="+mj-lt"/>
                <a:cs typeface="SapientSansBold"/>
              </a:defRPr>
            </a:lvl1pPr>
          </a:lstStyle>
          <a:p>
            <a:r>
              <a:rPr lang="en-US" dirty="0"/>
              <a:t>Agenda</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9" name="Picture 8"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11" name="Text Placeholder 12"/>
          <p:cNvSpPr>
            <a:spLocks noGrp="1"/>
          </p:cNvSpPr>
          <p:nvPr>
            <p:ph type="body" sz="quarter" idx="11" hasCustomPrompt="1"/>
          </p:nvPr>
        </p:nvSpPr>
        <p:spPr>
          <a:xfrm>
            <a:off x="5779008" y="0"/>
            <a:ext cx="5730240" cy="6864096"/>
          </a:xfrm>
        </p:spPr>
        <p:txBody>
          <a:bodyPr anchor="ctr">
            <a:noAutofit/>
          </a:bodyPr>
          <a:lstStyle>
            <a:lvl1pPr marL="609585" marR="0" indent="-609585" algn="l" defTabSz="609585" rtl="0" eaLnBrk="1" fontAlgn="auto" latinLnBrk="0" hangingPunct="1">
              <a:lnSpc>
                <a:spcPct val="100000"/>
              </a:lnSpc>
              <a:spcBef>
                <a:spcPts val="0"/>
              </a:spcBef>
              <a:spcAft>
                <a:spcPts val="1333"/>
              </a:spcAft>
              <a:buClr>
                <a:schemeClr val="accent1"/>
              </a:buClr>
              <a:buSzTx/>
              <a:buFont typeface="+mj-lt"/>
              <a:buAutoNum type="arabicPeriod"/>
              <a:tabLst/>
              <a:defRPr i="1">
                <a:solidFill>
                  <a:srgbClr val="000000"/>
                </a:solidFill>
              </a:defRPr>
            </a:lvl1pPr>
            <a:lvl2pPr marL="914377" marR="0"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lang="en-US" sz="2533" i="1" kern="1200" baseline="0" dirty="0" smtClean="0">
                <a:solidFill>
                  <a:srgbClr val="000000"/>
                </a:solidFill>
                <a:latin typeface="+mn-lt"/>
                <a:ea typeface="ＭＳ Ｐゴシック" charset="0"/>
                <a:cs typeface="SapientCentroSlab-Light"/>
              </a:defRPr>
            </a:lvl2pPr>
          </a:lstStyle>
          <a:p>
            <a:r>
              <a:rPr lang="en-US" dirty="0"/>
              <a:t>Agenda Item 1</a:t>
            </a:r>
          </a:p>
          <a:p>
            <a:pPr lvl="1"/>
            <a:r>
              <a:rPr lang="en-US" dirty="0"/>
              <a:t>Agenda Item 1a</a:t>
            </a:r>
          </a:p>
          <a:p>
            <a:pPr lvl="1"/>
            <a:r>
              <a:rPr lang="en-US" dirty="0"/>
              <a:t>Agenda Item 1b</a:t>
            </a:r>
          </a:p>
          <a:p>
            <a:r>
              <a:rPr lang="en-US" dirty="0"/>
              <a:t>Agenda Item 2</a:t>
            </a:r>
          </a:p>
          <a:p>
            <a:pPr lvl="1"/>
            <a:r>
              <a:rPr lang="en-US" dirty="0"/>
              <a:t>Agenda Item 2a</a:t>
            </a:r>
          </a:p>
          <a:p>
            <a:pPr lvl="1"/>
            <a:r>
              <a:rPr lang="en-US" dirty="0"/>
              <a:t>Agenda Item 2b</a:t>
            </a:r>
          </a:p>
          <a:p>
            <a:r>
              <a:rPr lang="en-US" dirty="0"/>
              <a:t>Agenda Item 3</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3a</a:t>
            </a:r>
          </a:p>
          <a:p>
            <a:pPr marL="914377" marR="0" lvl="1" indent="-304792" algn="l" defTabSz="609585" rtl="0" eaLnBrk="1" fontAlgn="auto" latinLnBrk="0" hangingPunct="1">
              <a:lnSpc>
                <a:spcPct val="100000"/>
              </a:lnSpc>
              <a:spcBef>
                <a:spcPts val="0"/>
              </a:spcBef>
              <a:spcAft>
                <a:spcPts val="1333"/>
              </a:spcAft>
              <a:buClr>
                <a:schemeClr val="accent1"/>
              </a:buClr>
              <a:buSzTx/>
              <a:buFont typeface="Wingdings" charset="2"/>
              <a:buChar char="§"/>
              <a:tabLst/>
              <a:defRPr/>
            </a:pPr>
            <a:r>
              <a:rPr lang="en-US" dirty="0"/>
              <a:t>Agenda Item 3b</a:t>
            </a:r>
          </a:p>
        </p:txBody>
      </p:sp>
    </p:spTree>
    <p:extLst>
      <p:ext uri="{BB962C8B-B14F-4D97-AF65-F5344CB8AC3E}">
        <p14:creationId xmlns:p14="http://schemas.microsoft.com/office/powerpoint/2010/main" val="102583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4722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y Section Break">
    <p:bg>
      <p:bgPr>
        <a:solidFill>
          <a:schemeClr val="tx1"/>
        </a:solidFill>
        <a:effectLst/>
      </p:bgPr>
    </p:bg>
    <p:spTree>
      <p:nvGrpSpPr>
        <p:cNvPr id="1" name=""/>
        <p:cNvGrpSpPr/>
        <p:nvPr/>
      </p:nvGrpSpPr>
      <p:grpSpPr>
        <a:xfrm>
          <a:off x="0" y="0"/>
          <a:ext cx="0" cy="0"/>
          <a:chOff x="0" y="0"/>
          <a:chExt cx="0" cy="0"/>
        </a:xfrm>
      </p:grpSpPr>
      <p:sp>
        <p:nvSpPr>
          <p:cNvPr id="8" name="Pentagon 7"/>
          <p:cNvSpPr/>
          <p:nvPr userDrawn="1"/>
        </p:nvSpPr>
        <p:spPr>
          <a:xfrm>
            <a:off x="2"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Pentagon 8"/>
          <p:cNvSpPr/>
          <p:nvPr userDrawn="1"/>
        </p:nvSpPr>
        <p:spPr>
          <a:xfrm>
            <a:off x="1"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chemeClr val="bg1"/>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rgbClr val="FFFFFF"/>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7"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dirty="0">
              <a:solidFill>
                <a:srgbClr val="FFFFFF"/>
              </a:solidFill>
              <a:latin typeface="+mn-lt"/>
              <a:cs typeface="SapientSansRegular"/>
            </a:endParaRPr>
          </a:p>
        </p:txBody>
      </p:sp>
      <p:pic>
        <p:nvPicPr>
          <p:cNvPr id="12" name="Picture 11"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1675737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ay Section Break ALT">
    <p:bg>
      <p:bgPr>
        <a:solidFill>
          <a:schemeClr val="bg1"/>
        </a:solidFill>
        <a:effectLst/>
      </p:bgPr>
    </p:bg>
    <p:spTree>
      <p:nvGrpSpPr>
        <p:cNvPr id="1" name=""/>
        <p:cNvGrpSpPr/>
        <p:nvPr/>
      </p:nvGrpSpPr>
      <p:grpSpPr>
        <a:xfrm>
          <a:off x="0" y="0"/>
          <a:ext cx="0" cy="0"/>
          <a:chOff x="0" y="0"/>
          <a:chExt cx="0" cy="0"/>
        </a:xfrm>
      </p:grpSpPr>
      <p:sp>
        <p:nvSpPr>
          <p:cNvPr id="7" name="Pentagon 6"/>
          <p:cNvSpPr>
            <a:spLocks noChangeAspect="1"/>
          </p:cNvSpPr>
          <p:nvPr userDrawn="1"/>
        </p:nvSpPr>
        <p:spPr>
          <a:xfrm>
            <a:off x="2031143" y="0"/>
            <a:ext cx="3829485" cy="6864096"/>
          </a:xfrm>
          <a:prstGeom prst="homePlate">
            <a:avLst>
              <a:gd name="adj" fmla="val 36290"/>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Pentagon 9"/>
          <p:cNvSpPr>
            <a:spLocks noChangeAspect="1"/>
          </p:cNvSpPr>
          <p:nvPr userDrawn="1"/>
        </p:nvSpPr>
        <p:spPr>
          <a:xfrm>
            <a:off x="1" y="0"/>
            <a:ext cx="4305313" cy="6864096"/>
          </a:xfrm>
          <a:prstGeom prst="homePlate">
            <a:avLst>
              <a:gd name="adj" fmla="val 32357"/>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8" name="Title 1"/>
          <p:cNvSpPr>
            <a:spLocks noGrp="1"/>
          </p:cNvSpPr>
          <p:nvPr>
            <p:ph type="ctrTitle" hasCustomPrompt="1"/>
          </p:nvPr>
        </p:nvSpPr>
        <p:spPr>
          <a:xfrm>
            <a:off x="5860628" y="2423160"/>
            <a:ext cx="5416971" cy="1828800"/>
          </a:xfrm>
        </p:spPr>
        <p:txBody>
          <a:bodyPr lIns="0" tIns="0" rIns="0" bIns="0" anchor="b">
            <a:noAutofit/>
          </a:bodyPr>
          <a:lstStyle>
            <a:lvl1pPr algn="r">
              <a:defRPr sz="3733" spc="-107">
                <a:solidFill>
                  <a:srgbClr val="BB0E3D"/>
                </a:solidFill>
                <a:latin typeface="+mj-lt"/>
                <a:cs typeface="SapientSansBold"/>
              </a:defRPr>
            </a:lvl1pPr>
          </a:lstStyle>
          <a:p>
            <a:pPr lvl="0"/>
            <a:r>
              <a:rPr lang="en-US" dirty="0"/>
              <a:t>Section title</a:t>
            </a:r>
          </a:p>
        </p:txBody>
      </p:sp>
      <p:sp>
        <p:nvSpPr>
          <p:cNvPr id="9" name="Subtitle 2"/>
          <p:cNvSpPr>
            <a:spLocks noGrp="1"/>
          </p:cNvSpPr>
          <p:nvPr>
            <p:ph type="subTitle" idx="1" hasCustomPrompt="1"/>
          </p:nvPr>
        </p:nvSpPr>
        <p:spPr>
          <a:xfrm>
            <a:off x="5860628" y="4343400"/>
            <a:ext cx="5408560"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pic>
        <p:nvPicPr>
          <p:cNvPr id="11" name="Picture 10"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
        <p:nvSpPr>
          <p:cNvPr id="1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2481770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7" name="Pentagon 6"/>
          <p:cNvSpPr/>
          <p:nvPr userDrawn="1"/>
        </p:nvSpPr>
        <p:spPr>
          <a:xfrm>
            <a:off x="0"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9" name="Text Placeholder 8"/>
          <p:cNvSpPr>
            <a:spLocks noGrp="1"/>
          </p:cNvSpPr>
          <p:nvPr>
            <p:ph type="body" sz="quarter" idx="10" hasCustomPrompt="1"/>
          </p:nvPr>
        </p:nvSpPr>
        <p:spPr>
          <a:xfrm>
            <a:off x="914400" y="1828800"/>
            <a:ext cx="10363200" cy="3200400"/>
          </a:xfrm>
        </p:spPr>
        <p:txBody>
          <a:bodyPr anchor="ctr">
            <a:noAutofit/>
          </a:bodyPr>
          <a:lstStyle>
            <a:lvl1pPr marL="0" indent="0" algn="ctr">
              <a:spcAft>
                <a:spcPts val="0"/>
              </a:spcAft>
              <a:buNone/>
              <a:defRPr sz="3200" b="0" i="1" baseline="0">
                <a:solidFill>
                  <a:srgbClr val="FFFFFF"/>
                </a:solidFill>
                <a:latin typeface="+mn-lt"/>
                <a:cs typeface="SapientCentroSlab-Light"/>
              </a:defRPr>
            </a:lvl1pPr>
          </a:lstStyle>
          <a:p>
            <a:pPr lvl="0"/>
            <a:r>
              <a:rPr lang="en-US" dirty="0"/>
              <a:t>Vision Quote</a:t>
            </a:r>
            <a:br>
              <a:rPr lang="en-US" dirty="0"/>
            </a:br>
            <a:r>
              <a:rPr lang="en-US" dirty="0"/>
              <a:t>“</a:t>
            </a:r>
            <a:r>
              <a:rPr lang="en-US" dirty="0" err="1"/>
              <a:t>Lorem</a:t>
            </a:r>
            <a:r>
              <a:rPr lang="en-US" dirty="0"/>
              <a:t> </a:t>
            </a:r>
            <a:r>
              <a:rPr lang="en-US" dirty="0" err="1"/>
              <a:t>ipsum</a:t>
            </a:r>
            <a:r>
              <a:rPr lang="en-US" dirty="0"/>
              <a:t> dolor sit </a:t>
            </a:r>
            <a:r>
              <a:rPr lang="en-US" dirty="0" err="1"/>
              <a:t>amet</a:t>
            </a:r>
            <a:r>
              <a:rPr lang="en-US" dirty="0"/>
              <a:t>, fugit </a:t>
            </a:r>
            <a:r>
              <a:rPr lang="en-US" dirty="0" err="1"/>
              <a:t>liberavisse</a:t>
            </a:r>
            <a:r>
              <a:rPr lang="en-US" dirty="0"/>
              <a:t> </a:t>
            </a:r>
            <a:br>
              <a:rPr lang="en-US" dirty="0"/>
            </a:br>
            <a:r>
              <a:rPr lang="en-US" dirty="0" err="1"/>
              <a:t>nec</a:t>
            </a:r>
            <a:r>
              <a:rPr lang="en-US" dirty="0"/>
              <a:t> at. </a:t>
            </a:r>
            <a:r>
              <a:rPr lang="en-US" dirty="0" err="1"/>
              <a:t>Essent</a:t>
            </a:r>
            <a:r>
              <a:rPr lang="en-US" dirty="0"/>
              <a:t> </a:t>
            </a:r>
            <a:r>
              <a:rPr lang="en-US" dirty="0" err="1"/>
              <a:t>elaboraret</a:t>
            </a:r>
            <a:r>
              <a:rPr lang="en-US" dirty="0"/>
              <a:t> </a:t>
            </a:r>
            <a:r>
              <a:rPr lang="en-US" dirty="0" err="1"/>
              <a:t>conclusionemque</a:t>
            </a:r>
            <a:r>
              <a:rPr lang="en-US" dirty="0"/>
              <a:t> </a:t>
            </a:r>
            <a:br>
              <a:rPr lang="en-US" dirty="0"/>
            </a:br>
            <a:r>
              <a:rPr lang="en-US" dirty="0" err="1"/>
              <a:t>eam</a:t>
            </a:r>
            <a:r>
              <a:rPr lang="en-US" dirty="0"/>
              <a:t> id. Quo ex </a:t>
            </a:r>
            <a:r>
              <a:rPr lang="en-US" dirty="0" err="1"/>
              <a:t>laboramus</a:t>
            </a:r>
            <a:r>
              <a:rPr lang="en-US" dirty="0"/>
              <a:t> </a:t>
            </a:r>
            <a:r>
              <a:rPr lang="en-US" dirty="0" err="1"/>
              <a:t>accommodare</a:t>
            </a:r>
            <a:r>
              <a:rPr lang="en-US" dirty="0"/>
              <a:t>, </a:t>
            </a:r>
            <a:br>
              <a:rPr lang="en-US" dirty="0"/>
            </a:br>
            <a:r>
              <a:rPr lang="en-US" dirty="0"/>
              <a:t>his </a:t>
            </a:r>
            <a:r>
              <a:rPr lang="en-US" dirty="0" err="1"/>
              <a:t>falli</a:t>
            </a:r>
            <a:r>
              <a:rPr lang="en-US" dirty="0"/>
              <a:t> </a:t>
            </a:r>
            <a:r>
              <a:rPr lang="en-US" dirty="0" err="1"/>
              <a:t>deleniti</a:t>
            </a:r>
            <a:r>
              <a:rPr lang="en-US" dirty="0"/>
              <a:t> </a:t>
            </a:r>
            <a:r>
              <a:rPr lang="en-US" dirty="0" err="1"/>
              <a:t>ei</a:t>
            </a:r>
            <a:r>
              <a:rPr lang="en-US" dirty="0"/>
              <a:t>. </a:t>
            </a:r>
            <a:r>
              <a:rPr lang="en-US" dirty="0" err="1"/>
              <a:t>Illud</a:t>
            </a:r>
            <a:r>
              <a:rPr lang="en-US" dirty="0"/>
              <a:t> postulant </a:t>
            </a:r>
            <a:br>
              <a:rPr lang="en-US" dirty="0"/>
            </a:br>
            <a:r>
              <a:rPr lang="en-US" dirty="0" err="1"/>
              <a:t>adversarium</a:t>
            </a:r>
            <a:r>
              <a:rPr lang="en-US" dirty="0"/>
              <a:t> </a:t>
            </a:r>
            <a:r>
              <a:rPr lang="en-US" dirty="0" err="1"/>
              <a:t>ei</a:t>
            </a:r>
            <a:r>
              <a:rPr lang="en-US" dirty="0"/>
              <a:t> his.”</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FFFFFF"/>
                </a:solidFill>
                <a:latin typeface="+mn-lt"/>
                <a:cs typeface="SapientSansRegular"/>
              </a:rPr>
              <a:t> </a:t>
            </a:r>
            <a:fld id="{4225D95B-3580-C74C-AC82-B8FCF626B418}" type="slidenum">
              <a:rPr lang="en-US" sz="1333" b="1" smtClean="0">
                <a:solidFill>
                  <a:srgbClr val="FFFFFF"/>
                </a:solidFill>
                <a:latin typeface="+mn-lt"/>
                <a:cs typeface="SapientSansRegular"/>
              </a:rPr>
              <a:pPr algn="r" fontAlgn="auto">
                <a:lnSpc>
                  <a:spcPct val="101000"/>
                </a:lnSpc>
                <a:spcBef>
                  <a:spcPct val="50000"/>
                </a:spcBef>
                <a:spcAft>
                  <a:spcPts val="0"/>
                </a:spcAft>
                <a:defRPr/>
              </a:pPr>
              <a:t>‹#›</a:t>
            </a:fld>
            <a:endParaRPr lang="en-US" sz="1333" b="1" dirty="0">
              <a:solidFill>
                <a:srgbClr val="FFFFFF"/>
              </a:solidFill>
              <a:latin typeface="+mn-lt"/>
              <a:cs typeface="SapientSansRegular"/>
            </a:endParaRPr>
          </a:p>
        </p:txBody>
      </p:sp>
      <p:pic>
        <p:nvPicPr>
          <p:cNvPr id="10" name="Picture 9" descr="NCI-Logo-White-Kno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2" y="6486144"/>
            <a:ext cx="2555849" cy="243840"/>
          </a:xfrm>
          <a:prstGeom prst="rect">
            <a:avLst/>
          </a:prstGeom>
        </p:spPr>
      </p:pic>
    </p:spTree>
    <p:extLst>
      <p:ext uri="{BB962C8B-B14F-4D97-AF65-F5344CB8AC3E}">
        <p14:creationId xmlns:p14="http://schemas.microsoft.com/office/powerpoint/2010/main" val="59551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35750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ne Column — No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522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umn Lef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22804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umn Lef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4"/>
          <p:cNvSpPr>
            <a:spLocks noGrp="1"/>
          </p:cNvSpPr>
          <p:nvPr>
            <p:ph sz="quarter" idx="12"/>
          </p:nvPr>
        </p:nvSpPr>
        <p:spPr>
          <a:xfrm>
            <a:off x="6349408" y="1426633"/>
            <a:ext cx="5196417" cy="4800600"/>
          </a:xfrm>
        </p:spPr>
        <p:txBody>
          <a:bodyPr anchor="ctr"/>
          <a:lstStyle>
            <a:lvl1pPr marL="0" indent="0" algn="ctr">
              <a:buFontTx/>
              <a:buNone/>
              <a:defRPr/>
            </a:lvl1pPr>
          </a:lstStyle>
          <a:p>
            <a:pPr lvl="0"/>
            <a:r>
              <a:rPr lang="en-US"/>
              <a:t>Click to edit Master text styles</a:t>
            </a:r>
          </a:p>
        </p:txBody>
      </p:sp>
      <p:sp>
        <p:nvSpPr>
          <p:cNvPr id="6" name="Content Placeholder 2"/>
          <p:cNvSpPr>
            <a:spLocks noGrp="1"/>
          </p:cNvSpPr>
          <p:nvPr>
            <p:ph sz="quarter" idx="11"/>
          </p:nvPr>
        </p:nvSpPr>
        <p:spPr>
          <a:xfrm>
            <a:off x="658369"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9638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lumn Right —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5" name="Picture 14"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
        <p:nvSpPr>
          <p:cNvPr id="6"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1830438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umn Right — No Footer">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4"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
        <p:nvSpPr>
          <p:cNvPr id="5" name="Content Placeholder 2"/>
          <p:cNvSpPr>
            <a:spLocks noGrp="1"/>
          </p:cNvSpPr>
          <p:nvPr>
            <p:ph sz="quarter" idx="11"/>
          </p:nvPr>
        </p:nvSpPr>
        <p:spPr>
          <a:xfrm>
            <a:off x="6067976" y="1426633"/>
            <a:ext cx="5477849" cy="4800600"/>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658369" y="1426633"/>
            <a:ext cx="5196417" cy="4800600"/>
          </a:xfrm>
        </p:spPr>
        <p:txBody>
          <a:bodyPr anchor="ct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076594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Graphic —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1" name="Picture 10"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83515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23919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 Graphic — No Footer">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58368" y="415545"/>
            <a:ext cx="10887456" cy="423193"/>
          </a:xfrm>
        </p:spPr>
        <p:txBody>
          <a:bodyPr lIns="0" tIns="0" rIns="0" bIns="0" anchor="b">
            <a:noAutofit/>
          </a:bodyPr>
          <a:lstStyle>
            <a:lvl1pPr>
              <a:lnSpc>
                <a:spcPct val="90000"/>
              </a:lnSpc>
              <a:defRPr sz="3200" baseline="0">
                <a:solidFill>
                  <a:srgbClr val="123E57"/>
                </a:solidFill>
                <a:latin typeface="+mj-lt"/>
                <a:cs typeface="SapientSansBold"/>
              </a:defRPr>
            </a:lvl1pPr>
          </a:lstStyle>
          <a:p>
            <a:r>
              <a:rPr lang="en-US" dirty="0"/>
              <a:t>Slide title</a:t>
            </a:r>
          </a:p>
        </p:txBody>
      </p:sp>
      <p:sp>
        <p:nvSpPr>
          <p:cNvPr id="10"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3736166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 Footer">
    <p:spTree>
      <p:nvGrpSpPr>
        <p:cNvPr id="1" name=""/>
        <p:cNvGrpSpPr/>
        <p:nvPr/>
      </p:nvGrpSpPr>
      <p:grpSpPr>
        <a:xfrm>
          <a:off x="0" y="0"/>
          <a:ext cx="0" cy="0"/>
          <a:chOff x="0" y="0"/>
          <a:chExt cx="0" cy="0"/>
        </a:xfrm>
      </p:grpSpPr>
      <p:sp>
        <p:nvSpPr>
          <p:cNvPr id="11"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pic>
        <p:nvPicPr>
          <p:cNvPr id="12" name="Picture 11" descr="NCI-Logo-Gray-Knock-NE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6486144"/>
            <a:ext cx="2555851" cy="243840"/>
          </a:xfrm>
          <a:prstGeom prst="rect">
            <a:avLst/>
          </a:prstGeom>
        </p:spPr>
      </p:pic>
    </p:spTree>
    <p:extLst>
      <p:ext uri="{BB962C8B-B14F-4D97-AF65-F5344CB8AC3E}">
        <p14:creationId xmlns:p14="http://schemas.microsoft.com/office/powerpoint/2010/main" val="19716342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3"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spTree>
    <p:extLst>
      <p:ext uri="{BB962C8B-B14F-4D97-AF65-F5344CB8AC3E}">
        <p14:creationId xmlns:p14="http://schemas.microsoft.com/office/powerpoint/2010/main" val="1446466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Gray">
    <p:bg>
      <p:bgPr>
        <a:solidFill>
          <a:schemeClr val="tx1"/>
        </a:solidFill>
        <a:effectLst/>
      </p:bgPr>
    </p:bg>
    <p:spTree>
      <p:nvGrpSpPr>
        <p:cNvPr id="1" name=""/>
        <p:cNvGrpSpPr/>
        <p:nvPr/>
      </p:nvGrpSpPr>
      <p:grpSpPr>
        <a:xfrm>
          <a:off x="0" y="0"/>
          <a:ext cx="0" cy="0"/>
          <a:chOff x="0" y="0"/>
          <a:chExt cx="0" cy="0"/>
        </a:xfrm>
      </p:grpSpPr>
      <p:sp>
        <p:nvSpPr>
          <p:cNvPr id="6" name="Pentagon 5"/>
          <p:cNvSpPr/>
          <p:nvPr userDrawn="1"/>
        </p:nvSpPr>
        <p:spPr>
          <a:xfrm>
            <a:off x="0" y="0"/>
            <a:ext cx="11277597" cy="6858000"/>
          </a:xfrm>
          <a:prstGeom prst="homePlate">
            <a:avLst>
              <a:gd name="adj" fmla="val 20935"/>
            </a:avLst>
          </a:prstGeom>
          <a:solidFill>
            <a:srgbClr val="56565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8" name="Pentagon 7"/>
          <p:cNvSpPr/>
          <p:nvPr userDrawn="1"/>
        </p:nvSpPr>
        <p:spPr>
          <a:xfrm>
            <a:off x="0" y="0"/>
            <a:ext cx="9719731" cy="6858000"/>
          </a:xfrm>
          <a:prstGeom prst="homePlate">
            <a:avLst>
              <a:gd name="adj" fmla="val 20935"/>
            </a:avLst>
          </a:prstGeom>
          <a:solidFill>
            <a:srgbClr val="4C4C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TextBox 13"/>
          <p:cNvSpPr txBox="1">
            <a:spLocks noChangeArrowheads="1"/>
          </p:cNvSpPr>
          <p:nvPr userDrawn="1"/>
        </p:nvSpPr>
        <p:spPr bwMode="auto">
          <a:xfrm>
            <a:off x="2676132" y="5808133"/>
            <a:ext cx="6888424" cy="420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2133" b="1" dirty="0" err="1">
                <a:solidFill>
                  <a:schemeClr val="bg1"/>
                </a:solidFill>
                <a:latin typeface="Arial" charset="0"/>
              </a:rPr>
              <a:t>www.cancer.gov</a:t>
            </a:r>
            <a:r>
              <a:rPr lang="en-US" sz="2133" b="1" dirty="0">
                <a:solidFill>
                  <a:schemeClr val="bg1"/>
                </a:solidFill>
                <a:latin typeface="Arial" charset="0"/>
              </a:rPr>
              <a:t>                 </a:t>
            </a:r>
            <a:r>
              <a:rPr lang="en-US" sz="2133" b="1" dirty="0" err="1">
                <a:solidFill>
                  <a:schemeClr val="bg1"/>
                </a:solidFill>
                <a:latin typeface="Arial" charset="0"/>
              </a:rPr>
              <a:t>www.cancer.gov</a:t>
            </a:r>
            <a:r>
              <a:rPr lang="en-US" sz="2133" b="1" dirty="0">
                <a:solidFill>
                  <a:schemeClr val="bg1"/>
                </a:solidFill>
                <a:latin typeface="Arial" charset="0"/>
              </a:rPr>
              <a:t>/</a:t>
            </a:r>
            <a:r>
              <a:rPr lang="en-US" sz="2133" b="1" dirty="0" err="1">
                <a:solidFill>
                  <a:schemeClr val="bg1"/>
                </a:solidFill>
                <a:latin typeface="Arial" charset="0"/>
              </a:rPr>
              <a:t>espanol</a:t>
            </a:r>
            <a:endParaRPr lang="en-US" sz="2133" b="1" dirty="0">
              <a:solidFill>
                <a:schemeClr val="bg1"/>
              </a:solidFill>
              <a:latin typeface="Arial" charset="0"/>
            </a:endParaRPr>
          </a:p>
        </p:txBody>
      </p:sp>
      <p:grpSp>
        <p:nvGrpSpPr>
          <p:cNvPr id="11" name="Group 10"/>
          <p:cNvGrpSpPr>
            <a:grpSpLocks noChangeAspect="1"/>
          </p:cNvGrpSpPr>
          <p:nvPr userDrawn="1"/>
        </p:nvGrpSpPr>
        <p:grpSpPr>
          <a:xfrm>
            <a:off x="3992035" y="2865121"/>
            <a:ext cx="4218368" cy="1084580"/>
            <a:chOff x="2333626" y="1990725"/>
            <a:chExt cx="4519680" cy="1162050"/>
          </a:xfrm>
        </p:grpSpPr>
        <p:pic>
          <p:nvPicPr>
            <p:cNvPr id="12" name="Picture 11" descr="NCI-Logo-St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3805" y="2133600"/>
              <a:ext cx="3119501" cy="852170"/>
            </a:xfrm>
            <a:prstGeom prst="rect">
              <a:avLst/>
            </a:prstGeom>
          </p:spPr>
        </p:pic>
        <p:pic>
          <p:nvPicPr>
            <p:cNvPr id="13" name="Picture 12" descr="4_hhs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626" y="1990725"/>
              <a:ext cx="1162050" cy="1162050"/>
            </a:xfrm>
            <a:prstGeom prst="rect">
              <a:avLst/>
            </a:prstGeom>
          </p:spPr>
        </p:pic>
      </p:grpSp>
    </p:spTree>
    <p:extLst>
      <p:ext uri="{BB962C8B-B14F-4D97-AF65-F5344CB8AC3E}">
        <p14:creationId xmlns:p14="http://schemas.microsoft.com/office/powerpoint/2010/main" val="3519214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7"/>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11EAACC7-3B3F-47D1-959A-EF58926E955E}"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593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1EAACC7-3B3F-47D1-959A-EF58926E955E}" type="datetimeFigureOut">
              <a:rPr lang="en-US" smtClean="0"/>
              <a:t>12/14/2023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6416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1725062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33532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71651" y="1122363"/>
            <a:ext cx="9144000" cy="2387600"/>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471651"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6694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08738" y="365125"/>
            <a:ext cx="8445062" cy="1325563"/>
          </a:xfrm>
        </p:spPr>
        <p:txBody>
          <a:bodyPr/>
          <a:lstStyle>
            <a:lvl1pPr>
              <a:defRPr b="1">
                <a:solidFill>
                  <a:schemeClr val="accent1">
                    <a:lumMod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908738" y="1825625"/>
            <a:ext cx="8445062"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179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194647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1EC4B898-2A96-337D-7DBE-05447EF57388}"/>
              </a:ext>
            </a:extLst>
          </p:cNvPr>
          <p:cNvSpPr/>
          <p:nvPr userDrawn="1"/>
        </p:nvSpPr>
        <p:spPr>
          <a:xfrm>
            <a:off x="0" y="0"/>
            <a:ext cx="12192000" cy="691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picture containing plastic&#10;&#10;Description automatically generated">
            <a:extLst>
              <a:ext uri="{FF2B5EF4-FFF2-40B4-BE49-F238E27FC236}">
                <a16:creationId xmlns:a16="http://schemas.microsoft.com/office/drawing/2014/main" id="{08BCC85D-8319-BF7F-3F02-B6D53AF9B85B}"/>
              </a:ext>
            </a:extLst>
          </p:cNvPr>
          <p:cNvPicPr>
            <a:picLocks noChangeAspect="1"/>
          </p:cNvPicPr>
          <p:nvPr userDrawn="1"/>
        </p:nvPicPr>
        <p:blipFill>
          <a:blip r:embed="rId2"/>
          <a:stretch>
            <a:fillRect/>
          </a:stretch>
        </p:blipFill>
        <p:spPr>
          <a:xfrm>
            <a:off x="7866744" y="1"/>
            <a:ext cx="4325257" cy="6951306"/>
          </a:xfrm>
          <a:prstGeom prst="rect">
            <a:avLst/>
          </a:prstGeom>
        </p:spPr>
      </p:pic>
      <p:pic>
        <p:nvPicPr>
          <p:cNvPr id="9" name="Picture 8" descr="U.S. Department of Health and Human Services logo; National Institutes of Health logo; National Institute of Mental Health logo. ">
            <a:extLst>
              <a:ext uri="{FF2B5EF4-FFF2-40B4-BE49-F238E27FC236}">
                <a16:creationId xmlns:a16="http://schemas.microsoft.com/office/drawing/2014/main" id="{814C3487-515D-8032-4FF4-ADBAB053AB9B}"/>
              </a:ext>
            </a:extLst>
          </p:cNvPr>
          <p:cNvPicPr>
            <a:picLocks noChangeAspect="1"/>
          </p:cNvPicPr>
          <p:nvPr userDrawn="1"/>
        </p:nvPicPr>
        <p:blipFill>
          <a:blip r:embed="rId3"/>
          <a:stretch>
            <a:fillRect/>
          </a:stretch>
        </p:blipFill>
        <p:spPr>
          <a:xfrm>
            <a:off x="10029372" y="6319938"/>
            <a:ext cx="2060713" cy="460134"/>
          </a:xfrm>
          <a:prstGeom prst="rect">
            <a:avLst/>
          </a:prstGeom>
        </p:spPr>
      </p:pic>
    </p:spTree>
    <p:extLst>
      <p:ext uri="{BB962C8B-B14F-4D97-AF65-F5344CB8AC3E}">
        <p14:creationId xmlns:p14="http://schemas.microsoft.com/office/powerpoint/2010/main" val="2305094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62352" y="365125"/>
            <a:ext cx="9091447" cy="1325563"/>
          </a:xfrm>
        </p:spPr>
        <p:txBody>
          <a:bodyPr/>
          <a:lstStyle>
            <a:lvl1pPr>
              <a:defRPr b="1">
                <a:solidFill>
                  <a:schemeClr val="accent1">
                    <a:lumMod val="50000"/>
                  </a:schemeClr>
                </a:solidFill>
                <a:latin typeface="Arial Nova" panose="020B05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987566" y="1825625"/>
            <a:ext cx="3032234"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Nova" panose="020B0504020202020204" pitchFamily="34" charset="0"/>
              </a:defRPr>
            </a:lvl1pPr>
            <a:lvl2pPr>
              <a:defRPr>
                <a:latin typeface="Arial Nova" panose="020B0504020202020204" pitchFamily="34" charset="0"/>
              </a:defRPr>
            </a:lvl2pPr>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75061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10196" y="365125"/>
            <a:ext cx="8745192" cy="1325563"/>
          </a:xfrm>
        </p:spPr>
        <p:txBody>
          <a:bodyPr/>
          <a:lstStyle>
            <a:lvl1pPr>
              <a:defRPr b="1">
                <a:solidFill>
                  <a:schemeClr val="accent1">
                    <a:lumMod val="50000"/>
                  </a:schemeClr>
                </a:solidFill>
                <a:latin typeface="Arial Nova" panose="020B05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3449782" y="1681163"/>
            <a:ext cx="38557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49782" y="2532438"/>
            <a:ext cx="3855720" cy="3684588"/>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498080" y="1681163"/>
            <a:ext cx="385730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498080" y="2505075"/>
            <a:ext cx="3857307" cy="3684588"/>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59447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600" b="1">
                <a:latin typeface="Arial Nova" panose="020B05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7101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31033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62773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89883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34093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88745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E32E216-77F9-CB8A-2E7D-345D3F618D0E}"/>
              </a:ext>
            </a:extLst>
          </p:cNvPr>
          <p:cNvSpPr/>
          <p:nvPr userDrawn="1"/>
        </p:nvSpPr>
        <p:spPr>
          <a:xfrm>
            <a:off x="0" y="0"/>
            <a:ext cx="12192000" cy="694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NIMH 75 Years Logo&#10;Research. Discovery. Hope.">
            <a:extLst>
              <a:ext uri="{FF2B5EF4-FFF2-40B4-BE49-F238E27FC236}">
                <a16:creationId xmlns:a16="http://schemas.microsoft.com/office/drawing/2014/main" id="{985414A6-7AFF-92C6-573F-5E9366C4F72C}"/>
              </a:ext>
            </a:extLst>
          </p:cNvPr>
          <p:cNvPicPr>
            <a:picLocks noChangeAspect="1"/>
          </p:cNvPicPr>
          <p:nvPr userDrawn="1"/>
        </p:nvPicPr>
        <p:blipFill>
          <a:blip r:embed="rId2"/>
          <a:stretch>
            <a:fillRect/>
          </a:stretch>
        </p:blipFill>
        <p:spPr>
          <a:xfrm>
            <a:off x="-1" y="0"/>
            <a:ext cx="12350044" cy="6946900"/>
          </a:xfrm>
          <a:prstGeom prst="rect">
            <a:avLst/>
          </a:prstGeom>
        </p:spPr>
      </p:pic>
      <p:sp>
        <p:nvSpPr>
          <p:cNvPr id="8" name="Content Placeholder 9">
            <a:extLst>
              <a:ext uri="{FF2B5EF4-FFF2-40B4-BE49-F238E27FC236}">
                <a16:creationId xmlns:a16="http://schemas.microsoft.com/office/drawing/2014/main" id="{8D12154D-9D40-A6FE-73FB-3FF4C1762EA1}"/>
              </a:ext>
            </a:extLst>
          </p:cNvPr>
          <p:cNvSpPr>
            <a:spLocks noGrp="1"/>
          </p:cNvSpPr>
          <p:nvPr>
            <p:ph sz="quarter" idx="12" hasCustomPrompt="1"/>
          </p:nvPr>
        </p:nvSpPr>
        <p:spPr>
          <a:xfrm>
            <a:off x="4478559" y="3156624"/>
            <a:ext cx="7385051" cy="1306513"/>
          </a:xfrm>
          <a:prstGeom prst="rect">
            <a:avLst/>
          </a:prstGeom>
        </p:spPr>
        <p:txBody>
          <a:bodyPr>
            <a:normAutofit/>
          </a:bodyPr>
          <a:lstStyle>
            <a:lvl1pPr marL="0" indent="0">
              <a:buFontTx/>
              <a:buNone/>
              <a:defRPr lang="en-US" sz="2400" b="1"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1pPr>
            <a:lvl2pPr marL="4572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2pPr>
            <a:lvl3pPr marL="9144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3pPr>
            <a:lvl4pPr marL="1371600" indent="0">
              <a:buFontTx/>
              <a:buNone/>
              <a:defRPr lang="en-US" sz="2800" b="0" i="0" kern="1200" cap="none" spc="0" dirty="0" smtClean="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4pPr>
            <a:lvl5pPr marL="1828800" indent="0">
              <a:buFontTx/>
              <a:buNone/>
              <a:defRPr lang="en-US" sz="2800" b="0" i="0" kern="1200" cap="none" spc="0" dirty="0">
                <a:ln w="0"/>
                <a:solidFill>
                  <a:schemeClr val="bg1"/>
                </a:solidFill>
                <a:effectLst>
                  <a:outerShdw blurRad="38100" dist="25400" dir="5400000" algn="ctr" rotWithShape="0">
                    <a:srgbClr val="6E747A">
                      <a:alpha val="43000"/>
                    </a:srgbClr>
                  </a:outerShdw>
                </a:effectLst>
                <a:latin typeface="Arial" panose="020B0604020202020204" pitchFamily="34" charset="0"/>
                <a:ea typeface="+mn-ea"/>
                <a:cs typeface="Arial" panose="020B0604020202020204" pitchFamily="34" charset="0"/>
              </a:defRPr>
            </a:lvl5pPr>
          </a:lstStyle>
          <a:p>
            <a:pPr lvl="0"/>
            <a:r>
              <a:rPr lang="en-US" dirty="0"/>
              <a:t>Click to edit Master</a:t>
            </a:r>
            <a:br>
              <a:rPr lang="en-US" dirty="0"/>
            </a:br>
            <a:r>
              <a:rPr lang="en-US" dirty="0"/>
              <a:t>text styles</a:t>
            </a:r>
          </a:p>
        </p:txBody>
      </p:sp>
      <p:sp>
        <p:nvSpPr>
          <p:cNvPr id="15" name="Text Placeholder 2">
            <a:extLst>
              <a:ext uri="{FF2B5EF4-FFF2-40B4-BE49-F238E27FC236}">
                <a16:creationId xmlns:a16="http://schemas.microsoft.com/office/drawing/2014/main" id="{CCAEF42F-DEFC-BD50-3319-FED25B61B601}"/>
              </a:ext>
            </a:extLst>
          </p:cNvPr>
          <p:cNvSpPr>
            <a:spLocks noGrp="1"/>
          </p:cNvSpPr>
          <p:nvPr>
            <p:ph type="body" idx="11"/>
          </p:nvPr>
        </p:nvSpPr>
        <p:spPr>
          <a:xfrm>
            <a:off x="4478560" y="4855319"/>
            <a:ext cx="7385051" cy="1266825"/>
          </a:xfrm>
          <a:prstGeom prst="rect">
            <a:avLst/>
          </a:prstGeom>
        </p:spPr>
        <p:txBody>
          <a:bodyPr>
            <a:normAutofit/>
          </a:bodyPr>
          <a:lstStyle>
            <a:lvl1pPr marL="0" indent="0">
              <a:buFontTx/>
              <a:buNone/>
              <a:defRPr sz="2400" b="1" cap="none" spc="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defRPr>
            </a:lvl1pPr>
            <a:lvl2pPr marL="457200" indent="0">
              <a:buFontTx/>
              <a:buNone/>
              <a:defRPr b="0" cap="none" spc="0">
                <a:ln w="0"/>
                <a:solidFill>
                  <a:schemeClr val="bg1"/>
                </a:solidFill>
                <a:effectLst>
                  <a:outerShdw blurRad="38100" dist="25400" dir="5400000" algn="ctr" rotWithShape="0">
                    <a:srgbClr val="6E747A">
                      <a:alpha val="43000"/>
                    </a:srgbClr>
                  </a:outerShdw>
                </a:effectLst>
              </a:defRPr>
            </a:lvl2pPr>
            <a:lvl3pPr marL="914400" indent="0">
              <a:buFontTx/>
              <a:buNone/>
              <a:defRPr b="0" cap="none" spc="0">
                <a:ln w="0"/>
                <a:solidFill>
                  <a:schemeClr val="bg1"/>
                </a:solidFill>
                <a:effectLst>
                  <a:outerShdw blurRad="38100" dist="25400" dir="5400000" algn="ctr" rotWithShape="0">
                    <a:srgbClr val="6E747A">
                      <a:alpha val="43000"/>
                    </a:srgbClr>
                  </a:outerShdw>
                </a:effectLst>
              </a:defRPr>
            </a:lvl3pPr>
            <a:lvl4pPr marL="1371600" indent="0">
              <a:buFontTx/>
              <a:buNone/>
              <a:defRPr b="0" cap="none" spc="0">
                <a:ln w="0"/>
                <a:solidFill>
                  <a:schemeClr val="bg1"/>
                </a:solidFill>
                <a:effectLst>
                  <a:outerShdw blurRad="38100" dist="25400" dir="5400000" algn="ctr" rotWithShape="0">
                    <a:srgbClr val="6E747A">
                      <a:alpha val="43000"/>
                    </a:srgbClr>
                  </a:outerShdw>
                </a:effectLst>
              </a:defRPr>
            </a:lvl4pPr>
            <a:lvl5pPr marL="1828800" indent="0">
              <a:buFontTx/>
              <a:buNone/>
              <a:defRPr b="0" cap="none" spc="0">
                <a:ln w="0"/>
                <a:solidFill>
                  <a:schemeClr val="bg1"/>
                </a:solidFill>
                <a:effectLst>
                  <a:outerShdw blurRad="38100" dist="25400" dir="5400000" algn="ctr" rotWithShape="0">
                    <a:srgbClr val="6E747A">
                      <a:alpha val="43000"/>
                    </a:srgbClr>
                  </a:outerShdw>
                </a:effectLst>
              </a:defRPr>
            </a:lvl5pPr>
          </a:lstStyle>
          <a:p>
            <a:pPr lvl="0"/>
            <a:r>
              <a:rPr lang="en-US" dirty="0"/>
              <a:t>Click to edit Master text style</a:t>
            </a:r>
          </a:p>
        </p:txBody>
      </p:sp>
      <p:sp>
        <p:nvSpPr>
          <p:cNvPr id="2" name="Title 1">
            <a:extLst>
              <a:ext uri="{FF2B5EF4-FFF2-40B4-BE49-F238E27FC236}">
                <a16:creationId xmlns:a16="http://schemas.microsoft.com/office/drawing/2014/main" id="{B53B60AE-7C40-BB6E-E35A-B637BE03B479}"/>
              </a:ext>
            </a:extLst>
          </p:cNvPr>
          <p:cNvSpPr>
            <a:spLocks noGrp="1"/>
          </p:cNvSpPr>
          <p:nvPr>
            <p:ph type="title" hasCustomPrompt="1"/>
          </p:nvPr>
        </p:nvSpPr>
        <p:spPr>
          <a:xfrm>
            <a:off x="4478560" y="1285369"/>
            <a:ext cx="7385051" cy="1325563"/>
          </a:xfrm>
        </p:spPr>
        <p:txBody>
          <a:bodyPr anchor="t" anchorCtr="0">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5" name="Picture 4" descr="NIMH 75 Years Logo&#10;Research. Discovery. Hope.">
            <a:extLst>
              <a:ext uri="{FF2B5EF4-FFF2-40B4-BE49-F238E27FC236}">
                <a16:creationId xmlns:a16="http://schemas.microsoft.com/office/drawing/2014/main" id="{049779FB-9BB7-509B-A321-B1EA906BF422}"/>
              </a:ext>
            </a:extLst>
          </p:cNvPr>
          <p:cNvPicPr>
            <a:picLocks noChangeAspect="1"/>
          </p:cNvPicPr>
          <p:nvPr userDrawn="1"/>
        </p:nvPicPr>
        <p:blipFill>
          <a:blip r:embed="rId3"/>
          <a:stretch>
            <a:fillRect/>
          </a:stretch>
        </p:blipFill>
        <p:spPr>
          <a:xfrm>
            <a:off x="1949336" y="389050"/>
            <a:ext cx="2457793" cy="2505425"/>
          </a:xfrm>
          <a:prstGeom prst="rect">
            <a:avLst/>
          </a:prstGeom>
        </p:spPr>
      </p:pic>
      <p:pic>
        <p:nvPicPr>
          <p:cNvPr id="6" name="Picture 5" descr="U.S. Department of Health and Human Services logo; National Institutes of Health logo; National Institute of Mental Health logo. ">
            <a:extLst>
              <a:ext uri="{FF2B5EF4-FFF2-40B4-BE49-F238E27FC236}">
                <a16:creationId xmlns:a16="http://schemas.microsoft.com/office/drawing/2014/main" id="{E53CBFB6-BEE4-E677-4008-F46CACD527A4}"/>
              </a:ext>
            </a:extLst>
          </p:cNvPr>
          <p:cNvPicPr>
            <a:picLocks noChangeAspect="1"/>
          </p:cNvPicPr>
          <p:nvPr userDrawn="1"/>
        </p:nvPicPr>
        <p:blipFill>
          <a:blip r:embed="rId4"/>
          <a:stretch>
            <a:fillRect/>
          </a:stretch>
        </p:blipFill>
        <p:spPr>
          <a:xfrm>
            <a:off x="137226" y="6122145"/>
            <a:ext cx="2270394" cy="675938"/>
          </a:xfrm>
          <a:prstGeom prst="rect">
            <a:avLst/>
          </a:prstGeom>
        </p:spPr>
      </p:pic>
    </p:spTree>
    <p:extLst>
      <p:ext uri="{BB962C8B-B14F-4D97-AF65-F5344CB8AC3E}">
        <p14:creationId xmlns:p14="http://schemas.microsoft.com/office/powerpoint/2010/main" val="321703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6.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image" Target="../media/image25.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theme" Target="../theme/theme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alphaModFix/>
          </a:blip>
          <a:tile tx="0" ty="0" sx="100000" sy="100000" flip="none" algn="tl"/>
        </a:blip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1901349" y="207716"/>
            <a:ext cx="9452451" cy="94664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388"/>
              </a:buClr>
              <a:buSzPts val="2800"/>
              <a:buFont typeface="Arial"/>
              <a:buChar char="•"/>
              <a:defRPr sz="2800" b="0" i="0" u="none" strike="noStrike" cap="none">
                <a:solidFill>
                  <a:srgbClr val="005388"/>
                </a:solidFill>
                <a:latin typeface="Calibri"/>
                <a:ea typeface="Calibri"/>
                <a:cs typeface="Calibri"/>
                <a:sym typeface="Calibri"/>
              </a:defRPr>
            </a:lvl1pPr>
            <a:lvl2pPr marL="914400" marR="0" lvl="1" indent="-381000" algn="l" rtl="0">
              <a:lnSpc>
                <a:spcPct val="90000"/>
              </a:lnSpc>
              <a:spcBef>
                <a:spcPts val="500"/>
              </a:spcBef>
              <a:spcAft>
                <a:spcPts val="0"/>
              </a:spcAft>
              <a:buClr>
                <a:srgbClr val="BF3C1B"/>
              </a:buClr>
              <a:buSzPts val="2400"/>
              <a:buFont typeface="Arial"/>
              <a:buChar char="•"/>
              <a:defRPr sz="2400" b="0" i="0" u="none" strike="noStrike" cap="none">
                <a:solidFill>
                  <a:srgbClr val="BF3C1B"/>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CAC38"/>
              </a:buClr>
              <a:buSzPts val="2000"/>
              <a:buFont typeface="Arial"/>
              <a:buChar char="•"/>
              <a:defRPr sz="2000" b="0" i="0" u="none" strike="noStrike" cap="none">
                <a:solidFill>
                  <a:srgbClr val="FCAC38"/>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5286"/>
              </a:buClr>
              <a:buSzPts val="1800"/>
              <a:buFont typeface="Arial"/>
              <a:buChar char="•"/>
              <a:defRPr sz="1800" b="0" i="0" u="none" strike="noStrike" cap="none">
                <a:solidFill>
                  <a:srgbClr val="00528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BF2E1B"/>
              </a:buClr>
              <a:buSzPts val="1800"/>
              <a:buFont typeface="Arial"/>
              <a:buChar char="•"/>
              <a:defRPr sz="1800" b="0" i="0" u="none" strike="noStrike" cap="none">
                <a:solidFill>
                  <a:srgbClr val="BF2E1B"/>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Google Shape;11;p13" descr="FDP logo">
            <a:extLst>
              <a:ext uri="{FF2B5EF4-FFF2-40B4-BE49-F238E27FC236}">
                <a16:creationId xmlns:a16="http://schemas.microsoft.com/office/drawing/2014/main" id="{183D2F4C-AD07-F8A1-F617-2B89EA73D317}"/>
              </a:ext>
            </a:extLst>
          </p:cNvPr>
          <p:cNvPicPr preferRelativeResize="0"/>
          <p:nvPr userDrawn="1"/>
        </p:nvPicPr>
        <p:blipFill rotWithShape="1">
          <a:blip r:embed="rId8">
            <a:alphaModFix/>
          </a:blip>
          <a:srcRect/>
          <a:stretch/>
        </p:blipFill>
        <p:spPr>
          <a:xfrm>
            <a:off x="219877" y="114469"/>
            <a:ext cx="1236646" cy="12507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1416064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84117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hdr="0" ftr="0" dt="0"/>
  <p:txStyles>
    <p:titleStyle>
      <a:lvl1pPr algn="l" defTabSz="914400" rtl="0" eaLnBrk="1" latinLnBrk="0" hangingPunct="1">
        <a:lnSpc>
          <a:spcPct val="90000"/>
        </a:lnSpc>
        <a:spcBef>
          <a:spcPct val="0"/>
        </a:spcBef>
        <a:buNone/>
        <a:defRPr sz="3200" b="1" kern="1200">
          <a:solidFill>
            <a:srgbClr val="001970"/>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6899AA"/>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899A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899A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7596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sz="3200" b="1" kern="1200">
          <a:solidFill>
            <a:srgbClr val="001970"/>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6899AA"/>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899AA"/>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899AA"/>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899AA"/>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B8086-CB8B-B011-3579-95B6E1E4D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433EE5-9C79-299B-CDFA-D187CB8E3B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04CB0-A649-D006-740A-655C89077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3A5D6-F8AF-4115-9011-E6AAEB4AACEB}" type="datetimeFigureOut">
              <a:rPr lang="en-US" smtClean="0"/>
              <a:t>12/14/2023</a:t>
            </a:fld>
            <a:endParaRPr lang="en-US"/>
          </a:p>
        </p:txBody>
      </p:sp>
      <p:sp>
        <p:nvSpPr>
          <p:cNvPr id="5" name="Footer Placeholder 4">
            <a:extLst>
              <a:ext uri="{FF2B5EF4-FFF2-40B4-BE49-F238E27FC236}">
                <a16:creationId xmlns:a16="http://schemas.microsoft.com/office/drawing/2014/main" id="{4A455275-30B1-8AA8-B5C3-AB74E6FF3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EA83CE-6FBA-7794-1313-FA54BDC81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7E73D-8E55-499C-A88C-DC9220E78A8E}" type="slidenum">
              <a:rPr lang="en-US" smtClean="0"/>
              <a:t>‹#›</a:t>
            </a:fld>
            <a:endParaRPr lang="en-US"/>
          </a:p>
        </p:txBody>
      </p:sp>
    </p:spTree>
    <p:extLst>
      <p:ext uri="{BB962C8B-B14F-4D97-AF65-F5344CB8AC3E}">
        <p14:creationId xmlns:p14="http://schemas.microsoft.com/office/powerpoint/2010/main" val="19872736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363540"/>
            <a:ext cx="10972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p>
            <a:pPr lvl="0"/>
            <a:r>
              <a:rPr lang="en-US"/>
              <a:t>Click to edit Master title style</a:t>
            </a:r>
            <a:endParaRPr lang="en-US" dirty="0"/>
          </a:p>
        </p:txBody>
      </p:sp>
      <p:sp>
        <p:nvSpPr>
          <p:cNvPr id="5123" name="Text Placeholder 2"/>
          <p:cNvSpPr>
            <a:spLocks noGrp="1"/>
          </p:cNvSpPr>
          <p:nvPr>
            <p:ph type="body" idx="1"/>
          </p:nvPr>
        </p:nvSpPr>
        <p:spPr bwMode="auto">
          <a:xfrm>
            <a:off x="609600" y="1320504"/>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fontAlgn="auto">
              <a:spcBef>
                <a:spcPts val="0"/>
              </a:spcBef>
              <a:spcAft>
                <a:spcPts val="0"/>
              </a:spcAft>
              <a:defRPr sz="1200" smtClean="0">
                <a:solidFill>
                  <a:srgbClr val="6C6C6C"/>
                </a:solidFill>
                <a:latin typeface="+mn-lt"/>
                <a:ea typeface="+mn-ea"/>
                <a:cs typeface="SapientSansRegular"/>
              </a:defRPr>
            </a:lvl1pPr>
          </a:lstStyle>
          <a:p>
            <a:pPr>
              <a:defRPr/>
            </a:pPr>
            <a:r>
              <a:rPr lang="en-US" dirty="0"/>
              <a:t>INSERT DATE</a:t>
            </a:r>
          </a:p>
        </p:txBody>
      </p:sp>
      <p:sp>
        <p:nvSpPr>
          <p:cNvPr id="11"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fontAlgn="auto">
              <a:spcBef>
                <a:spcPts val="0"/>
              </a:spcBef>
              <a:spcAft>
                <a:spcPts val="0"/>
              </a:spcAft>
              <a:defRPr sz="1200" dirty="0" smtClean="0">
                <a:solidFill>
                  <a:srgbClr val="6C6C6C"/>
                </a:solidFill>
                <a:latin typeface="+mn-lt"/>
                <a:ea typeface="+mn-ea"/>
                <a:cs typeface="SapientSansRegular"/>
              </a:defRPr>
            </a:lvl1pPr>
          </a:lstStyle>
          <a:p>
            <a:pPr>
              <a:defRPr/>
            </a:pPr>
            <a:endParaRPr lang="en-US"/>
          </a:p>
        </p:txBody>
      </p:sp>
      <p:sp>
        <p:nvSpPr>
          <p:cNvPr id="12"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fontAlgn="auto">
              <a:spcBef>
                <a:spcPts val="0"/>
              </a:spcBef>
              <a:spcAft>
                <a:spcPts val="0"/>
              </a:spcAft>
              <a:defRPr sz="1200" b="0" i="0" smtClean="0">
                <a:solidFill>
                  <a:srgbClr val="6C6C6C"/>
                </a:solidFill>
                <a:latin typeface="+mn-lt"/>
                <a:ea typeface="+mn-ea"/>
                <a:cs typeface="Sapient Centro Slab"/>
              </a:defRPr>
            </a:lvl1pPr>
          </a:lstStyle>
          <a:p>
            <a:pPr>
              <a:defRPr/>
            </a:pPr>
            <a:fld id="{4F8F9822-CE00-0B4F-ADB5-DBA954363B09}" type="slidenum">
              <a:rPr lang="en-US" smtClean="0"/>
              <a:pPr>
                <a:defRPr/>
              </a:pPr>
              <a:t>‹#›</a:t>
            </a:fld>
            <a:endParaRPr lang="en-US" dirty="0"/>
          </a:p>
        </p:txBody>
      </p:sp>
    </p:spTree>
    <p:extLst>
      <p:ext uri="{BB962C8B-B14F-4D97-AF65-F5344CB8AC3E}">
        <p14:creationId xmlns:p14="http://schemas.microsoft.com/office/powerpoint/2010/main" val="401994923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p:hf sldNum="0" hdr="0" ftr="0"/>
  <p:txStyles>
    <p:titleStyle>
      <a:lvl1pPr algn="l" defTabSz="609585" rtl="0" eaLnBrk="1" fontAlgn="base" hangingPunct="1">
        <a:spcBef>
          <a:spcPct val="0"/>
        </a:spcBef>
        <a:spcAft>
          <a:spcPct val="0"/>
        </a:spcAft>
        <a:defRPr sz="3200" b="0" kern="1200">
          <a:solidFill>
            <a:srgbClr val="123E57"/>
          </a:solidFill>
          <a:latin typeface="+mj-lt"/>
          <a:ea typeface="ＭＳ Ｐゴシック" charset="0"/>
          <a:cs typeface="SapientSansBold"/>
        </a:defRPr>
      </a:lvl1pPr>
      <a:lvl2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2pPr>
      <a:lvl3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3pPr>
      <a:lvl4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4pPr>
      <a:lvl5pPr algn="l" defTabSz="609585" rtl="0" eaLnBrk="1" fontAlgn="base" hangingPunct="1">
        <a:spcBef>
          <a:spcPct val="0"/>
        </a:spcBef>
        <a:spcAft>
          <a:spcPct val="0"/>
        </a:spcAft>
        <a:defRPr sz="4933">
          <a:solidFill>
            <a:schemeClr val="tx2"/>
          </a:solidFill>
          <a:latin typeface="SapientCentroSlab-Light" charset="0"/>
          <a:ea typeface="ＭＳ Ｐゴシック" charset="0"/>
        </a:defRPr>
      </a:lvl5pPr>
      <a:lvl6pPr marL="609585" algn="l" defTabSz="609585" rtl="0" eaLnBrk="1" fontAlgn="base" hangingPunct="1">
        <a:spcBef>
          <a:spcPct val="0"/>
        </a:spcBef>
        <a:spcAft>
          <a:spcPct val="0"/>
        </a:spcAft>
        <a:defRPr sz="4933">
          <a:solidFill>
            <a:schemeClr val="tx2"/>
          </a:solidFill>
          <a:latin typeface="SapientCentroSlab-Light" charset="0"/>
          <a:ea typeface="ＭＳ Ｐゴシック" charset="0"/>
        </a:defRPr>
      </a:lvl6pPr>
      <a:lvl7pPr marL="1219170" algn="l" defTabSz="609585" rtl="0" eaLnBrk="1" fontAlgn="base" hangingPunct="1">
        <a:spcBef>
          <a:spcPct val="0"/>
        </a:spcBef>
        <a:spcAft>
          <a:spcPct val="0"/>
        </a:spcAft>
        <a:defRPr sz="4933">
          <a:solidFill>
            <a:schemeClr val="tx2"/>
          </a:solidFill>
          <a:latin typeface="SapientCentroSlab-Light" charset="0"/>
          <a:ea typeface="ＭＳ Ｐゴシック" charset="0"/>
        </a:defRPr>
      </a:lvl7pPr>
      <a:lvl8pPr marL="1828754" algn="l" defTabSz="609585" rtl="0" eaLnBrk="1" fontAlgn="base" hangingPunct="1">
        <a:spcBef>
          <a:spcPct val="0"/>
        </a:spcBef>
        <a:spcAft>
          <a:spcPct val="0"/>
        </a:spcAft>
        <a:defRPr sz="4933">
          <a:solidFill>
            <a:schemeClr val="tx2"/>
          </a:solidFill>
          <a:latin typeface="SapientCentroSlab-Light" charset="0"/>
          <a:ea typeface="ＭＳ Ｐゴシック" charset="0"/>
        </a:defRPr>
      </a:lvl8pPr>
      <a:lvl9pPr marL="2438339" algn="l" defTabSz="609585" rtl="0" eaLnBrk="1" fontAlgn="base" hangingPunct="1">
        <a:spcBef>
          <a:spcPct val="0"/>
        </a:spcBef>
        <a:spcAft>
          <a:spcPct val="0"/>
        </a:spcAft>
        <a:defRPr sz="4933">
          <a:solidFill>
            <a:schemeClr val="tx2"/>
          </a:solidFill>
          <a:latin typeface="SapientCentroSlab-Light" charset="0"/>
          <a:ea typeface="ＭＳ Ｐゴシック" charset="0"/>
        </a:defRPr>
      </a:lvl9pPr>
    </p:titleStyle>
    <p:bodyStyle>
      <a:lvl1pPr marL="304792" indent="-304792" algn="l" defTabSz="609585" rtl="0" eaLnBrk="1" fontAlgn="base" hangingPunct="1">
        <a:spcBef>
          <a:spcPct val="0"/>
        </a:spcBef>
        <a:spcAft>
          <a:spcPts val="1333"/>
        </a:spcAft>
        <a:buClr>
          <a:schemeClr val="accent1"/>
        </a:buClr>
        <a:buFont typeface="Wingdings" charset="0"/>
        <a:buChar char="§"/>
        <a:defRPr sz="2667" kern="1200">
          <a:solidFill>
            <a:srgbClr val="000000"/>
          </a:solidFill>
          <a:latin typeface="+mn-lt"/>
          <a:ea typeface="ＭＳ Ｐゴシック" charset="0"/>
          <a:cs typeface="SapientCentroSlab-Light"/>
        </a:defRPr>
      </a:lvl1pPr>
      <a:lvl2pPr marL="609585" indent="-304792" algn="l" defTabSz="609585" rtl="0" eaLnBrk="1" fontAlgn="base" hangingPunct="1">
        <a:spcBef>
          <a:spcPct val="0"/>
        </a:spcBef>
        <a:spcAft>
          <a:spcPts val="1333"/>
        </a:spcAft>
        <a:buClr>
          <a:schemeClr val="accent1"/>
        </a:buClr>
        <a:buFont typeface="Wingdings" charset="0"/>
        <a:buChar char="§"/>
        <a:defRPr sz="2533" kern="1200">
          <a:solidFill>
            <a:srgbClr val="000000"/>
          </a:solidFill>
          <a:latin typeface="+mn-lt"/>
          <a:ea typeface="ＭＳ Ｐゴシック" charset="0"/>
          <a:cs typeface="SapientCentroSlab-Light"/>
        </a:defRPr>
      </a:lvl2pPr>
      <a:lvl3pPr marL="914377" indent="-304792" algn="l" defTabSz="609585" rtl="0" eaLnBrk="1" fontAlgn="base" hangingPunct="1">
        <a:spcBef>
          <a:spcPct val="0"/>
        </a:spcBef>
        <a:spcAft>
          <a:spcPts val="1333"/>
        </a:spcAft>
        <a:buClr>
          <a:schemeClr val="accent1"/>
        </a:buClr>
        <a:buFont typeface="Wingdings" charset="0"/>
        <a:buChar char="§"/>
        <a:defRPr sz="2400" kern="1200">
          <a:solidFill>
            <a:srgbClr val="000000"/>
          </a:solidFill>
          <a:latin typeface="+mn-lt"/>
          <a:ea typeface="ＭＳ Ｐゴシック" charset="0"/>
          <a:cs typeface="SapientCentroSlab-Light"/>
        </a:defRPr>
      </a:lvl3pPr>
      <a:lvl4pPr marL="1219170" indent="-304792" algn="l" defTabSz="609585" rtl="0" eaLnBrk="1" fontAlgn="base" hangingPunct="1">
        <a:spcBef>
          <a:spcPct val="0"/>
        </a:spcBef>
        <a:spcAft>
          <a:spcPts val="1333"/>
        </a:spcAft>
        <a:buClr>
          <a:schemeClr val="accent1"/>
        </a:buClr>
        <a:buFont typeface="Wingdings" charset="0"/>
        <a:buChar char="§"/>
        <a:defRPr sz="2267" kern="1200">
          <a:solidFill>
            <a:srgbClr val="000000"/>
          </a:solidFill>
          <a:latin typeface="+mn-lt"/>
          <a:ea typeface="ＭＳ Ｐゴシック" charset="0"/>
          <a:cs typeface="SapientCentroSlab-Light"/>
        </a:defRPr>
      </a:lvl4pPr>
      <a:lvl5pPr marL="1523962" indent="-304792" algn="l" defTabSz="609585" rtl="0" eaLnBrk="1" fontAlgn="base" hangingPunct="1">
        <a:spcBef>
          <a:spcPct val="0"/>
        </a:spcBef>
        <a:spcAft>
          <a:spcPts val="1333"/>
        </a:spcAft>
        <a:buClr>
          <a:schemeClr val="accent1"/>
        </a:buClr>
        <a:buFont typeface="Wingdings" charset="0"/>
        <a:buChar char="§"/>
        <a:defRPr sz="2133" kern="1200">
          <a:solidFill>
            <a:srgbClr val="000000"/>
          </a:solidFill>
          <a:latin typeface="+mn-lt"/>
          <a:ea typeface="ＭＳ Ｐゴシック" charset="0"/>
          <a:cs typeface="SapientCentroSlab-Ligh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992" y="365125"/>
            <a:ext cx="933380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18607" y="1817012"/>
            <a:ext cx="9335193"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12/14/2023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B72B20A3-4B1F-B327-F7C0-9C0A90F19436}"/>
              </a:ext>
            </a:extLst>
          </p:cNvPr>
          <p:cNvPicPr>
            <a:picLocks noChangeAspect="1"/>
          </p:cNvPicPr>
          <p:nvPr userDrawn="1"/>
        </p:nvPicPr>
        <p:blipFill>
          <a:blip r:embed="rId21"/>
          <a:srcRect/>
          <a:stretch/>
        </p:blipFill>
        <p:spPr>
          <a:xfrm>
            <a:off x="0" y="5138"/>
            <a:ext cx="4296032" cy="6904337"/>
          </a:xfrm>
          <a:prstGeom prst="rect">
            <a:avLst/>
          </a:prstGeom>
        </p:spPr>
      </p:pic>
      <p:pic>
        <p:nvPicPr>
          <p:cNvPr id="9" name="Picture 8" descr="U.S. Department of Health and Human Services logo; National Institutes of Health logo; National Institute of Mental Health logo. ">
            <a:extLst>
              <a:ext uri="{FF2B5EF4-FFF2-40B4-BE49-F238E27FC236}">
                <a16:creationId xmlns:a16="http://schemas.microsoft.com/office/drawing/2014/main" id="{40B97CF5-1DA6-A50E-84CD-13F638866978}"/>
              </a:ext>
            </a:extLst>
          </p:cNvPr>
          <p:cNvPicPr>
            <a:picLocks noChangeAspect="1"/>
          </p:cNvPicPr>
          <p:nvPr userDrawn="1"/>
        </p:nvPicPr>
        <p:blipFill>
          <a:blip r:embed="rId22"/>
          <a:stretch>
            <a:fillRect/>
          </a:stretch>
        </p:blipFill>
        <p:spPr>
          <a:xfrm>
            <a:off x="137226" y="6183101"/>
            <a:ext cx="2065647" cy="614981"/>
          </a:xfrm>
          <a:prstGeom prst="rect">
            <a:avLst/>
          </a:prstGeom>
        </p:spPr>
      </p:pic>
    </p:spTree>
    <p:extLst>
      <p:ext uri="{BB962C8B-B14F-4D97-AF65-F5344CB8AC3E}">
        <p14:creationId xmlns:p14="http://schemas.microsoft.com/office/powerpoint/2010/main" val="391077253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Lst>
  <p:txStyles>
    <p:titleStyle>
      <a:lvl1pPr algn="l" defTabSz="914400" rtl="0" eaLnBrk="1" latinLnBrk="0" hangingPunct="1">
        <a:lnSpc>
          <a:spcPct val="90000"/>
        </a:lnSpc>
        <a:spcBef>
          <a:spcPct val="0"/>
        </a:spcBef>
        <a:buNone/>
        <a:defRPr sz="44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www.nichd.nih.gov/about/org/strategicplan"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https://www.nichd.nih.gov/about/org/od/ods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hyperlink" Target="https://sharing.nih.gov/genomic-data-sharing-policy/submitting-genomic-data/data-submission-and-release-expectations"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grants.nih.gov/grants/guide/notice-files/NOT-OD-23-091.html" TargetMode="External"/><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hyperlink" Target="https://sharing.nih.gov/faqs#/data-management-and-sharing-policy.htm?anchor=56784" TargetMode="External"/><Relationship Id="rId5" Type="http://schemas.openxmlformats.org/officeDocument/2006/relationships/hyperlink" Target="http://grants.nih.gov/grants/guide/notice-files/NOT-OD-21-013.html" TargetMode="Externa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nlm.nih.gov/NIHbmic/domain_specific_repositories.html" TargetMode="External"/><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hyperlink" Target="https://data-repository-finder.ll.mit.edu/" TargetMode="External"/><Relationship Id="rId5" Type="http://schemas.openxmlformats.org/officeDocument/2006/relationships/hyperlink" Target="https://www.nlm.nih.gov/NIHbmic/generalist_repositories.html" TargetMode="External"/><Relationship Id="rId4" Type="http://schemas.openxmlformats.org/officeDocument/2006/relationships/hyperlink" Target="https://grants.nih.gov/grants/guide/notice-files/NOT-OD-21-016.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rants.nih.gov/grants/guide/notice-files/NOT-OD-22-213.html#:~:text=controlled%20(i.e.%2C%20measures%20such%20as%20requiring%20data%20requesters%20to%20verify%20their%20identity%20and%20the%20appropriateness%20of%20their%20proposed%20research%20use%20to%20access%20protected%20data)%2C" TargetMode="External"/><Relationship Id="rId7" Type="http://schemas.openxmlformats.org/officeDocument/2006/relationships/hyperlink" Target="https://grants.nih.gov/grants/guide/notice-files/NOT-OD-22-213.html" TargetMode="Externa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hyperlink" Target="https://grants.nih.gov/grants/guide/notice-files/NOT-OD-22-213.html#:~:text=Apply%20Appropriate%20De%2Didentification"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haring.nih.gov/faqs#/data-management-and-sharing-policy.htm?anchor=56549" TargetMode="External"/><Relationship Id="rId7"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hyperlink" Target="https://sharing.nih.gov/faqs#/data-management-and-sharing-policy.htm?anchor=56550" TargetMode="External"/><Relationship Id="rId4" Type="http://schemas.openxmlformats.org/officeDocument/2006/relationships/hyperlink" Target="https://sharing.nih.gov/faqs#/data-management-and-sharing-policy.htm?anchor=56972"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hyperlink" Target="https://www.nichd.nih.gov/about/org/od/odss#resources" TargetMode="External"/><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hyperlink" Target="https://www.nichd.nih.gov/about/org/od/odss/data_standards" TargetMode="External"/><Relationship Id="rId5" Type="http://schemas.openxmlformats.org/officeDocument/2006/relationships/hyperlink" Target="https://data-repository-finder.ll.mit.edu/" TargetMode="External"/><Relationship Id="rId4" Type="http://schemas.openxmlformats.org/officeDocument/2006/relationships/hyperlink" Target="https://www.nichd.nih.gov/sites/default/files/inline-files/Tips4DMSPlan_NICHD.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8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86.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8.xml"/><Relationship Id="rId1" Type="http://schemas.openxmlformats.org/officeDocument/2006/relationships/slideLayout" Target="../slideLayouts/slideLayout85.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8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4/relationships/chartEx" Target="../charts/chartEx2.xml"/><Relationship Id="rId1" Type="http://schemas.openxmlformats.org/officeDocument/2006/relationships/slideLayout" Target="../slideLayouts/slideLayout85.xml"/><Relationship Id="rId5" Type="http://schemas.openxmlformats.org/officeDocument/2006/relationships/image" Target="../media/image52.png"/><Relationship Id="rId4" Type="http://schemas.microsoft.com/office/2014/relationships/chartEx" Target="../charts/chartEx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85.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jpeg"/><Relationship Id="rId10" Type="http://schemas.openxmlformats.org/officeDocument/2006/relationships/image" Target="../media/image61.jpeg"/><Relationship Id="rId19" Type="http://schemas.openxmlformats.org/officeDocument/2006/relationships/hyperlink" Target="mailto:NCIOfficeOfDataSharing@nih.gov" TargetMode="External"/><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3" Type="http://schemas.openxmlformats.org/officeDocument/2006/relationships/hyperlink" Target="https://grants.nih.gov/grants/guide/notice-files/NOT-OD-21-013.html" TargetMode="External"/><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hyperlink" Target="https://www.nimh.nih.gov/funding/managing-your-grant/nimh-data-sharing-for-applicants-and-awardees" TargetMode="Externa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hyperlink" Target="https://thefdp.org/organization/membership/#toggle-id-1-closed"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hyperlink" Target="https://videocast.nih.gov/watch=45769" TargetMode="External"/><Relationship Id="rId2" Type="http://schemas.openxmlformats.org/officeDocument/2006/relationships/image" Target="../media/image70.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hyperlink" Target="https://sharing.nih.gov/data-management-and-sharing-policy/about-data-management-and-sharing-policies/data-management-and-sharing-policy-overview#after" TargetMode="Externa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hyperlink" Target="https://nas.qualtrics.com/jfe/form/SV_8CgFumIT0aWqnb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nas.qualtrics.com/jfe/form/SV_b8lylBfDWnINcrA"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nexus.od.nih.gov/all/2023/03/20/data-management-and-sharing-plan-vs-resource-sharing-plan/" TargetMode="External"/><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mailto:NIHDMSPilot@thefdp.org"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NIHDMSPilot@thefdp.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hefdp.org/demonstrations-resources/nih-data-management-sharing-pilot/"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dmptool.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DTUA@thefdp.org" TargetMode="External"/><Relationship Id="rId2" Type="http://schemas.openxmlformats.org/officeDocument/2006/relationships/hyperlink" Target="https://thefdp.org/demonstrations-resources/dtuas/" TargetMode="External"/><Relationship Id="rId1" Type="http://schemas.openxmlformats.org/officeDocument/2006/relationships/slideLayout" Target="../slideLayouts/slideLayout2.xml"/><Relationship Id="rId4" Type="http://schemas.openxmlformats.org/officeDocument/2006/relationships/hyperlink" Target="https://thefdp.org/committees-subcommittees/research-compliance-committee/data-stewardship-subcommitte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1807201" y="1730474"/>
            <a:ext cx="8725639" cy="2588981"/>
          </a:xfrm>
          <a:prstGeom prst="rect">
            <a:avLst/>
          </a:prstGeom>
          <a:noFill/>
          <a:ln>
            <a:noFill/>
          </a:ln>
        </p:spPr>
        <p:txBody>
          <a:bodyPr spcFirstLastPara="1" wrap="square" lIns="91425" tIns="45700" rIns="91425" bIns="45700" anchor="b" anchorCtr="0">
            <a:normAutofit/>
          </a:bodyPr>
          <a:lstStyle/>
          <a:p>
            <a:r>
              <a:rPr lang="en-US" sz="6600" dirty="0"/>
              <a:t>NIH Data Management and Sharing Pilot</a:t>
            </a:r>
            <a:endParaRPr sz="6600" dirty="0"/>
          </a:p>
        </p:txBody>
      </p:sp>
      <p:sp>
        <p:nvSpPr>
          <p:cNvPr id="68" name="Google Shape;68;p1"/>
          <p:cNvSpPr txBox="1">
            <a:spLocks noGrp="1"/>
          </p:cNvSpPr>
          <p:nvPr>
            <p:ph type="subTitle" idx="1"/>
          </p:nvPr>
        </p:nvSpPr>
        <p:spPr>
          <a:xfrm>
            <a:off x="2764654" y="4415437"/>
            <a:ext cx="6858000" cy="1655762"/>
          </a:xfrm>
          <a:prstGeom prst="rect">
            <a:avLst/>
          </a:prstGeom>
          <a:noFill/>
          <a:ln>
            <a:noFill/>
          </a:ln>
        </p:spPr>
        <p:txBody>
          <a:bodyPr spcFirstLastPara="1" wrap="square" lIns="91425" tIns="45700" rIns="91425" bIns="45700" anchor="t" anchorCtr="0">
            <a:normAutofit/>
          </a:bodyPr>
          <a:lstStyle/>
          <a:p>
            <a:pPr marL="0" indent="0">
              <a:spcBef>
                <a:spcPts val="0"/>
              </a:spcBef>
              <a:buSzPts val="3200"/>
            </a:pPr>
            <a:r>
              <a:rPr lang="en-US" sz="3600" dirty="0"/>
              <a:t>Town Hall December 14, 2023</a:t>
            </a:r>
            <a:endParaRPr sz="2800" dirty="0"/>
          </a:p>
        </p:txBody>
      </p:sp>
      <p:sp>
        <p:nvSpPr>
          <p:cNvPr id="69" name="Google Shape;69;p1"/>
          <p:cNvSpPr txBox="1"/>
          <p:nvPr/>
        </p:nvSpPr>
        <p:spPr>
          <a:xfrm>
            <a:off x="8901792" y="6263162"/>
            <a:ext cx="3290208" cy="338514"/>
          </a:xfrm>
          <a:prstGeom prst="rect">
            <a:avLst/>
          </a:prstGeom>
          <a:noFill/>
          <a:ln>
            <a:noFill/>
          </a:ln>
        </p:spPr>
        <p:txBody>
          <a:bodyPr spcFirstLastPara="1" wrap="square" lIns="91425" tIns="45700" rIns="91425" bIns="45700" anchor="t" anchorCtr="0">
            <a:spAutoFit/>
          </a:bodyPr>
          <a:lstStyle/>
          <a:p>
            <a:r>
              <a:rPr lang="en-US" sz="1600" dirty="0">
                <a:solidFill>
                  <a:schemeClr val="lt1"/>
                </a:solidFill>
                <a:latin typeface="Calibri"/>
                <a:ea typeface="Calibri"/>
                <a:cs typeface="Calibri"/>
                <a:sym typeface="Calibri"/>
              </a:rPr>
              <a:t>Contact: NIHDMSPilot@thefdp.org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E2A0-F000-328E-1CCD-00320C8537D4}"/>
              </a:ext>
            </a:extLst>
          </p:cNvPr>
          <p:cNvSpPr>
            <a:spLocks noGrp="1"/>
          </p:cNvSpPr>
          <p:nvPr>
            <p:ph type="title"/>
          </p:nvPr>
        </p:nvSpPr>
        <p:spPr>
          <a:xfrm>
            <a:off x="1901349" y="222448"/>
            <a:ext cx="10064982" cy="917177"/>
          </a:xfrm>
        </p:spPr>
        <p:txBody>
          <a:bodyPr>
            <a:normAutofit fontScale="90000"/>
          </a:bodyPr>
          <a:lstStyle/>
          <a:p>
            <a:r>
              <a:rPr lang="en-US" dirty="0"/>
              <a:t>NIH Preliminary Observations from DMS Plan Submissions</a:t>
            </a:r>
          </a:p>
        </p:txBody>
      </p:sp>
      <p:sp>
        <p:nvSpPr>
          <p:cNvPr id="3" name="Text Placeholder 2">
            <a:extLst>
              <a:ext uri="{FF2B5EF4-FFF2-40B4-BE49-F238E27FC236}">
                <a16:creationId xmlns:a16="http://schemas.microsoft.com/office/drawing/2014/main" id="{F7E3A7BF-D74C-E302-CD7B-EB1A0C1B5430}"/>
              </a:ext>
            </a:extLst>
          </p:cNvPr>
          <p:cNvSpPr>
            <a:spLocks noGrp="1"/>
          </p:cNvSpPr>
          <p:nvPr>
            <p:ph type="body" idx="1"/>
          </p:nvPr>
        </p:nvSpPr>
        <p:spPr/>
        <p:txBody>
          <a:bodyPr>
            <a:normAutofit/>
          </a:bodyPr>
          <a:lstStyle/>
          <a:p>
            <a:pPr>
              <a:lnSpc>
                <a:spcPct val="100000"/>
              </a:lnSpc>
            </a:pPr>
            <a:r>
              <a:rPr lang="en-US" sz="3600" b="1" dirty="0"/>
              <a:t>NICHD: </a:t>
            </a:r>
            <a:r>
              <a:rPr lang="en-US" sz="3600" i="1" dirty="0"/>
              <a:t>Eunice Kennedy Shriver </a:t>
            </a:r>
            <a:r>
              <a:rPr lang="en-US" sz="3600" dirty="0"/>
              <a:t>National Institute of Child Health and Human Development</a:t>
            </a:r>
          </a:p>
          <a:p>
            <a:pPr>
              <a:lnSpc>
                <a:spcPct val="100000"/>
              </a:lnSpc>
            </a:pPr>
            <a:r>
              <a:rPr lang="en-US" sz="3600" b="1" dirty="0"/>
              <a:t>NCI: </a:t>
            </a:r>
            <a:r>
              <a:rPr lang="en-US" sz="3600" dirty="0"/>
              <a:t>National Cancer Institute</a:t>
            </a:r>
          </a:p>
          <a:p>
            <a:pPr>
              <a:lnSpc>
                <a:spcPct val="100000"/>
              </a:lnSpc>
            </a:pPr>
            <a:r>
              <a:rPr lang="en-US" sz="3600" b="1" dirty="0"/>
              <a:t>NIMH: </a:t>
            </a:r>
            <a:r>
              <a:rPr lang="en-US" sz="3600" dirty="0"/>
              <a:t>National Institute of Mental Health</a:t>
            </a:r>
          </a:p>
          <a:p>
            <a:pPr>
              <a:lnSpc>
                <a:spcPct val="100000"/>
              </a:lnSpc>
            </a:pPr>
            <a:r>
              <a:rPr lang="en-US" sz="3600" b="1" dirty="0"/>
              <a:t>NIBIB: </a:t>
            </a:r>
            <a:r>
              <a:rPr lang="en-US" sz="3600" dirty="0"/>
              <a:t>National Institute of Biomedical Imaging and Bioengineering</a:t>
            </a:r>
          </a:p>
        </p:txBody>
      </p:sp>
    </p:spTree>
    <p:extLst>
      <p:ext uri="{BB962C8B-B14F-4D97-AF65-F5344CB8AC3E}">
        <p14:creationId xmlns:p14="http://schemas.microsoft.com/office/powerpoint/2010/main" val="547204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964B38E-DB0A-4A61-8887-E1590C8EF721}"/>
              </a:ext>
            </a:extLst>
          </p:cNvPr>
          <p:cNvSpPr>
            <a:spLocks noGrp="1"/>
          </p:cNvSpPr>
          <p:nvPr>
            <p:ph type="ctrTitle"/>
          </p:nvPr>
        </p:nvSpPr>
        <p:spPr>
          <a:xfrm>
            <a:off x="640598" y="1978448"/>
            <a:ext cx="10786820" cy="959962"/>
          </a:xfrm>
        </p:spPr>
        <p:txBody>
          <a:bodyPr/>
          <a:lstStyle/>
          <a:p>
            <a:r>
              <a:rPr lang="en-US" sz="3100" b="1"/>
              <a:t>NICHD Data Management &amp; Sharing (DMS) Plans</a:t>
            </a:r>
            <a:br>
              <a:rPr lang="en-US" sz="3100" b="1">
                <a:cs typeface="Calibri Light"/>
              </a:rPr>
            </a:br>
            <a:r>
              <a:rPr lang="en-US" sz="3100" b="1" i="1">
                <a:cs typeface="Calibri Light"/>
              </a:rPr>
              <a:t>Federal Demonstration Partnership DMS Town Hall</a:t>
            </a:r>
            <a:endParaRPr lang="en-US" b="1" i="1">
              <a:cs typeface="Calibri Light"/>
            </a:endParaRPr>
          </a:p>
        </p:txBody>
      </p:sp>
      <p:sp>
        <p:nvSpPr>
          <p:cNvPr id="3" name="TextBox 2">
            <a:extLst>
              <a:ext uri="{FF2B5EF4-FFF2-40B4-BE49-F238E27FC236}">
                <a16:creationId xmlns:a16="http://schemas.microsoft.com/office/drawing/2014/main" id="{15AA92B8-C210-0B81-AE87-8209A20BBB0F}"/>
              </a:ext>
            </a:extLst>
          </p:cNvPr>
          <p:cNvSpPr txBox="1"/>
          <p:nvPr/>
        </p:nvSpPr>
        <p:spPr>
          <a:xfrm>
            <a:off x="2593241" y="3321368"/>
            <a:ext cx="6902082" cy="701731"/>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1970"/>
                </a:solidFill>
                <a:effectLst/>
                <a:uLnTx/>
                <a:uFillTx/>
                <a:latin typeface="Arial"/>
                <a:ea typeface="+mn-ea"/>
                <a:cs typeface="Arial"/>
              </a:rPr>
              <a:t>NICHD Office of Data Science &amp; Sharing (ODSS)</a:t>
            </a:r>
            <a:b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a:ln>
                  <a:noFill/>
                </a:ln>
                <a:solidFill>
                  <a:srgbClr val="001970"/>
                </a:solidFill>
                <a:effectLst/>
                <a:uLnTx/>
                <a:uFillTx/>
                <a:latin typeface="Calibri Light" panose="020F0302020204030204"/>
                <a:ea typeface="+mn-ea"/>
                <a:cs typeface="Arial"/>
              </a:rPr>
              <a:t>December 14, 2023</a:t>
            </a:r>
          </a:p>
        </p:txBody>
      </p:sp>
    </p:spTree>
    <p:extLst>
      <p:ext uri="{BB962C8B-B14F-4D97-AF65-F5344CB8AC3E}">
        <p14:creationId xmlns:p14="http://schemas.microsoft.com/office/powerpoint/2010/main" val="2974482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87412B-9344-2A2B-CEAB-43264D7D8C3E}"/>
              </a:ext>
            </a:extLst>
          </p:cNvPr>
          <p:cNvSpPr txBox="1">
            <a:spLocks noGrp="1"/>
          </p:cNvSpPr>
          <p:nvPr>
            <p:ph type="title" idx="4294967295"/>
          </p:nvPr>
        </p:nvSpPr>
        <p:spPr>
          <a:xfrm>
            <a:off x="852056" y="124292"/>
            <a:ext cx="1048269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001970"/>
                </a:solidFill>
                <a:effectLst/>
                <a:uLnTx/>
                <a:uFillTx/>
                <a:latin typeface="+mn-lt"/>
                <a:ea typeface="+mn-ea"/>
                <a:cs typeface="Arial"/>
              </a:rPr>
              <a:t>NICHD is committed to promoting data sharing to accelerate scientific progress </a:t>
            </a:r>
            <a:endParaRPr kumimoji="0" lang="en-US" sz="3200" b="0" i="0" u="none" strike="noStrike" kern="1200" cap="none" spc="0" normalizeH="0" baseline="0" noProof="0">
              <a:ln>
                <a:noFill/>
              </a:ln>
              <a:solidFill>
                <a:schemeClr val="tx1"/>
              </a:solidFill>
              <a:effectLst/>
              <a:uLnTx/>
              <a:uFillTx/>
              <a:latin typeface="+mn-lt"/>
              <a:ea typeface="+mn-ea"/>
              <a:cs typeface="Arial"/>
            </a:endParaRPr>
          </a:p>
        </p:txBody>
      </p:sp>
      <p:sp>
        <p:nvSpPr>
          <p:cNvPr id="3" name="Content Placeholder 2">
            <a:extLst>
              <a:ext uri="{FF2B5EF4-FFF2-40B4-BE49-F238E27FC236}">
                <a16:creationId xmlns:a16="http://schemas.microsoft.com/office/drawing/2014/main" id="{4169F92C-1B92-339B-691D-AB6B8B97B2D9}"/>
              </a:ext>
            </a:extLst>
          </p:cNvPr>
          <p:cNvSpPr>
            <a:spLocks noGrp="1"/>
          </p:cNvSpPr>
          <p:nvPr>
            <p:ph idx="1"/>
          </p:nvPr>
        </p:nvSpPr>
        <p:spPr>
          <a:xfrm>
            <a:off x="250839" y="1201510"/>
            <a:ext cx="11685129" cy="2102410"/>
          </a:xfrm>
        </p:spPr>
        <p:txBody>
          <a:bodyPr vert="horz" lIns="91440" tIns="45720" rIns="91440" bIns="45720" rtlCol="0" anchor="t">
            <a:noAutofit/>
          </a:bodyPr>
          <a:lstStyle/>
          <a:p>
            <a:pPr marL="342900" indent="-342900">
              <a:spcBef>
                <a:spcPts val="600"/>
              </a:spcBef>
              <a:spcAft>
                <a:spcPts val="600"/>
              </a:spcAft>
            </a:pPr>
            <a:r>
              <a:rPr lang="en-US" sz="2000"/>
              <a:t>In support of NICHD’s mission to understand human development, improve reproductive health, enhance the lives of children and adolescents, and optimize abilities for all.</a:t>
            </a:r>
            <a:endParaRPr lang="en-US" sz="2000">
              <a:cs typeface="Arial"/>
            </a:endParaRPr>
          </a:p>
          <a:p>
            <a:pPr marL="342900" indent="-342900">
              <a:spcBef>
                <a:spcPts val="600"/>
              </a:spcBef>
              <a:spcAft>
                <a:spcPts val="600"/>
              </a:spcAft>
            </a:pPr>
            <a:r>
              <a:rPr lang="en-US" sz="2000">
                <a:hlinkClick r:id="rId3"/>
              </a:rPr>
              <a:t>The 2020 NICHD Strategic Plan</a:t>
            </a:r>
            <a:r>
              <a:rPr lang="en-US" sz="2000"/>
              <a:t> established the </a:t>
            </a:r>
            <a:r>
              <a:rPr lang="en-US" sz="2000" b="1">
                <a:hlinkClick r:id="rId4"/>
              </a:rPr>
              <a:t>NICHD Office of Data Science &amp; Sharing</a:t>
            </a:r>
            <a:r>
              <a:rPr lang="en-US" sz="2000" b="1"/>
              <a:t> </a:t>
            </a:r>
            <a:endParaRPr lang="en-US" sz="2000" b="1">
              <a:cs typeface="Arial"/>
            </a:endParaRPr>
          </a:p>
          <a:p>
            <a:pPr lvl="1">
              <a:spcBef>
                <a:spcPts val="600"/>
              </a:spcBef>
              <a:spcAft>
                <a:spcPts val="600"/>
              </a:spcAft>
            </a:pPr>
            <a:r>
              <a:rPr lang="en-US" sz="2000"/>
              <a:t>Vision: A culture of responsible and innovative use of data and biospecimens that accelerates research and improves health for NICHD populations</a:t>
            </a:r>
            <a:endParaRPr lang="en-US" sz="2000">
              <a:cs typeface="Arial"/>
            </a:endParaRPr>
          </a:p>
          <a:p>
            <a:pPr marL="457200" lvl="1" indent="0">
              <a:spcBef>
                <a:spcPts val="600"/>
              </a:spcBef>
              <a:spcAft>
                <a:spcPts val="600"/>
              </a:spcAft>
              <a:buNone/>
            </a:pPr>
            <a:endParaRPr lang="en-US"/>
          </a:p>
        </p:txBody>
      </p:sp>
      <p:sp>
        <p:nvSpPr>
          <p:cNvPr id="4" name="Slide Number Placeholder 3">
            <a:extLst>
              <a:ext uri="{FF2B5EF4-FFF2-40B4-BE49-F238E27FC236}">
                <a16:creationId xmlns:a16="http://schemas.microsoft.com/office/drawing/2014/main" id="{B53D602A-155A-C2B6-772B-43DE06F30793}"/>
              </a:ext>
            </a:extLst>
          </p:cNvPr>
          <p:cNvSpPr>
            <a:spLocks noGrp="1"/>
          </p:cNvSpPr>
          <p:nvPr>
            <p:ph type="sldNum" sz="quarter" idx="12"/>
          </p:nvPr>
        </p:nvSpPr>
        <p:spPr>
          <a:xfrm>
            <a:off x="250839" y="6445408"/>
            <a:ext cx="3657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NICHD Strategic Plan 2020 | NICHD - Eunice Kennedy Shriver National  Institute of Child Health and Human Development">
            <a:extLst>
              <a:ext uri="{FF2B5EF4-FFF2-40B4-BE49-F238E27FC236}">
                <a16:creationId xmlns:a16="http://schemas.microsoft.com/office/drawing/2014/main" id="{77FDF268-8764-2DD7-46F0-6184044CEC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3" t="3979" r="-1348" b="18543"/>
          <a:stretch/>
        </p:blipFill>
        <p:spPr bwMode="auto">
          <a:xfrm>
            <a:off x="1293997" y="3290065"/>
            <a:ext cx="3348190" cy="33500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n collaboration with NICHD, NIH, and external stakeholders, NICHD ODSS will build a federated, secure research and specimen data ecosystem that will measurably and rapidly facilitate data and specimen sharing by NICHD-funded researchers and increase access to shared data and specimens for the entire research community.">
            <a:extLst>
              <a:ext uri="{FF2B5EF4-FFF2-40B4-BE49-F238E27FC236}">
                <a16:creationId xmlns:a16="http://schemas.microsoft.com/office/drawing/2014/main" id="{84020348-C034-F6EC-ACCA-D23899D9C728}"/>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4892863" y="3249322"/>
            <a:ext cx="6005139" cy="3378650"/>
          </a:xfrm>
          <a:prstGeom prst="rect">
            <a:avLst/>
          </a:prstGeom>
        </p:spPr>
      </p:pic>
    </p:spTree>
    <p:extLst>
      <p:ext uri="{BB962C8B-B14F-4D97-AF65-F5344CB8AC3E}">
        <p14:creationId xmlns:p14="http://schemas.microsoft.com/office/powerpoint/2010/main" val="2554438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DC37A43-705F-A7BE-AD5A-CD49B802653C}"/>
              </a:ext>
            </a:extLst>
          </p:cNvPr>
          <p:cNvSpPr>
            <a:spLocks noGrp="1"/>
          </p:cNvSpPr>
          <p:nvPr>
            <p:ph type="title"/>
          </p:nvPr>
        </p:nvSpPr>
        <p:spPr/>
        <p:txBody>
          <a:bodyPr/>
          <a:lstStyle/>
          <a:p>
            <a:r>
              <a:rPr lang="en-US"/>
              <a:t>NICHD DMS Plan Assessment Exercise </a:t>
            </a:r>
            <a:br>
              <a:rPr lang="en-US"/>
            </a:br>
            <a:r>
              <a:rPr lang="en-US"/>
              <a:t>Timeline (2023)</a:t>
            </a:r>
          </a:p>
        </p:txBody>
      </p:sp>
      <p:sp>
        <p:nvSpPr>
          <p:cNvPr id="13" name="Arrow: Left-Right 12" descr="Arrow representing the timeline from January through September">
            <a:extLst>
              <a:ext uri="{FF2B5EF4-FFF2-40B4-BE49-F238E27FC236}">
                <a16:creationId xmlns:a16="http://schemas.microsoft.com/office/drawing/2014/main" id="{18824AB6-37E1-E6C5-918F-CDCD418F1C40}"/>
              </a:ext>
            </a:extLst>
          </p:cNvPr>
          <p:cNvSpPr/>
          <p:nvPr/>
        </p:nvSpPr>
        <p:spPr>
          <a:xfrm>
            <a:off x="477252" y="1195218"/>
            <a:ext cx="11237495" cy="618423"/>
          </a:xfrm>
          <a:prstGeom prst="leftRightArrow">
            <a:avLst>
              <a:gd name="adj1" fmla="val 70247"/>
              <a:gd name="adj2" fmla="val 43789"/>
            </a:avLst>
          </a:prstGeom>
          <a:solidFill>
            <a:srgbClr val="EAF4E4"/>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Content Placeholder 11">
            <a:extLst>
              <a:ext uri="{FF2B5EF4-FFF2-40B4-BE49-F238E27FC236}">
                <a16:creationId xmlns:a16="http://schemas.microsoft.com/office/drawing/2014/main" id="{E2559F21-454D-E509-8A4A-08AFF2E9590B}"/>
              </a:ext>
            </a:extLst>
          </p:cNvPr>
          <p:cNvSpPr>
            <a:spLocks noGrp="1"/>
          </p:cNvSpPr>
          <p:nvPr>
            <p:ph idx="1"/>
          </p:nvPr>
        </p:nvSpPr>
        <p:spPr>
          <a:xfrm>
            <a:off x="790070" y="1292990"/>
            <a:ext cx="3493168" cy="2157616"/>
          </a:xfrm>
        </p:spPr>
        <p:txBody>
          <a:bodyPr vert="horz" lIns="91440" tIns="45720" rIns="91440" bIns="45720" rtlCol="0" anchor="t">
            <a:noAutofit/>
          </a:bodyPr>
          <a:lstStyle/>
          <a:p>
            <a:pPr marL="0" indent="0" algn="ctr">
              <a:buNone/>
            </a:pPr>
            <a:r>
              <a:rPr lang="en-US"/>
              <a:t>January – April </a:t>
            </a:r>
          </a:p>
          <a:p>
            <a:pPr>
              <a:spcBef>
                <a:spcPts val="0"/>
              </a:spcBef>
              <a:spcAft>
                <a:spcPts val="0"/>
              </a:spcAft>
            </a:pPr>
            <a:r>
              <a:rPr lang="en-US" sz="1800"/>
              <a:t>The Data Sharing Committee (DSC), made up of program staff across NICHD, assessed a subset of DMS Plans </a:t>
            </a:r>
          </a:p>
          <a:p>
            <a:pPr lvl="1">
              <a:spcBef>
                <a:spcPts val="0"/>
              </a:spcBef>
              <a:spcAft>
                <a:spcPts val="0"/>
              </a:spcAft>
              <a:buFont typeface="Courier New" panose="02070309020205020404" pitchFamily="49" charset="0"/>
              <a:buChar char="o"/>
            </a:pPr>
            <a:r>
              <a:rPr lang="en-US" sz="1600" i="1"/>
              <a:t>No FDP templates yet </a:t>
            </a:r>
          </a:p>
          <a:p>
            <a:pPr>
              <a:spcBef>
                <a:spcPts val="0"/>
              </a:spcBef>
              <a:spcAft>
                <a:spcPts val="0"/>
              </a:spcAft>
            </a:pPr>
            <a:r>
              <a:rPr lang="en-US" sz="1800"/>
              <a:t>Identified key issues, areas of confusion  </a:t>
            </a:r>
            <a:endParaRPr lang="en-US" sz="1800">
              <a:cs typeface="Arial"/>
            </a:endParaRPr>
          </a:p>
        </p:txBody>
      </p:sp>
      <p:pic>
        <p:nvPicPr>
          <p:cNvPr id="23" name="Graphic 22" descr="Checklist with solid fill">
            <a:extLst>
              <a:ext uri="{FF2B5EF4-FFF2-40B4-BE49-F238E27FC236}">
                <a16:creationId xmlns:a16="http://schemas.microsoft.com/office/drawing/2014/main" id="{65268986-2FC5-BA01-580C-99009F39B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3838" y="3839385"/>
            <a:ext cx="2145632" cy="2145632"/>
          </a:xfrm>
          <a:prstGeom prst="rect">
            <a:avLst/>
          </a:prstGeom>
        </p:spPr>
      </p:pic>
      <p:sp>
        <p:nvSpPr>
          <p:cNvPr id="15" name="Content Placeholder 11">
            <a:extLst>
              <a:ext uri="{FF2B5EF4-FFF2-40B4-BE49-F238E27FC236}">
                <a16:creationId xmlns:a16="http://schemas.microsoft.com/office/drawing/2014/main" id="{6B0CA159-AD36-E731-F799-7FA0C0C81CE1}"/>
              </a:ext>
            </a:extLst>
          </p:cNvPr>
          <p:cNvSpPr txBox="1">
            <a:spLocks/>
          </p:cNvSpPr>
          <p:nvPr/>
        </p:nvSpPr>
        <p:spPr>
          <a:xfrm>
            <a:off x="4319336" y="1294505"/>
            <a:ext cx="3493168" cy="25702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rgbClr val="21607C"/>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000"/>
              </a:spcAft>
              <a:buClr>
                <a:srgbClr val="21607C"/>
              </a:buClr>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 May – July </a:t>
            </a:r>
            <a:r>
              <a:rPr kumimoji="0" lang="en-US" sz="1800" b="0" i="0" u="none" strike="noStrike" kern="1200" cap="none" spc="0" normalizeH="0" baseline="0" noProof="0">
                <a:ln>
                  <a:noFill/>
                </a:ln>
                <a:solidFill>
                  <a:srgbClr val="000000"/>
                </a:solidFill>
                <a:effectLst/>
                <a:uLnTx/>
                <a:uFillTx/>
                <a:latin typeface="Arial"/>
                <a:ea typeface="+mn-ea"/>
                <a:cs typeface="+mn-cs"/>
              </a:rPr>
              <a:t> </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DSC deliberated on key issues, agreed on what is acceptable/not </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Portfolio analysis of all proposed data repositories </a:t>
            </a:r>
          </a:p>
        </p:txBody>
      </p:sp>
      <p:sp>
        <p:nvSpPr>
          <p:cNvPr id="19" name="Thought Bubble: Cloud 18" descr="Thought bubble">
            <a:extLst>
              <a:ext uri="{FF2B5EF4-FFF2-40B4-BE49-F238E27FC236}">
                <a16:creationId xmlns:a16="http://schemas.microsoft.com/office/drawing/2014/main" id="{AD92612D-1F3C-8C71-FC4B-3912606E940E}"/>
              </a:ext>
            </a:extLst>
          </p:cNvPr>
          <p:cNvSpPr/>
          <p:nvPr/>
        </p:nvSpPr>
        <p:spPr>
          <a:xfrm>
            <a:off x="4640178" y="3666505"/>
            <a:ext cx="2851484" cy="1866317"/>
          </a:xfrm>
          <a:prstGeom prst="cloudCallou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Is an institutional data repository appropriate? </a:t>
            </a:r>
          </a:p>
        </p:txBody>
      </p:sp>
      <p:sp>
        <p:nvSpPr>
          <p:cNvPr id="16" name="Content Placeholder 11">
            <a:extLst>
              <a:ext uri="{FF2B5EF4-FFF2-40B4-BE49-F238E27FC236}">
                <a16:creationId xmlns:a16="http://schemas.microsoft.com/office/drawing/2014/main" id="{3DD8B291-7B56-9CED-D449-77458B55FD0F}"/>
              </a:ext>
            </a:extLst>
          </p:cNvPr>
          <p:cNvSpPr txBox="1">
            <a:spLocks/>
          </p:cNvSpPr>
          <p:nvPr/>
        </p:nvSpPr>
        <p:spPr>
          <a:xfrm>
            <a:off x="7912769" y="1294862"/>
            <a:ext cx="3493168" cy="23716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rgbClr val="21607C"/>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rgbClr val="21607C"/>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1000"/>
              </a:spcAft>
              <a:buClr>
                <a:srgbClr val="21607C"/>
              </a:buClr>
              <a:buSzTx/>
              <a:buFont typeface="Arial" panose="020B0604020202020204" pitchFamily="34" charset="0"/>
              <a:buNone/>
              <a:tabLst/>
              <a:defRPr/>
            </a:pPr>
            <a:r>
              <a:rPr kumimoji="0" lang="en-US" sz="2200" b="0" i="0" u="none" strike="noStrike" kern="1200" cap="none" spc="0" normalizeH="0" baseline="0" noProof="0">
                <a:ln>
                  <a:noFill/>
                </a:ln>
                <a:solidFill>
                  <a:srgbClr val="000000"/>
                </a:solidFill>
                <a:effectLst/>
                <a:uLnTx/>
                <a:uFillTx/>
                <a:latin typeface="Arial"/>
                <a:ea typeface="+mn-ea"/>
                <a:cs typeface="+mn-cs"/>
              </a:rPr>
              <a:t> August – September </a:t>
            </a:r>
            <a:r>
              <a:rPr kumimoji="0" lang="en-US" sz="1800" b="0" i="0" u="none" strike="noStrike" kern="1200" cap="none" spc="0" normalizeH="0" baseline="0" noProof="0">
                <a:ln>
                  <a:noFill/>
                </a:ln>
                <a:solidFill>
                  <a:srgbClr val="000000"/>
                </a:solidFill>
                <a:effectLst/>
                <a:uLnTx/>
                <a:uFillTx/>
                <a:latin typeface="Arial"/>
                <a:ea typeface="+mn-ea"/>
                <a:cs typeface="+mn-cs"/>
              </a:rPr>
              <a:t> </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Office hours for program staff </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NICHD-wide DMS Plan Assessment training </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Created and/or refined public and internal resources</a:t>
            </a:r>
          </a:p>
          <a:p>
            <a:pPr marL="228600" marR="0" lvl="0" indent="-228600" algn="l" defTabSz="914400" rtl="0" eaLnBrk="1" fontAlgn="auto" latinLnBrk="0" hangingPunct="1">
              <a:lnSpc>
                <a:spcPct val="100000"/>
              </a:lnSpc>
              <a:spcBef>
                <a:spcPts val="0"/>
              </a:spcBef>
              <a:spcAft>
                <a:spcPts val="0"/>
              </a:spcAft>
              <a:buClr>
                <a:srgbClr val="21607C"/>
              </a:buClr>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1" name="Graphic 20" descr="Graphic of a person in front of a screen gesturing. This represents a presentation.">
            <a:extLst>
              <a:ext uri="{FF2B5EF4-FFF2-40B4-BE49-F238E27FC236}">
                <a16:creationId xmlns:a16="http://schemas.microsoft.com/office/drawing/2014/main" id="{259E5B6A-BA71-065F-E972-B628F9FE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0846" y="3485406"/>
            <a:ext cx="2411907" cy="2411907"/>
          </a:xfrm>
          <a:prstGeom prst="rect">
            <a:avLst/>
          </a:prstGeom>
        </p:spPr>
      </p:pic>
    </p:spTree>
    <p:extLst>
      <p:ext uri="{BB962C8B-B14F-4D97-AF65-F5344CB8AC3E}">
        <p14:creationId xmlns:p14="http://schemas.microsoft.com/office/powerpoint/2010/main" val="17774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51CBA-1165-081B-409C-67F1E836588B}"/>
              </a:ext>
            </a:extLst>
          </p:cNvPr>
          <p:cNvSpPr>
            <a:spLocks noGrp="1"/>
          </p:cNvSpPr>
          <p:nvPr>
            <p:ph type="title"/>
          </p:nvPr>
        </p:nvSpPr>
        <p:spPr/>
        <p:txBody>
          <a:bodyPr/>
          <a:lstStyle/>
          <a:p>
            <a:r>
              <a:rPr lang="en-US"/>
              <a:t>Preliminary Observations: Recurring Issues </a:t>
            </a:r>
          </a:p>
        </p:txBody>
      </p:sp>
      <p:sp>
        <p:nvSpPr>
          <p:cNvPr id="4" name="Slide Number Placeholder 3">
            <a:extLst>
              <a:ext uri="{FF2B5EF4-FFF2-40B4-BE49-F238E27FC236}">
                <a16:creationId xmlns:a16="http://schemas.microsoft.com/office/drawing/2014/main" id="{8531F472-8DFE-3DA0-D64C-62EF045F72B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B2308D-CC6C-499C-B627-DB15580348F2}"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8" name="Table 7">
            <a:extLst>
              <a:ext uri="{FF2B5EF4-FFF2-40B4-BE49-F238E27FC236}">
                <a16:creationId xmlns:a16="http://schemas.microsoft.com/office/drawing/2014/main" id="{7B83F933-B31C-3D7C-51BE-DF4220DEE5AF}"/>
              </a:ext>
            </a:extLst>
          </p:cNvPr>
          <p:cNvGraphicFramePr>
            <a:graphicFrameLocks noGrp="1"/>
          </p:cNvGraphicFramePr>
          <p:nvPr/>
        </p:nvGraphicFramePr>
        <p:xfrm>
          <a:off x="404327" y="853492"/>
          <a:ext cx="11383346" cy="5059680"/>
        </p:xfrm>
        <a:graphic>
          <a:graphicData uri="http://schemas.openxmlformats.org/drawingml/2006/table">
            <a:tbl>
              <a:tblPr firstRow="1" bandRow="1">
                <a:tableStyleId>{2D5ABB26-0587-4C30-8999-92F81FD0307C}</a:tableStyleId>
              </a:tblPr>
              <a:tblGrid>
                <a:gridCol w="1753570">
                  <a:extLst>
                    <a:ext uri="{9D8B030D-6E8A-4147-A177-3AD203B41FA5}">
                      <a16:colId xmlns:a16="http://schemas.microsoft.com/office/drawing/2014/main" val="255379437"/>
                    </a:ext>
                  </a:extLst>
                </a:gridCol>
                <a:gridCol w="9629776">
                  <a:extLst>
                    <a:ext uri="{9D8B030D-6E8A-4147-A177-3AD203B41FA5}">
                      <a16:colId xmlns:a16="http://schemas.microsoft.com/office/drawing/2014/main" val="2359124411"/>
                    </a:ext>
                  </a:extLst>
                </a:gridCol>
              </a:tblGrid>
              <a:tr h="792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a:solidFill>
                            <a:srgbClr val="001970"/>
                          </a:solidFill>
                          <a:cs typeface="Arial"/>
                        </a:rPr>
                        <a:t>Overall</a:t>
                      </a:r>
                      <a:r>
                        <a:rPr lang="en-US" sz="2000" i="1"/>
                        <a:t>: </a:t>
                      </a:r>
                      <a:endParaRPr lang="en-US" sz="2000">
                        <a:solidFill>
                          <a:srgbClr val="000000"/>
                        </a:solidFill>
                        <a:latin typeface="Calibri"/>
                        <a:cs typeface="Calibri"/>
                      </a:endParaRPr>
                    </a:p>
                  </a:txBody>
                  <a:tcPr>
                    <a:lnB w="12700" cap="flat" cmpd="sng" algn="ctr">
                      <a:solidFill>
                        <a:schemeClr val="tx1"/>
                      </a:solidFill>
                      <a:prstDash val="solid"/>
                      <a:round/>
                      <a:headEnd type="none" w="med" len="med"/>
                      <a:tailEnd type="none" w="med" len="med"/>
                    </a:lnB>
                  </a:tcPr>
                </a:tc>
                <a:tc>
                  <a:txBody>
                    <a:bodyPr/>
                    <a:lstStyle/>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tx1"/>
                          </a:solidFill>
                          <a:latin typeface="+mn-lt"/>
                          <a:ea typeface="+mn-ea"/>
                          <a:cs typeface="Calibri"/>
                        </a:rPr>
                        <a:t>Elements (of format page) are not used the same way, </a:t>
                      </a:r>
                      <a:r>
                        <a:rPr lang="en-US" sz="1800" b="1" kern="1200">
                          <a:solidFill>
                            <a:schemeClr val="tx1"/>
                          </a:solidFill>
                          <a:latin typeface="+mn-lt"/>
                          <a:ea typeface="+mn-ea"/>
                          <a:cs typeface="Calibri"/>
                        </a:rPr>
                        <a:t>need to review Plan as a whole  </a:t>
                      </a:r>
                    </a:p>
                    <a:p>
                      <a:pPr marL="365760" lvl="1" indent="-274320" algn="l" defTabSz="914400" rtl="0" eaLnBrk="1" latinLnBrk="0" hangingPunct="1">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Conflicting information (contradictions across elements)</a:t>
                      </a:r>
                    </a:p>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Vague reasons for not sharing</a:t>
                      </a:r>
                    </a:p>
                    <a:p>
                      <a:pPr marL="365760" lvl="1" indent="-274320" algn="l" defTabSz="914400" rtl="0" eaLnBrk="1" latinLnBrk="0" hangingPunct="1">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Planning to share only through “publication” and “conferences”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267228"/>
                  </a:ext>
                </a:extLst>
              </a:tr>
              <a:tr h="5467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a:solidFill>
                            <a:srgbClr val="001970"/>
                          </a:solidFill>
                          <a:cs typeface="Arial"/>
                        </a:rPr>
                        <a:t>Which data</a:t>
                      </a:r>
                      <a:r>
                        <a:rPr lang="en-US" sz="2000" i="1"/>
                        <a:t>: </a:t>
                      </a:r>
                    </a:p>
                    <a:p>
                      <a:endParaRPr lang="en-US" sz="20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5760" lvl="1" indent="-274320">
                        <a:spcBef>
                          <a:spcPts val="0"/>
                        </a:spcBef>
                        <a:spcAft>
                          <a:spcPts val="0"/>
                        </a:spcAft>
                        <a:buFont typeface="Arial" panose="020B0604020202020204" pitchFamily="34" charset="0"/>
                        <a:buChar char="•"/>
                      </a:pPr>
                      <a:r>
                        <a:rPr lang="en-US" sz="1800">
                          <a:solidFill>
                            <a:srgbClr val="000000"/>
                          </a:solidFill>
                          <a:cs typeface="Calibri"/>
                        </a:rPr>
                        <a:t>Not clear which data will be </a:t>
                      </a:r>
                      <a:r>
                        <a:rPr lang="en-US" sz="1800" b="1" i="1">
                          <a:solidFill>
                            <a:srgbClr val="000000"/>
                          </a:solidFill>
                          <a:cs typeface="Calibri"/>
                        </a:rPr>
                        <a:t>generated</a:t>
                      </a:r>
                      <a:r>
                        <a:rPr lang="en-US" sz="1800" b="1">
                          <a:solidFill>
                            <a:srgbClr val="000000"/>
                          </a:solidFill>
                          <a:cs typeface="Calibri"/>
                        </a:rPr>
                        <a:t> </a:t>
                      </a:r>
                      <a:r>
                        <a:rPr lang="en-US" sz="1800" b="0">
                          <a:solidFill>
                            <a:srgbClr val="000000"/>
                          </a:solidFill>
                          <a:cs typeface="Calibri"/>
                        </a:rPr>
                        <a:t>versus</a:t>
                      </a:r>
                      <a:r>
                        <a:rPr lang="en-US" sz="1800" b="1">
                          <a:solidFill>
                            <a:srgbClr val="000000"/>
                          </a:solidFill>
                          <a:cs typeface="Calibri"/>
                        </a:rPr>
                        <a:t> </a:t>
                      </a:r>
                      <a:r>
                        <a:rPr lang="en-US" sz="1800" b="1" i="1">
                          <a:solidFill>
                            <a:srgbClr val="000000"/>
                          </a:solidFill>
                          <a:cs typeface="Calibri"/>
                        </a:rPr>
                        <a:t>shared</a:t>
                      </a:r>
                      <a:r>
                        <a:rPr lang="en-US" sz="1800" b="1">
                          <a:solidFill>
                            <a:srgbClr val="000000"/>
                          </a:solidFill>
                          <a:cs typeface="Calibri"/>
                        </a:rPr>
                        <a:t> </a:t>
                      </a:r>
                    </a:p>
                    <a:p>
                      <a:pPr marL="365760" lvl="1" indent="-274320">
                        <a:spcBef>
                          <a:spcPts val="0"/>
                        </a:spcBef>
                        <a:spcAft>
                          <a:spcPts val="0"/>
                        </a:spcAft>
                        <a:buFont typeface="Arial" panose="020B0604020202020204" pitchFamily="34" charset="0"/>
                        <a:buChar char="•"/>
                      </a:pPr>
                      <a:r>
                        <a:rPr lang="en-US" sz="1800">
                          <a:solidFill>
                            <a:srgbClr val="000000"/>
                          </a:solidFill>
                          <a:cs typeface="Calibri"/>
                        </a:rPr>
                        <a:t>Lacking important details: </a:t>
                      </a:r>
                      <a:r>
                        <a:rPr lang="en-US" sz="1800" b="0">
                          <a:solidFill>
                            <a:srgbClr val="000000"/>
                          </a:solidFill>
                          <a:cs typeface="Calibri"/>
                        </a:rPr>
                        <a:t>species/source, formats shared, amount, metadata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9983740"/>
                  </a:ext>
                </a:extLst>
              </a:tr>
              <a:tr h="51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a:solidFill>
                            <a:srgbClr val="001970"/>
                          </a:solidFill>
                          <a:cs typeface="Arial"/>
                        </a:rPr>
                        <a:t>When</a:t>
                      </a:r>
                      <a:r>
                        <a:rPr lang="en-US" sz="2000">
                          <a:solidFill>
                            <a:srgbClr val="000000"/>
                          </a:solidFill>
                          <a:cs typeface="Calibri"/>
                        </a:rPr>
                        <a:t>: </a:t>
                      </a:r>
                      <a:endParaRPr lang="en-US" sz="20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Missing adherence to </a:t>
                      </a:r>
                      <a:r>
                        <a:rPr lang="en-US" sz="1800" kern="1200">
                          <a:solidFill>
                            <a:srgbClr val="0000FF"/>
                          </a:solidFill>
                          <a:latin typeface="+mn-lt"/>
                          <a:ea typeface="+mn-ea"/>
                          <a:cs typeface="Calibri"/>
                          <a:hlinkClick r:id="rId3">
                            <a:extLst>
                              <a:ext uri="{A12FA001-AC4F-418D-AE19-62706E023703}">
                                <ahyp:hlinkClr xmlns:ahyp="http://schemas.microsoft.com/office/drawing/2018/hyperlinkcolor" val="tx"/>
                              </a:ext>
                            </a:extLst>
                          </a:hlinkClick>
                        </a:rPr>
                        <a:t>GDS Policy timelines</a:t>
                      </a:r>
                      <a:r>
                        <a:rPr lang="en-US" sz="1800" kern="1200">
                          <a:solidFill>
                            <a:srgbClr val="0000FF"/>
                          </a:solidFill>
                          <a:latin typeface="+mn-lt"/>
                          <a:ea typeface="+mn-ea"/>
                          <a:cs typeface="Calibri"/>
                        </a:rPr>
                        <a:t> </a:t>
                      </a:r>
                      <a:r>
                        <a:rPr lang="en-US" sz="1800" kern="1200">
                          <a:solidFill>
                            <a:srgbClr val="000000"/>
                          </a:solidFill>
                          <a:latin typeface="+mn-lt"/>
                          <a:ea typeface="+mn-ea"/>
                          <a:cs typeface="Calibri"/>
                        </a:rPr>
                        <a:t>for human genomic data</a:t>
                      </a:r>
                    </a:p>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Duration follows </a:t>
                      </a:r>
                      <a:r>
                        <a:rPr lang="en-US" sz="1800" i="1" kern="1200">
                          <a:solidFill>
                            <a:srgbClr val="000000"/>
                          </a:solidFill>
                          <a:latin typeface="+mn-lt"/>
                          <a:ea typeface="+mn-ea"/>
                          <a:cs typeface="Calibri"/>
                        </a:rPr>
                        <a:t>local</a:t>
                      </a:r>
                      <a:r>
                        <a:rPr lang="en-US" sz="1800" kern="1200">
                          <a:solidFill>
                            <a:srgbClr val="000000"/>
                          </a:solidFill>
                          <a:latin typeface="+mn-lt"/>
                          <a:ea typeface="+mn-ea"/>
                          <a:cs typeface="Calibri"/>
                        </a:rPr>
                        <a:t> retention cycles (but should follow repository retention timelines)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0464832"/>
                  </a:ext>
                </a:extLst>
              </a:tr>
              <a:tr h="1019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a:solidFill>
                            <a:srgbClr val="001970"/>
                          </a:solidFill>
                          <a:cs typeface="Arial"/>
                        </a:rPr>
                        <a:t>Where</a:t>
                      </a:r>
                      <a:r>
                        <a:rPr lang="en-US" sz="2000">
                          <a:solidFill>
                            <a:srgbClr val="000000"/>
                          </a:solidFill>
                          <a:cs typeface="Calibri"/>
                        </a:rPr>
                        <a:t>: </a:t>
                      </a:r>
                      <a:endParaRPr lang="en-US" sz="2000">
                        <a:solidFill>
                          <a:srgbClr val="0000FF"/>
                        </a:solidFill>
                        <a:cs typeface="Calibri"/>
                      </a:endParaRPr>
                    </a:p>
                    <a:p>
                      <a:endParaRPr lang="en-US" sz="20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5760" lvl="1" indent="-27432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Not using an established repository or not committing to one</a:t>
                      </a:r>
                    </a:p>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Naming a data repository that is not a good fit (not broadly accessible, data type)</a:t>
                      </a:r>
                    </a:p>
                    <a:p>
                      <a:pPr marL="365760" lvl="1" indent="-27432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When listing multiple repositories, not indicating which data goes to which</a:t>
                      </a:r>
                    </a:p>
                    <a:p>
                      <a:pPr marL="365760" lvl="1" indent="-27432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Over-reliance on “generalist repositories”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9262490"/>
                  </a:ext>
                </a:extLst>
              </a:tr>
              <a:tr h="598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a:solidFill>
                            <a:srgbClr val="001970"/>
                          </a:solidFill>
                          <a:cs typeface="Arial"/>
                        </a:rPr>
                        <a:t>How</a:t>
                      </a:r>
                      <a:r>
                        <a:rPr lang="en-US" sz="2000">
                          <a:solidFill>
                            <a:srgbClr val="000000"/>
                          </a:solidFill>
                          <a:cs typeface="Calibri"/>
                        </a:rPr>
                        <a:t>:</a:t>
                      </a:r>
                    </a:p>
                    <a:p>
                      <a:endParaRPr lang="en-US" sz="200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Sharing </a:t>
                      </a:r>
                      <a:r>
                        <a:rPr lang="en-US" sz="1800" b="0" kern="1200">
                          <a:solidFill>
                            <a:srgbClr val="000000"/>
                          </a:solidFill>
                          <a:latin typeface="+mn-lt"/>
                          <a:ea typeface="+mn-ea"/>
                          <a:cs typeface="Calibri"/>
                        </a:rPr>
                        <a:t>“</a:t>
                      </a:r>
                      <a:r>
                        <a:rPr lang="en-US" sz="1800" b="1" kern="1200">
                          <a:solidFill>
                            <a:srgbClr val="000000"/>
                          </a:solidFill>
                          <a:latin typeface="+mn-lt"/>
                          <a:ea typeface="+mn-ea"/>
                          <a:cs typeface="Calibri"/>
                        </a:rPr>
                        <a:t>by request</a:t>
                      </a:r>
                      <a:r>
                        <a:rPr lang="en-US" sz="1800" kern="1200">
                          <a:solidFill>
                            <a:srgbClr val="000000"/>
                          </a:solidFill>
                          <a:latin typeface="+mn-lt"/>
                          <a:ea typeface="+mn-ea"/>
                          <a:cs typeface="Calibri"/>
                        </a:rPr>
                        <a:t>” or with </a:t>
                      </a:r>
                      <a:r>
                        <a:rPr lang="en-US" sz="1800" b="1" kern="1200">
                          <a:solidFill>
                            <a:srgbClr val="000000"/>
                          </a:solidFill>
                          <a:latin typeface="+mn-lt"/>
                          <a:ea typeface="+mn-ea"/>
                          <a:cs typeface="Calibri"/>
                        </a:rPr>
                        <a:t>PI-control </a:t>
                      </a:r>
                      <a:r>
                        <a:rPr lang="en-US" sz="1800" kern="1200">
                          <a:solidFill>
                            <a:srgbClr val="000000"/>
                          </a:solidFill>
                          <a:latin typeface="+mn-lt"/>
                          <a:ea typeface="+mn-ea"/>
                          <a:cs typeface="Calibri"/>
                        </a:rPr>
                        <a:t>(even if using a repository) </a:t>
                      </a:r>
                    </a:p>
                    <a:p>
                      <a:pPr marL="365760"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rgbClr val="000000"/>
                          </a:solidFill>
                          <a:latin typeface="+mn-lt"/>
                          <a:ea typeface="+mn-ea"/>
                          <a:cs typeface="Calibri"/>
                        </a:rPr>
                        <a:t>Plan for sharing is too restrictive and/or limitations are not adequately justified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99918"/>
                  </a:ext>
                </a:extLst>
              </a:tr>
              <a:tr h="469025">
                <a:tc>
                  <a:txBody>
                    <a:bodyPr/>
                    <a:lstStyle/>
                    <a:p>
                      <a:r>
                        <a:rPr lang="en-US" sz="2000" b="1" i="1" kern="1200">
                          <a:solidFill>
                            <a:srgbClr val="001970"/>
                          </a:solidFill>
                          <a:latin typeface="+mn-lt"/>
                          <a:ea typeface="+mn-ea"/>
                          <a:cs typeface="Arial"/>
                        </a:rPr>
                        <a:t>Budget:</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65760" lvl="1" indent="-274320" algn="l" defTabSz="914400" rtl="0" eaLnBrk="1" latinLnBrk="0" hangingPunct="1">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DMS budget justifications are missing or not clear</a:t>
                      </a:r>
                    </a:p>
                    <a:p>
                      <a:pPr marL="365760" lvl="1" indent="-274320" algn="l" defTabSz="914400" rtl="0" eaLnBrk="1" latinLnBrk="0" hangingPunct="1">
                        <a:spcBef>
                          <a:spcPts val="0"/>
                        </a:spcBef>
                        <a:spcAft>
                          <a:spcPts val="0"/>
                        </a:spcAft>
                        <a:buFont typeface="Arial" panose="020B0604020202020204" pitchFamily="34" charset="0"/>
                        <a:buChar char="•"/>
                      </a:pPr>
                      <a:r>
                        <a:rPr lang="en-US" sz="1800" kern="1200">
                          <a:solidFill>
                            <a:srgbClr val="000000"/>
                          </a:solidFill>
                          <a:latin typeface="+mn-lt"/>
                          <a:ea typeface="+mn-ea"/>
                          <a:cs typeface="Calibri"/>
                        </a:rPr>
                        <a:t>No explicit support for DMS Plan activities (e.g., personnel for preparing submissions)</a:t>
                      </a: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71621922"/>
                  </a:ext>
                </a:extLst>
              </a:tr>
            </a:tbl>
          </a:graphicData>
        </a:graphic>
      </p:graphicFrame>
    </p:spTree>
    <p:extLst>
      <p:ext uri="{BB962C8B-B14F-4D97-AF65-F5344CB8AC3E}">
        <p14:creationId xmlns:p14="http://schemas.microsoft.com/office/powerpoint/2010/main" val="220512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44319-D924-A11E-DAF4-3EAF51D1B266}"/>
              </a:ext>
            </a:extLst>
          </p:cNvPr>
          <p:cNvSpPr>
            <a:spLocks noGrp="1"/>
          </p:cNvSpPr>
          <p:nvPr>
            <p:ph type="title"/>
          </p:nvPr>
        </p:nvSpPr>
        <p:spPr>
          <a:xfrm>
            <a:off x="841248" y="137160"/>
            <a:ext cx="10521696" cy="681317"/>
          </a:xfrm>
        </p:spPr>
        <p:txBody>
          <a:bodyPr/>
          <a:lstStyle/>
          <a:p>
            <a:r>
              <a:rPr lang="en-US">
                <a:latin typeface="Arial"/>
                <a:cs typeface="Arial"/>
              </a:rPr>
              <a:t>NICHD DMS Plans: Overall Tips </a:t>
            </a:r>
            <a:endParaRPr lang="en-US"/>
          </a:p>
        </p:txBody>
      </p:sp>
      <p:sp>
        <p:nvSpPr>
          <p:cNvPr id="3" name="Content Placeholder 2">
            <a:extLst>
              <a:ext uri="{FF2B5EF4-FFF2-40B4-BE49-F238E27FC236}">
                <a16:creationId xmlns:a16="http://schemas.microsoft.com/office/drawing/2014/main" id="{3AAAC041-66D6-002D-B8B1-17FC12038ABB}"/>
              </a:ext>
            </a:extLst>
          </p:cNvPr>
          <p:cNvSpPr>
            <a:spLocks noGrp="1"/>
          </p:cNvSpPr>
          <p:nvPr>
            <p:ph idx="1"/>
          </p:nvPr>
        </p:nvSpPr>
        <p:spPr>
          <a:xfrm>
            <a:off x="366979" y="1024573"/>
            <a:ext cx="6785661" cy="4784272"/>
          </a:xfrm>
        </p:spPr>
        <p:txBody>
          <a:bodyPr vert="horz" lIns="91440" tIns="45720" rIns="91440" bIns="45720" rtlCol="0" anchor="t">
            <a:noAutofit/>
          </a:bodyPr>
          <a:lstStyle/>
          <a:p>
            <a:pPr>
              <a:spcBef>
                <a:spcPts val="0"/>
              </a:spcBef>
              <a:spcAft>
                <a:spcPts val="1200"/>
              </a:spcAft>
            </a:pPr>
            <a:r>
              <a:rPr lang="en-US" sz="2500">
                <a:cs typeface="Arial"/>
              </a:rPr>
              <a:t>Remember good data management &amp; sharing is critical to </a:t>
            </a:r>
            <a:r>
              <a:rPr lang="en-US" sz="2500" b="1">
                <a:cs typeface="Arial"/>
              </a:rPr>
              <a:t>good research</a:t>
            </a:r>
            <a:endParaRPr lang="en-US" sz="2500" b="1" i="1">
              <a:solidFill>
                <a:srgbClr val="2F5597"/>
              </a:solidFill>
              <a:cs typeface="Arial"/>
            </a:endParaRPr>
          </a:p>
          <a:p>
            <a:pPr>
              <a:spcBef>
                <a:spcPts val="0"/>
              </a:spcBef>
              <a:spcAft>
                <a:spcPts val="1200"/>
              </a:spcAft>
            </a:pPr>
            <a:r>
              <a:rPr lang="en-US" sz="2500">
                <a:cs typeface="Arial"/>
              </a:rPr>
              <a:t>Support the ultimate </a:t>
            </a:r>
            <a:r>
              <a:rPr lang="en-US" sz="2500" b="1">
                <a:cs typeface="Arial"/>
              </a:rPr>
              <a:t>goal</a:t>
            </a:r>
            <a:r>
              <a:rPr lang="en-US" sz="2500">
                <a:cs typeface="Arial"/>
              </a:rPr>
              <a:t> to accelerate scientific progress</a:t>
            </a:r>
            <a:endParaRPr lang="en-US" sz="2500" i="1">
              <a:solidFill>
                <a:schemeClr val="accent5">
                  <a:lumMod val="75000"/>
                </a:schemeClr>
              </a:solidFill>
              <a:cs typeface="Arial"/>
            </a:endParaRPr>
          </a:p>
          <a:p>
            <a:pPr>
              <a:spcBef>
                <a:spcPts val="0"/>
              </a:spcBef>
              <a:spcAft>
                <a:spcPts val="600"/>
              </a:spcAft>
            </a:pPr>
            <a:r>
              <a:rPr lang="en-US" sz="2500">
                <a:cs typeface="Arial"/>
              </a:rPr>
              <a:t>Refer to </a:t>
            </a:r>
            <a:r>
              <a:rPr lang="en-US" sz="2500" b="1">
                <a:cs typeface="Arial"/>
              </a:rPr>
              <a:t>definitions </a:t>
            </a:r>
            <a:r>
              <a:rPr lang="en-US" sz="2500">
                <a:cs typeface="Arial"/>
              </a:rPr>
              <a:t>in the DMS Policy </a:t>
            </a:r>
            <a:r>
              <a:rPr lang="en-US" sz="2500">
                <a:solidFill>
                  <a:schemeClr val="bg1">
                    <a:lumMod val="50000"/>
                  </a:schemeClr>
                </a:solidFill>
                <a:cs typeface="Arial"/>
              </a:rPr>
              <a:t> </a:t>
            </a:r>
            <a:endParaRPr lang="en-US" sz="2500" i="1">
              <a:solidFill>
                <a:schemeClr val="bg1">
                  <a:lumMod val="50000"/>
                </a:schemeClr>
              </a:solidFill>
              <a:cs typeface="Arial"/>
            </a:endParaRPr>
          </a:p>
          <a:p>
            <a:pPr lvl="1">
              <a:spcBef>
                <a:spcPts val="0"/>
              </a:spcBef>
              <a:spcAft>
                <a:spcPts val="600"/>
              </a:spcAft>
              <a:buSzPct val="85000"/>
              <a:buFont typeface="Wingdings" panose="05000000000000000000" pitchFamily="2" charset="2"/>
              <a:buChar char="§"/>
            </a:pPr>
            <a:r>
              <a:rPr lang="en-US" sz="2000">
                <a:cs typeface="Arial"/>
              </a:rPr>
              <a:t>Data sharing, scientific data, controlled access, etc. </a:t>
            </a:r>
          </a:p>
          <a:p>
            <a:pPr>
              <a:spcBef>
                <a:spcPts val="0"/>
              </a:spcBef>
              <a:spcAft>
                <a:spcPts val="1200"/>
              </a:spcAft>
              <a:buSzPct val="85000"/>
              <a:buFont typeface="Wingdings" panose="05000000000000000000" pitchFamily="2" charset="2"/>
              <a:buChar char="§"/>
            </a:pPr>
            <a:r>
              <a:rPr lang="en-US" sz="2500">
                <a:cs typeface="Arial"/>
              </a:rPr>
              <a:t>Be clear about </a:t>
            </a:r>
            <a:r>
              <a:rPr lang="en-US" sz="2500" b="1" i="1">
                <a:cs typeface="Arial"/>
              </a:rPr>
              <a:t>which data, when, where, and how</a:t>
            </a:r>
          </a:p>
          <a:p>
            <a:pPr>
              <a:spcBef>
                <a:spcPts val="0"/>
              </a:spcBef>
              <a:spcAft>
                <a:spcPts val="1200"/>
              </a:spcAft>
              <a:buSzPct val="85000"/>
              <a:buFont typeface="Wingdings" panose="05000000000000000000" pitchFamily="2" charset="2"/>
              <a:buChar char="§"/>
            </a:pPr>
            <a:r>
              <a:rPr lang="en-US" sz="2500">
                <a:cs typeface="Arial"/>
              </a:rPr>
              <a:t>Justify anything that deviates from Policy expectations and guidance (</a:t>
            </a:r>
            <a:r>
              <a:rPr lang="en-US" sz="2500" b="1">
                <a:cs typeface="Arial"/>
              </a:rPr>
              <a:t>articulate why it's </a:t>
            </a:r>
            <a:r>
              <a:rPr lang="en-US" sz="2500" b="1" i="1">
                <a:cs typeface="Arial"/>
              </a:rPr>
              <a:t>not possible or reasonable</a:t>
            </a:r>
            <a:r>
              <a:rPr lang="en-US" sz="2500">
                <a:cs typeface="Arial"/>
              </a:rPr>
              <a:t>)</a:t>
            </a:r>
            <a:endParaRPr lang="en-US" sz="2500">
              <a:solidFill>
                <a:schemeClr val="bg1">
                  <a:lumMod val="50000"/>
                </a:schemeClr>
              </a:solidFill>
              <a:cs typeface="Arial"/>
            </a:endParaRPr>
          </a:p>
          <a:p>
            <a:pPr>
              <a:spcBef>
                <a:spcPts val="0"/>
              </a:spcBef>
              <a:spcAft>
                <a:spcPts val="800"/>
              </a:spcAft>
            </a:pPr>
            <a:endParaRPr lang="en-US">
              <a:cs typeface="Arial"/>
            </a:endParaRPr>
          </a:p>
        </p:txBody>
      </p:sp>
      <p:sp>
        <p:nvSpPr>
          <p:cNvPr id="4" name="Slide Number Placeholder 3">
            <a:extLst>
              <a:ext uri="{FF2B5EF4-FFF2-40B4-BE49-F238E27FC236}">
                <a16:creationId xmlns:a16="http://schemas.microsoft.com/office/drawing/2014/main" id="{1FD6C052-99DB-C70C-7773-54B9C0A9EA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B2308D-CC6C-499C-B627-DB15580348F2}" type="slidenum">
              <a:rPr kumimoji="0" lang="en-US" sz="1200" b="1" i="0" u="none" strike="noStrike" kern="1200" cap="none" spc="0" normalizeH="0" baseline="0" noProof="0" dirty="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5D10D04-1A84-C954-A1E1-0C8EBC0E9375}"/>
              </a:ext>
              <a:ext uri="{C183D7F6-B498-43B3-948B-1728B52AA6E4}">
                <adec:decorative xmlns:adec="http://schemas.microsoft.com/office/drawing/2017/decorative" val="1"/>
              </a:ext>
            </a:extLst>
          </p:cNvPr>
          <p:cNvSpPr/>
          <p:nvPr/>
        </p:nvSpPr>
        <p:spPr>
          <a:xfrm>
            <a:off x="7305676" y="1042316"/>
            <a:ext cx="4368226" cy="4563047"/>
          </a:xfrm>
          <a:prstGeom prst="rect">
            <a:avLst/>
          </a:prstGeom>
          <a:solidFill>
            <a:srgbClr val="FFF2CC"/>
          </a:solidFill>
          <a:ln>
            <a:solidFill>
              <a:srgbClr val="336195"/>
            </a:solidFill>
          </a:ln>
        </p:spPr>
        <p:style>
          <a:lnRef idx="1">
            <a:schemeClr val="accent1"/>
          </a:lnRef>
          <a:fillRef idx="3">
            <a:schemeClr val="accent1"/>
          </a:fillRef>
          <a:effectRef idx="2">
            <a:schemeClr val="accent1"/>
          </a:effectRef>
          <a:fontRef idx="minor">
            <a:schemeClr val="lt1"/>
          </a:fontRef>
        </p:style>
        <p:txBody>
          <a:bodyPr lIns="274320" rIns="274320" rtlCol="0" anchor="ct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Calibri"/>
              </a:rPr>
              <a:t>Key Definitions </a:t>
            </a:r>
            <a:endParaRPr kumimoji="0" lang="en-US" sz="20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a:ea typeface="+mn-ea"/>
                <a:cs typeface="Calibri"/>
              </a:rPr>
              <a:t>Data Sharing</a:t>
            </a:r>
            <a:r>
              <a:rPr kumimoji="0" lang="en-US" sz="1700" b="0" i="0" u="none" strike="noStrike" kern="1200" cap="none" spc="0" normalizeH="0" baseline="0" noProof="0">
                <a:ln>
                  <a:noFill/>
                </a:ln>
                <a:solidFill>
                  <a:srgbClr val="000000"/>
                </a:solidFill>
                <a:effectLst/>
                <a:uLnTx/>
                <a:uFillTx/>
                <a:latin typeface="Arial"/>
                <a:ea typeface="+mn-ea"/>
                <a:cs typeface="Calibri"/>
              </a:rPr>
              <a:t>: The act of making scientific data available for use by others (e.g., the larger research community, institutions, the broader public), for example, via an established repository.</a:t>
            </a:r>
            <a:endParaRPr kumimoji="0" lang="en-US" sz="17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a:ea typeface="+mn-ea"/>
                <a:cs typeface="Calibri"/>
              </a:rPr>
              <a:t>Scientific Data:</a:t>
            </a:r>
            <a:r>
              <a:rPr kumimoji="0" lang="en-US" sz="1700" b="0" i="0" u="none" strike="noStrike" kern="1200" cap="none" spc="0" normalizeH="0" baseline="0" noProof="0">
                <a:ln>
                  <a:noFill/>
                </a:ln>
                <a:solidFill>
                  <a:srgbClr val="000000"/>
                </a:solidFill>
                <a:effectLst/>
                <a:uLnTx/>
                <a:uFillTx/>
                <a:latin typeface="Arial"/>
                <a:ea typeface="+mn-ea"/>
                <a:cs typeface="Calibri"/>
              </a:rPr>
              <a:t> Recorded factual material commonly accepted in the scientific community as of sufficient quality to validate and replicate research findings, </a:t>
            </a:r>
            <a:r>
              <a:rPr kumimoji="0" lang="en-US" sz="1700" b="0" i="1" u="none" strike="noStrike" kern="1200" cap="none" spc="0" normalizeH="0" baseline="0" noProof="0">
                <a:ln>
                  <a:noFill/>
                </a:ln>
                <a:solidFill>
                  <a:srgbClr val="000000"/>
                </a:solidFill>
                <a:effectLst/>
                <a:uLnTx/>
                <a:uFillTx/>
                <a:latin typeface="Arial"/>
                <a:ea typeface="+mn-ea"/>
                <a:cs typeface="Calibri"/>
              </a:rPr>
              <a:t>regardless of whether the data are used to support scholarly publications</a:t>
            </a:r>
            <a:endParaRPr kumimoji="0" lang="en-US" sz="1700" b="1" i="1" u="none" strike="noStrike" kern="1200" cap="none" spc="0" normalizeH="0" baseline="0" noProof="0">
              <a:ln>
                <a:noFill/>
              </a:ln>
              <a:solidFill>
                <a:srgbClr val="000000"/>
              </a:solidFill>
              <a:effectLst/>
              <a:uLnTx/>
              <a:uFillTx/>
              <a:latin typeface="Arial"/>
              <a:ea typeface="+mn-ea"/>
              <a:cs typeface="Calibri"/>
            </a:endParaRPr>
          </a:p>
        </p:txBody>
      </p:sp>
    </p:spTree>
    <p:extLst>
      <p:ext uri="{BB962C8B-B14F-4D97-AF65-F5344CB8AC3E}">
        <p14:creationId xmlns:p14="http://schemas.microsoft.com/office/powerpoint/2010/main" val="762252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797695-9846-604E-94E4-6FD31568BA07}"/>
              </a:ext>
              <a:ext uri="{C183D7F6-B498-43B3-948B-1728B52AA6E4}">
                <adec:decorative xmlns:adec="http://schemas.microsoft.com/office/drawing/2017/decorative" val="1"/>
              </a:ext>
            </a:extLst>
          </p:cNvPr>
          <p:cNvSpPr/>
          <p:nvPr/>
        </p:nvSpPr>
        <p:spPr>
          <a:xfrm>
            <a:off x="652979" y="3431693"/>
            <a:ext cx="10805695" cy="250155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A2FC58CC-EF05-19E9-8E14-C2D7D10A2BD0}"/>
              </a:ext>
            </a:extLst>
          </p:cNvPr>
          <p:cNvSpPr>
            <a:spLocks noGrp="1"/>
          </p:cNvSpPr>
          <p:nvPr>
            <p:ph type="title"/>
          </p:nvPr>
        </p:nvSpPr>
        <p:spPr>
          <a:xfrm>
            <a:off x="841248" y="137160"/>
            <a:ext cx="10521696" cy="682339"/>
          </a:xfrm>
        </p:spPr>
        <p:txBody>
          <a:bodyPr/>
          <a:lstStyle/>
          <a:p>
            <a:r>
              <a:rPr lang="en-US"/>
              <a:t>Tips: </a:t>
            </a:r>
            <a:r>
              <a:rPr lang="en-US" i="1"/>
              <a:t>Which data</a:t>
            </a:r>
            <a:br>
              <a:rPr lang="en-US" i="1"/>
            </a:br>
            <a:endParaRPr lang="en-US" b="0" i="1"/>
          </a:p>
        </p:txBody>
      </p:sp>
      <p:sp>
        <p:nvSpPr>
          <p:cNvPr id="3" name="Content Placeholder 2">
            <a:extLst>
              <a:ext uri="{FF2B5EF4-FFF2-40B4-BE49-F238E27FC236}">
                <a16:creationId xmlns:a16="http://schemas.microsoft.com/office/drawing/2014/main" id="{2090E8D7-34F5-774F-54BB-8E8EF6CB79A7}"/>
              </a:ext>
            </a:extLst>
          </p:cNvPr>
          <p:cNvSpPr>
            <a:spLocks noGrp="1"/>
          </p:cNvSpPr>
          <p:nvPr>
            <p:ph idx="1"/>
          </p:nvPr>
        </p:nvSpPr>
        <p:spPr>
          <a:xfrm>
            <a:off x="646656" y="921099"/>
            <a:ext cx="10780295" cy="2026571"/>
          </a:xfrm>
        </p:spPr>
        <p:txBody>
          <a:bodyPr vert="horz" lIns="91440" tIns="45720" rIns="91440" bIns="45720" rtlCol="0" anchor="t">
            <a:noAutofit/>
          </a:bodyPr>
          <a:lstStyle/>
          <a:p>
            <a:pPr>
              <a:spcBef>
                <a:spcPts val="0"/>
              </a:spcBef>
              <a:spcAft>
                <a:spcPts val="600"/>
              </a:spcAft>
            </a:pPr>
            <a:r>
              <a:rPr lang="en-US" sz="2000">
                <a:cs typeface="Arial"/>
              </a:rPr>
              <a:t>Describe details like </a:t>
            </a:r>
            <a:r>
              <a:rPr lang="en-US" sz="2000" b="1" i="1">
                <a:cs typeface="Arial"/>
              </a:rPr>
              <a:t>species/source</a:t>
            </a:r>
            <a:r>
              <a:rPr lang="en-US" sz="2000" i="1">
                <a:cs typeface="Arial"/>
              </a:rPr>
              <a:t>, </a:t>
            </a:r>
            <a:r>
              <a:rPr lang="en-US" sz="2000" b="1" i="1">
                <a:cs typeface="Arial"/>
              </a:rPr>
              <a:t>formats</a:t>
            </a:r>
            <a:r>
              <a:rPr lang="en-US" sz="2000" i="1">
                <a:cs typeface="Arial"/>
              </a:rPr>
              <a:t>, </a:t>
            </a:r>
            <a:r>
              <a:rPr lang="en-US" sz="2000">
                <a:cs typeface="Arial"/>
              </a:rPr>
              <a:t>and</a:t>
            </a:r>
            <a:r>
              <a:rPr lang="en-US" sz="2000" i="1">
                <a:cs typeface="Arial"/>
              </a:rPr>
              <a:t> </a:t>
            </a:r>
            <a:r>
              <a:rPr lang="en-US" sz="2000" b="1" i="1">
                <a:cs typeface="Arial"/>
              </a:rPr>
              <a:t>amount</a:t>
            </a:r>
            <a:r>
              <a:rPr lang="en-US" sz="2000">
                <a:cs typeface="Arial"/>
              </a:rPr>
              <a:t> </a:t>
            </a:r>
          </a:p>
          <a:p>
            <a:pPr lvl="1">
              <a:spcBef>
                <a:spcPts val="0"/>
              </a:spcBef>
              <a:spcAft>
                <a:spcPts val="600"/>
              </a:spcAft>
            </a:pPr>
            <a:r>
              <a:rPr lang="en-US">
                <a:cs typeface="Arial"/>
              </a:rPr>
              <a:t>NIH needs this information to consider whether other parts of the plan are appropriate (e.g., privacy, repository, software, and whether NIH Genomic Data Sharing Policy applies)</a:t>
            </a:r>
            <a:endParaRPr lang="en-US"/>
          </a:p>
          <a:p>
            <a:pPr>
              <a:spcBef>
                <a:spcPts val="0"/>
              </a:spcBef>
              <a:spcAft>
                <a:spcPts val="600"/>
              </a:spcAft>
            </a:pPr>
            <a:r>
              <a:rPr lang="en-US" sz="2000">
                <a:cs typeface="Arial"/>
              </a:rPr>
              <a:t>Clarify details </a:t>
            </a:r>
            <a:r>
              <a:rPr lang="en-US" sz="2000" b="1">
                <a:cs typeface="Arial"/>
              </a:rPr>
              <a:t>for each data type generated </a:t>
            </a:r>
            <a:r>
              <a:rPr lang="en-US" sz="2000">
                <a:cs typeface="Arial"/>
              </a:rPr>
              <a:t>(which data will be shared, which standards apply)</a:t>
            </a:r>
            <a:endParaRPr lang="en-US">
              <a:cs typeface="Arial"/>
            </a:endParaRPr>
          </a:p>
          <a:p>
            <a:pPr>
              <a:spcBef>
                <a:spcPts val="0"/>
              </a:spcBef>
              <a:spcAft>
                <a:spcPts val="600"/>
              </a:spcAft>
            </a:pPr>
            <a:r>
              <a:rPr lang="en-US" sz="2000">
                <a:cs typeface="Arial"/>
              </a:rPr>
              <a:t>For data </a:t>
            </a:r>
            <a:r>
              <a:rPr lang="en-US" sz="2000" b="1" i="1">
                <a:cs typeface="Arial"/>
              </a:rPr>
              <a:t>not associated with publications, </a:t>
            </a:r>
            <a:r>
              <a:rPr lang="en-US" sz="2000">
                <a:cs typeface="Arial"/>
              </a:rPr>
              <a:t>provide as much detail as publication-associated data (repositories, data types, timelines etc.) </a:t>
            </a:r>
          </a:p>
        </p:txBody>
      </p:sp>
      <p:pic>
        <p:nvPicPr>
          <p:cNvPr id="6" name="Graphic 5" descr="Arrow: Rotate right with solid fill">
            <a:extLst>
              <a:ext uri="{FF2B5EF4-FFF2-40B4-BE49-F238E27FC236}">
                <a16:creationId xmlns:a16="http://schemas.microsoft.com/office/drawing/2014/main" id="{40CFE95E-51B6-A2D8-7299-B9E9B7C6C4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60000">
            <a:off x="10210800" y="2615381"/>
            <a:ext cx="914400" cy="914400"/>
          </a:xfrm>
          <a:prstGeom prst="rect">
            <a:avLst/>
          </a:prstGeom>
        </p:spPr>
      </p:pic>
      <p:sp>
        <p:nvSpPr>
          <p:cNvPr id="7" name="TextBox 6">
            <a:extLst>
              <a:ext uri="{FF2B5EF4-FFF2-40B4-BE49-F238E27FC236}">
                <a16:creationId xmlns:a16="http://schemas.microsoft.com/office/drawing/2014/main" id="{2EF02FA0-927A-27D1-31A1-52C62D13E264}"/>
              </a:ext>
            </a:extLst>
          </p:cNvPr>
          <p:cNvSpPr txBox="1"/>
          <p:nvPr/>
        </p:nvSpPr>
        <p:spPr>
          <a:xfrm>
            <a:off x="733326" y="3491424"/>
            <a:ext cx="10673616" cy="23903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Policy &amp; Guidance Reminders for Data Not Associated with Publications: </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hlinkClick r:id="rId5"/>
              </a:rPr>
              <a:t>DMS Policy</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 </a:t>
            </a: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Important research may never be published for a variety of reasons, not least of which because the results did not prove the hypothesis. However, we believe the scientific data underlying all NIH-funded research to be of importance, particularly to serve the purposes of accountability and transparency. </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hlinkClick r:id="rId6"/>
              </a:rPr>
              <a:t>FAQ</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 &amp;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hlinkClick r:id="rId7"/>
              </a:rPr>
              <a:t>Public Access RFI</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 These scientific data may underlie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unpublished key findings, developments, and conclusions</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 or findings documented within preprints, conference proceedings, or book chapters.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For example, scientific data underlying null and negative findings are important to share even though these key findings are not always published</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lt"/>
                <a:cs typeface="Calibri" panose="020F0502020204030204" pitchFamily="34" charset="0"/>
              </a:rPr>
              <a:t>.</a:t>
            </a:r>
          </a:p>
        </p:txBody>
      </p:sp>
      <p:sp>
        <p:nvSpPr>
          <p:cNvPr id="4" name="Slide Number Placeholder 3">
            <a:extLst>
              <a:ext uri="{FF2B5EF4-FFF2-40B4-BE49-F238E27FC236}">
                <a16:creationId xmlns:a16="http://schemas.microsoft.com/office/drawing/2014/main" id="{4A6543BA-CCF5-C199-4A2B-5F570DC4332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10325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DB151-57A4-86CB-4BCB-E4EA9AC49372}"/>
              </a:ext>
            </a:extLst>
          </p:cNvPr>
          <p:cNvSpPr>
            <a:spLocks noGrp="1"/>
          </p:cNvSpPr>
          <p:nvPr>
            <p:ph type="title"/>
          </p:nvPr>
        </p:nvSpPr>
        <p:spPr/>
        <p:txBody>
          <a:bodyPr/>
          <a:lstStyle/>
          <a:p>
            <a:r>
              <a:rPr lang="en-US"/>
              <a:t>Tips</a:t>
            </a:r>
            <a:r>
              <a:rPr lang="en-US" i="1"/>
              <a:t>: Where to share data </a:t>
            </a:r>
          </a:p>
        </p:txBody>
      </p:sp>
      <p:sp>
        <p:nvSpPr>
          <p:cNvPr id="3" name="Content Placeholder 2">
            <a:extLst>
              <a:ext uri="{FF2B5EF4-FFF2-40B4-BE49-F238E27FC236}">
                <a16:creationId xmlns:a16="http://schemas.microsoft.com/office/drawing/2014/main" id="{B2A69E8F-6015-EC07-40B4-623BD089EF34}"/>
              </a:ext>
            </a:extLst>
          </p:cNvPr>
          <p:cNvSpPr>
            <a:spLocks noGrp="1"/>
          </p:cNvSpPr>
          <p:nvPr>
            <p:ph idx="1"/>
          </p:nvPr>
        </p:nvSpPr>
        <p:spPr>
          <a:xfrm>
            <a:off x="692446" y="775831"/>
            <a:ext cx="8724686" cy="3472349"/>
          </a:xfrm>
        </p:spPr>
        <p:txBody>
          <a:bodyPr vert="horz" lIns="91440" tIns="45720" rIns="91440" bIns="45720" rtlCol="0" anchor="t">
            <a:noAutofit/>
          </a:bodyPr>
          <a:lstStyle/>
          <a:p>
            <a:pPr>
              <a:spcBef>
                <a:spcPts val="0"/>
              </a:spcBef>
              <a:spcAft>
                <a:spcPts val="600"/>
              </a:spcAft>
            </a:pPr>
            <a:r>
              <a:rPr lang="en-US">
                <a:cs typeface="Arial"/>
              </a:rPr>
              <a:t>Select and name the </a:t>
            </a:r>
            <a:r>
              <a:rPr lang="en-US" b="1">
                <a:cs typeface="Arial"/>
              </a:rPr>
              <a:t>data repositor(</a:t>
            </a:r>
            <a:r>
              <a:rPr lang="en-US" b="1" err="1">
                <a:cs typeface="Arial"/>
              </a:rPr>
              <a:t>ies</a:t>
            </a:r>
            <a:r>
              <a:rPr lang="en-US" b="1">
                <a:cs typeface="Arial"/>
              </a:rPr>
              <a:t>) </a:t>
            </a:r>
            <a:r>
              <a:rPr lang="en-US">
                <a:cs typeface="Arial"/>
              </a:rPr>
              <a:t>for sharing </a:t>
            </a:r>
            <a:r>
              <a:rPr lang="en-US" i="1">
                <a:cs typeface="Arial"/>
              </a:rPr>
              <a:t>each</a:t>
            </a:r>
            <a:r>
              <a:rPr lang="en-US">
                <a:cs typeface="Arial"/>
              </a:rPr>
              <a:t> </a:t>
            </a:r>
            <a:r>
              <a:rPr lang="en-US" i="1">
                <a:cs typeface="Arial"/>
              </a:rPr>
              <a:t>data type</a:t>
            </a:r>
            <a:r>
              <a:rPr lang="en-US">
                <a:cs typeface="Arial"/>
              </a:rPr>
              <a:t>, as this is important for preparing your data for sharing </a:t>
            </a:r>
          </a:p>
          <a:p>
            <a:pPr lvl="1">
              <a:spcBef>
                <a:spcPts val="0"/>
              </a:spcBef>
              <a:spcAft>
                <a:spcPts val="600"/>
              </a:spcAft>
            </a:pPr>
            <a:r>
              <a:rPr lang="en-US">
                <a:cs typeface="Arial"/>
              </a:rPr>
              <a:t>Repository selection informs the way data are managed and prepared for sharing (documentation, metadata, de-identification methods, formats, other standards etc.) </a:t>
            </a:r>
            <a:r>
              <a:rPr lang="en-US" i="1">
                <a:cs typeface="Arial"/>
              </a:rPr>
              <a:t>– the sooner you know, the sooner you can prepare</a:t>
            </a:r>
          </a:p>
          <a:p>
            <a:pPr lvl="1">
              <a:spcBef>
                <a:spcPts val="0"/>
              </a:spcBef>
              <a:spcAft>
                <a:spcPts val="600"/>
              </a:spcAft>
            </a:pPr>
            <a:r>
              <a:rPr lang="en-US">
                <a:cs typeface="Arial"/>
              </a:rPr>
              <a:t>DMS Plans can be revised (with approval) later, if needed</a:t>
            </a:r>
            <a:endParaRPr lang="en-US"/>
          </a:p>
          <a:p>
            <a:pPr>
              <a:spcBef>
                <a:spcPts val="0"/>
              </a:spcBef>
              <a:spcAft>
                <a:spcPts val="600"/>
              </a:spcAft>
            </a:pPr>
            <a:r>
              <a:rPr lang="en-US" sz="2000">
                <a:cs typeface="Arial"/>
              </a:rPr>
              <a:t>Share data in repositories that make the data accessible to the </a:t>
            </a:r>
            <a:r>
              <a:rPr lang="en-US" sz="2000" b="1">
                <a:cs typeface="Arial"/>
              </a:rPr>
              <a:t>public or larger research community</a:t>
            </a:r>
            <a:r>
              <a:rPr lang="en-US" sz="2000">
                <a:cs typeface="Arial"/>
              </a:rPr>
              <a:t> (not just a limited group of investigators)</a:t>
            </a:r>
          </a:p>
          <a:p>
            <a:pPr>
              <a:spcBef>
                <a:spcPts val="0"/>
              </a:spcBef>
              <a:spcAft>
                <a:spcPts val="600"/>
              </a:spcAft>
            </a:pPr>
            <a:r>
              <a:rPr lang="en-US" sz="2000">
                <a:cs typeface="Arial"/>
              </a:rPr>
              <a:t>Sharing data </a:t>
            </a:r>
            <a:r>
              <a:rPr lang="en-US" sz="2000" i="1">
                <a:cs typeface="Arial"/>
              </a:rPr>
              <a:t>only </a:t>
            </a:r>
            <a:r>
              <a:rPr lang="en-US" sz="2000">
                <a:cs typeface="Arial"/>
              </a:rPr>
              <a:t>via publications (within article or as supplemental material) is generally not sufficient for “maximizing” data sharing </a:t>
            </a:r>
            <a:endParaRPr lang="en-US"/>
          </a:p>
          <a:p>
            <a:pPr>
              <a:spcBef>
                <a:spcPts val="0"/>
              </a:spcBef>
              <a:spcAft>
                <a:spcPts val="600"/>
              </a:spcAft>
            </a:pPr>
            <a:endParaRPr lang="en-US">
              <a:cs typeface="Arial"/>
            </a:endParaRPr>
          </a:p>
          <a:p>
            <a:endParaRPr lang="en-US">
              <a:cs typeface="Arial"/>
            </a:endParaRPr>
          </a:p>
          <a:p>
            <a:endParaRPr lang="en-US"/>
          </a:p>
        </p:txBody>
      </p:sp>
      <p:pic>
        <p:nvPicPr>
          <p:cNvPr id="5" name="Picture 2">
            <a:extLst>
              <a:ext uri="{FF2B5EF4-FFF2-40B4-BE49-F238E27FC236}">
                <a16:creationId xmlns:a16="http://schemas.microsoft.com/office/drawing/2014/main" id="{106520A4-D897-4351-5AF9-31BAF6846A4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234"/>
          <a:stretch/>
        </p:blipFill>
        <p:spPr bwMode="auto">
          <a:xfrm>
            <a:off x="9134044" y="0"/>
            <a:ext cx="3075417" cy="60608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DD044E9-F751-BD77-DC87-8577903CCDB1}"/>
              </a:ext>
              <a:ext uri="{C183D7F6-B498-43B3-948B-1728B52AA6E4}">
                <adec:decorative xmlns:adec="http://schemas.microsoft.com/office/drawing/2017/decorative" val="1"/>
              </a:ext>
            </a:extLst>
          </p:cNvPr>
          <p:cNvSpPr/>
          <p:nvPr/>
        </p:nvSpPr>
        <p:spPr>
          <a:xfrm>
            <a:off x="646538" y="4214071"/>
            <a:ext cx="10521696" cy="212755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DDAF7130-F6FE-4057-5479-6DB66BA27B5F}"/>
              </a:ext>
            </a:extLst>
          </p:cNvPr>
          <p:cNvSpPr txBox="1"/>
          <p:nvPr/>
        </p:nvSpPr>
        <p:spPr>
          <a:xfrm>
            <a:off x="731822" y="4262268"/>
            <a:ext cx="10728356" cy="232884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a:rPr>
              <a:t>Policy &amp; Guidance Reminders for </a:t>
            </a:r>
            <a:r>
              <a:rPr kumimoji="0" lang="en-US" sz="2000" b="0" i="0" u="none" strike="noStrike" kern="1200" cap="none" spc="0" normalizeH="0" baseline="0" noProof="0" dirty="0">
                <a:ln>
                  <a:noFill/>
                </a:ln>
                <a:solidFill>
                  <a:srgbClr val="000000"/>
                </a:solidFill>
                <a:effectLst/>
                <a:uLnTx/>
                <a:uFillTx/>
                <a:latin typeface="Calibri"/>
                <a:ea typeface="+mn-ea"/>
                <a:cs typeface="Calibri"/>
                <a:hlinkClick r:id="rId4"/>
              </a:rPr>
              <a:t>Selecting a Repository</a:t>
            </a:r>
            <a:r>
              <a:rPr kumimoji="0" lang="en-US" sz="2000" b="0" i="0" u="none" strike="noStrike" kern="1200" cap="none" spc="0" normalizeH="0" baseline="0" noProof="0" dirty="0">
                <a:ln>
                  <a:noFill/>
                </a:ln>
                <a:solidFill>
                  <a:srgbClr val="000000"/>
                </a:solidFill>
                <a:effectLst/>
                <a:uLnTx/>
                <a:uFillTx/>
                <a:latin typeface="Calibri"/>
                <a:ea typeface="+mn-ea"/>
                <a:cs typeface="Calibri"/>
              </a:rPr>
              <a:t>: </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222222"/>
                </a:solidFill>
                <a:effectLst/>
                <a:uLnTx/>
                <a:uFillTx/>
                <a:latin typeface="Calibri"/>
                <a:ea typeface="+mn-ea"/>
                <a:cs typeface="Calibri"/>
              </a:rPr>
              <a:t>First option</a:t>
            </a:r>
            <a:r>
              <a:rPr kumimoji="0" lang="en-US" sz="1600" b="0" i="0" u="none" strike="noStrike" kern="1200" cap="none" spc="0" normalizeH="0" baseline="0" noProof="0" dirty="0">
                <a:ln>
                  <a:noFill/>
                </a:ln>
                <a:solidFill>
                  <a:srgbClr val="222222"/>
                </a:solidFill>
                <a:effectLst/>
                <a:uLnTx/>
                <a:uFillTx/>
                <a:latin typeface="Calibri"/>
                <a:ea typeface="+mn-ea"/>
                <a:cs typeface="Calibri"/>
              </a:rPr>
              <a:t>: NIH and/or IC policy may designate specific data repositories to be used (</a:t>
            </a:r>
            <a:r>
              <a:rPr kumimoji="0" lang="en-US" sz="1600" b="0" i="1" u="none" strike="noStrike" kern="1200" cap="none" spc="0" normalizeH="0" baseline="0" noProof="0" dirty="0">
                <a:ln>
                  <a:noFill/>
                </a:ln>
                <a:solidFill>
                  <a:srgbClr val="222222"/>
                </a:solidFill>
                <a:effectLst/>
                <a:uLnTx/>
                <a:uFillTx/>
                <a:latin typeface="Calibri"/>
                <a:ea typeface="+mn-ea"/>
                <a:cs typeface="Calibri"/>
              </a:rPr>
              <a:t>e.g., DASH and NCBI repositories</a:t>
            </a:r>
            <a:r>
              <a:rPr kumimoji="0" lang="en-US" sz="1600" b="0" i="0" u="none" strike="noStrike" kern="1200" cap="none" spc="0" normalizeH="0" baseline="0" noProof="0" dirty="0">
                <a:ln>
                  <a:noFill/>
                </a:ln>
                <a:solidFill>
                  <a:srgbClr val="222222"/>
                </a:solidFill>
                <a:effectLst/>
                <a:uLnTx/>
                <a:uFillTx/>
                <a:latin typeface="Calibri"/>
                <a:ea typeface="+mn-ea"/>
                <a:cs typeface="Calibri"/>
              </a:rPr>
              <a:t>)</a:t>
            </a:r>
            <a:endParaRPr kumimoji="0" lang="en-US" sz="1600" b="1" i="1" u="none" strike="noStrike" kern="1200" cap="none" spc="0" normalizeH="0" baseline="0" noProof="0" dirty="0">
              <a:ln>
                <a:noFill/>
              </a:ln>
              <a:solidFill>
                <a:srgbClr val="222222"/>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222222"/>
                </a:solidFill>
                <a:effectLst/>
                <a:uLnTx/>
                <a:uFillTx/>
                <a:latin typeface="Calibri"/>
                <a:ea typeface="+mn-ea"/>
                <a:cs typeface="Calibri"/>
              </a:rPr>
              <a:t>Second option</a:t>
            </a:r>
            <a:r>
              <a:rPr kumimoji="0" lang="en-US" sz="1600" b="0" i="0" u="none" strike="noStrike" kern="1200" cap="none" spc="0" normalizeH="0" baseline="0" noProof="0" dirty="0">
                <a:ln>
                  <a:noFill/>
                </a:ln>
                <a:solidFill>
                  <a:srgbClr val="222222"/>
                </a:solidFill>
                <a:effectLst/>
                <a:uLnTx/>
                <a:uFillTx/>
                <a:latin typeface="Calibri"/>
                <a:ea typeface="+mn-ea"/>
                <a:cs typeface="Calibri"/>
              </a:rPr>
              <a:t>: </a:t>
            </a:r>
            <a:r>
              <a:rPr kumimoji="0" lang="en-US" sz="1600" b="1" i="0" u="none" strike="noStrike" kern="1200" cap="none" spc="0" normalizeH="0" baseline="0" noProof="0" dirty="0">
                <a:ln>
                  <a:noFill/>
                </a:ln>
                <a:solidFill>
                  <a:srgbClr val="222222"/>
                </a:solidFill>
                <a:effectLst/>
                <a:uLnTx/>
                <a:uFillTx/>
                <a:latin typeface="Calibri"/>
                <a:ea typeface="+mn-ea"/>
                <a:cs typeface="Calibri"/>
              </a:rPr>
              <a:t>Primary consideration should be given to data repositories that are discipline or data-type specific to support effective data discovery and reuse</a:t>
            </a:r>
            <a:r>
              <a:rPr kumimoji="0" lang="en-US" sz="1600" b="0" i="0" u="none" strike="noStrike" kern="1200" cap="none" spc="0" normalizeH="0" baseline="0" noProof="0" dirty="0">
                <a:ln>
                  <a:noFill/>
                </a:ln>
                <a:solidFill>
                  <a:srgbClr val="222222"/>
                </a:solidFill>
                <a:effectLst/>
                <a:uLnTx/>
                <a:uFillTx/>
                <a:latin typeface="Calibri"/>
                <a:ea typeface="+mn-ea"/>
                <a:cs typeface="Calibri"/>
              </a:rPr>
              <a:t>.</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srgbClr val="222222"/>
                </a:solidFill>
                <a:effectLst/>
                <a:uLnTx/>
                <a:uFillTx/>
                <a:latin typeface="Calibri"/>
                <a:ea typeface="+mn-ea"/>
                <a:cs typeface="Calibri"/>
              </a:rPr>
              <a:t>Third option</a:t>
            </a:r>
            <a:r>
              <a:rPr kumimoji="0" lang="en-US" sz="1600" b="0" i="0" u="none" strike="noStrike" kern="1200" cap="none" spc="0" normalizeH="0" baseline="0" noProof="0" dirty="0">
                <a:ln>
                  <a:noFill/>
                </a:ln>
                <a:solidFill>
                  <a:srgbClr val="222222"/>
                </a:solidFill>
                <a:effectLst/>
                <a:uLnTx/>
                <a:uFillTx/>
                <a:latin typeface="Calibri"/>
                <a:ea typeface="+mn-ea"/>
                <a:cs typeface="Calibri"/>
              </a:rPr>
              <a:t>: If no appropriate discipline or data-type specific repository is available, researchers should consider other options, including </a:t>
            </a:r>
            <a:r>
              <a:rPr kumimoji="0" lang="en-US" sz="1600" b="0" i="0" u="none" strike="noStrike" kern="1200" cap="none" spc="0" normalizeH="0" baseline="0" noProof="0" dirty="0">
                <a:ln>
                  <a:noFill/>
                </a:ln>
                <a:solidFill>
                  <a:srgbClr val="222222"/>
                </a:solidFill>
                <a:effectLst/>
                <a:uLnTx/>
                <a:uFillTx/>
                <a:latin typeface="Calibri"/>
                <a:ea typeface="+mn-ea"/>
                <a:cs typeface="Calibri"/>
                <a:hlinkClick r:id="rId5"/>
              </a:rPr>
              <a:t>generalist repositories</a:t>
            </a:r>
            <a:r>
              <a:rPr kumimoji="0" lang="en-US" sz="1600" b="0" i="0" u="none" strike="noStrike" kern="1200" cap="none" spc="0" normalizeH="0" baseline="0" noProof="0" dirty="0">
                <a:ln>
                  <a:noFill/>
                </a:ln>
                <a:solidFill>
                  <a:srgbClr val="222222"/>
                </a:solidFill>
                <a:effectLst/>
                <a:uLnTx/>
                <a:uFillTx/>
                <a:latin typeface="Calibri"/>
                <a:ea typeface="+mn-ea"/>
                <a:cs typeface="Calibri"/>
              </a:rPr>
              <a:t> or institutional repositories.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Arial"/>
              </a:rPr>
              <a:t>Don’t know where to begin? The NICHD </a:t>
            </a:r>
            <a:r>
              <a:rPr kumimoji="0" lang="en-US" sz="1600" b="0" i="1" u="none" strike="noStrike" kern="1200" cap="none" spc="0" normalizeH="0" baseline="0" noProof="0" dirty="0">
                <a:ln>
                  <a:noFill/>
                </a:ln>
                <a:solidFill>
                  <a:srgbClr val="000000"/>
                </a:solidFill>
                <a:effectLst/>
                <a:uLnTx/>
                <a:uFillTx/>
                <a:latin typeface="Arial"/>
                <a:ea typeface="+mn-ea"/>
                <a:cs typeface="Arial"/>
                <a:hlinkClick r:id="rId6"/>
              </a:rPr>
              <a:t>Data Repository Finder</a:t>
            </a:r>
            <a:r>
              <a:rPr kumimoji="0" lang="en-US" sz="1600" b="0" i="1" u="none" strike="noStrike" kern="1200" cap="none" spc="0" normalizeH="0" baseline="0" noProof="0" dirty="0">
                <a:ln>
                  <a:noFill/>
                </a:ln>
                <a:solidFill>
                  <a:srgbClr val="000000"/>
                </a:solidFill>
                <a:effectLst/>
                <a:uLnTx/>
                <a:uFillTx/>
                <a:latin typeface="Arial"/>
                <a:ea typeface="+mn-ea"/>
                <a:cs typeface="Arial"/>
              </a:rPr>
              <a:t> &amp;  </a:t>
            </a:r>
            <a:r>
              <a:rPr kumimoji="0" lang="en-US" sz="1600" b="0" i="1" u="sng" strike="noStrike" kern="1200" cap="none" spc="0" normalizeH="0" baseline="0" noProof="0" dirty="0">
                <a:ln>
                  <a:noFill/>
                </a:ln>
                <a:solidFill>
                  <a:srgbClr val="0000FF"/>
                </a:solidFill>
                <a:effectLst/>
                <a:uLnTx/>
                <a:uFillTx/>
                <a:latin typeface="Arial"/>
                <a:ea typeface="+mn-ea"/>
                <a:cs typeface="Arial"/>
                <a:hlinkClick r:id="rId7">
                  <a:extLst>
                    <a:ext uri="{A12FA001-AC4F-418D-AE19-62706E023703}">
                      <ahyp:hlinkClr xmlns:ahyp="http://schemas.microsoft.com/office/drawing/2018/hyperlinkcolor" val="tx"/>
                    </a:ext>
                  </a:extLst>
                </a:hlinkClick>
              </a:rPr>
              <a:t>Domain-Specific Repositories</a:t>
            </a:r>
            <a:r>
              <a:rPr kumimoji="0" lang="en-US" sz="1600" b="0" i="1" u="sng" strike="noStrike" kern="1200" cap="none" spc="0" normalizeH="0" baseline="0" noProof="0" dirty="0">
                <a:ln>
                  <a:noFill/>
                </a:ln>
                <a:solidFill>
                  <a:srgbClr val="0000FF"/>
                </a:solidFill>
                <a:effectLst/>
                <a:uLnTx/>
                <a:uFillTx/>
                <a:latin typeface="Arial"/>
                <a:ea typeface="+mn-ea"/>
                <a:cs typeface="Arial"/>
              </a:rPr>
              <a:t> (NLM)</a:t>
            </a:r>
            <a:r>
              <a:rPr kumimoji="0" lang="en-US" sz="1600" b="0" i="1" u="none" strike="noStrike" kern="1200" cap="none" spc="0" normalizeH="0" baseline="0" noProof="0" dirty="0">
                <a:ln>
                  <a:noFill/>
                </a:ln>
                <a:solidFill>
                  <a:srgbClr val="0000FF"/>
                </a:solidFill>
                <a:effectLst/>
                <a:uLnTx/>
                <a:uFillTx/>
                <a:latin typeface="Arial"/>
                <a:ea typeface="+mn-ea"/>
                <a:cs typeface="Arial"/>
              </a:rPr>
              <a:t> </a:t>
            </a:r>
            <a:r>
              <a:rPr kumimoji="0" lang="en-US" sz="1600" b="0" i="1" u="none" strike="noStrike" kern="1200" cap="none" spc="0" normalizeH="0" baseline="0" noProof="0" dirty="0">
                <a:ln>
                  <a:noFill/>
                </a:ln>
                <a:solidFill>
                  <a:srgbClr val="000000"/>
                </a:solidFill>
                <a:effectLst/>
                <a:uLnTx/>
                <a:uFillTx/>
                <a:latin typeface="Arial"/>
                <a:ea typeface="+mn-ea"/>
                <a:cs typeface="Arial"/>
              </a:rPr>
              <a:t>can help  </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7" name="Slide Number Placeholder 3">
            <a:extLst>
              <a:ext uri="{FF2B5EF4-FFF2-40B4-BE49-F238E27FC236}">
                <a16:creationId xmlns:a16="http://schemas.microsoft.com/office/drawing/2014/main" id="{AFC236A9-FB16-E8C9-4618-DF4C3B434D74}"/>
              </a:ext>
            </a:extLst>
          </p:cNvPr>
          <p:cNvSpPr txBox="1">
            <a:spLocks/>
          </p:cNvSpPr>
          <p:nvPr/>
        </p:nvSpPr>
        <p:spPr>
          <a:xfrm>
            <a:off x="0" y="6355715"/>
            <a:ext cx="3657600" cy="365125"/>
          </a:xfrm>
          <a:prstGeom prst="rect">
            <a:avLst/>
          </a:prstGeom>
        </p:spPr>
        <p:txBody>
          <a:bodyP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7204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14DA-DAE1-4A33-BA18-321E4B997A5B}"/>
              </a:ext>
            </a:extLst>
          </p:cNvPr>
          <p:cNvSpPr>
            <a:spLocks noGrp="1"/>
          </p:cNvSpPr>
          <p:nvPr>
            <p:ph type="title"/>
          </p:nvPr>
        </p:nvSpPr>
        <p:spPr/>
        <p:txBody>
          <a:bodyPr/>
          <a:lstStyle/>
          <a:p>
            <a:r>
              <a:rPr lang="en-US"/>
              <a:t>Tips</a:t>
            </a:r>
            <a:r>
              <a:rPr lang="en-US" i="1"/>
              <a:t>: How to share</a:t>
            </a:r>
          </a:p>
        </p:txBody>
      </p:sp>
      <p:sp>
        <p:nvSpPr>
          <p:cNvPr id="3" name="Content Placeholder 2">
            <a:extLst>
              <a:ext uri="{FF2B5EF4-FFF2-40B4-BE49-F238E27FC236}">
                <a16:creationId xmlns:a16="http://schemas.microsoft.com/office/drawing/2014/main" id="{F6907BC4-7573-0A02-9C45-C8B9332C2A49}"/>
              </a:ext>
            </a:extLst>
          </p:cNvPr>
          <p:cNvSpPr>
            <a:spLocks noGrp="1"/>
          </p:cNvSpPr>
          <p:nvPr>
            <p:ph idx="1"/>
          </p:nvPr>
        </p:nvSpPr>
        <p:spPr>
          <a:xfrm>
            <a:off x="659764" y="990136"/>
            <a:ext cx="10690988" cy="4552315"/>
          </a:xfrm>
        </p:spPr>
        <p:txBody>
          <a:bodyPr vert="horz" lIns="91440" tIns="45720" rIns="91440" bIns="45720" rtlCol="0" anchor="t">
            <a:noAutofit/>
          </a:bodyPr>
          <a:lstStyle/>
          <a:p>
            <a:pPr>
              <a:spcBef>
                <a:spcPts val="0"/>
              </a:spcBef>
              <a:spcAft>
                <a:spcPts val="600"/>
              </a:spcAft>
            </a:pPr>
            <a:r>
              <a:rPr lang="en-US" dirty="0">
                <a:cs typeface="Arial"/>
              </a:rPr>
              <a:t>Sharing "by request" or with PI-control does not meet NIH's definition of "data sharing" (accessible to larger research community or public) </a:t>
            </a:r>
            <a:r>
              <a:rPr lang="en-US" i="1" dirty="0">
                <a:cs typeface="Arial"/>
              </a:rPr>
              <a:t>even if using a repository</a:t>
            </a:r>
            <a:r>
              <a:rPr lang="en-US" dirty="0">
                <a:cs typeface="Arial"/>
              </a:rPr>
              <a:t> </a:t>
            </a:r>
            <a:endParaRPr lang="en-US" i="1" dirty="0">
              <a:cs typeface="Arial"/>
            </a:endParaRPr>
          </a:p>
          <a:p>
            <a:pPr lvl="1">
              <a:spcBef>
                <a:spcPts val="0"/>
              </a:spcBef>
              <a:spcAft>
                <a:spcPts val="600"/>
              </a:spcAft>
            </a:pPr>
            <a:r>
              <a:rPr lang="en-US" dirty="0">
                <a:cs typeface="Arial"/>
              </a:rPr>
              <a:t>PI-control is not the same as using "</a:t>
            </a:r>
            <a:r>
              <a:rPr lang="en-US" dirty="0">
                <a:ea typeface="+mn-lt"/>
                <a:cs typeface="+mn-lt"/>
                <a:hlinkClick r:id="rId3"/>
              </a:rPr>
              <a:t>controlled-access</a:t>
            </a:r>
            <a:r>
              <a:rPr lang="en-US" dirty="0">
                <a:cs typeface="Arial"/>
              </a:rPr>
              <a:t>" as a privacy protection </a:t>
            </a:r>
          </a:p>
          <a:p>
            <a:pPr>
              <a:spcBef>
                <a:spcPts val="500"/>
              </a:spcBef>
              <a:spcAft>
                <a:spcPts val="200"/>
              </a:spcAft>
            </a:pPr>
            <a:r>
              <a:rPr lang="en-US" dirty="0">
                <a:solidFill>
                  <a:srgbClr val="000000"/>
                </a:solidFill>
                <a:cs typeface="Arial"/>
              </a:rPr>
              <a:t>When concerned about privacy, consider: </a:t>
            </a:r>
          </a:p>
          <a:p>
            <a:pPr lvl="1">
              <a:spcBef>
                <a:spcPts val="0"/>
              </a:spcBef>
              <a:spcAft>
                <a:spcPts val="200"/>
              </a:spcAft>
            </a:pPr>
            <a:r>
              <a:rPr lang="en-US" dirty="0">
                <a:solidFill>
                  <a:srgbClr val="000000"/>
                </a:solidFill>
                <a:cs typeface="Arial"/>
                <a:hlinkClick r:id="rId4"/>
              </a:rPr>
              <a:t>De-identification</a:t>
            </a:r>
            <a:r>
              <a:rPr lang="en-US" dirty="0">
                <a:solidFill>
                  <a:srgbClr val="000000"/>
                </a:solidFill>
                <a:cs typeface="Arial"/>
              </a:rPr>
              <a:t>: NIH recommends scientific data be de-identified to the greatest extent that maintains sufficient scientific utility</a:t>
            </a:r>
          </a:p>
          <a:p>
            <a:pPr lvl="1">
              <a:spcBef>
                <a:spcPts val="0"/>
              </a:spcBef>
              <a:spcAft>
                <a:spcPts val="200"/>
              </a:spcAft>
            </a:pPr>
            <a:r>
              <a:rPr lang="en-US" dirty="0">
                <a:solidFill>
                  <a:srgbClr val="0000FF"/>
                </a:solidFill>
                <a:cs typeface="Arial"/>
                <a:hlinkClick r:id="rId3">
                  <a:extLst>
                    <a:ext uri="{A12FA001-AC4F-418D-AE19-62706E023703}">
                      <ahyp:hlinkClr xmlns:ahyp="http://schemas.microsoft.com/office/drawing/2018/hyperlinkcolor" val="tx"/>
                    </a:ext>
                  </a:extLst>
                </a:hlinkClick>
              </a:rPr>
              <a:t>Controlled-access</a:t>
            </a:r>
            <a:r>
              <a:rPr lang="en-US" dirty="0">
                <a:solidFill>
                  <a:srgbClr val="000000"/>
                </a:solidFill>
                <a:cs typeface="Arial"/>
              </a:rPr>
              <a:t> approaches in data repositories (e.g., DASH, </a:t>
            </a:r>
            <a:r>
              <a:rPr lang="en-US" dirty="0" err="1">
                <a:solidFill>
                  <a:srgbClr val="000000"/>
                </a:solidFill>
                <a:cs typeface="Arial"/>
              </a:rPr>
              <a:t>dbGaP</a:t>
            </a:r>
            <a:r>
              <a:rPr lang="en-US" dirty="0">
                <a:solidFill>
                  <a:srgbClr val="000000"/>
                </a:solidFill>
                <a:cs typeface="Arial"/>
              </a:rPr>
              <a:t>)</a:t>
            </a:r>
          </a:p>
          <a:p>
            <a:endParaRPr lang="en-US" dirty="0"/>
          </a:p>
        </p:txBody>
      </p:sp>
      <p:pic>
        <p:nvPicPr>
          <p:cNvPr id="7" name="Graphic 6" descr="Arrow: Rotate right with solid fill">
            <a:extLst>
              <a:ext uri="{FF2B5EF4-FFF2-40B4-BE49-F238E27FC236}">
                <a16:creationId xmlns:a16="http://schemas.microsoft.com/office/drawing/2014/main" id="{6330008F-6053-F994-DB8E-56F0BD6FC8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60000">
            <a:off x="8703429" y="3224836"/>
            <a:ext cx="914400" cy="914400"/>
          </a:xfrm>
          <a:prstGeom prst="rect">
            <a:avLst/>
          </a:prstGeom>
        </p:spPr>
      </p:pic>
      <p:sp>
        <p:nvSpPr>
          <p:cNvPr id="6" name="TextBox 5">
            <a:extLst>
              <a:ext uri="{FF2B5EF4-FFF2-40B4-BE49-F238E27FC236}">
                <a16:creationId xmlns:a16="http://schemas.microsoft.com/office/drawing/2014/main" id="{204D87AB-ECFE-149F-7965-F4F2B2BEE178}"/>
              </a:ext>
            </a:extLst>
          </p:cNvPr>
          <p:cNvSpPr txBox="1"/>
          <p:nvPr/>
        </p:nvSpPr>
        <p:spPr>
          <a:xfrm>
            <a:off x="744410" y="4112032"/>
            <a:ext cx="10703180" cy="1611776"/>
          </a:xfrm>
          <a:prstGeom prst="rect">
            <a:avLst/>
          </a:prstGeom>
          <a:solidFill>
            <a:srgbClr val="FFF2CC"/>
          </a:solidFill>
          <a:ln>
            <a:solidFill>
              <a:schemeClr val="tx1"/>
            </a:solidFill>
          </a:ln>
        </p:spPr>
        <p:txBody>
          <a:bodyPr vert="horz" wrap="square"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Controlled Access (in data repositories): </a:t>
            </a:r>
            <a:r>
              <a:rPr kumimoji="0" lang="en-US" sz="1600" b="0" i="0" u="none" strike="noStrike" kern="1200" cap="none" spc="0" normalizeH="0" baseline="0" noProof="0" dirty="0">
                <a:ln>
                  <a:noFill/>
                </a:ln>
                <a:solidFill>
                  <a:srgbClr val="000000"/>
                </a:solidFill>
                <a:effectLst/>
                <a:uLnTx/>
                <a:uFillTx/>
                <a:latin typeface="Arial"/>
                <a:ea typeface="+mn-ea"/>
                <a:cs typeface="Calibri"/>
              </a:rPr>
              <a:t>Established processes for verifying appropriate use of shared data, such as requiring verification of requestor identity, committee approval of proposed research use, and </a:t>
            </a:r>
            <a:r>
              <a:rPr kumimoji="0" lang="en-US" sz="1600" b="1" i="0" u="none" strike="noStrike" kern="1200" cap="none" spc="0" normalizeH="0" baseline="0" noProof="0" dirty="0">
                <a:ln>
                  <a:noFill/>
                </a:ln>
                <a:solidFill>
                  <a:srgbClr val="000000"/>
                </a:solidFill>
                <a:effectLst/>
                <a:uLnTx/>
                <a:uFillTx/>
                <a:latin typeface="Arial"/>
                <a:ea typeface="+mn-ea"/>
                <a:cs typeface="Calibri"/>
              </a:rPr>
              <a:t>signing a data use agreement</a:t>
            </a:r>
            <a:r>
              <a:rPr kumimoji="0" lang="en-US" sz="1600" b="0" i="0" u="none" strike="noStrike" kern="1200" cap="none" spc="0" normalizeH="0" baseline="0" noProof="0" dirty="0">
                <a:ln>
                  <a:noFill/>
                </a:ln>
                <a:solidFill>
                  <a:srgbClr val="000000"/>
                </a:solidFill>
                <a:effectLst/>
                <a:uLnTx/>
                <a:uFillTx/>
                <a:latin typeface="Arial"/>
                <a:ea typeface="+mn-ea"/>
                <a:cs typeface="Calibri"/>
              </a:rPr>
              <a:t> to access protected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a:ea typeface="+mn-ea"/>
                <a:cs typeface="Calibri"/>
              </a:rPr>
              <a:t>Commonly used as a privacy protection for sharing </a:t>
            </a:r>
            <a:r>
              <a:rPr kumimoji="0" lang="en-US" sz="1600" b="0" i="1" u="none" strike="noStrike" kern="1200" cap="none" spc="0" normalizeH="0" baseline="0" noProof="0" dirty="0">
                <a:ln>
                  <a:noFill/>
                </a:ln>
                <a:solidFill>
                  <a:srgbClr val="000000"/>
                </a:solidFill>
                <a:effectLst/>
                <a:uLnTx/>
                <a:uFillTx/>
                <a:latin typeface="Arial"/>
                <a:ea typeface="+mn-ea"/>
                <a:cs typeface="Calibri"/>
              </a:rPr>
              <a:t>sensitive</a:t>
            </a:r>
            <a:r>
              <a:rPr kumimoji="0" lang="en-US" sz="1600" b="0" i="0" u="none" strike="noStrike" kern="1200" cap="none" spc="0" normalizeH="0" baseline="0" noProof="0" dirty="0">
                <a:ln>
                  <a:noFill/>
                </a:ln>
                <a:solidFill>
                  <a:srgbClr val="000000"/>
                </a:solidFill>
                <a:effectLst/>
                <a:uLnTx/>
                <a:uFillTx/>
                <a:latin typeface="Arial"/>
                <a:ea typeface="+mn-ea"/>
                <a:cs typeface="Calibri"/>
              </a:rPr>
              <a:t> human data or data that cannot be </a:t>
            </a:r>
            <a:r>
              <a:rPr kumimoji="0" lang="en-US" sz="1600" b="0" i="1" u="none" strike="noStrike" kern="1200" cap="none" spc="0" normalizeH="0" baseline="0" noProof="0" dirty="0">
                <a:ln>
                  <a:noFill/>
                </a:ln>
                <a:solidFill>
                  <a:srgbClr val="000000"/>
                </a:solidFill>
                <a:effectLst/>
                <a:uLnTx/>
                <a:uFillTx/>
                <a:latin typeface="Arial"/>
                <a:ea typeface="+mn-ea"/>
                <a:cs typeface="Calibri"/>
              </a:rPr>
              <a:t>de-identified to established standards </a:t>
            </a:r>
            <a:r>
              <a:rPr kumimoji="0" lang="en-US" sz="1600" b="0" i="0" u="none" strike="noStrike" kern="1200" cap="none" spc="0" normalizeH="0" baseline="0" noProof="0" dirty="0">
                <a:ln>
                  <a:noFill/>
                </a:ln>
                <a:solidFill>
                  <a:srgbClr val="000000"/>
                </a:solidFill>
                <a:effectLst/>
                <a:uLnTx/>
                <a:uFillTx/>
                <a:latin typeface="Arial"/>
                <a:ea typeface="+mn-ea"/>
                <a:cs typeface="Calibri"/>
              </a:rPr>
              <a:t>(see: </a:t>
            </a:r>
            <a:r>
              <a:rPr kumimoji="0" lang="en-US" sz="1600" b="0" i="0" u="none" strike="noStrike" kern="1200" cap="none" spc="0" normalizeH="0" baseline="0" noProof="0" dirty="0">
                <a:ln>
                  <a:noFill/>
                </a:ln>
                <a:solidFill>
                  <a:srgbClr val="000000"/>
                </a:solidFill>
                <a:effectLst/>
                <a:uLnTx/>
                <a:uFillTx/>
                <a:latin typeface="Arial"/>
                <a:ea typeface="+mn-ea"/>
                <a:cs typeface="Calibri"/>
                <a:hlinkClick r:id="rId7"/>
              </a:rPr>
              <a:t>Protecting Privacy When Sharing Human Research Participant Data</a:t>
            </a:r>
            <a:r>
              <a:rPr kumimoji="0" lang="en-US" sz="1600" b="0" i="0" u="none" strike="noStrike" kern="1200" cap="none" spc="0" normalizeH="0" baseline="0" noProof="0" dirty="0">
                <a:ln>
                  <a:noFill/>
                </a:ln>
                <a:solidFill>
                  <a:srgbClr val="000000"/>
                </a:solidFill>
                <a:effectLst/>
                <a:uLnTx/>
                <a:uFillTx/>
                <a:latin typeface="Arial"/>
                <a:ea typeface="+mn-ea"/>
                <a:cs typeface="Calibri"/>
              </a:rPr>
              <a:t>)</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01C2670-D024-AADE-9E7A-1A2FB79330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77448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EC251-1FB5-23E4-0143-29779AF584BF}"/>
              </a:ext>
              <a:ext uri="{C183D7F6-B498-43B3-948B-1728B52AA6E4}">
                <adec:decorative xmlns:adec="http://schemas.microsoft.com/office/drawing/2017/decorative" val="1"/>
              </a:ext>
            </a:extLst>
          </p:cNvPr>
          <p:cNvSpPr/>
          <p:nvPr/>
        </p:nvSpPr>
        <p:spPr>
          <a:xfrm>
            <a:off x="1235312" y="4345564"/>
            <a:ext cx="8070614" cy="148758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3E2529BD-53D0-7440-F76E-0F46576EEDAF}"/>
              </a:ext>
            </a:extLst>
          </p:cNvPr>
          <p:cNvSpPr>
            <a:spLocks noGrp="1"/>
          </p:cNvSpPr>
          <p:nvPr>
            <p:ph type="title"/>
          </p:nvPr>
        </p:nvSpPr>
        <p:spPr/>
        <p:txBody>
          <a:bodyPr/>
          <a:lstStyle/>
          <a:p>
            <a:r>
              <a:rPr lang="en-US"/>
              <a:t>Tips</a:t>
            </a:r>
            <a:r>
              <a:rPr lang="en-US" i="1"/>
              <a:t>: Justifiable Limitations or Delays</a:t>
            </a:r>
          </a:p>
        </p:txBody>
      </p:sp>
      <p:sp>
        <p:nvSpPr>
          <p:cNvPr id="3" name="Content Placeholder 2">
            <a:extLst>
              <a:ext uri="{FF2B5EF4-FFF2-40B4-BE49-F238E27FC236}">
                <a16:creationId xmlns:a16="http://schemas.microsoft.com/office/drawing/2014/main" id="{74175999-80B0-F6AD-A75B-D26F885FFD8F}"/>
              </a:ext>
            </a:extLst>
          </p:cNvPr>
          <p:cNvSpPr>
            <a:spLocks noGrp="1"/>
          </p:cNvSpPr>
          <p:nvPr>
            <p:ph idx="1"/>
          </p:nvPr>
        </p:nvSpPr>
        <p:spPr>
          <a:xfrm>
            <a:off x="823823" y="940412"/>
            <a:ext cx="10515600" cy="4552315"/>
          </a:xfrm>
        </p:spPr>
        <p:txBody>
          <a:bodyPr vert="horz" lIns="91440" tIns="45720" rIns="91440" bIns="45720" rtlCol="0" anchor="t">
            <a:noAutofit/>
          </a:bodyPr>
          <a:lstStyle/>
          <a:p>
            <a:r>
              <a:rPr lang="en-US" dirty="0">
                <a:cs typeface="Arial"/>
              </a:rPr>
              <a:t>For any approach that deviates from what the Policy “expects,” provide a justification; articulate </a:t>
            </a:r>
            <a:r>
              <a:rPr lang="en-US" b="1" dirty="0">
                <a:cs typeface="Arial"/>
              </a:rPr>
              <a:t>why</a:t>
            </a:r>
            <a:r>
              <a:rPr lang="en-US" dirty="0">
                <a:cs typeface="Arial"/>
              </a:rPr>
              <a:t> it's not </a:t>
            </a:r>
            <a:r>
              <a:rPr lang="en-US" i="1" dirty="0">
                <a:cs typeface="Arial"/>
              </a:rPr>
              <a:t>possible or reasonable</a:t>
            </a:r>
            <a:r>
              <a:rPr lang="en-US" dirty="0">
                <a:cs typeface="Arial"/>
              </a:rPr>
              <a:t> (e.g., to share certain scientific data, by the end of award, or use a repository)</a:t>
            </a:r>
          </a:p>
          <a:p>
            <a:pPr>
              <a:spcBef>
                <a:spcPts val="600"/>
              </a:spcBef>
              <a:spcAft>
                <a:spcPts val="0"/>
              </a:spcAft>
            </a:pPr>
            <a:r>
              <a:rPr lang="en-US" dirty="0">
                <a:cs typeface="Arial"/>
              </a:rPr>
              <a:t>When citing </a:t>
            </a:r>
            <a:r>
              <a:rPr lang="en-US" i="1" dirty="0">
                <a:cs typeface="Arial"/>
              </a:rPr>
              <a:t>laws, regulations, or policies </a:t>
            </a:r>
            <a:r>
              <a:rPr lang="en-US" dirty="0">
                <a:cs typeface="Arial"/>
              </a:rPr>
              <a:t>as a reason to limit/delay sharing:</a:t>
            </a:r>
          </a:p>
          <a:p>
            <a:pPr lvl="1">
              <a:spcBef>
                <a:spcPts val="600"/>
              </a:spcBef>
              <a:spcAft>
                <a:spcPts val="0"/>
              </a:spcAft>
            </a:pPr>
            <a:r>
              <a:rPr lang="en-US" sz="2000" dirty="0">
                <a:cs typeface="Arial"/>
              </a:rPr>
              <a:t>cite the law/regulation/policy and/or invoke the associated protection</a:t>
            </a:r>
          </a:p>
          <a:p>
            <a:pPr lvl="1">
              <a:spcBef>
                <a:spcPts val="600"/>
              </a:spcBef>
              <a:spcAft>
                <a:spcPts val="0"/>
              </a:spcAft>
            </a:pPr>
            <a:r>
              <a:rPr lang="en-US" sz="2000" dirty="0">
                <a:cs typeface="Arial"/>
              </a:rPr>
              <a:t>describe </a:t>
            </a:r>
            <a:r>
              <a:rPr lang="en-US" sz="2000" b="1" i="1" dirty="0">
                <a:cs typeface="Arial"/>
              </a:rPr>
              <a:t>which</a:t>
            </a:r>
            <a:r>
              <a:rPr lang="en-US" sz="2000" i="1" dirty="0">
                <a:cs typeface="Arial"/>
              </a:rPr>
              <a:t> </a:t>
            </a:r>
            <a:r>
              <a:rPr lang="en-US" sz="2000" dirty="0">
                <a:cs typeface="Arial"/>
              </a:rPr>
              <a:t>data it impacts and </a:t>
            </a:r>
            <a:r>
              <a:rPr lang="en-US" sz="2000" b="1" i="1" dirty="0">
                <a:cs typeface="Arial"/>
              </a:rPr>
              <a:t>how</a:t>
            </a:r>
            <a:r>
              <a:rPr lang="en-US" sz="2000" i="1" dirty="0">
                <a:cs typeface="Arial"/>
              </a:rPr>
              <a:t> </a:t>
            </a:r>
            <a:r>
              <a:rPr lang="en-US" sz="2000" dirty="0">
                <a:cs typeface="Arial"/>
              </a:rPr>
              <a:t>it impacts the sharing (e.g., timing of delay)</a:t>
            </a:r>
          </a:p>
          <a:p>
            <a:r>
              <a:rPr lang="en-US" dirty="0">
                <a:cs typeface="Arial"/>
              </a:rPr>
              <a:t>When citing human subjects issues as a reason to limit sharing of de-identified data (e.g., due to small sample size), explain the IRB's role in that determination </a:t>
            </a:r>
          </a:p>
        </p:txBody>
      </p:sp>
      <p:sp>
        <p:nvSpPr>
          <p:cNvPr id="8" name="TextBox 7">
            <a:extLst>
              <a:ext uri="{FF2B5EF4-FFF2-40B4-BE49-F238E27FC236}">
                <a16:creationId xmlns:a16="http://schemas.microsoft.com/office/drawing/2014/main" id="{63AB7C9C-AF23-8527-E608-5C9DC061A64D}"/>
              </a:ext>
            </a:extLst>
          </p:cNvPr>
          <p:cNvSpPr txBox="1"/>
          <p:nvPr/>
        </p:nvSpPr>
        <p:spPr>
          <a:xfrm>
            <a:off x="1344463" y="4324638"/>
            <a:ext cx="7875738" cy="14875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Policy &amp; Guidance Reminders: </a:t>
            </a:r>
            <a:r>
              <a:rPr kumimoji="0" lang="en-US" sz="20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Relevant FAQs</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3"/>
              </a:rPr>
              <a:t>What are justifiable reasons for limiting sharing of data? </a:t>
            </a:r>
            <a:endPar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hlinkClick r:id="rId4"/>
              </a:rPr>
              <a:t>Do scientific data underlying an invention that is the subject of a patent application need </a:t>
            </a:r>
            <a:br>
              <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hlinkClick r:id="rId4"/>
              </a:rPr>
            </a:br>
            <a:r>
              <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hlinkClick r:id="rId4"/>
              </a:rPr>
              <a:t>to be shared? If so, when?</a:t>
            </a:r>
            <a:endPar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Do SBIR/STTR projects have to share scientific data under the DMS Policy?</a:t>
            </a:r>
            <a:endParaRPr kumimoji="0" lang="en-US" sz="1600" b="0" i="0" u="sng" strike="noStrike" kern="1200" cap="none" spc="0" normalizeH="0" baseline="0" noProof="0">
              <a:ln>
                <a:noFill/>
              </a:ln>
              <a:solidFill>
                <a:srgbClr val="0000FF"/>
              </a:solidFill>
              <a:effectLst/>
              <a:uLnTx/>
              <a:uFillTx/>
              <a:latin typeface="Calibri" panose="020F0502020204030204" pitchFamily="34" charset="0"/>
              <a:ea typeface="+mn-ea"/>
              <a:cs typeface="Calibri" panose="020F0502020204030204" pitchFamily="34" charset="0"/>
            </a:endParaRPr>
          </a:p>
        </p:txBody>
      </p:sp>
      <p:pic>
        <p:nvPicPr>
          <p:cNvPr id="6" name="Graphic 5" descr="Scales of justice outline">
            <a:extLst>
              <a:ext uri="{FF2B5EF4-FFF2-40B4-BE49-F238E27FC236}">
                <a16:creationId xmlns:a16="http://schemas.microsoft.com/office/drawing/2014/main" id="{0D0CA044-D0B7-0DC0-E605-74EBD9296C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70873" y="4099450"/>
            <a:ext cx="1881748" cy="1881748"/>
          </a:xfrm>
          <a:prstGeom prst="rect">
            <a:avLst/>
          </a:prstGeom>
        </p:spPr>
      </p:pic>
      <p:sp>
        <p:nvSpPr>
          <p:cNvPr id="4" name="Slide Number Placeholder 3">
            <a:extLst>
              <a:ext uri="{FF2B5EF4-FFF2-40B4-BE49-F238E27FC236}">
                <a16:creationId xmlns:a16="http://schemas.microsoft.com/office/drawing/2014/main" id="{C0941490-54C5-C426-3637-2FC6DE587986}"/>
              </a:ext>
            </a:extLst>
          </p:cNvPr>
          <p:cNvSpPr>
            <a:spLocks noGrp="1"/>
          </p:cNvSpPr>
          <p:nvPr>
            <p:ph type="sldNum" sz="quarter" idx="12"/>
          </p:nvPr>
        </p:nvSpPr>
        <p:spPr>
          <a:xfrm>
            <a:off x="838200" y="6356353"/>
            <a:ext cx="3657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4533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SzPts val="4400"/>
            </a:pPr>
            <a:r>
              <a:rPr lang="en-US" dirty="0"/>
              <a:t>Meeting Agenda</a:t>
            </a:r>
            <a:endParaRPr dirty="0"/>
          </a:p>
        </p:txBody>
      </p:sp>
      <p:sp>
        <p:nvSpPr>
          <p:cNvPr id="75" name="Google Shape;75;p2"/>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571500" indent="-571500">
              <a:lnSpc>
                <a:spcPct val="200000"/>
              </a:lnSpc>
              <a:spcBef>
                <a:spcPts val="0"/>
              </a:spcBef>
            </a:pPr>
            <a:r>
              <a:rPr lang="en-US" sz="3600" dirty="0">
                <a:latin typeface="Calibri" panose="020F0502020204030204" pitchFamily="34" charset="0"/>
                <a:ea typeface="Calibri" panose="020F0502020204030204" pitchFamily="34" charset="0"/>
              </a:rPr>
              <a:t>Background Information</a:t>
            </a:r>
          </a:p>
          <a:p>
            <a:pPr marL="571500" indent="-571500">
              <a:lnSpc>
                <a:spcPct val="200000"/>
              </a:lnSpc>
              <a:spcBef>
                <a:spcPts val="0"/>
              </a:spcBef>
            </a:pPr>
            <a:r>
              <a:rPr lang="en-US" sz="3600" dirty="0">
                <a:latin typeface="Calibri" panose="020F0502020204030204" pitchFamily="34" charset="0"/>
                <a:ea typeface="Times New Roman" panose="02020603050405020304" pitchFamily="18" charset="0"/>
              </a:rPr>
              <a:t>NIH Institute and Center (IC) presentations</a:t>
            </a:r>
          </a:p>
          <a:p>
            <a:pPr marL="571500" indent="-571500">
              <a:lnSpc>
                <a:spcPct val="200000"/>
              </a:lnSpc>
              <a:spcBef>
                <a:spcPts val="0"/>
              </a:spcBef>
            </a:pPr>
            <a:r>
              <a:rPr lang="en-US" sz="3600" dirty="0">
                <a:latin typeface="Calibri" panose="020F0502020204030204" pitchFamily="34" charset="0"/>
                <a:ea typeface="Calibri" panose="020F0502020204030204" pitchFamily="34" charset="0"/>
              </a:rPr>
              <a:t>Preliminary Results from FDP Pilot Survey</a:t>
            </a:r>
          </a:p>
          <a:p>
            <a:pPr marL="571500" indent="-571500">
              <a:lnSpc>
                <a:spcPct val="200000"/>
              </a:lnSpc>
              <a:spcBef>
                <a:spcPts val="0"/>
              </a:spcBef>
            </a:pPr>
            <a:r>
              <a:rPr lang="en-US" sz="3600" dirty="0">
                <a:latin typeface="Calibri" panose="020F0502020204030204" pitchFamily="34" charset="0"/>
                <a:ea typeface="Calibri" panose="020F0502020204030204" pitchFamily="34" charset="0"/>
              </a:rPr>
              <a:t>Discussion</a:t>
            </a:r>
          </a:p>
          <a:p>
            <a:pPr marL="800100" lvl="1">
              <a:lnSpc>
                <a:spcPct val="110000"/>
              </a:lnSpc>
              <a:spcBef>
                <a:spcPts val="0"/>
              </a:spcBef>
              <a:buFont typeface="+mj-lt"/>
              <a:buAutoNum type="arabicParenR"/>
            </a:pPr>
            <a:endParaRPr lang="en-US" dirty="0">
              <a:effectLst/>
              <a:latin typeface="Calibri" panose="020F0502020204030204" pitchFamily="34" charset="0"/>
              <a:ea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14DA-DAE1-4A33-BA18-321E4B997A5B}"/>
              </a:ext>
            </a:extLst>
          </p:cNvPr>
          <p:cNvSpPr>
            <a:spLocks noGrp="1"/>
          </p:cNvSpPr>
          <p:nvPr>
            <p:ph type="title"/>
          </p:nvPr>
        </p:nvSpPr>
        <p:spPr/>
        <p:txBody>
          <a:bodyPr/>
          <a:lstStyle/>
          <a:p>
            <a:r>
              <a:rPr lang="en-US"/>
              <a:t>Tips</a:t>
            </a:r>
            <a:r>
              <a:rPr lang="en-US" i="1"/>
              <a:t>: DMS Budget</a:t>
            </a:r>
          </a:p>
        </p:txBody>
      </p:sp>
      <p:sp>
        <p:nvSpPr>
          <p:cNvPr id="3" name="Content Placeholder 2">
            <a:extLst>
              <a:ext uri="{FF2B5EF4-FFF2-40B4-BE49-F238E27FC236}">
                <a16:creationId xmlns:a16="http://schemas.microsoft.com/office/drawing/2014/main" id="{F6907BC4-7573-0A02-9C45-C8B9332C2A49}"/>
              </a:ext>
            </a:extLst>
          </p:cNvPr>
          <p:cNvSpPr>
            <a:spLocks noGrp="1"/>
          </p:cNvSpPr>
          <p:nvPr>
            <p:ph idx="1"/>
          </p:nvPr>
        </p:nvSpPr>
        <p:spPr>
          <a:xfrm>
            <a:off x="659764" y="990136"/>
            <a:ext cx="9693911" cy="4552315"/>
          </a:xfrm>
        </p:spPr>
        <p:txBody>
          <a:bodyPr vert="horz" lIns="91440" tIns="45720" rIns="91440" bIns="45720" rtlCol="0" anchor="t">
            <a:noAutofit/>
          </a:bodyPr>
          <a:lstStyle/>
          <a:p>
            <a:pPr marL="0" indent="0">
              <a:spcAft>
                <a:spcPts val="0"/>
              </a:spcAft>
              <a:buNone/>
            </a:pPr>
            <a:r>
              <a:rPr lang="en-US" sz="2000" b="1" dirty="0">
                <a:latin typeface="Arial"/>
                <a:cs typeface="Arial"/>
              </a:rPr>
              <a:t>Plan Ahead</a:t>
            </a:r>
            <a:r>
              <a:rPr lang="en-US" sz="2000" dirty="0">
                <a:latin typeface="Arial"/>
                <a:cs typeface="Arial"/>
              </a:rPr>
              <a:t>: DMS activities are inherent components of the research process. Researchers should ensure they have requested sufficient funds to perform the activities that are described in their DMS Plan throughout the project, and </a:t>
            </a:r>
            <a:r>
              <a:rPr lang="en-US" sz="2000" i="1" dirty="0">
                <a:latin typeface="Arial"/>
                <a:cs typeface="Arial"/>
              </a:rPr>
              <a:t>not just at the end.</a:t>
            </a:r>
            <a:endParaRPr lang="en-US" i="1" dirty="0">
              <a:cs typeface="Arial"/>
            </a:endParaRPr>
          </a:p>
          <a:p>
            <a:pPr>
              <a:spcAft>
                <a:spcPts val="0"/>
              </a:spcAft>
            </a:pPr>
            <a:r>
              <a:rPr lang="en-US" sz="2000" dirty="0">
                <a:latin typeface="Arial"/>
                <a:cs typeface="Arial"/>
              </a:rPr>
              <a:t>Consider </a:t>
            </a:r>
            <a:r>
              <a:rPr lang="en-US" sz="2000" b="1" i="1" dirty="0">
                <a:latin typeface="Arial"/>
                <a:cs typeface="Arial"/>
              </a:rPr>
              <a:t>personnel </a:t>
            </a:r>
            <a:r>
              <a:rPr lang="en-US" sz="2000" dirty="0">
                <a:latin typeface="Arial"/>
                <a:cs typeface="Arial"/>
              </a:rPr>
              <a:t>support for preparing data submissions to repositories – this can start as early as data collection and includes </a:t>
            </a:r>
            <a:r>
              <a:rPr lang="en-US" sz="2000" b="1" dirty="0">
                <a:latin typeface="Arial"/>
                <a:cs typeface="Arial"/>
              </a:rPr>
              <a:t>cleaning, curating, formatting, de-identifying</a:t>
            </a:r>
            <a:r>
              <a:rPr lang="en-US" sz="2000" dirty="0">
                <a:latin typeface="Arial"/>
                <a:cs typeface="Arial"/>
              </a:rPr>
              <a:t> data and </a:t>
            </a:r>
            <a:r>
              <a:rPr lang="en-US" sz="2000" b="1" dirty="0">
                <a:latin typeface="Arial"/>
                <a:cs typeface="Arial"/>
              </a:rPr>
              <a:t>preparing documentation </a:t>
            </a:r>
            <a:r>
              <a:rPr lang="en-US" sz="2000" dirty="0">
                <a:latin typeface="Arial"/>
                <a:cs typeface="Arial"/>
              </a:rPr>
              <a:t>per data repository guidelines (metadata, codebooks/data dictionaries, protocols etc.) </a:t>
            </a:r>
          </a:p>
          <a:p>
            <a:pPr>
              <a:spcAft>
                <a:spcPts val="0"/>
              </a:spcAft>
            </a:pPr>
            <a:r>
              <a:rPr lang="en-US" sz="2000" b="1" dirty="0">
                <a:latin typeface="Arial"/>
                <a:cs typeface="Arial"/>
              </a:rPr>
              <a:t>Collaborations</a:t>
            </a:r>
            <a:r>
              <a:rPr lang="en-US" sz="2000" dirty="0">
                <a:latin typeface="Arial"/>
                <a:cs typeface="Arial"/>
              </a:rPr>
              <a:t> with institutional librarians or investigators on other NIH awards, such as data coordinating centers can complement personnel effort in the grant</a:t>
            </a:r>
          </a:p>
          <a:p>
            <a:pPr>
              <a:spcAft>
                <a:spcPts val="0"/>
              </a:spcAft>
            </a:pPr>
            <a:r>
              <a:rPr lang="en-US" sz="2000" dirty="0">
                <a:latin typeface="Arial"/>
                <a:cs typeface="Arial"/>
              </a:rPr>
              <a:t>Using a </a:t>
            </a:r>
            <a:r>
              <a:rPr lang="en-US" sz="2000" b="1" dirty="0">
                <a:latin typeface="Arial"/>
                <a:cs typeface="Arial"/>
              </a:rPr>
              <a:t>data repository </a:t>
            </a:r>
            <a:r>
              <a:rPr lang="en-US" sz="2000" dirty="0">
                <a:latin typeface="Arial"/>
                <a:cs typeface="Arial"/>
              </a:rPr>
              <a:t>is often less costly than hosting the data on a local server/website</a:t>
            </a:r>
          </a:p>
          <a:p>
            <a:pPr lvl="1">
              <a:spcAft>
                <a:spcPts val="0"/>
              </a:spcAft>
            </a:pPr>
            <a:r>
              <a:rPr lang="en-US" sz="2000" dirty="0">
                <a:latin typeface="Arial"/>
                <a:cs typeface="Arial"/>
              </a:rPr>
              <a:t>Note: Many data repositories do </a:t>
            </a:r>
            <a:r>
              <a:rPr lang="en-US" sz="2000" i="1" dirty="0">
                <a:latin typeface="Arial"/>
                <a:cs typeface="Arial"/>
              </a:rPr>
              <a:t>not</a:t>
            </a:r>
            <a:r>
              <a:rPr lang="en-US" sz="2000" dirty="0">
                <a:latin typeface="Arial"/>
                <a:cs typeface="Arial"/>
              </a:rPr>
              <a:t> charge submission fees </a:t>
            </a:r>
          </a:p>
        </p:txBody>
      </p:sp>
      <p:pic>
        <p:nvPicPr>
          <p:cNvPr id="7" name="Graphic 6" descr="Dollar with solid fill">
            <a:extLst>
              <a:ext uri="{FF2B5EF4-FFF2-40B4-BE49-F238E27FC236}">
                <a16:creationId xmlns:a16="http://schemas.microsoft.com/office/drawing/2014/main" id="{A105A5DB-7AB4-B7EA-9CD3-FE97EC7D5B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6100" y="2588345"/>
            <a:ext cx="914400" cy="914400"/>
          </a:xfrm>
          <a:prstGeom prst="rect">
            <a:avLst/>
          </a:prstGeom>
        </p:spPr>
      </p:pic>
      <p:sp>
        <p:nvSpPr>
          <p:cNvPr id="4" name="Slide Number Placeholder 3">
            <a:extLst>
              <a:ext uri="{FF2B5EF4-FFF2-40B4-BE49-F238E27FC236}">
                <a16:creationId xmlns:a16="http://schemas.microsoft.com/office/drawing/2014/main" id="{801C2670-D024-AADE-9E7A-1A2FB79330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63479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04B569-C91E-54D1-3223-ABEFDECE3614}"/>
              </a:ext>
            </a:extLst>
          </p:cNvPr>
          <p:cNvSpPr txBox="1">
            <a:spLocks noGrp="1"/>
          </p:cNvSpPr>
          <p:nvPr>
            <p:ph type="title" idx="4294967295"/>
          </p:nvPr>
        </p:nvSpPr>
        <p:spPr>
          <a:xfrm>
            <a:off x="434645" y="360390"/>
            <a:ext cx="11637033" cy="8521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rgbClr val="00197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1970"/>
                </a:solidFill>
                <a:effectLst/>
                <a:uLnTx/>
                <a:uFillTx/>
                <a:latin typeface="Arial"/>
                <a:ea typeface="+mj-ea"/>
                <a:cs typeface="Arial"/>
              </a:rPr>
              <a:t>NICHD-developed DMS Policy Resources</a:t>
            </a:r>
            <a:endParaRPr kumimoji="0" lang="en-US" sz="3200" b="1" i="0" u="none" strike="noStrike" kern="1200" cap="none" spc="0" normalizeH="0" baseline="0" noProof="0">
              <a:ln>
                <a:noFill/>
              </a:ln>
              <a:solidFill>
                <a:srgbClr val="001970"/>
              </a:solidFill>
              <a:effectLst/>
              <a:uLnTx/>
              <a:uFillTx/>
              <a:latin typeface="Calibri Light" panose="020F0302020204030204"/>
              <a:ea typeface="+mj-ea"/>
              <a:cs typeface="+mj-cs"/>
            </a:endParaRPr>
          </a:p>
        </p:txBody>
      </p:sp>
      <p:sp>
        <p:nvSpPr>
          <p:cNvPr id="8" name="Text Placeholder 2">
            <a:extLst>
              <a:ext uri="{FF2B5EF4-FFF2-40B4-BE49-F238E27FC236}">
                <a16:creationId xmlns:a16="http://schemas.microsoft.com/office/drawing/2014/main" id="{6458A410-8EF1-EC39-A477-DE2AD8613AC9}"/>
              </a:ext>
            </a:extLst>
          </p:cNvPr>
          <p:cNvSpPr txBox="1">
            <a:spLocks/>
          </p:cNvSpPr>
          <p:nvPr/>
        </p:nvSpPr>
        <p:spPr>
          <a:xfrm>
            <a:off x="429846" y="1170784"/>
            <a:ext cx="6701190" cy="1221859"/>
          </a:xfrm>
          <a:prstGeom prst="rect">
            <a:avLst/>
          </a:prstGeom>
          <a:solidFill>
            <a:schemeClr val="accent4">
              <a:lumMod val="20000"/>
              <a:lumOff val="80000"/>
            </a:schemeClr>
          </a:solidFill>
          <a:ln>
            <a:solidFill>
              <a:srgbClr val="336195"/>
            </a:solidFill>
          </a:ln>
        </p:spPr>
        <p:txBody>
          <a:bodyPr lIns="91440" tIns="45720" rIns="91440" bIns="45720" anchor="t"/>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494F5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anose="05000000000000000000" pitchFamily="2" charset="2"/>
              <a:buChar char="§"/>
              <a:defRPr sz="1800" kern="1200">
                <a:solidFill>
                  <a:srgbClr val="494F5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Courier New" panose="02070309020205020404" pitchFamily="49" charset="0"/>
              <a:buChar char="o"/>
              <a:defRPr sz="1600" kern="1200">
                <a:solidFill>
                  <a:srgbClr val="494F5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4F5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4F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494F54"/>
                </a:solidFill>
                <a:effectLst/>
                <a:uLnTx/>
                <a:uFillTx/>
                <a:latin typeface="Arial"/>
                <a:ea typeface="+mn-ea"/>
                <a:cs typeface="Arial"/>
              </a:rPr>
              <a:t>NICHD adheres to the NIH DMS Policy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494F54"/>
                </a:solidFill>
                <a:effectLst/>
                <a:uLnTx/>
                <a:uFillTx/>
                <a:latin typeface="Arial"/>
                <a:ea typeface="+mn-ea"/>
                <a:cs typeface="Arial"/>
              </a:rPr>
              <a:t>NICHD has created several public resources specific to the needs of the NICHD research community </a:t>
            </a:r>
          </a:p>
        </p:txBody>
      </p:sp>
      <p:sp>
        <p:nvSpPr>
          <p:cNvPr id="12" name="Text Placeholder 2">
            <a:extLst>
              <a:ext uri="{FF2B5EF4-FFF2-40B4-BE49-F238E27FC236}">
                <a16:creationId xmlns:a16="http://schemas.microsoft.com/office/drawing/2014/main" id="{D002E611-3C7E-5794-35CE-99698DFF1F8F}"/>
              </a:ext>
            </a:extLst>
          </p:cNvPr>
          <p:cNvSpPr txBox="1">
            <a:spLocks/>
          </p:cNvSpPr>
          <p:nvPr/>
        </p:nvSpPr>
        <p:spPr>
          <a:xfrm>
            <a:off x="429846" y="2727016"/>
            <a:ext cx="6161785" cy="307467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0" u="none" strike="noStrike" kern="1200" cap="none" spc="0" normalizeH="0" baseline="0" noProof="0">
                <a:ln>
                  <a:noFill/>
                </a:ln>
                <a:solidFill>
                  <a:prstClr val="black"/>
                </a:solidFill>
                <a:effectLst/>
                <a:uLnTx/>
                <a:uFillTx/>
                <a:latin typeface="Arial"/>
                <a:ea typeface="+mn-ea"/>
                <a:cs typeface="Arial"/>
                <a:hlinkClick r:id="rId3"/>
              </a:rPr>
              <a:t>DMS Policy Resources on NICHD ODSS website</a:t>
            </a:r>
            <a:endParaRPr kumimoji="0" lang="en-US" sz="1900" b="1" i="0" u="none" strike="noStrike" kern="1200" cap="none" spc="0" normalizeH="0" baseline="0" noProof="0">
              <a:ln>
                <a:noFill/>
              </a:ln>
              <a:solidFill>
                <a:prstClr val="black"/>
              </a:solidFill>
              <a:effectLst/>
              <a:uLnTx/>
              <a:uFillTx/>
              <a:latin typeface="Arial"/>
              <a:ea typeface="+mn-ea"/>
              <a:cs typeface="Arial"/>
            </a:endParaRPr>
          </a:p>
          <a:p>
            <a:pPr marL="228600" marR="0" lvl="0" indent="-228600" algn="l" defTabSz="914400" rtl="0" eaLnBrk="1" fontAlgn="auto" latinLnBrk="0" hangingPunct="1">
              <a:lnSpc>
                <a:spcPct val="90000"/>
              </a:lnSpc>
              <a:spcBef>
                <a:spcPts val="600"/>
              </a:spcBef>
              <a:spcAft>
                <a:spcPts val="0"/>
              </a:spcAft>
              <a:buClrTx/>
              <a:buSzPct val="85000"/>
              <a:buFont typeface="Wingdings" panose="05000000000000000000" pitchFamily="2" charset="2"/>
              <a:buChar char="§"/>
              <a:tabLst/>
              <a:defRPr/>
            </a:pPr>
            <a:r>
              <a:rPr kumimoji="0" lang="en-US" sz="1700" b="0" i="0" u="none" strike="noStrike" kern="1200" cap="none" spc="0" normalizeH="0" baseline="0" noProof="0">
                <a:ln>
                  <a:noFill/>
                </a:ln>
                <a:solidFill>
                  <a:srgbClr val="0000FF"/>
                </a:solidFill>
                <a:effectLst/>
                <a:uLnTx/>
                <a:uFillTx/>
                <a:latin typeface="Arial"/>
                <a:ea typeface="+mn-ea"/>
                <a:cs typeface="Arial"/>
                <a:hlinkClick r:id="rId4">
                  <a:extLst>
                    <a:ext uri="{A12FA001-AC4F-418D-AE19-62706E023703}">
                      <ahyp:hlinkClr xmlns:ahyp="http://schemas.microsoft.com/office/drawing/2018/hyperlinkcolor" val="tx"/>
                    </a:ext>
                  </a:extLst>
                </a:hlinkClick>
              </a:rPr>
              <a:t>Tips for Writing a DMS Plan</a:t>
            </a:r>
            <a:r>
              <a:rPr kumimoji="0" lang="en-US" sz="1700" b="0" i="0" u="none" strike="noStrike" kern="1200" cap="none" spc="0" normalizeH="0" baseline="0" noProof="0">
                <a:ln>
                  <a:noFill/>
                </a:ln>
                <a:solidFill>
                  <a:srgbClr val="0000FF"/>
                </a:solidFill>
                <a:effectLst/>
                <a:uLnTx/>
                <a:uFillTx/>
                <a:latin typeface="Arial"/>
                <a:ea typeface="+mn-ea"/>
                <a:cs typeface="Arial"/>
              </a:rPr>
              <a:t> </a:t>
            </a:r>
            <a:r>
              <a:rPr kumimoji="0" lang="en-US" sz="1700" b="0" i="0" u="none" strike="noStrike" kern="1200" cap="none" spc="0" normalizeH="0" baseline="0" noProof="0">
                <a:ln>
                  <a:noFill/>
                </a:ln>
                <a:solidFill>
                  <a:prstClr val="black"/>
                </a:solidFill>
                <a:effectLst/>
                <a:uLnTx/>
                <a:uFillTx/>
                <a:latin typeface="Arial"/>
                <a:ea typeface="+mn-ea"/>
                <a:cs typeface="Arial"/>
              </a:rPr>
              <a:t>- describes what is expected for each DMS Plan Element &amp; DMS Budget </a:t>
            </a:r>
            <a:endParaRPr kumimoji="0" lang="en-US" sz="1700" b="0" i="0" u="none" strike="noStrike" kern="1200" cap="none" spc="0" normalizeH="0" baseline="0" noProof="0">
              <a:ln>
                <a:noFill/>
              </a:ln>
              <a:solidFill>
                <a:prstClr val="black"/>
              </a:solidFill>
              <a:effectLst/>
              <a:uLnTx/>
              <a:uFillTx/>
              <a:latin typeface="Arial"/>
              <a:ea typeface="+mn-lt"/>
              <a:cs typeface="Calibri" panose="020F0502020204030204"/>
            </a:endParaRPr>
          </a:p>
          <a:p>
            <a:pPr marL="228600" marR="0" lvl="0" indent="-228600" algn="l" defTabSz="914400" rtl="0" eaLnBrk="1" fontAlgn="auto" latinLnBrk="0" hangingPunct="1">
              <a:lnSpc>
                <a:spcPct val="90000"/>
              </a:lnSpc>
              <a:spcBef>
                <a:spcPts val="600"/>
              </a:spcBef>
              <a:spcAft>
                <a:spcPts val="0"/>
              </a:spcAft>
              <a:buClrTx/>
              <a:buSzPct val="85000"/>
              <a:buFont typeface="Wingdings" panose="05000000000000000000" pitchFamily="2" charset="2"/>
              <a:buChar char="§"/>
              <a:tabLst/>
              <a:defRPr/>
            </a:pPr>
            <a:r>
              <a:rPr kumimoji="0" lang="en-US" sz="1700" b="0" i="0" u="none" strike="noStrike" kern="1200" cap="none" spc="0" normalizeH="0" baseline="0" noProof="0">
                <a:ln>
                  <a:noFill/>
                </a:ln>
                <a:solidFill>
                  <a:srgbClr val="0000FF"/>
                </a:solidFill>
                <a:effectLst/>
                <a:uLnTx/>
                <a:uFillTx/>
                <a:latin typeface="Arial"/>
                <a:ea typeface="+mn-ea"/>
                <a:cs typeface="Arial"/>
                <a:hlinkClick r:id="rId5">
                  <a:extLst>
                    <a:ext uri="{A12FA001-AC4F-418D-AE19-62706E023703}">
                      <ahyp:hlinkClr xmlns:ahyp="http://schemas.microsoft.com/office/drawing/2018/hyperlinkcolor" val="tx"/>
                    </a:ext>
                  </a:extLst>
                </a:hlinkClick>
              </a:rPr>
              <a:t>Data Repository Finder</a:t>
            </a:r>
            <a:r>
              <a:rPr kumimoji="0" lang="en-US" sz="1700" b="0" i="0" u="none" strike="noStrike" kern="1200" cap="none" spc="0" normalizeH="0" baseline="0" noProof="0">
                <a:ln>
                  <a:noFill/>
                </a:ln>
                <a:solidFill>
                  <a:srgbClr val="0000FF"/>
                </a:solidFill>
                <a:effectLst/>
                <a:uLnTx/>
                <a:uFillTx/>
                <a:latin typeface="Arial"/>
                <a:ea typeface="+mn-ea"/>
                <a:cs typeface="Arial"/>
              </a:rPr>
              <a:t> </a:t>
            </a:r>
            <a:r>
              <a:rPr kumimoji="0" lang="en-US" sz="1700" b="0" i="0" u="none" strike="noStrike" kern="1200" cap="none" spc="0" normalizeH="0" baseline="0" noProof="0">
                <a:ln>
                  <a:noFill/>
                </a:ln>
                <a:solidFill>
                  <a:prstClr val="black"/>
                </a:solidFill>
                <a:effectLst/>
                <a:uLnTx/>
                <a:uFillTx/>
                <a:latin typeface="Arial"/>
                <a:ea typeface="+mn-ea"/>
                <a:cs typeface="Arial"/>
              </a:rPr>
              <a:t>- includes data repositories that </a:t>
            </a:r>
            <a:r>
              <a:rPr kumimoji="0" lang="en-US" sz="1700" b="0" i="1" u="none" strike="noStrike" kern="1200" cap="none" spc="0" normalizeH="0" baseline="0" noProof="0">
                <a:ln>
                  <a:noFill/>
                </a:ln>
                <a:solidFill>
                  <a:prstClr val="black"/>
                </a:solidFill>
                <a:effectLst/>
                <a:uLnTx/>
                <a:uFillTx/>
                <a:latin typeface="Arial"/>
                <a:ea typeface="+mn-ea"/>
                <a:cs typeface="Arial"/>
              </a:rPr>
              <a:t>in general </a:t>
            </a:r>
            <a:r>
              <a:rPr kumimoji="0" lang="en-US" sz="1700" b="0" i="0" u="none" strike="noStrike" kern="1200" cap="none" spc="0" normalizeH="0" baseline="0" noProof="0">
                <a:ln>
                  <a:noFill/>
                </a:ln>
                <a:solidFill>
                  <a:prstClr val="black"/>
                </a:solidFill>
                <a:effectLst/>
                <a:uLnTx/>
                <a:uFillTx/>
                <a:latin typeface="Arial"/>
                <a:ea typeface="+mn-ea"/>
                <a:cs typeface="Arial"/>
              </a:rPr>
              <a:t>will accept data from NICHD researchers and shares information relevant to DMS Plan Elements </a:t>
            </a:r>
          </a:p>
          <a:p>
            <a:pPr marL="228600" marR="0" lvl="0" indent="-228600" algn="l" defTabSz="914400" rtl="0" eaLnBrk="1" fontAlgn="auto" latinLnBrk="0" hangingPunct="1">
              <a:lnSpc>
                <a:spcPct val="90000"/>
              </a:lnSpc>
              <a:spcBef>
                <a:spcPts val="600"/>
              </a:spcBef>
              <a:spcAft>
                <a:spcPts val="0"/>
              </a:spcAft>
              <a:buClrTx/>
              <a:buSzPct val="85000"/>
              <a:buFont typeface="Wingdings" panose="05000000000000000000" pitchFamily="2" charset="2"/>
              <a:buChar char="§"/>
              <a:tabLst/>
              <a:defRPr/>
            </a:pPr>
            <a:r>
              <a:rPr kumimoji="0" lang="en-US" sz="1700" b="0" i="0" u="none" strike="noStrike" kern="1200" cap="none" spc="0" normalizeH="0" baseline="0" noProof="0">
                <a:ln>
                  <a:noFill/>
                </a:ln>
                <a:solidFill>
                  <a:srgbClr val="0000FF"/>
                </a:solidFill>
                <a:effectLst/>
                <a:uLnTx/>
                <a:uFillTx/>
                <a:latin typeface="Arial"/>
                <a:ea typeface="+mn-ea"/>
                <a:cs typeface="Arial"/>
                <a:hlinkClick r:id="rId3">
                  <a:extLst>
                    <a:ext uri="{A12FA001-AC4F-418D-AE19-62706E023703}">
                      <ahyp:hlinkClr xmlns:ahyp="http://schemas.microsoft.com/office/drawing/2018/hyperlinkcolor" val="tx"/>
                    </a:ext>
                  </a:extLst>
                </a:hlinkClick>
              </a:rPr>
              <a:t>Example Plans </a:t>
            </a:r>
            <a:r>
              <a:rPr kumimoji="0" lang="en-US" sz="1700" b="0" i="0" u="none" strike="noStrike" kern="1200" cap="none" spc="0" normalizeH="0" baseline="0" noProof="0">
                <a:ln>
                  <a:noFill/>
                </a:ln>
                <a:solidFill>
                  <a:prstClr val="black"/>
                </a:solidFill>
                <a:effectLst/>
                <a:uLnTx/>
                <a:uFillTx/>
                <a:latin typeface="Arial"/>
                <a:ea typeface="+mn-ea"/>
                <a:cs typeface="Arial"/>
              </a:rPr>
              <a:t>- based on four different NICHD project types</a:t>
            </a:r>
          </a:p>
          <a:p>
            <a:pPr marL="228600" marR="0" lvl="0" indent="-228600" algn="l" defTabSz="914400" rtl="0" eaLnBrk="1" fontAlgn="auto" latinLnBrk="0" hangingPunct="1">
              <a:lnSpc>
                <a:spcPct val="90000"/>
              </a:lnSpc>
              <a:spcBef>
                <a:spcPts val="600"/>
              </a:spcBef>
              <a:spcAft>
                <a:spcPts val="0"/>
              </a:spcAft>
              <a:buClrTx/>
              <a:buSzPct val="85000"/>
              <a:buFont typeface="Wingdings" panose="05000000000000000000" pitchFamily="2" charset="2"/>
              <a:buChar char="§"/>
              <a:tabLst/>
              <a:defRPr/>
            </a:pPr>
            <a:r>
              <a:rPr kumimoji="0" lang="en-US" sz="1700" b="0" i="0" u="none" strike="noStrike" kern="1200" cap="none" spc="0" normalizeH="0" baseline="0" noProof="0">
                <a:ln>
                  <a:noFill/>
                </a:ln>
                <a:solidFill>
                  <a:srgbClr val="0000FF"/>
                </a:solidFill>
                <a:effectLst/>
                <a:uLnTx/>
                <a:uFillTx/>
                <a:latin typeface="Arial"/>
                <a:ea typeface="+mn-ea"/>
                <a:cs typeface="Arial"/>
                <a:hlinkClick r:id="rId6">
                  <a:extLst>
                    <a:ext uri="{A12FA001-AC4F-418D-AE19-62706E023703}">
                      <ahyp:hlinkClr xmlns:ahyp="http://schemas.microsoft.com/office/drawing/2018/hyperlinkcolor" val="tx"/>
                    </a:ext>
                  </a:extLst>
                </a:hlinkClick>
              </a:rPr>
              <a:t>Data Standards</a:t>
            </a:r>
            <a:r>
              <a:rPr kumimoji="0" lang="en-US" sz="1700" b="0" i="0" u="none" strike="noStrike" kern="1200" cap="none" spc="0" normalizeH="0" baseline="0" noProof="0">
                <a:ln>
                  <a:noFill/>
                </a:ln>
                <a:solidFill>
                  <a:srgbClr val="0000FF"/>
                </a:solidFill>
                <a:effectLst/>
                <a:uLnTx/>
                <a:uFillTx/>
                <a:latin typeface="Arial"/>
                <a:ea typeface="+mn-ea"/>
                <a:cs typeface="Arial"/>
              </a:rPr>
              <a:t> </a:t>
            </a:r>
            <a:r>
              <a:rPr kumimoji="0" lang="en-US" sz="1700" b="0" i="0" u="none" strike="noStrike" kern="1200" cap="none" spc="0" normalizeH="0" baseline="0" noProof="0">
                <a:ln>
                  <a:noFill/>
                </a:ln>
                <a:solidFill>
                  <a:prstClr val="black"/>
                </a:solidFill>
                <a:effectLst/>
                <a:uLnTx/>
                <a:uFillTx/>
                <a:latin typeface="Arial"/>
                <a:ea typeface="+mn-ea"/>
                <a:cs typeface="Arial"/>
              </a:rPr>
              <a:t>- new page that explains data standards and examples that may be relevant to NICHD </a:t>
            </a:r>
            <a:endParaRPr kumimoji="0" lang="en-US" sz="1700" b="0" i="0" u="none" strike="noStrike" kern="1200" cap="none" spc="0" normalizeH="0" baseline="0" noProof="0">
              <a:ln>
                <a:noFill/>
              </a:ln>
              <a:solidFill>
                <a:prstClr val="black"/>
              </a:solidFill>
              <a:effectLst/>
              <a:uLnTx/>
              <a:uFillTx/>
              <a:latin typeface="Arial"/>
              <a:ea typeface="+mn-ea"/>
              <a:cs typeface="Arial"/>
              <a:hlinkClick r:id="rId6"/>
            </a:endParaRPr>
          </a:p>
        </p:txBody>
      </p:sp>
      <p:pic>
        <p:nvPicPr>
          <p:cNvPr id="14" name="Picture 9" descr="Image of NICHD ODSS website where DMS Policy resources can be found">
            <a:extLst>
              <a:ext uri="{FF2B5EF4-FFF2-40B4-BE49-F238E27FC236}">
                <a16:creationId xmlns:a16="http://schemas.microsoft.com/office/drawing/2014/main" id="{A8EC2064-C347-5A77-8E38-112B632F9488}"/>
              </a:ext>
            </a:extLst>
          </p:cNvPr>
          <p:cNvPicPr>
            <a:picLocks noChangeAspect="1"/>
          </p:cNvPicPr>
          <p:nvPr/>
        </p:nvPicPr>
        <p:blipFill>
          <a:blip r:embed="rId7"/>
          <a:stretch>
            <a:fillRect/>
          </a:stretch>
        </p:blipFill>
        <p:spPr>
          <a:xfrm>
            <a:off x="7690687" y="928772"/>
            <a:ext cx="4054050" cy="4992410"/>
          </a:xfrm>
          <a:prstGeom prst="rect">
            <a:avLst/>
          </a:prstGeom>
          <a:ln>
            <a:solidFill>
              <a:srgbClr val="4472C4"/>
            </a:solidFill>
          </a:ln>
        </p:spPr>
      </p:pic>
      <p:sp>
        <p:nvSpPr>
          <p:cNvPr id="4" name="Slide Number Placeholder 3">
            <a:extLst>
              <a:ext uri="{FF2B5EF4-FFF2-40B4-BE49-F238E27FC236}">
                <a16:creationId xmlns:a16="http://schemas.microsoft.com/office/drawing/2014/main" id="{01B0DF2F-256F-909F-D6ED-099783C3190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DFEC7B-BA41-AE4F-A7EE-87A56D6A0A9F}"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153144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F6AD7-9BDB-06E6-8652-EDFF2B88E8E8}"/>
              </a:ext>
              <a:ext uri="{C183D7F6-B498-43B3-948B-1728B52AA6E4}">
                <adec:decorative xmlns:adec="http://schemas.microsoft.com/office/drawing/2017/decorative" val="0"/>
              </a:ext>
            </a:extLst>
          </p:cNvPr>
          <p:cNvSpPr>
            <a:spLocks noGrp="1"/>
          </p:cNvSpPr>
          <p:nvPr>
            <p:ph type="ctrTitle"/>
          </p:nvPr>
        </p:nvSpPr>
        <p:spPr>
          <a:xfrm>
            <a:off x="1524000" y="503454"/>
            <a:ext cx="9144000" cy="782421"/>
          </a:xfrm>
        </p:spPr>
        <p:txBody>
          <a:bodyPr/>
          <a:lstStyle/>
          <a:p>
            <a:r>
              <a:rPr lang="en-US"/>
              <a:t>THANK YOU!</a:t>
            </a:r>
          </a:p>
        </p:txBody>
      </p:sp>
      <p:pic>
        <p:nvPicPr>
          <p:cNvPr id="3" name="Picture 2">
            <a:extLst>
              <a:ext uri="{FF2B5EF4-FFF2-40B4-BE49-F238E27FC236}">
                <a16:creationId xmlns:a16="http://schemas.microsoft.com/office/drawing/2014/main" id="{36E5BADD-7622-F59F-6D94-032569614A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38438" y="1141930"/>
            <a:ext cx="9029562" cy="5080268"/>
          </a:xfrm>
          <a:prstGeom prst="rect">
            <a:avLst/>
          </a:prstGeom>
        </p:spPr>
      </p:pic>
    </p:spTree>
    <p:extLst>
      <p:ext uri="{BB962C8B-B14F-4D97-AF65-F5344CB8AC3E}">
        <p14:creationId xmlns:p14="http://schemas.microsoft.com/office/powerpoint/2010/main" val="2296321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A5BE-6F0B-CA7C-5985-5332D7D681A2}"/>
              </a:ext>
            </a:extLst>
          </p:cNvPr>
          <p:cNvSpPr>
            <a:spLocks noGrp="1"/>
          </p:cNvSpPr>
          <p:nvPr>
            <p:ph type="ctrTitle"/>
          </p:nvPr>
        </p:nvSpPr>
        <p:spPr/>
        <p:txBody>
          <a:bodyPr>
            <a:normAutofit/>
          </a:bodyPr>
          <a:lstStyle/>
          <a:p>
            <a:r>
              <a:rPr lang="en-US" sz="5400" dirty="0">
                <a:solidFill>
                  <a:schemeClr val="bg1"/>
                </a:solidFill>
                <a:latin typeface="Arial" panose="020B0604020202020204" pitchFamily="34" charset="0"/>
                <a:cs typeface="Arial" panose="020B0604020202020204" pitchFamily="34" charset="0"/>
              </a:rPr>
              <a:t>DMS Plans Assessment: Observations and Analysis</a:t>
            </a:r>
          </a:p>
        </p:txBody>
      </p:sp>
      <p:sp>
        <p:nvSpPr>
          <p:cNvPr id="3" name="Subtitle 2">
            <a:extLst>
              <a:ext uri="{FF2B5EF4-FFF2-40B4-BE49-F238E27FC236}">
                <a16:creationId xmlns:a16="http://schemas.microsoft.com/office/drawing/2014/main" id="{73DE23B2-F558-B5A8-2EAC-4D098AD08D02}"/>
              </a:ext>
            </a:extLst>
          </p:cNvPr>
          <p:cNvSpPr>
            <a:spLocks noGrp="1"/>
          </p:cNvSpPr>
          <p:nvPr>
            <p:ph type="subTitle" idx="1"/>
          </p:nvPr>
        </p:nvSpPr>
        <p:spPr/>
        <p:txBody>
          <a:bodyPr>
            <a:noAutofit/>
          </a:bodyPr>
          <a:lstStyle/>
          <a:p>
            <a:r>
              <a:rPr lang="en-US" b="0" dirty="0">
                <a:latin typeface="Arial" panose="020B0604020202020204" pitchFamily="34" charset="0"/>
                <a:cs typeface="Arial" panose="020B0604020202020204" pitchFamily="34" charset="0"/>
              </a:rPr>
              <a:t>NCI Office of data sharing</a:t>
            </a:r>
          </a:p>
          <a:p>
            <a:r>
              <a:rPr lang="en-US" dirty="0">
                <a:latin typeface="Arial" panose="020B0604020202020204" pitchFamily="34" charset="0"/>
                <a:cs typeface="Arial" panose="020B0604020202020204" pitchFamily="34" charset="0"/>
              </a:rPr>
              <a:t>FDP Town Hall Dec 14, 2023</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29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Arrow increasing in width from left to right, showing that data management and sharing plan content is on a trajectory toward more uniform expectations in the future">
            <a:extLst>
              <a:ext uri="{FF2B5EF4-FFF2-40B4-BE49-F238E27FC236}">
                <a16:creationId xmlns:a16="http://schemas.microsoft.com/office/drawing/2014/main" id="{FFBEF76F-F522-D2F7-4D89-558F030E0425}"/>
              </a:ext>
            </a:extLst>
          </p:cNvPr>
          <p:cNvGraphicFramePr/>
          <p:nvPr/>
        </p:nvGraphicFramePr>
        <p:xfrm>
          <a:off x="3960731" y="940281"/>
          <a:ext cx="7738831" cy="5237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79A513A-02E2-3E81-6601-44EAA44252E2}"/>
              </a:ext>
            </a:extLst>
          </p:cNvPr>
          <p:cNvSpPr txBox="1">
            <a:spLocks noGrp="1"/>
          </p:cNvSpPr>
          <p:nvPr>
            <p:ph type="title" idx="4294967295"/>
          </p:nvPr>
        </p:nvSpPr>
        <p:spPr>
          <a:xfrm>
            <a:off x="1787838" y="446005"/>
            <a:ext cx="8616327" cy="628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sz="4000" spc="-51">
                <a:solidFill>
                  <a:schemeClr val="accent4">
                    <a:lumMod val="75000"/>
                  </a:schemeClr>
                </a:solidFill>
                <a:latin typeface="Arial"/>
                <a:cs typeface="Arial"/>
              </a:rPr>
              <a:t>Landscape of NCI-funded Research </a:t>
            </a:r>
          </a:p>
        </p:txBody>
      </p:sp>
      <p:sp>
        <p:nvSpPr>
          <p:cNvPr id="4" name="TextBox 3">
            <a:extLst>
              <a:ext uri="{FF2B5EF4-FFF2-40B4-BE49-F238E27FC236}">
                <a16:creationId xmlns:a16="http://schemas.microsoft.com/office/drawing/2014/main" id="{760DD333-CD6A-C960-29A8-2CB71C4A63D3}"/>
              </a:ext>
            </a:extLst>
          </p:cNvPr>
          <p:cNvSpPr txBox="1"/>
          <p:nvPr/>
        </p:nvSpPr>
        <p:spPr>
          <a:xfrm>
            <a:off x="286631" y="1560389"/>
            <a:ext cx="3002412" cy="4401205"/>
          </a:xfrm>
          <a:prstGeom prst="rect">
            <a:avLst/>
          </a:prstGeom>
          <a:noFill/>
        </p:spPr>
        <p:txBody>
          <a:bodyPr wrap="square" lIns="91440" tIns="45720" rIns="91440" bIns="45720" rtlCol="0" anchor="t">
            <a:spAutoFit/>
          </a:bodyPr>
          <a:lstStyle/>
          <a:p>
            <a:pPr defTabSz="609585" fontAlgn="base">
              <a:spcBef>
                <a:spcPct val="0"/>
              </a:spcBef>
              <a:spcAft>
                <a:spcPct val="0"/>
              </a:spcAft>
              <a:buClrTx/>
            </a:pPr>
            <a:r>
              <a:rPr lang="en-US" sz="2000" kern="1200" dirty="0">
                <a:solidFill>
                  <a:srgbClr val="606060"/>
                </a:solidFill>
                <a:ea typeface="ＭＳ Ｐゴシック" charset="0"/>
              </a:rPr>
              <a:t>NCI does not centralize DMS plan review, but does have resources for finding consensus when needed</a:t>
            </a:r>
          </a:p>
          <a:p>
            <a:pPr defTabSz="609585" fontAlgn="base">
              <a:spcBef>
                <a:spcPct val="0"/>
              </a:spcBef>
              <a:spcAft>
                <a:spcPct val="0"/>
              </a:spcAft>
              <a:buClrTx/>
            </a:pPr>
            <a:endParaRPr lang="en-US" sz="2000" kern="1200" dirty="0">
              <a:solidFill>
                <a:srgbClr val="606060"/>
              </a:solidFill>
              <a:ea typeface="ＭＳ Ｐゴシック" charset="0"/>
            </a:endParaRPr>
          </a:p>
          <a:p>
            <a:pPr defTabSz="609585" fontAlgn="base">
              <a:spcBef>
                <a:spcPct val="0"/>
              </a:spcBef>
              <a:spcAft>
                <a:spcPct val="0"/>
              </a:spcAft>
              <a:buClrTx/>
            </a:pPr>
            <a:r>
              <a:rPr lang="en-US" sz="2000" i="1" kern="1200" dirty="0">
                <a:solidFill>
                  <a:srgbClr val="606060"/>
                </a:solidFill>
                <a:ea typeface="ＭＳ Ｐゴシック" charset="0"/>
              </a:rPr>
              <a:t>At a glance</a:t>
            </a:r>
            <a:r>
              <a:rPr lang="en-US" sz="2000" kern="1200" dirty="0">
                <a:solidFill>
                  <a:srgbClr val="606060"/>
                </a:solidFill>
                <a:ea typeface="ＭＳ Ｐゴシック" charset="0"/>
              </a:rPr>
              <a:t>:</a:t>
            </a:r>
          </a:p>
          <a:p>
            <a:pPr marL="304792" defTabSz="609585" fontAlgn="base">
              <a:spcBef>
                <a:spcPct val="0"/>
              </a:spcBef>
              <a:spcAft>
                <a:spcPct val="0"/>
              </a:spcAft>
              <a:buClrTx/>
            </a:pPr>
            <a:r>
              <a:rPr lang="en-US" sz="2000" kern="1200" dirty="0">
                <a:solidFill>
                  <a:srgbClr val="606060"/>
                </a:solidFill>
                <a:ea typeface="ＭＳ Ｐゴシック" charset="0"/>
              </a:rPr>
              <a:t>~10,000 extramural grant awards per year</a:t>
            </a:r>
          </a:p>
          <a:p>
            <a:pPr marL="304792" defTabSz="609585" fontAlgn="base">
              <a:spcBef>
                <a:spcPct val="0"/>
              </a:spcBef>
              <a:spcAft>
                <a:spcPct val="0"/>
              </a:spcAft>
              <a:buClrTx/>
            </a:pPr>
            <a:endParaRPr lang="en-US" sz="2000" kern="1200" dirty="0">
              <a:solidFill>
                <a:srgbClr val="606060"/>
              </a:solidFill>
              <a:ea typeface="ＭＳ Ｐゴシック" charset="0"/>
            </a:endParaRPr>
          </a:p>
          <a:p>
            <a:pPr marL="304792" defTabSz="609585" fontAlgn="base">
              <a:spcBef>
                <a:spcPct val="0"/>
              </a:spcBef>
              <a:spcAft>
                <a:spcPct val="0"/>
              </a:spcAft>
              <a:buClrTx/>
            </a:pPr>
            <a:r>
              <a:rPr lang="en-US" sz="2000" kern="1200" dirty="0">
                <a:solidFill>
                  <a:srgbClr val="606060"/>
                </a:solidFill>
                <a:ea typeface="ＭＳ Ｐゴシック" charset="0"/>
              </a:rPr>
              <a:t>&gt;135 branches and intramural labs generating scientific data</a:t>
            </a:r>
          </a:p>
        </p:txBody>
      </p:sp>
    </p:spTree>
    <p:extLst>
      <p:ext uri="{BB962C8B-B14F-4D97-AF65-F5344CB8AC3E}">
        <p14:creationId xmlns:p14="http://schemas.microsoft.com/office/powerpoint/2010/main" val="1465895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02DEA9-7ADA-070C-A61F-336B79889F74}"/>
              </a:ext>
            </a:extLst>
          </p:cNvPr>
          <p:cNvSpPr txBox="1">
            <a:spLocks noGrp="1"/>
          </p:cNvSpPr>
          <p:nvPr>
            <p:ph type="title" idx="4294967295"/>
          </p:nvPr>
        </p:nvSpPr>
        <p:spPr>
          <a:xfrm>
            <a:off x="1099123" y="237491"/>
            <a:ext cx="9648824" cy="13821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914377" fontAlgn="auto">
              <a:spcAft>
                <a:spcPts val="0"/>
              </a:spcAft>
              <a:defRPr/>
            </a:pPr>
            <a:r>
              <a:rPr lang="en-US" spc="-51">
                <a:solidFill>
                  <a:schemeClr val="accent4">
                    <a:lumMod val="75000"/>
                  </a:schemeClr>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2FA94C00-8367-B270-8C6F-2DBDA2A90024}"/>
              </a:ext>
            </a:extLst>
          </p:cNvPr>
          <p:cNvSpPr>
            <a:spLocks noGrp="1"/>
          </p:cNvSpPr>
          <p:nvPr>
            <p:ph idx="1"/>
          </p:nvPr>
        </p:nvSpPr>
        <p:spPr>
          <a:xfrm>
            <a:off x="1205134" y="2087287"/>
            <a:ext cx="9794431" cy="4023360"/>
          </a:xfrm>
        </p:spPr>
        <p:txBody>
          <a:bodyPr vert="horz" wrap="square" lIns="0" tIns="45720" rIns="0" bIns="45720" numCol="1" rtlCol="0" anchor="t" anchorCtr="0" compatLnSpc="1">
            <a:prstTxWarp prst="textNoShape">
              <a:avLst/>
            </a:prstTxWarp>
            <a:normAutofit/>
          </a:bodyPr>
          <a:lstStyle/>
          <a:p>
            <a:pPr marL="457189" indent="-457189">
              <a:buFont typeface="+mj-lt"/>
              <a:buAutoNum type="arabicPeriod"/>
            </a:pPr>
            <a:r>
              <a:rPr lang="en-US" sz="2800" dirty="0">
                <a:latin typeface="Arial"/>
                <a:cs typeface="Arial"/>
              </a:rPr>
              <a:t>NCI Office of Data Sharing performed a random sampling of grants submitted after the DMS effective date with a favorable impact score</a:t>
            </a:r>
          </a:p>
          <a:p>
            <a:pPr marL="457189" indent="-457189">
              <a:buFont typeface="+mj-lt"/>
              <a:buAutoNum type="arabicPeriod"/>
            </a:pPr>
            <a:r>
              <a:rPr lang="en-US" sz="2800" dirty="0">
                <a:latin typeface="Arial" panose="020B0604020202020204" pitchFamily="34" charset="0"/>
                <a:cs typeface="Arial" panose="020B0604020202020204" pitchFamily="34" charset="0"/>
              </a:rPr>
              <a:t>Systematic evaluation guided by elements of the DMS policy</a:t>
            </a:r>
          </a:p>
          <a:p>
            <a:pPr marL="0" indent="0">
              <a:buNone/>
            </a:pPr>
            <a:endParaRPr lang="en-US" sz="2800" dirty="0">
              <a:latin typeface="Arial" panose="020B0604020202020204" pitchFamily="34" charset="0"/>
              <a:cs typeface="Arial" panose="020B0604020202020204" pitchFamily="34" charset="0"/>
            </a:endParaRPr>
          </a:p>
          <a:p>
            <a:pPr marL="457189" indent="-457189">
              <a:buFont typeface="+mj-lt"/>
              <a:buAutoNum type="arabicPeriod"/>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457189" indent="-457189">
              <a:buFont typeface="+mj-lt"/>
              <a:buAutoNum type="arabicPeriod"/>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688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p:nvPr>
        </p:nvSpPr>
        <p:spPr>
          <a:xfrm>
            <a:off x="451810" y="434939"/>
            <a:ext cx="11500623" cy="687992"/>
          </a:xfrm>
        </p:spPr>
        <p:txBody>
          <a:bodyPr>
            <a:normAutofit/>
          </a:bodyPr>
          <a:lstStyle/>
          <a:p>
            <a:r>
              <a:rPr lang="en-US" i="0" dirty="0">
                <a:solidFill>
                  <a:schemeClr val="accent4">
                    <a:lumMod val="75000"/>
                  </a:schemeClr>
                </a:solidFill>
                <a:latin typeface="Arial" panose="020B0604020202020204" pitchFamily="34" charset="0"/>
                <a:cs typeface="Arial" panose="020B0604020202020204" pitchFamily="34" charset="0"/>
              </a:rPr>
              <a:t>DMS Plans Analyzed:</a:t>
            </a:r>
            <a:endParaRPr lang="en-US" sz="2900" dirty="0">
              <a:solidFill>
                <a:schemeClr val="accent4">
                  <a:lumMod val="75000"/>
                </a:schemeClr>
              </a:solidFill>
              <a:latin typeface="Arial" panose="020B0604020202020204" pitchFamily="34" charset="0"/>
              <a:cs typeface="Arial" panose="020B0604020202020204" pitchFamily="34" charset="0"/>
            </a:endParaRPr>
          </a:p>
        </p:txBody>
      </p:sp>
      <p:graphicFrame>
        <p:nvGraphicFramePr>
          <p:cNvPr id="4" name="Chart 3" descr="pie chart showing that of 101 applications reviewed, 61 were R-type, 19 were K-type, 11 were U-type, and 10 were P-type">
            <a:extLst>
              <a:ext uri="{FF2B5EF4-FFF2-40B4-BE49-F238E27FC236}">
                <a16:creationId xmlns:a16="http://schemas.microsoft.com/office/drawing/2014/main" id="{C9059C6D-A834-0927-55A7-7C76D912AF25}"/>
              </a:ext>
            </a:extLst>
          </p:cNvPr>
          <p:cNvGraphicFramePr>
            <a:graphicFrameLocks/>
          </p:cNvGraphicFramePr>
          <p:nvPr/>
        </p:nvGraphicFramePr>
        <p:xfrm>
          <a:off x="304799" y="1564953"/>
          <a:ext cx="5380759" cy="40324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more in-depth breakdown of grant types shown in histogram style bar graph. R-01 grants were the highest number reviewed at between 30 and 35 of the 101.">
            <a:extLst>
              <a:ext uri="{FF2B5EF4-FFF2-40B4-BE49-F238E27FC236}">
                <a16:creationId xmlns:a16="http://schemas.microsoft.com/office/drawing/2014/main" id="{1DE18E7C-1BAE-F8ED-D0FB-FD7E57AEECAD}"/>
              </a:ext>
            </a:extLst>
          </p:cNvPr>
          <p:cNvGraphicFramePr>
            <a:graphicFrameLocks/>
          </p:cNvGraphicFramePr>
          <p:nvPr/>
        </p:nvGraphicFramePr>
        <p:xfrm>
          <a:off x="6002482" y="2199020"/>
          <a:ext cx="5380759" cy="33510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0339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D091-D4F9-2AC6-F524-EF97D04B63F2}"/>
              </a:ext>
            </a:extLst>
          </p:cNvPr>
          <p:cNvSpPr>
            <a:spLocks noGrp="1"/>
          </p:cNvSpPr>
          <p:nvPr>
            <p:ph type="ctrTitle"/>
          </p:nvPr>
        </p:nvSpPr>
        <p:spPr>
          <a:xfrm>
            <a:off x="5860628" y="2423160"/>
            <a:ext cx="5416971" cy="1828800"/>
          </a:xfrm>
        </p:spPr>
        <p:txBody>
          <a:bodyPr wrap="square" anchor="b">
            <a:normAutofit/>
          </a:bodyPr>
          <a:lstStyle/>
          <a:p>
            <a:r>
              <a:rPr lang="en-US"/>
              <a:t>Key Findings by DMS Policy Elements</a:t>
            </a:r>
          </a:p>
        </p:txBody>
      </p:sp>
    </p:spTree>
    <p:extLst>
      <p:ext uri="{BB962C8B-B14F-4D97-AF65-F5344CB8AC3E}">
        <p14:creationId xmlns:p14="http://schemas.microsoft.com/office/powerpoint/2010/main" val="4268124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1720488" y="452018"/>
            <a:ext cx="9648825" cy="992375"/>
          </a:xfrm>
        </p:spPr>
        <p:txBody>
          <a:bodyPr/>
          <a:lstStyle/>
          <a:p>
            <a:r>
              <a:rPr lang="en-US" i="0">
                <a:solidFill>
                  <a:schemeClr val="accent4">
                    <a:lumMod val="75000"/>
                  </a:schemeClr>
                </a:solidFill>
                <a:latin typeface="Arial" panose="020B0604020202020204" pitchFamily="34" charset="0"/>
                <a:cs typeface="Arial" panose="020B0604020202020204" pitchFamily="34" charset="0"/>
              </a:rPr>
              <a:t>Element 1</a:t>
            </a:r>
            <a:br>
              <a:rPr lang="en-US" sz="2000">
                <a:solidFill>
                  <a:schemeClr val="accent4">
                    <a:lumMod val="75000"/>
                  </a:schemeClr>
                </a:solidFill>
                <a:latin typeface="Arial" panose="020B0604020202020204" pitchFamily="34" charset="0"/>
                <a:cs typeface="Arial" panose="020B0604020202020204" pitchFamily="34" charset="0"/>
              </a:rPr>
            </a:br>
            <a:endParaRPr lang="en-US" sz="2000" b="1">
              <a:solidFill>
                <a:schemeClr val="accent4">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D12AD1-DAC1-89B2-609E-7C9F81CA73FB}"/>
              </a:ext>
            </a:extLst>
          </p:cNvPr>
          <p:cNvSpPr txBox="1"/>
          <p:nvPr/>
        </p:nvSpPr>
        <p:spPr>
          <a:xfrm>
            <a:off x="10600267" y="61770"/>
            <a:ext cx="1807333" cy="830997"/>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mc:AlternateContent xmlns:mc="http://schemas.openxmlformats.org/markup-compatibility/2006" xmlns:cx1="http://schemas.microsoft.com/office/drawing/2015/9/8/chartex">
        <mc:Choice Requires="cx1">
          <p:graphicFrame>
            <p:nvGraphicFramePr>
              <p:cNvPr id="5" name="Chart 4" descr="Boxes of different sizes show the categories of scientific research included in the plans that were reviewed. The most frequent data types were genomic, imaging, clinical, and biological assays.">
                <a:extLst>
                  <a:ext uri="{FF2B5EF4-FFF2-40B4-BE49-F238E27FC236}">
                    <a16:creationId xmlns:a16="http://schemas.microsoft.com/office/drawing/2014/main" id="{3F2C87F3-6319-46A4-BE40-AB7B3D0B6E88}"/>
                  </a:ext>
                  <a:ext uri="{147F2762-F138-4A5C-976F-8EAC2B608ADB}">
                    <a16:predDERef xmlns:a16="http://schemas.microsoft.com/office/drawing/2014/main" pred="{7B0879FB-2203-4778-9D14-5B196BCB0B9C}"/>
                  </a:ext>
                </a:extLst>
              </p:cNvPr>
              <p:cNvGraphicFramePr>
                <a:graphicFrameLocks/>
              </p:cNvGraphicFramePr>
              <p:nvPr/>
            </p:nvGraphicFramePr>
            <p:xfrm>
              <a:off x="-49332" y="1131887"/>
              <a:ext cx="5834743" cy="49799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descr="Boxes of different sizes show the categories of scientific research included in the plans that were reviewed. The most frequent data types were genomic, imaging, clinical, and biological assays.">
                <a:extLst>
                  <a:ext uri="{FF2B5EF4-FFF2-40B4-BE49-F238E27FC236}">
                    <a16:creationId xmlns:a16="http://schemas.microsoft.com/office/drawing/2014/main" id="{3F2C87F3-6319-46A4-BE40-AB7B3D0B6E88}"/>
                  </a:ext>
                  <a:ext uri="{147F2762-F138-4A5C-976F-8EAC2B608ADB}">
                    <a16:predDERef xmlns:a16="http://schemas.microsoft.com/office/drawing/2014/main" pred="{7B0879FB-2203-4778-9D14-5B196BCB0B9C}"/>
                  </a:ext>
                </a:extLst>
              </p:cNvPr>
              <p:cNvPicPr>
                <a:picLocks noGrp="1" noRot="1" noChangeAspect="1" noMove="1" noResize="1" noEditPoints="1" noAdjustHandles="1" noChangeArrowheads="1" noChangeShapeType="1"/>
              </p:cNvPicPr>
              <p:nvPr/>
            </p:nvPicPr>
            <p:blipFill>
              <a:blip r:embed="rId4"/>
              <a:stretch>
                <a:fillRect/>
              </a:stretch>
            </p:blipFill>
            <p:spPr>
              <a:xfrm>
                <a:off x="-49332" y="1131887"/>
                <a:ext cx="5834743" cy="4979988"/>
              </a:xfrm>
              <a:prstGeom prst="rect">
                <a:avLst/>
              </a:prstGeom>
            </p:spPr>
          </p:pic>
        </mc:Fallback>
      </mc:AlternateContent>
      <p:sp>
        <p:nvSpPr>
          <p:cNvPr id="4" name="Content Placeholder 2">
            <a:extLst>
              <a:ext uri="{FF2B5EF4-FFF2-40B4-BE49-F238E27FC236}">
                <a16:creationId xmlns:a16="http://schemas.microsoft.com/office/drawing/2014/main" id="{EA61D6BE-1F7B-101E-EE1B-E20C86E7C381}"/>
              </a:ext>
            </a:extLst>
          </p:cNvPr>
          <p:cNvSpPr txBox="1">
            <a:spLocks/>
          </p:cNvSpPr>
          <p:nvPr/>
        </p:nvSpPr>
        <p:spPr>
          <a:xfrm>
            <a:off x="6182602" y="302238"/>
            <a:ext cx="5834743" cy="2159953"/>
          </a:xfrm>
          <a:prstGeom prst="rect">
            <a:avLst/>
          </a:prstGeom>
        </p:spPr>
        <p:txBody>
          <a:bodyPr vert="horz" lIns="0" tIns="45720" rIns="0" bIns="45720" rtlCol="0">
            <a:normAutofit fontScale="6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fontAlgn="base">
              <a:lnSpc>
                <a:spcPct val="110000"/>
              </a:lnSpc>
              <a:spcBef>
                <a:spcPts val="0"/>
              </a:spcBef>
              <a:spcAft>
                <a:spcPts val="0"/>
              </a:spcAft>
              <a:buClr>
                <a:srgbClr val="BB0E3D"/>
              </a:buClr>
              <a:buNone/>
            </a:pPr>
            <a:r>
              <a:rPr lang="en-US" sz="4500" b="1" dirty="0">
                <a:solidFill>
                  <a:srgbClr val="2A71A5">
                    <a:lumMod val="75000"/>
                  </a:srgbClr>
                </a:solidFill>
                <a:latin typeface="Arial" panose="020B0604020202020204" pitchFamily="34" charset="0"/>
                <a:cs typeface="Arial" panose="020B0604020202020204" pitchFamily="34" charset="0"/>
              </a:rPr>
              <a:t>Data Type</a:t>
            </a:r>
            <a:br>
              <a:rPr lang="en-US" b="1" dirty="0">
                <a:solidFill>
                  <a:srgbClr val="2A71A5">
                    <a:lumMod val="75000"/>
                  </a:srgbClr>
                </a:solidFill>
                <a:latin typeface="Arial" panose="020B0604020202020204" pitchFamily="34" charset="0"/>
                <a:cs typeface="Arial" panose="020B0604020202020204" pitchFamily="34" charset="0"/>
              </a:rPr>
            </a:br>
            <a:endParaRPr lang="en-US" b="1" dirty="0">
              <a:solidFill>
                <a:srgbClr val="2A71A5">
                  <a:lumMod val="75000"/>
                </a:srgbClr>
              </a:solidFill>
              <a:latin typeface="Arial" panose="020B0604020202020204" pitchFamily="34" charset="0"/>
              <a:cs typeface="Arial" panose="020B0604020202020204" pitchFamily="34" charset="0"/>
            </a:endParaRPr>
          </a:p>
          <a:p>
            <a:pPr marL="0" indent="0" defTabSz="1219170" fontAlgn="base">
              <a:lnSpc>
                <a:spcPct val="110000"/>
              </a:lnSpc>
              <a:spcBef>
                <a:spcPts val="0"/>
              </a:spcBef>
              <a:spcAft>
                <a:spcPts val="0"/>
              </a:spcAft>
              <a:buClr>
                <a:srgbClr val="BB0E3D"/>
              </a:buClr>
              <a:buNone/>
            </a:pPr>
            <a:r>
              <a:rPr lang="en-US" sz="2600" dirty="0">
                <a:solidFill>
                  <a:srgbClr val="606060"/>
                </a:solidFill>
                <a:latin typeface="Arial" panose="020B0604020202020204" pitchFamily="34" charset="0"/>
                <a:cs typeface="Arial" panose="020B0604020202020204" pitchFamily="34" charset="0"/>
              </a:rPr>
              <a:t>Instruction: </a:t>
            </a:r>
          </a:p>
          <a:p>
            <a:pPr marL="0" indent="0" defTabSz="1219170" fontAlgn="base">
              <a:lnSpc>
                <a:spcPct val="110000"/>
              </a:lnSpc>
              <a:spcBef>
                <a:spcPts val="0"/>
              </a:spcBef>
              <a:spcAft>
                <a:spcPts val="0"/>
              </a:spcAft>
              <a:buClr>
                <a:srgbClr val="BB0E3D"/>
              </a:buClr>
              <a:buNone/>
            </a:pPr>
            <a:r>
              <a:rPr lang="en-US" sz="2600" dirty="0">
                <a:solidFill>
                  <a:srgbClr val="606060"/>
                </a:solidFill>
                <a:latin typeface="Arial" panose="020B0604020202020204" pitchFamily="34" charset="0"/>
                <a:cs typeface="Arial" panose="020B0604020202020204" pitchFamily="34" charset="0"/>
              </a:rPr>
              <a:t>(1A) Summarize the types and estimated amount of scientific data expected to be generated in the project. </a:t>
            </a:r>
          </a:p>
          <a:p>
            <a:pPr marL="0" indent="0" defTabSz="1219170" fontAlgn="base">
              <a:lnSpc>
                <a:spcPct val="110000"/>
              </a:lnSpc>
              <a:spcBef>
                <a:spcPts val="0"/>
              </a:spcBef>
              <a:spcAft>
                <a:spcPts val="0"/>
              </a:spcAft>
              <a:buClr>
                <a:srgbClr val="BB0E3D"/>
              </a:buClr>
              <a:buNone/>
            </a:pPr>
            <a:r>
              <a:rPr lang="en-US" sz="2600" dirty="0">
                <a:solidFill>
                  <a:srgbClr val="606060"/>
                </a:solidFill>
                <a:latin typeface="Arial" panose="020B0604020202020204" pitchFamily="34" charset="0"/>
                <a:cs typeface="Arial" panose="020B0604020202020204" pitchFamily="34" charset="0"/>
              </a:rPr>
              <a:t>(1B) Describe which scientific data from the project will be preserved and shared and provide the rationale for this decision.</a:t>
            </a:r>
          </a:p>
          <a:p>
            <a:pPr marL="0" indent="0" defTabSz="1219170" fontAlgn="base">
              <a:lnSpc>
                <a:spcPct val="110000"/>
              </a:lnSpc>
              <a:spcBef>
                <a:spcPts val="0"/>
              </a:spcBef>
              <a:spcAft>
                <a:spcPts val="0"/>
              </a:spcAft>
              <a:buClr>
                <a:srgbClr val="BB0E3D"/>
              </a:buClr>
              <a:buNone/>
            </a:pPr>
            <a:endParaRPr lang="en-US" sz="1800" dirty="0">
              <a:solidFill>
                <a:srgbClr val="606060"/>
              </a:solidFill>
              <a:latin typeface="Arial" panose="020B0604020202020204" pitchFamily="34" charset="0"/>
              <a:cs typeface="Arial" panose="020B0604020202020204" pitchFamily="34" charset="0"/>
            </a:endParaRPr>
          </a:p>
          <a:p>
            <a:pPr marL="0" indent="0" defTabSz="1219170" fontAlgn="base">
              <a:lnSpc>
                <a:spcPct val="110000"/>
              </a:lnSpc>
              <a:spcBef>
                <a:spcPts val="0"/>
              </a:spcBef>
              <a:spcAft>
                <a:spcPts val="0"/>
              </a:spcAft>
              <a:buClr>
                <a:srgbClr val="BB0E3D"/>
              </a:buClr>
              <a:buNone/>
            </a:pPr>
            <a:endParaRPr lang="en-US" b="1" dirty="0">
              <a:solidFill>
                <a:srgbClr val="2A71A5">
                  <a:lumMod val="75000"/>
                </a:srgbClr>
              </a:solidFill>
              <a:latin typeface="Calibri" panose="020F0502020204030204" pitchFamily="34" charset="0"/>
            </a:endParaRPr>
          </a:p>
        </p:txBody>
      </p:sp>
      <p:sp>
        <p:nvSpPr>
          <p:cNvPr id="7" name="TextBox 6">
            <a:extLst>
              <a:ext uri="{FF2B5EF4-FFF2-40B4-BE49-F238E27FC236}">
                <a16:creationId xmlns:a16="http://schemas.microsoft.com/office/drawing/2014/main" id="{B8F1B1AC-EB85-69B1-2DB6-B75873CE3199}"/>
              </a:ext>
            </a:extLst>
          </p:cNvPr>
          <p:cNvSpPr txBox="1"/>
          <p:nvPr/>
        </p:nvSpPr>
        <p:spPr>
          <a:xfrm>
            <a:off x="6018802" y="2182779"/>
            <a:ext cx="5834743" cy="4185761"/>
          </a:xfrm>
          <a:prstGeom prst="rect">
            <a:avLst/>
          </a:prstGeom>
          <a:noFill/>
        </p:spPr>
        <p:txBody>
          <a:bodyPr wrap="square" rtlCol="0">
            <a:spAutoFit/>
          </a:bodyPr>
          <a:lstStyle/>
          <a:p>
            <a:pPr defTabSz="609585" fontAlgn="base">
              <a:spcBef>
                <a:spcPct val="0"/>
              </a:spcBef>
              <a:spcAft>
                <a:spcPct val="0"/>
              </a:spcAft>
              <a:buClrTx/>
            </a:pPr>
            <a:r>
              <a:rPr lang="en-US" kern="1200" dirty="0">
                <a:solidFill>
                  <a:srgbClr val="606060"/>
                </a:solidFill>
                <a:latin typeface="Arial" panose="020B0604020202020204" pitchFamily="34" charset="0"/>
                <a:ea typeface="ＭＳ Ｐゴシック" charset="0"/>
                <a:cs typeface="Arial" panose="020B0604020202020204" pitchFamily="34" charset="0"/>
              </a:rPr>
              <a:t>1A:  </a:t>
            </a:r>
            <a:endParaRPr lang="en-US" kern="1200" dirty="0">
              <a:solidFill>
                <a:srgbClr val="606060"/>
              </a:solidFill>
              <a:latin typeface="Arial" panose="020B0604020202020204" pitchFamily="34" charset="0"/>
              <a:ea typeface="Times New Roman" panose="02020603050405020304" pitchFamily="18" charset="0"/>
              <a:cs typeface="Arial" panose="020B0604020202020204" pitchFamily="34" charset="0"/>
            </a:endParaRPr>
          </a:p>
          <a:p>
            <a:pPr marL="285744"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55% listed Data type AND amount, 40% ONLY data type</a:t>
            </a:r>
          </a:p>
          <a:p>
            <a:pPr marL="285744"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Most defined ‘amount’ by some measure of number of subjects or samples</a:t>
            </a:r>
          </a:p>
          <a:p>
            <a:pPr defTabSz="609585" fontAlgn="base">
              <a:spcBef>
                <a:spcPct val="0"/>
              </a:spcBef>
              <a:spcAft>
                <a:spcPct val="0"/>
              </a:spcAft>
              <a:buClrTx/>
            </a:pPr>
            <a:endParaRPr lang="en-US" kern="1200" dirty="0">
              <a:solidFill>
                <a:srgbClr val="606060"/>
              </a:solidFill>
              <a:latin typeface="Arial" panose="020B0604020202020204" pitchFamily="34" charset="0"/>
              <a:ea typeface="ＭＳ Ｐゴシック" charset="0"/>
              <a:cs typeface="Arial" panose="020B0604020202020204" pitchFamily="34" charset="0"/>
            </a:endParaRPr>
          </a:p>
          <a:p>
            <a:pPr defTabSz="609585" fontAlgn="base">
              <a:spcBef>
                <a:spcPct val="0"/>
              </a:spcBef>
              <a:spcAft>
                <a:spcPct val="0"/>
              </a:spcAft>
              <a:buClrTx/>
            </a:pPr>
            <a:r>
              <a:rPr lang="en-US" kern="1200" dirty="0">
                <a:solidFill>
                  <a:srgbClr val="606060"/>
                </a:solidFill>
                <a:latin typeface="Arial" panose="020B0604020202020204" pitchFamily="34" charset="0"/>
                <a:ea typeface="ＭＳ Ｐゴシック" charset="0"/>
                <a:cs typeface="Arial" panose="020B0604020202020204" pitchFamily="34" charset="0"/>
              </a:rPr>
              <a:t>1B: </a:t>
            </a:r>
          </a:p>
          <a:p>
            <a:pPr marL="285744"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25 of the 101 plans specifically noted which data would </a:t>
            </a:r>
            <a:r>
              <a:rPr lang="en-US" i="1" kern="1200" dirty="0">
                <a:solidFill>
                  <a:srgbClr val="606060"/>
                </a:solidFill>
                <a:latin typeface="Arial" panose="020B0604020202020204" pitchFamily="34" charset="0"/>
                <a:ea typeface="ＭＳ Ｐゴシック" charset="0"/>
                <a:cs typeface="Arial" panose="020B0604020202020204" pitchFamily="34" charset="0"/>
              </a:rPr>
              <a:t>not </a:t>
            </a:r>
            <a:r>
              <a:rPr lang="en-US" kern="1200" dirty="0">
                <a:solidFill>
                  <a:srgbClr val="606060"/>
                </a:solidFill>
                <a:latin typeface="Arial" panose="020B0604020202020204" pitchFamily="34" charset="0"/>
                <a:ea typeface="ＭＳ Ｐゴシック" charset="0"/>
                <a:cs typeface="Arial" panose="020B0604020202020204" pitchFamily="34" charset="0"/>
              </a:rPr>
              <a:t>be shared</a:t>
            </a:r>
          </a:p>
          <a:p>
            <a:pPr marL="285744" indent="-285744" defTabSz="609585" fontAlgn="base">
              <a:spcBef>
                <a:spcPct val="0"/>
              </a:spcBef>
              <a:spcAft>
                <a:spcPct val="0"/>
              </a:spcAft>
              <a:buClrTx/>
              <a:buFont typeface="Arial" panose="020B0604020202020204" pitchFamily="34" charset="0"/>
              <a:buChar char="•"/>
            </a:pPr>
            <a:endParaRPr lang="en-US" kern="1200" dirty="0">
              <a:solidFill>
                <a:srgbClr val="606060"/>
              </a:solidFill>
              <a:latin typeface="Arial" panose="020B0604020202020204" pitchFamily="34" charset="0"/>
              <a:ea typeface="ＭＳ Ｐゴシック" charset="0"/>
              <a:cs typeface="Arial" panose="020B0604020202020204" pitchFamily="34" charset="0"/>
            </a:endParaRPr>
          </a:p>
          <a:p>
            <a:pPr marL="285744" indent="-285744" defTabSz="609585" fontAlgn="base">
              <a:spcBef>
                <a:spcPct val="0"/>
              </a:spcBef>
              <a:spcAft>
                <a:spcPct val="0"/>
              </a:spcAft>
              <a:buClrTx/>
              <a:buFont typeface="Arial" panose="020B0604020202020204" pitchFamily="34" charset="0"/>
              <a:buChar char="•"/>
            </a:pPr>
            <a:r>
              <a:rPr lang="en-US" i="1" kern="1200" dirty="0">
                <a:solidFill>
                  <a:srgbClr val="606060"/>
                </a:solidFill>
                <a:latin typeface="Arial" panose="020B0604020202020204" pitchFamily="34" charset="0"/>
                <a:ea typeface="ＭＳ Ｐゴシック" charset="0"/>
                <a:cs typeface="Arial" panose="020B0604020202020204" pitchFamily="34" charset="0"/>
              </a:rPr>
              <a:t>Tips:</a:t>
            </a:r>
          </a:p>
          <a:p>
            <a:pPr marL="742932" lvl="1"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Using a table format to line up elements and sub-elements would help track writing necessary information expected by the DMS.</a:t>
            </a:r>
          </a:p>
          <a:p>
            <a:pPr marL="742932" lvl="1"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While data amount might be difficult to estimate in GB/TB, at least describe the # study subjects, # technical or biological replicates, # time points, etc.</a:t>
            </a:r>
          </a:p>
          <a:p>
            <a:pPr marL="742932" lvl="1" indent="-285744" defTabSz="609585" fontAlgn="base">
              <a:spcBef>
                <a:spcPct val="0"/>
              </a:spcBef>
              <a:spcAft>
                <a:spcPct val="0"/>
              </a:spcAft>
              <a:buClrTx/>
              <a:buFont typeface="Arial" panose="020B0604020202020204" pitchFamily="34" charset="0"/>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Provide sound justification for why data cannot be shared if applicable.</a:t>
            </a:r>
          </a:p>
          <a:p>
            <a:pPr defTabSz="609585" fontAlgn="base">
              <a:spcBef>
                <a:spcPct val="0"/>
              </a:spcBef>
              <a:spcAft>
                <a:spcPct val="0"/>
              </a:spcAft>
              <a:buClrTx/>
            </a:pPr>
            <a:endParaRPr lang="en-US" kern="1200" dirty="0">
              <a:solidFill>
                <a:srgbClr val="60606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1326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988371" y="307279"/>
            <a:ext cx="9906000" cy="495204"/>
          </a:xfrm>
        </p:spPr>
        <p:txBody>
          <a:bodyPr/>
          <a:lstStyle/>
          <a:p>
            <a:r>
              <a:rPr lang="en-US" i="0" dirty="0">
                <a:solidFill>
                  <a:schemeClr val="accent4">
                    <a:lumMod val="75000"/>
                  </a:schemeClr>
                </a:solidFill>
                <a:latin typeface="Arial" panose="020B0604020202020204" pitchFamily="34" charset="0"/>
                <a:cs typeface="Arial" panose="020B0604020202020204" pitchFamily="34" charset="0"/>
              </a:rPr>
              <a:t>Element 2</a:t>
            </a:r>
          </a:p>
        </p:txBody>
      </p:sp>
      <p:sp>
        <p:nvSpPr>
          <p:cNvPr id="3" name="Content Placeholder 2">
            <a:extLst>
              <a:ext uri="{FF2B5EF4-FFF2-40B4-BE49-F238E27FC236}">
                <a16:creationId xmlns:a16="http://schemas.microsoft.com/office/drawing/2014/main" id="{D82222C3-1CF7-64A9-5166-237EB906ABFA}"/>
              </a:ext>
            </a:extLst>
          </p:cNvPr>
          <p:cNvSpPr>
            <a:spLocks noGrp="1"/>
          </p:cNvSpPr>
          <p:nvPr>
            <p:ph idx="4294967295"/>
          </p:nvPr>
        </p:nvSpPr>
        <p:spPr>
          <a:xfrm>
            <a:off x="1145383" y="1245039"/>
            <a:ext cx="9982200" cy="1312572"/>
          </a:xfrm>
        </p:spPr>
        <p:txBody>
          <a:bodyPr>
            <a:normAutofit lnSpcReduction="10000"/>
          </a:bodyPr>
          <a:lstStyle/>
          <a:p>
            <a:pPr marL="0" indent="0">
              <a:buNone/>
            </a:pPr>
            <a:r>
              <a:rPr lang="en-US" sz="2800" b="1" dirty="0">
                <a:solidFill>
                  <a:schemeClr val="accent4">
                    <a:lumMod val="75000"/>
                  </a:schemeClr>
                </a:solidFill>
                <a:latin typeface="Arial" panose="020B0604020202020204" pitchFamily="34" charset="0"/>
                <a:cs typeface="Arial" panose="020B0604020202020204" pitchFamily="34" charset="0"/>
              </a:rPr>
              <a:t>Related Tools, Software and/or Code </a:t>
            </a:r>
            <a:br>
              <a:rPr lang="en-US" b="1" dirty="0">
                <a:solidFill>
                  <a:schemeClr val="accent4">
                    <a:lumMod val="75000"/>
                  </a:schemeClr>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Instruction: “State whether specialized tools, software, and/or code are needed to access or manipulate shared scientific data, and if so, </a:t>
            </a:r>
            <a:r>
              <a:rPr lang="en-US" sz="1800" b="1" dirty="0">
                <a:solidFill>
                  <a:schemeClr val="tx1"/>
                </a:solidFill>
                <a:latin typeface="Arial" panose="020B0604020202020204" pitchFamily="34" charset="0"/>
                <a:cs typeface="Arial" panose="020B0604020202020204" pitchFamily="34" charset="0"/>
              </a:rPr>
              <a:t>provide the name</a:t>
            </a:r>
            <a:r>
              <a:rPr lang="en-US" sz="1800" dirty="0">
                <a:solidFill>
                  <a:schemeClr val="tx1"/>
                </a:solidFill>
                <a:latin typeface="Arial" panose="020B0604020202020204" pitchFamily="34" charset="0"/>
                <a:cs typeface="Arial" panose="020B0604020202020204" pitchFamily="34" charset="0"/>
              </a:rPr>
              <a:t>(s) of the needed tool(s) and software and </a:t>
            </a:r>
            <a:r>
              <a:rPr lang="en-US" sz="1800" b="1" dirty="0">
                <a:solidFill>
                  <a:schemeClr val="tx1"/>
                </a:solidFill>
                <a:latin typeface="Arial" panose="020B0604020202020204" pitchFamily="34" charset="0"/>
                <a:cs typeface="Arial" panose="020B0604020202020204" pitchFamily="34" charset="0"/>
              </a:rPr>
              <a:t>specify how </a:t>
            </a:r>
            <a:r>
              <a:rPr lang="en-US" sz="1800" dirty="0">
                <a:solidFill>
                  <a:schemeClr val="tx1"/>
                </a:solidFill>
                <a:latin typeface="Arial" panose="020B0604020202020204" pitchFamily="34" charset="0"/>
                <a:cs typeface="Arial" panose="020B0604020202020204" pitchFamily="34" charset="0"/>
              </a:rPr>
              <a:t>they can be accessed.”</a:t>
            </a:r>
          </a:p>
          <a:p>
            <a:pPr marL="0" indent="0">
              <a:buNone/>
            </a:pPr>
            <a:endParaRPr lang="en-US" sz="2000" b="1" dirty="0">
              <a:solidFill>
                <a:schemeClr val="accent4">
                  <a:lumMod val="75000"/>
                </a:schemeClr>
              </a:solidFill>
              <a:latin typeface="Calibri" panose="020F0502020204030204" pitchFamily="34" charset="0"/>
            </a:endParaRPr>
          </a:p>
        </p:txBody>
      </p:sp>
      <p:sp>
        <p:nvSpPr>
          <p:cNvPr id="14" name="TextBox 13">
            <a:extLst>
              <a:ext uri="{FF2B5EF4-FFF2-40B4-BE49-F238E27FC236}">
                <a16:creationId xmlns:a16="http://schemas.microsoft.com/office/drawing/2014/main" id="{C1646D56-84E5-96C2-89EE-7F26D1FE536F}"/>
              </a:ext>
            </a:extLst>
          </p:cNvPr>
          <p:cNvSpPr txBox="1"/>
          <p:nvPr/>
        </p:nvSpPr>
        <p:spPr>
          <a:xfrm>
            <a:off x="1145384" y="2803775"/>
            <a:ext cx="5060625" cy="338554"/>
          </a:xfrm>
          <a:prstGeom prst="rect">
            <a:avLst/>
          </a:prstGeom>
          <a:solidFill>
            <a:schemeClr val="bg1"/>
          </a:solidFill>
        </p:spPr>
        <p:txBody>
          <a:bodyPr wrap="square" rtlCol="0">
            <a:spAutoFit/>
          </a:bodyPr>
          <a:lstStyle/>
          <a:p>
            <a:pPr defTabSz="609585" fontAlgn="base">
              <a:spcBef>
                <a:spcPct val="0"/>
              </a:spcBef>
              <a:spcAft>
                <a:spcPct val="0"/>
              </a:spcAft>
              <a:buClrTx/>
            </a:pPr>
            <a:r>
              <a:rPr lang="en-US" sz="1600" u="sng" kern="1200" dirty="0">
                <a:solidFill>
                  <a:srgbClr val="606060"/>
                </a:solidFill>
                <a:latin typeface="Arial" panose="020B0604020202020204" pitchFamily="34" charset="0"/>
                <a:ea typeface="ＭＳ Ｐゴシック" charset="0"/>
                <a:cs typeface="Arial" panose="020B0604020202020204" pitchFamily="34" charset="0"/>
              </a:rPr>
              <a:t>Does the plan include the names of tools needed:</a:t>
            </a:r>
          </a:p>
        </p:txBody>
      </p:sp>
      <p:sp>
        <p:nvSpPr>
          <p:cNvPr id="6" name="TextBox 5">
            <a:extLst>
              <a:ext uri="{FF2B5EF4-FFF2-40B4-BE49-F238E27FC236}">
                <a16:creationId xmlns:a16="http://schemas.microsoft.com/office/drawing/2014/main" id="{7EE18BE6-D783-C7DC-CA56-79D206B30E9A}"/>
              </a:ext>
            </a:extLst>
          </p:cNvPr>
          <p:cNvSpPr txBox="1"/>
          <p:nvPr/>
        </p:nvSpPr>
        <p:spPr>
          <a:xfrm>
            <a:off x="1724759" y="5014321"/>
            <a:ext cx="5213187" cy="584775"/>
          </a:xfrm>
          <a:prstGeom prst="rect">
            <a:avLst/>
          </a:prstGeom>
          <a:noFill/>
        </p:spPr>
        <p:txBody>
          <a:bodyPr wrap="square" rtlCol="0">
            <a:spAutoFit/>
          </a:bodyPr>
          <a:lstStyle/>
          <a:p>
            <a:pPr defTabSz="609585" fontAlgn="base">
              <a:spcBef>
                <a:spcPct val="0"/>
              </a:spcBef>
              <a:spcAft>
                <a:spcPct val="0"/>
              </a:spcAft>
              <a:buClrTx/>
            </a:pPr>
            <a:r>
              <a:rPr lang="en-US" sz="1600" u="sng" kern="1200" dirty="0">
                <a:solidFill>
                  <a:srgbClr val="606060"/>
                </a:solidFill>
                <a:latin typeface="Arial" panose="020B0604020202020204" pitchFamily="34" charset="0"/>
                <a:ea typeface="ＭＳ Ｐゴシック" charset="0"/>
                <a:cs typeface="Arial" panose="020B0604020202020204" pitchFamily="34" charset="0"/>
              </a:rPr>
              <a:t>How tools can be accessed</a:t>
            </a:r>
            <a:r>
              <a:rPr lang="en-US" sz="1600" kern="1200" dirty="0">
                <a:solidFill>
                  <a:srgbClr val="606060"/>
                </a:solidFill>
                <a:latin typeface="Arial" panose="020B0604020202020204" pitchFamily="34" charset="0"/>
                <a:ea typeface="ＭＳ Ｐゴシック" charset="0"/>
                <a:cs typeface="Arial" panose="020B0604020202020204" pitchFamily="34" charset="0"/>
              </a:rPr>
              <a:t>:</a:t>
            </a:r>
          </a:p>
          <a:p>
            <a:pPr marL="171446" indent="-171446" defTabSz="609585" fontAlgn="base">
              <a:spcBef>
                <a:spcPct val="0"/>
              </a:spcBef>
              <a:spcAft>
                <a:spcPct val="0"/>
              </a:spcAft>
              <a:buClrTx/>
              <a:buFont typeface="Arial" panose="020B0604020202020204" pitchFamily="34" charset="0"/>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Only </a:t>
            </a:r>
            <a:r>
              <a:rPr lang="en-US" sz="1600" b="1" kern="1200" dirty="0">
                <a:solidFill>
                  <a:srgbClr val="C00000"/>
                </a:solidFill>
                <a:latin typeface="Arial" panose="020B0604020202020204" pitchFamily="34" charset="0"/>
                <a:ea typeface="ＭＳ Ｐゴシック" charset="0"/>
                <a:cs typeface="Arial" panose="020B0604020202020204" pitchFamily="34" charset="0"/>
              </a:rPr>
              <a:t>52%</a:t>
            </a:r>
            <a:r>
              <a:rPr lang="en-US" sz="1600" kern="1200" dirty="0">
                <a:solidFill>
                  <a:srgbClr val="606060"/>
                </a:solidFill>
                <a:latin typeface="Arial" panose="020B0604020202020204" pitchFamily="34" charset="0"/>
                <a:ea typeface="ＭＳ Ｐゴシック" charset="0"/>
                <a:cs typeface="Arial" panose="020B0604020202020204" pitchFamily="34" charset="0"/>
              </a:rPr>
              <a:t> described how tools can be accessed</a:t>
            </a:r>
          </a:p>
        </p:txBody>
      </p:sp>
      <p:sp>
        <p:nvSpPr>
          <p:cNvPr id="13" name="TextBox 12">
            <a:extLst>
              <a:ext uri="{FF2B5EF4-FFF2-40B4-BE49-F238E27FC236}">
                <a16:creationId xmlns:a16="http://schemas.microsoft.com/office/drawing/2014/main" id="{2EF9C419-3CCF-7B0B-82D8-76D9D6E4B644}"/>
              </a:ext>
            </a:extLst>
          </p:cNvPr>
          <p:cNvSpPr txBox="1"/>
          <p:nvPr/>
        </p:nvSpPr>
        <p:spPr>
          <a:xfrm>
            <a:off x="7906761" y="2658753"/>
            <a:ext cx="2813441" cy="769634"/>
          </a:xfrm>
          <a:prstGeom prst="rect">
            <a:avLst/>
          </a:prstGeom>
          <a:noFill/>
        </p:spPr>
        <p:txBody>
          <a:bodyPr wrap="square" rtlCol="0">
            <a:spAutoFit/>
          </a:bodyPr>
          <a:lstStyle/>
          <a:p>
            <a:pPr algn="ctr" defTabSz="609585" fontAlgn="base">
              <a:spcBef>
                <a:spcPct val="0"/>
              </a:spcBef>
              <a:spcAft>
                <a:spcPct val="0"/>
              </a:spcAft>
              <a:buClrTx/>
            </a:pPr>
            <a:r>
              <a:rPr lang="en-US" sz="1467" i="1" u="sng" kern="1200" dirty="0">
                <a:solidFill>
                  <a:srgbClr val="606060"/>
                </a:solidFill>
                <a:latin typeface="Arial" panose="020B0604020202020204" pitchFamily="34" charset="0"/>
                <a:ea typeface="ＭＳ Ｐゴシック" charset="0"/>
                <a:cs typeface="Arial" panose="020B0604020202020204" pitchFamily="34" charset="0"/>
              </a:rPr>
              <a:t>Food for thought</a:t>
            </a:r>
            <a:r>
              <a:rPr lang="en-US" sz="1467" kern="1200" dirty="0">
                <a:solidFill>
                  <a:srgbClr val="606060"/>
                </a:solidFill>
                <a:latin typeface="Arial" panose="020B0604020202020204" pitchFamily="34" charset="0"/>
                <a:ea typeface="ＭＳ Ｐゴシック" charset="0"/>
                <a:cs typeface="Arial" panose="020B0604020202020204" pitchFamily="34" charset="0"/>
              </a:rPr>
              <a:t>: Are proposed tools free of charge for secondary users?</a:t>
            </a:r>
          </a:p>
        </p:txBody>
      </p:sp>
      <p:grpSp>
        <p:nvGrpSpPr>
          <p:cNvPr id="12" name="Group 11" descr="Circles and Venn diagram show that of the 101 plans reviewed, 24 did not list tools. Of those that did list tools, 58 listed tools that are free of charge, 48 listed tools that have a fee, and these two categories overlapped in 39 cases. ">
            <a:extLst>
              <a:ext uri="{FF2B5EF4-FFF2-40B4-BE49-F238E27FC236}">
                <a16:creationId xmlns:a16="http://schemas.microsoft.com/office/drawing/2014/main" id="{99CC4C29-E4FF-DF20-2370-A3599489B0FE}"/>
              </a:ext>
            </a:extLst>
          </p:cNvPr>
          <p:cNvGrpSpPr/>
          <p:nvPr/>
        </p:nvGrpSpPr>
        <p:grpSpPr>
          <a:xfrm>
            <a:off x="6875379" y="3429001"/>
            <a:ext cx="4018992" cy="3610545"/>
            <a:chOff x="6317634" y="2527788"/>
            <a:chExt cx="3842366" cy="3610545"/>
          </a:xfrm>
        </p:grpSpPr>
        <p:graphicFrame>
          <p:nvGraphicFramePr>
            <p:cNvPr id="4" name="Diagram 3">
              <a:extLst>
                <a:ext uri="{FF2B5EF4-FFF2-40B4-BE49-F238E27FC236}">
                  <a16:creationId xmlns:a16="http://schemas.microsoft.com/office/drawing/2014/main" id="{9961530F-8932-7BF0-9E01-CE40A577A36D}"/>
                </a:ext>
              </a:extLst>
            </p:cNvPr>
            <p:cNvGraphicFramePr/>
            <p:nvPr/>
          </p:nvGraphicFramePr>
          <p:xfrm>
            <a:off x="6317634" y="2527788"/>
            <a:ext cx="3842366" cy="361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069C983F-A981-368A-E359-104DEFA17879}"/>
                </a:ext>
              </a:extLst>
            </p:cNvPr>
            <p:cNvSpPr txBox="1"/>
            <p:nvPr/>
          </p:nvSpPr>
          <p:spPr>
            <a:xfrm>
              <a:off x="7785228" y="4174008"/>
              <a:ext cx="1201274" cy="600164"/>
            </a:xfrm>
            <a:prstGeom prst="rect">
              <a:avLst/>
            </a:prstGeom>
            <a:noFill/>
          </p:spPr>
          <p:txBody>
            <a:bodyPr wrap="square" rtlCol="0">
              <a:spAutoFit/>
            </a:bodyPr>
            <a:lstStyle/>
            <a:p>
              <a:pPr defTabSz="609585" fontAlgn="base">
                <a:spcBef>
                  <a:spcPct val="0"/>
                </a:spcBef>
                <a:spcAft>
                  <a:spcPct val="0"/>
                </a:spcAft>
                <a:buClrTx/>
              </a:pPr>
              <a:r>
                <a:rPr lang="en-US" sz="1100" kern="1200">
                  <a:latin typeface="Arial" panose="020B0604020202020204" pitchFamily="34" charset="0"/>
                  <a:ea typeface="ＭＳ Ｐゴシック" charset="0"/>
                  <a:cs typeface="Arial" panose="020B0604020202020204" pitchFamily="34" charset="0"/>
                </a:rPr>
                <a:t>Plans with for-cost tools (48)</a:t>
              </a:r>
            </a:p>
            <a:p>
              <a:pPr defTabSz="609585" fontAlgn="base">
                <a:spcBef>
                  <a:spcPct val="0"/>
                </a:spcBef>
                <a:spcAft>
                  <a:spcPct val="0"/>
                </a:spcAft>
                <a:buClrTx/>
              </a:pPr>
              <a:endParaRPr lang="en-US" sz="1100" kern="1200">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983ACD66-F582-BCE7-0CA0-B939BD67D993}"/>
                </a:ext>
              </a:extLst>
            </p:cNvPr>
            <p:cNvSpPr txBox="1"/>
            <p:nvPr/>
          </p:nvSpPr>
          <p:spPr>
            <a:xfrm>
              <a:off x="7462673" y="2872539"/>
              <a:ext cx="923192" cy="769441"/>
            </a:xfrm>
            <a:prstGeom prst="rect">
              <a:avLst/>
            </a:prstGeom>
            <a:noFill/>
          </p:spPr>
          <p:txBody>
            <a:bodyPr wrap="square" rtlCol="0">
              <a:spAutoFit/>
            </a:bodyPr>
            <a:lstStyle/>
            <a:p>
              <a:pPr defTabSz="609585" fontAlgn="base">
                <a:spcBef>
                  <a:spcPct val="0"/>
                </a:spcBef>
                <a:spcAft>
                  <a:spcPct val="0"/>
                </a:spcAft>
                <a:buClrTx/>
              </a:pPr>
              <a:r>
                <a:rPr lang="en-US" sz="1100" kern="1200">
                  <a:latin typeface="Arial" panose="020B0604020202020204" pitchFamily="34" charset="0"/>
                  <a:ea typeface="ＭＳ Ｐゴシック" charset="0"/>
                  <a:cs typeface="Arial" panose="020B0604020202020204" pitchFamily="34" charset="0"/>
                </a:rPr>
                <a:t>Plans with Free tools (58)</a:t>
              </a:r>
            </a:p>
            <a:p>
              <a:pPr defTabSz="609585" fontAlgn="base">
                <a:spcBef>
                  <a:spcPct val="0"/>
                </a:spcBef>
                <a:spcAft>
                  <a:spcPct val="0"/>
                </a:spcAft>
                <a:buClrTx/>
              </a:pPr>
              <a:endParaRPr lang="en-US" sz="1100" kern="1200">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6412F482-50B8-478E-1A7A-0706C3F3A291}"/>
                </a:ext>
              </a:extLst>
            </p:cNvPr>
            <p:cNvSpPr txBox="1"/>
            <p:nvPr/>
          </p:nvSpPr>
          <p:spPr>
            <a:xfrm rot="19303391">
              <a:off x="7687918" y="3762699"/>
              <a:ext cx="923192" cy="430887"/>
            </a:xfrm>
            <a:prstGeom prst="rect">
              <a:avLst/>
            </a:prstGeom>
            <a:noFill/>
          </p:spPr>
          <p:txBody>
            <a:bodyPr wrap="square" rtlCol="0">
              <a:spAutoFit/>
            </a:bodyPr>
            <a:lstStyle/>
            <a:p>
              <a:pPr defTabSz="609585" fontAlgn="base">
                <a:spcBef>
                  <a:spcPct val="0"/>
                </a:spcBef>
                <a:spcAft>
                  <a:spcPct val="0"/>
                </a:spcAft>
                <a:buClrTx/>
              </a:pPr>
              <a:r>
                <a:rPr lang="en-US" sz="1100" i="1" kern="1200">
                  <a:latin typeface="Arial" panose="020B0604020202020204" pitchFamily="34" charset="0"/>
                  <a:ea typeface="ＭＳ Ｐゴシック" charset="0"/>
                  <a:cs typeface="Arial" panose="020B0604020202020204" pitchFamily="34" charset="0"/>
                </a:rPr>
                <a:t>Both (39)</a:t>
              </a:r>
            </a:p>
            <a:p>
              <a:pPr defTabSz="609585" fontAlgn="base">
                <a:spcBef>
                  <a:spcPct val="0"/>
                </a:spcBef>
                <a:spcAft>
                  <a:spcPct val="0"/>
                </a:spcAft>
                <a:buClrTx/>
              </a:pPr>
              <a:endParaRPr lang="en-US" sz="1100" kern="1200">
                <a:latin typeface="Arial" panose="020B0604020202020204" pitchFamily="34" charset="0"/>
                <a:ea typeface="ＭＳ Ｐゴシック" charset="0"/>
                <a:cs typeface="Arial" panose="020B0604020202020204" pitchFamily="34" charset="0"/>
              </a:endParaRPr>
            </a:p>
          </p:txBody>
        </p:sp>
      </p:grpSp>
      <p:sp>
        <p:nvSpPr>
          <p:cNvPr id="17" name="TextBox 16">
            <a:extLst>
              <a:ext uri="{FF2B5EF4-FFF2-40B4-BE49-F238E27FC236}">
                <a16:creationId xmlns:a16="http://schemas.microsoft.com/office/drawing/2014/main" id="{2416E952-8D5C-7D1A-63AF-E3BF8B80E069}"/>
              </a:ext>
            </a:extLst>
          </p:cNvPr>
          <p:cNvSpPr txBox="1"/>
          <p:nvPr/>
        </p:nvSpPr>
        <p:spPr>
          <a:xfrm>
            <a:off x="10634133" y="61770"/>
            <a:ext cx="1773467" cy="830997"/>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p:graphicFrame>
        <p:nvGraphicFramePr>
          <p:cNvPr id="9" name="Chart 8" descr="Chart showing that of 101 plans reviewed, 79 included the names of tools needed to access or manipulate the data, 8 stated that no tools were needed, and 14 did not name tools">
            <a:extLst>
              <a:ext uri="{FF2B5EF4-FFF2-40B4-BE49-F238E27FC236}">
                <a16:creationId xmlns:a16="http://schemas.microsoft.com/office/drawing/2014/main" id="{71B21664-D2B3-48F9-A084-E47FB7537183}"/>
              </a:ext>
            </a:extLst>
          </p:cNvPr>
          <p:cNvGraphicFramePr>
            <a:graphicFrameLocks/>
          </p:cNvGraphicFramePr>
          <p:nvPr/>
        </p:nvGraphicFramePr>
        <p:xfrm>
          <a:off x="365140" y="3166653"/>
          <a:ext cx="6410248" cy="167115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51480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0E893-66B0-410B-A981-0663796A9971}"/>
              </a:ext>
            </a:extLst>
          </p:cNvPr>
          <p:cNvSpPr>
            <a:spLocks noGrp="1"/>
          </p:cNvSpPr>
          <p:nvPr>
            <p:ph type="title"/>
          </p:nvPr>
        </p:nvSpPr>
        <p:spPr/>
        <p:txBody>
          <a:bodyPr>
            <a:normAutofit fontScale="90000"/>
          </a:bodyPr>
          <a:lstStyle/>
          <a:p>
            <a:r>
              <a:rPr lang="en-US" dirty="0"/>
              <a:t>What is the Federal Demonstration Partnership (FDP)?</a:t>
            </a:r>
          </a:p>
        </p:txBody>
      </p:sp>
      <p:sp>
        <p:nvSpPr>
          <p:cNvPr id="3" name="Text Placeholder 2">
            <a:extLst>
              <a:ext uri="{FF2B5EF4-FFF2-40B4-BE49-F238E27FC236}">
                <a16:creationId xmlns:a16="http://schemas.microsoft.com/office/drawing/2014/main" id="{FD370C44-0EFD-4845-A84A-D8A2056A0630}"/>
              </a:ext>
            </a:extLst>
          </p:cNvPr>
          <p:cNvSpPr>
            <a:spLocks noGrp="1"/>
          </p:cNvSpPr>
          <p:nvPr>
            <p:ph type="body" idx="1"/>
          </p:nvPr>
        </p:nvSpPr>
        <p:spPr/>
        <p:txBody>
          <a:bodyPr>
            <a:normAutofit fontScale="77500" lnSpcReduction="20000"/>
          </a:bodyPr>
          <a:lstStyle/>
          <a:p>
            <a:pPr marL="114300" indent="0">
              <a:spcBef>
                <a:spcPts val="0"/>
              </a:spcBef>
              <a:buSzPct val="100000"/>
              <a:buNone/>
            </a:pPr>
            <a:r>
              <a:rPr lang="en-US" sz="4600" b="1" dirty="0"/>
              <a:t>FDP mission: </a:t>
            </a:r>
          </a:p>
          <a:p>
            <a:pPr>
              <a:spcBef>
                <a:spcPts val="0"/>
              </a:spcBef>
              <a:buSzPct val="100000"/>
            </a:pPr>
            <a:endParaRPr lang="en-US" dirty="0"/>
          </a:p>
          <a:p>
            <a:pPr marL="114300" indent="0">
              <a:lnSpc>
                <a:spcPct val="120000"/>
              </a:lnSpc>
              <a:spcBef>
                <a:spcPts val="0"/>
              </a:spcBef>
              <a:buSzPct val="100000"/>
              <a:buNone/>
            </a:pPr>
            <a:r>
              <a:rPr lang="en-US" dirty="0"/>
              <a:t>Association of federal agencies, academic and nonprofit research institutions, and research policy organizations that work together to streamline the administration of federally sponsored research and foster collaboration to enhance the national research enterprise, while maintaining high standards of stewardship and accountability. </a:t>
            </a:r>
          </a:p>
          <a:p>
            <a:pPr marL="114300" indent="0" algn="ctr">
              <a:spcBef>
                <a:spcPts val="0"/>
              </a:spcBef>
              <a:buSzPct val="100000"/>
              <a:buNone/>
            </a:pPr>
            <a:endParaRPr lang="en-US" sz="4100" dirty="0"/>
          </a:p>
          <a:p>
            <a:pPr marL="114300" indent="0" algn="ctr">
              <a:spcBef>
                <a:spcPts val="0"/>
              </a:spcBef>
              <a:buSzPct val="100000"/>
              <a:buNone/>
            </a:pPr>
            <a:r>
              <a:rPr lang="en-US" sz="4100" b="1" i="1" dirty="0">
                <a:solidFill>
                  <a:srgbClr val="CC0000"/>
                </a:solidFill>
              </a:rPr>
              <a:t>Researchers doing research, not administration</a:t>
            </a:r>
          </a:p>
          <a:p>
            <a:endParaRPr lang="en-US" dirty="0"/>
          </a:p>
        </p:txBody>
      </p:sp>
    </p:spTree>
    <p:extLst>
      <p:ext uri="{BB962C8B-B14F-4D97-AF65-F5344CB8AC3E}">
        <p14:creationId xmlns:p14="http://schemas.microsoft.com/office/powerpoint/2010/main" val="305914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1041400" y="285747"/>
            <a:ext cx="9906000" cy="861775"/>
          </a:xfrm>
        </p:spPr>
        <p:txBody>
          <a:bodyPr/>
          <a:lstStyle/>
          <a:p>
            <a:r>
              <a:rPr lang="en-US" i="0" dirty="0">
                <a:solidFill>
                  <a:schemeClr val="accent4">
                    <a:lumMod val="75000"/>
                  </a:schemeClr>
                </a:solidFill>
                <a:latin typeface="Arial" panose="020B0604020202020204" pitchFamily="34" charset="0"/>
                <a:cs typeface="Arial" panose="020B0604020202020204" pitchFamily="34" charset="0"/>
              </a:rPr>
              <a:t>Element 3</a:t>
            </a:r>
          </a:p>
        </p:txBody>
      </p:sp>
      <p:sp>
        <p:nvSpPr>
          <p:cNvPr id="3" name="Content Placeholder 2">
            <a:extLst>
              <a:ext uri="{FF2B5EF4-FFF2-40B4-BE49-F238E27FC236}">
                <a16:creationId xmlns:a16="http://schemas.microsoft.com/office/drawing/2014/main" id="{D82222C3-1CF7-64A9-5166-237EB906ABFA}"/>
              </a:ext>
            </a:extLst>
          </p:cNvPr>
          <p:cNvSpPr>
            <a:spLocks noGrp="1"/>
          </p:cNvSpPr>
          <p:nvPr>
            <p:ph idx="4294967295"/>
          </p:nvPr>
        </p:nvSpPr>
        <p:spPr>
          <a:xfrm>
            <a:off x="1483210" y="1072755"/>
            <a:ext cx="9915045" cy="1312572"/>
          </a:xfrm>
        </p:spPr>
        <p:txBody>
          <a:bodyPr>
            <a:normAutofit/>
          </a:bodyPr>
          <a:lstStyle/>
          <a:p>
            <a:pPr marL="0" indent="0">
              <a:spcBef>
                <a:spcPts val="0"/>
              </a:spcBef>
              <a:spcAft>
                <a:spcPts val="0"/>
              </a:spcAft>
              <a:buNone/>
            </a:pPr>
            <a:r>
              <a:rPr lang="en-US" sz="2800" b="1" dirty="0">
                <a:solidFill>
                  <a:schemeClr val="accent4">
                    <a:lumMod val="75000"/>
                  </a:schemeClr>
                </a:solidFill>
                <a:latin typeface="Arial" panose="020B0604020202020204" pitchFamily="34" charset="0"/>
                <a:cs typeface="Arial" panose="020B0604020202020204" pitchFamily="34" charset="0"/>
              </a:rPr>
              <a:t>Standards</a:t>
            </a:r>
            <a:br>
              <a:rPr lang="en-US" b="1" dirty="0">
                <a:solidFill>
                  <a:schemeClr val="accent4">
                    <a:lumMod val="75000"/>
                  </a:schemeClr>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Instruction: State what common data standards will be applied…and provide the name(s) of the data standards ...  If applicable, indicate that no consensus standards exist.</a:t>
            </a:r>
            <a:endParaRPr lang="en-US" sz="2000" b="1" dirty="0">
              <a:solidFill>
                <a:schemeClr val="accent4">
                  <a:lumMod val="75000"/>
                </a:schemeClr>
              </a:solidFill>
              <a:latin typeface="Calibri" panose="020F0502020204030204" pitchFamily="34" charset="0"/>
            </a:endParaRPr>
          </a:p>
        </p:txBody>
      </p:sp>
      <p:sp>
        <p:nvSpPr>
          <p:cNvPr id="9" name="TextBox 8">
            <a:extLst>
              <a:ext uri="{FF2B5EF4-FFF2-40B4-BE49-F238E27FC236}">
                <a16:creationId xmlns:a16="http://schemas.microsoft.com/office/drawing/2014/main" id="{3863D2A9-6348-8824-1465-1D50374EE906}"/>
              </a:ext>
            </a:extLst>
          </p:cNvPr>
          <p:cNvSpPr txBox="1"/>
          <p:nvPr/>
        </p:nvSpPr>
        <p:spPr>
          <a:xfrm>
            <a:off x="397254" y="2235494"/>
            <a:ext cx="3791415" cy="830997"/>
          </a:xfrm>
          <a:prstGeom prst="rect">
            <a:avLst/>
          </a:prstGeom>
          <a:noFill/>
        </p:spPr>
        <p:txBody>
          <a:bodyPr wrap="square" rtlCol="0">
            <a:spAutoFit/>
          </a:bodyPr>
          <a:lstStyle/>
          <a:p>
            <a:pPr defTabSz="609585" fontAlgn="base">
              <a:spcBef>
                <a:spcPct val="0"/>
              </a:spcBef>
              <a:spcAft>
                <a:spcPct val="0"/>
              </a:spcAft>
              <a:buClrTx/>
            </a:pPr>
            <a:r>
              <a:rPr lang="en-US" sz="2400" kern="1200" dirty="0">
                <a:latin typeface="Calibri" charset="0"/>
                <a:ea typeface="ＭＳ Ｐゴシック" charset="0"/>
              </a:rPr>
              <a:t>Did plan include data standards?</a:t>
            </a:r>
          </a:p>
        </p:txBody>
      </p:sp>
      <mc:AlternateContent xmlns:mc="http://schemas.openxmlformats.org/markup-compatibility/2006" xmlns:cx1="http://schemas.microsoft.com/office/drawing/2015/9/8/chartex">
        <mc:Choice Requires="cx1">
          <p:graphicFrame>
            <p:nvGraphicFramePr>
              <p:cNvPr id="4" name="Chart 3" descr="Pie chart showing that the majority of plans reviewed do discuss common data standards">
                <a:extLst>
                  <a:ext uri="{FF2B5EF4-FFF2-40B4-BE49-F238E27FC236}">
                    <a16:creationId xmlns:a16="http://schemas.microsoft.com/office/drawing/2014/main" id="{528028E9-8802-4668-D840-68C123965670}"/>
                  </a:ext>
                </a:extLst>
              </p:cNvPr>
              <p:cNvGraphicFramePr>
                <a:graphicFrameLocks/>
              </p:cNvGraphicFramePr>
              <p:nvPr/>
            </p:nvGraphicFramePr>
            <p:xfrm>
              <a:off x="932491" y="2666382"/>
              <a:ext cx="5252720" cy="311698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descr="Pie chart showing that the majority of plans reviewed do discuss common data standards">
                <a:extLst>
                  <a:ext uri="{FF2B5EF4-FFF2-40B4-BE49-F238E27FC236}">
                    <a16:creationId xmlns:a16="http://schemas.microsoft.com/office/drawing/2014/main" id="{528028E9-8802-4668-D840-68C123965670}"/>
                  </a:ext>
                </a:extLst>
              </p:cNvPr>
              <p:cNvPicPr>
                <a:picLocks noGrp="1" noRot="1" noChangeAspect="1" noMove="1" noResize="1" noEditPoints="1" noAdjustHandles="1" noChangeArrowheads="1" noChangeShapeType="1"/>
              </p:cNvPicPr>
              <p:nvPr/>
            </p:nvPicPr>
            <p:blipFill>
              <a:blip r:embed="rId3"/>
              <a:stretch>
                <a:fillRect/>
              </a:stretch>
            </p:blipFill>
            <p:spPr>
              <a:xfrm>
                <a:off x="932491" y="2666382"/>
                <a:ext cx="5252720" cy="3116988"/>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6" name="Chart 5" descr="Pie chart showing that the majority of plans reviewed do discuss common data standards">
                <a:extLst>
                  <a:ext uri="{FF2B5EF4-FFF2-40B4-BE49-F238E27FC236}">
                    <a16:creationId xmlns:a16="http://schemas.microsoft.com/office/drawing/2014/main" id="{609B874E-D015-4A16-BA38-FEDC68668698}"/>
                  </a:ext>
                </a:extLst>
              </p:cNvPr>
              <p:cNvGraphicFramePr>
                <a:graphicFrameLocks/>
              </p:cNvGraphicFramePr>
              <p:nvPr/>
            </p:nvGraphicFramePr>
            <p:xfrm>
              <a:off x="397254" y="2651118"/>
              <a:ext cx="4614335" cy="3445055"/>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6" name="Chart 5" descr="Pie chart showing that the majority of plans reviewed do discuss common data standards">
                <a:extLst>
                  <a:ext uri="{FF2B5EF4-FFF2-40B4-BE49-F238E27FC236}">
                    <a16:creationId xmlns:a16="http://schemas.microsoft.com/office/drawing/2014/main" id="{609B874E-D015-4A16-BA38-FEDC68668698}"/>
                  </a:ext>
                </a:extLst>
              </p:cNvPr>
              <p:cNvPicPr>
                <a:picLocks noGrp="1" noRot="1" noChangeAspect="1" noMove="1" noResize="1" noEditPoints="1" noAdjustHandles="1" noChangeArrowheads="1" noChangeShapeType="1"/>
              </p:cNvPicPr>
              <p:nvPr/>
            </p:nvPicPr>
            <p:blipFill>
              <a:blip r:embed="rId5"/>
              <a:stretch>
                <a:fillRect/>
              </a:stretch>
            </p:blipFill>
            <p:spPr>
              <a:xfrm>
                <a:off x="397254" y="2651118"/>
                <a:ext cx="4614335" cy="3445055"/>
              </a:xfrm>
              <a:prstGeom prst="rect">
                <a:avLst/>
              </a:prstGeom>
            </p:spPr>
          </p:pic>
        </mc:Fallback>
      </mc:AlternateContent>
      <p:sp>
        <p:nvSpPr>
          <p:cNvPr id="7" name="TextBox 6">
            <a:extLst>
              <a:ext uri="{FF2B5EF4-FFF2-40B4-BE49-F238E27FC236}">
                <a16:creationId xmlns:a16="http://schemas.microsoft.com/office/drawing/2014/main" id="{DF3CAC69-6B9F-B891-A0B4-C3523618B4E9}"/>
              </a:ext>
            </a:extLst>
          </p:cNvPr>
          <p:cNvSpPr txBox="1"/>
          <p:nvPr/>
        </p:nvSpPr>
        <p:spPr>
          <a:xfrm>
            <a:off x="5011589" y="2449860"/>
            <a:ext cx="6454324" cy="3046988"/>
          </a:xfrm>
          <a:prstGeom prst="rect">
            <a:avLst/>
          </a:prstGeom>
          <a:noFill/>
        </p:spPr>
        <p:txBody>
          <a:bodyPr wrap="square" rtlCol="0">
            <a:spAutoFit/>
          </a:bodyPr>
          <a:lstStyle/>
          <a:p>
            <a:pPr marL="171446" indent="-171446"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Roughly two-thirds named common data standards</a:t>
            </a:r>
          </a:p>
          <a:p>
            <a:pPr marL="171446" indent="-171446"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One in ten applicants said no standards exist</a:t>
            </a:r>
          </a:p>
          <a:p>
            <a:pPr marL="171446" indent="-171446"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Remainder did not list any standards</a:t>
            </a:r>
          </a:p>
          <a:p>
            <a:pPr marL="171446" indent="-171446" defTabSz="609585" fontAlgn="base">
              <a:spcBef>
                <a:spcPct val="0"/>
              </a:spcBef>
              <a:spcAft>
                <a:spcPct val="0"/>
              </a:spcAft>
              <a:buClrTx/>
              <a:buFont typeface="Wingdings" panose="05000000000000000000" pitchFamily="2" charset="2"/>
              <a:buChar char="§"/>
            </a:pPr>
            <a:endParaRPr lang="en-US" sz="1600" kern="1200" dirty="0">
              <a:solidFill>
                <a:srgbClr val="606060"/>
              </a:solidFill>
              <a:latin typeface="Arial" panose="020B0604020202020204" pitchFamily="34" charset="0"/>
              <a:ea typeface="ＭＳ Ｐゴシック" charset="0"/>
              <a:cs typeface="Arial" panose="020B0604020202020204" pitchFamily="34" charset="0"/>
            </a:endParaRPr>
          </a:p>
          <a:p>
            <a:pPr defTabSz="609585" fontAlgn="base">
              <a:spcBef>
                <a:spcPct val="0"/>
              </a:spcBef>
              <a:spcAft>
                <a:spcPct val="0"/>
              </a:spcAft>
              <a:buClrTx/>
            </a:pPr>
            <a:r>
              <a:rPr lang="en-US" sz="1600" i="1" kern="1200" dirty="0">
                <a:solidFill>
                  <a:srgbClr val="606060"/>
                </a:solidFill>
                <a:latin typeface="Arial" panose="020B0604020202020204" pitchFamily="34" charset="0"/>
                <a:ea typeface="ＭＳ Ｐゴシック" charset="0"/>
                <a:cs typeface="Arial" panose="020B0604020202020204" pitchFamily="34" charset="0"/>
              </a:rPr>
              <a:t>Tips:</a:t>
            </a:r>
          </a:p>
          <a:p>
            <a:pPr marL="285744" indent="-285744"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Maximize the use of existing data and metadata standards including formats, data dictionaries, ontologies, models rather than developing new ones. </a:t>
            </a:r>
          </a:p>
          <a:p>
            <a:pPr marL="285744" indent="-285744"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Describe standards to use for each data type for the entire project. If no standards exist for a specific data type, indicate that.</a:t>
            </a:r>
          </a:p>
          <a:p>
            <a:pPr marL="285744" indent="-285744" defTabSz="609585" fontAlgn="base">
              <a:spcBef>
                <a:spcPct val="0"/>
              </a:spcBef>
              <a:spcAft>
                <a:spcPct val="0"/>
              </a:spcAft>
              <a:buClrTx/>
              <a:buFont typeface="Wingdings" panose="05000000000000000000" pitchFamily="2" charset="2"/>
              <a:buChar char="§"/>
            </a:pPr>
            <a:r>
              <a:rPr lang="en-US" sz="1600" kern="1200" dirty="0">
                <a:solidFill>
                  <a:srgbClr val="606060"/>
                </a:solidFill>
                <a:latin typeface="Arial" panose="020B0604020202020204" pitchFamily="34" charset="0"/>
                <a:ea typeface="ＭＳ Ｐゴシック" charset="0"/>
                <a:cs typeface="Arial" panose="020B0604020202020204" pitchFamily="34" charset="0"/>
              </a:rPr>
              <a:t>Resources for standards: NIH CDE repository, NCI-thesaurus, NNLM, </a:t>
            </a:r>
            <a:r>
              <a:rPr lang="en-US" sz="1600" kern="1200" dirty="0" err="1">
                <a:solidFill>
                  <a:srgbClr val="606060"/>
                </a:solidFill>
                <a:latin typeface="Arial" panose="020B0604020202020204" pitchFamily="34" charset="0"/>
                <a:ea typeface="ＭＳ Ｐゴシック" charset="0"/>
                <a:cs typeface="Arial" panose="020B0604020202020204" pitchFamily="34" charset="0"/>
              </a:rPr>
              <a:t>CaDSR</a:t>
            </a:r>
            <a:r>
              <a:rPr lang="en-US" sz="1600" kern="1200" dirty="0">
                <a:solidFill>
                  <a:srgbClr val="606060"/>
                </a:solidFill>
                <a:latin typeface="Arial" panose="020B0604020202020204" pitchFamily="34" charset="0"/>
                <a:ea typeface="ＭＳ Ｐゴシック" charset="0"/>
                <a:cs typeface="Arial" panose="020B0604020202020204" pitchFamily="34" charset="0"/>
              </a:rPr>
              <a:t>, etc.</a:t>
            </a:r>
          </a:p>
        </p:txBody>
      </p:sp>
      <p:sp>
        <p:nvSpPr>
          <p:cNvPr id="8" name="TextBox 7">
            <a:extLst>
              <a:ext uri="{FF2B5EF4-FFF2-40B4-BE49-F238E27FC236}">
                <a16:creationId xmlns:a16="http://schemas.microsoft.com/office/drawing/2014/main" id="{898F5E5F-F4DD-DCD1-AB25-C9E743DCEA6A}"/>
              </a:ext>
            </a:extLst>
          </p:cNvPr>
          <p:cNvSpPr txBox="1"/>
          <p:nvPr/>
        </p:nvSpPr>
        <p:spPr>
          <a:xfrm>
            <a:off x="10803467" y="137179"/>
            <a:ext cx="1433560" cy="1200329"/>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endParaRP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p:spTree>
    <p:extLst>
      <p:ext uri="{BB962C8B-B14F-4D97-AF65-F5344CB8AC3E}">
        <p14:creationId xmlns:p14="http://schemas.microsoft.com/office/powerpoint/2010/main" val="136331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1013981" y="307882"/>
            <a:ext cx="9906000" cy="499340"/>
          </a:xfrm>
        </p:spPr>
        <p:txBody>
          <a:bodyPr/>
          <a:lstStyle/>
          <a:p>
            <a:r>
              <a:rPr lang="en-US" i="0" dirty="0">
                <a:solidFill>
                  <a:schemeClr val="accent4">
                    <a:lumMod val="75000"/>
                  </a:schemeClr>
                </a:solidFill>
                <a:latin typeface="Arial" panose="020B0604020202020204" pitchFamily="34" charset="0"/>
                <a:cs typeface="Arial" panose="020B0604020202020204" pitchFamily="34" charset="0"/>
              </a:rPr>
              <a:t>Element 4</a:t>
            </a:r>
          </a:p>
        </p:txBody>
      </p:sp>
      <p:sp>
        <p:nvSpPr>
          <p:cNvPr id="12" name="TextBox 11">
            <a:extLst>
              <a:ext uri="{FF2B5EF4-FFF2-40B4-BE49-F238E27FC236}">
                <a16:creationId xmlns:a16="http://schemas.microsoft.com/office/drawing/2014/main" id="{FF0C71B1-B1CF-D642-D499-7F9304E48CB0}"/>
              </a:ext>
            </a:extLst>
          </p:cNvPr>
          <p:cNvSpPr txBox="1"/>
          <p:nvPr/>
        </p:nvSpPr>
        <p:spPr>
          <a:xfrm>
            <a:off x="10668001" y="216507"/>
            <a:ext cx="1524001" cy="1200329"/>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endParaRP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p:sp>
        <p:nvSpPr>
          <p:cNvPr id="3" name="Content Placeholder 2">
            <a:extLst>
              <a:ext uri="{FF2B5EF4-FFF2-40B4-BE49-F238E27FC236}">
                <a16:creationId xmlns:a16="http://schemas.microsoft.com/office/drawing/2014/main" id="{D82222C3-1CF7-64A9-5166-237EB906ABFA}"/>
              </a:ext>
            </a:extLst>
          </p:cNvPr>
          <p:cNvSpPr>
            <a:spLocks noGrp="1"/>
          </p:cNvSpPr>
          <p:nvPr>
            <p:ph idx="4294967295"/>
          </p:nvPr>
        </p:nvSpPr>
        <p:spPr>
          <a:xfrm>
            <a:off x="658923" y="1022137"/>
            <a:ext cx="11317423" cy="1633971"/>
          </a:xfrm>
        </p:spPr>
        <p:txBody>
          <a:bodyPr>
            <a:normAutofit fontScale="25000" lnSpcReduction="20000"/>
          </a:bodyPr>
          <a:lstStyle/>
          <a:p>
            <a:pPr marL="0" indent="0">
              <a:lnSpc>
                <a:spcPct val="120000"/>
              </a:lnSpc>
              <a:spcBef>
                <a:spcPts val="0"/>
              </a:spcBef>
              <a:spcAft>
                <a:spcPts val="0"/>
              </a:spcAft>
              <a:buNone/>
            </a:pPr>
            <a:r>
              <a:rPr lang="en-US" sz="11200" b="1" dirty="0">
                <a:solidFill>
                  <a:schemeClr val="accent4">
                    <a:lumMod val="75000"/>
                  </a:schemeClr>
                </a:solidFill>
                <a:latin typeface="Arial" panose="020B0604020202020204" pitchFamily="34" charset="0"/>
                <a:cs typeface="Arial" panose="020B0604020202020204" pitchFamily="34" charset="0"/>
              </a:rPr>
              <a:t>Data </a:t>
            </a:r>
            <a:r>
              <a:rPr lang="en-US" sz="11200" b="1">
                <a:solidFill>
                  <a:schemeClr val="accent4">
                    <a:lumMod val="75000"/>
                  </a:schemeClr>
                </a:solidFill>
                <a:latin typeface="Arial" panose="020B0604020202020204" pitchFamily="34" charset="0"/>
                <a:cs typeface="Arial" panose="020B0604020202020204" pitchFamily="34" charset="0"/>
              </a:rPr>
              <a:t>Preservation, </a:t>
            </a:r>
            <a:r>
              <a:rPr lang="en-US" sz="11200" b="1" dirty="0">
                <a:solidFill>
                  <a:schemeClr val="accent4">
                    <a:lumMod val="75000"/>
                  </a:schemeClr>
                </a:solidFill>
                <a:latin typeface="Arial" panose="020B0604020202020204" pitchFamily="34" charset="0"/>
                <a:cs typeface="Arial" panose="020B0604020202020204" pitchFamily="34" charset="0"/>
              </a:rPr>
              <a:t>Access, and Associated Timelines</a:t>
            </a:r>
            <a:br>
              <a:rPr lang="en-US" b="1" dirty="0">
                <a:solidFill>
                  <a:schemeClr val="accent4">
                    <a:lumMod val="75000"/>
                  </a:schemeClr>
                </a:solidFill>
                <a:latin typeface="Arial" panose="020B0604020202020204" pitchFamily="34" charset="0"/>
                <a:cs typeface="Arial" panose="020B0604020202020204" pitchFamily="34" charset="0"/>
              </a:rPr>
            </a:br>
            <a:r>
              <a:rPr lang="en-US" sz="5600" dirty="0">
                <a:solidFill>
                  <a:schemeClr val="tx1"/>
                </a:solidFill>
                <a:latin typeface="Arial" panose="020B0604020202020204" pitchFamily="34" charset="0"/>
                <a:cs typeface="Arial" panose="020B0604020202020204" pitchFamily="34" charset="0"/>
              </a:rPr>
              <a:t>Instruction: </a:t>
            </a:r>
          </a:p>
          <a:p>
            <a:pPr marL="0" indent="0">
              <a:lnSpc>
                <a:spcPct val="120000"/>
              </a:lnSpc>
              <a:spcBef>
                <a:spcPts val="0"/>
              </a:spcBef>
              <a:spcAft>
                <a:spcPts val="0"/>
              </a:spcAft>
              <a:buNone/>
            </a:pPr>
            <a:r>
              <a:rPr lang="en-US" sz="5600" dirty="0">
                <a:solidFill>
                  <a:schemeClr val="tx1"/>
                </a:solidFill>
                <a:latin typeface="Arial" panose="020B0604020202020204" pitchFamily="34" charset="0"/>
                <a:cs typeface="Arial" panose="020B0604020202020204" pitchFamily="34" charset="0"/>
              </a:rPr>
              <a:t>(4A) Provide the </a:t>
            </a:r>
            <a:r>
              <a:rPr lang="en-US" sz="5600" b="1" dirty="0">
                <a:solidFill>
                  <a:schemeClr val="tx1"/>
                </a:solidFill>
                <a:latin typeface="Arial" panose="020B0604020202020204" pitchFamily="34" charset="0"/>
                <a:cs typeface="Arial" panose="020B0604020202020204" pitchFamily="34" charset="0"/>
              </a:rPr>
              <a:t>name</a:t>
            </a:r>
            <a:r>
              <a:rPr lang="en-US" sz="5600" dirty="0">
                <a:solidFill>
                  <a:schemeClr val="tx1"/>
                </a:solidFill>
                <a:latin typeface="Arial" panose="020B0604020202020204" pitchFamily="34" charset="0"/>
                <a:cs typeface="Arial" panose="020B0604020202020204" pitchFamily="34" charset="0"/>
              </a:rPr>
              <a:t> of the repository(</a:t>
            </a:r>
            <a:r>
              <a:rPr lang="en-US" sz="5600" dirty="0" err="1">
                <a:solidFill>
                  <a:schemeClr val="tx1"/>
                </a:solidFill>
                <a:latin typeface="Arial" panose="020B0604020202020204" pitchFamily="34" charset="0"/>
                <a:cs typeface="Arial" panose="020B0604020202020204" pitchFamily="34" charset="0"/>
              </a:rPr>
              <a:t>ies</a:t>
            </a:r>
            <a:r>
              <a:rPr lang="en-US" sz="5600" dirty="0">
                <a:solidFill>
                  <a:schemeClr val="tx1"/>
                </a:solidFill>
                <a:latin typeface="Arial" panose="020B0604020202020204" pitchFamily="34" charset="0"/>
                <a:cs typeface="Arial" panose="020B0604020202020204" pitchFamily="34" charset="0"/>
              </a:rPr>
              <a:t>) where scientific data and metadata arising from the project will be archived. </a:t>
            </a:r>
          </a:p>
          <a:p>
            <a:pPr marL="0" indent="0">
              <a:lnSpc>
                <a:spcPct val="120000"/>
              </a:lnSpc>
              <a:spcBef>
                <a:spcPts val="0"/>
              </a:spcBef>
              <a:spcAft>
                <a:spcPts val="0"/>
              </a:spcAft>
              <a:buNone/>
            </a:pPr>
            <a:r>
              <a:rPr lang="en-US" sz="5600" dirty="0">
                <a:solidFill>
                  <a:schemeClr val="tx1"/>
                </a:solidFill>
                <a:latin typeface="Arial" panose="020B0604020202020204" pitchFamily="34" charset="0"/>
                <a:cs typeface="Arial" panose="020B0604020202020204" pitchFamily="34" charset="0"/>
              </a:rPr>
              <a:t>(4B) Describe </a:t>
            </a:r>
            <a:r>
              <a:rPr lang="en-US" sz="5600" b="1" dirty="0">
                <a:solidFill>
                  <a:schemeClr val="tx1"/>
                </a:solidFill>
                <a:latin typeface="Arial" panose="020B0604020202020204" pitchFamily="34" charset="0"/>
                <a:cs typeface="Arial" panose="020B0604020202020204" pitchFamily="34" charset="0"/>
              </a:rPr>
              <a:t>how</a:t>
            </a:r>
            <a:r>
              <a:rPr lang="en-US" sz="5600" dirty="0">
                <a:solidFill>
                  <a:schemeClr val="tx1"/>
                </a:solidFill>
                <a:latin typeface="Arial" panose="020B0604020202020204" pitchFamily="34" charset="0"/>
                <a:cs typeface="Arial" panose="020B0604020202020204" pitchFamily="34" charset="0"/>
              </a:rPr>
              <a:t> the scientific data will be findable and identifiable, i.e., via a persistent unique identifier or other standard indexing tools. </a:t>
            </a:r>
          </a:p>
          <a:p>
            <a:pPr marL="0" indent="0">
              <a:lnSpc>
                <a:spcPct val="120000"/>
              </a:lnSpc>
              <a:spcBef>
                <a:spcPts val="0"/>
              </a:spcBef>
              <a:spcAft>
                <a:spcPts val="0"/>
              </a:spcAft>
              <a:buNone/>
            </a:pPr>
            <a:r>
              <a:rPr lang="en-US" sz="5600" dirty="0">
                <a:solidFill>
                  <a:schemeClr val="tx1"/>
                </a:solidFill>
                <a:latin typeface="Arial" panose="020B0604020202020204" pitchFamily="34" charset="0"/>
                <a:cs typeface="Arial" panose="020B0604020202020204" pitchFamily="34" charset="0"/>
              </a:rPr>
              <a:t>(4C) </a:t>
            </a:r>
            <a:r>
              <a:rPr lang="en-US" sz="5600" b="1" dirty="0">
                <a:solidFill>
                  <a:schemeClr val="tx1"/>
                </a:solidFill>
                <a:latin typeface="Arial" panose="020B0604020202020204" pitchFamily="34" charset="0"/>
                <a:cs typeface="Arial" panose="020B0604020202020204" pitchFamily="34" charset="0"/>
              </a:rPr>
              <a:t>When</a:t>
            </a:r>
            <a:r>
              <a:rPr lang="en-US" sz="5600" dirty="0">
                <a:solidFill>
                  <a:schemeClr val="tx1"/>
                </a:solidFill>
                <a:latin typeface="Arial" panose="020B0604020202020204" pitchFamily="34" charset="0"/>
                <a:cs typeface="Arial" panose="020B0604020202020204" pitchFamily="34" charset="0"/>
              </a:rPr>
              <a:t> and </a:t>
            </a:r>
            <a:r>
              <a:rPr lang="en-US" sz="5600" b="1" dirty="0">
                <a:solidFill>
                  <a:schemeClr val="tx1"/>
                </a:solidFill>
                <a:latin typeface="Arial" panose="020B0604020202020204" pitchFamily="34" charset="0"/>
                <a:cs typeface="Arial" panose="020B0604020202020204" pitchFamily="34" charset="0"/>
              </a:rPr>
              <a:t>how long </a:t>
            </a:r>
            <a:r>
              <a:rPr lang="en-US" sz="5600" dirty="0">
                <a:solidFill>
                  <a:schemeClr val="tx1"/>
                </a:solidFill>
                <a:latin typeface="Arial" panose="020B0604020202020204" pitchFamily="34" charset="0"/>
                <a:cs typeface="Arial" panose="020B0604020202020204" pitchFamily="34" charset="0"/>
              </a:rPr>
              <a:t>the scientific data will be made available</a:t>
            </a:r>
          </a:p>
          <a:p>
            <a:pPr marL="0" indent="0">
              <a:lnSpc>
                <a:spcPct val="120000"/>
              </a:lnSpc>
              <a:spcBef>
                <a:spcPts val="0"/>
              </a:spcBef>
              <a:spcAft>
                <a:spcPts val="0"/>
              </a:spcAft>
              <a:buNone/>
            </a:pPr>
            <a:endParaRPr lang="en-US" sz="5600" dirty="0">
              <a:solidFill>
                <a:schemeClr val="accent4">
                  <a:lumMod val="75000"/>
                </a:schemeClr>
              </a:solidFill>
              <a:latin typeface="Calibri" panose="020F0502020204030204" pitchFamily="34" charset="0"/>
            </a:endParaRPr>
          </a:p>
        </p:txBody>
      </p:sp>
      <p:graphicFrame>
        <p:nvGraphicFramePr>
          <p:cNvPr id="4" name="Chart 3" descr="Bar graph showing that 91% of plans named repositories, 77% discussed methods to make the data findable, and 85% discussed the timeline for data availability">
            <a:extLst>
              <a:ext uri="{FF2B5EF4-FFF2-40B4-BE49-F238E27FC236}">
                <a16:creationId xmlns:a16="http://schemas.microsoft.com/office/drawing/2014/main" id="{784B0913-5E76-4C77-A65A-E2C35C2C2978}"/>
              </a:ext>
            </a:extLst>
          </p:cNvPr>
          <p:cNvGraphicFramePr>
            <a:graphicFrameLocks/>
          </p:cNvGraphicFramePr>
          <p:nvPr/>
        </p:nvGraphicFramePr>
        <p:xfrm>
          <a:off x="658922" y="2404850"/>
          <a:ext cx="4683263" cy="329518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FD3FF26-CF0B-37AD-298E-890C919C34D5}"/>
              </a:ext>
            </a:extLst>
          </p:cNvPr>
          <p:cNvSpPr txBox="1"/>
          <p:nvPr/>
        </p:nvSpPr>
        <p:spPr>
          <a:xfrm>
            <a:off x="1013982" y="5780612"/>
            <a:ext cx="3937292" cy="307777"/>
          </a:xfrm>
          <a:prstGeom prst="rect">
            <a:avLst/>
          </a:prstGeom>
          <a:noFill/>
        </p:spPr>
        <p:txBody>
          <a:bodyPr wrap="square" rtlCol="0">
            <a:spAutoFit/>
          </a:bodyPr>
          <a:lstStyle/>
          <a:p>
            <a:pPr defTabSz="609585" fontAlgn="base">
              <a:spcBef>
                <a:spcPct val="0"/>
              </a:spcBef>
              <a:spcAft>
                <a:spcPct val="0"/>
              </a:spcAft>
              <a:buClrTx/>
            </a:pPr>
            <a:r>
              <a:rPr lang="en-US" kern="1200" dirty="0">
                <a:solidFill>
                  <a:srgbClr val="606060"/>
                </a:solidFill>
                <a:latin typeface="Arial" panose="020B0604020202020204" pitchFamily="34" charset="0"/>
                <a:ea typeface="ＭＳ Ｐゴシック" charset="0"/>
                <a:cs typeface="Arial" panose="020B0604020202020204" pitchFamily="34" charset="0"/>
              </a:rPr>
              <a:t>68% met all three sub-elements of Element 4</a:t>
            </a:r>
          </a:p>
        </p:txBody>
      </p:sp>
      <p:graphicFrame>
        <p:nvGraphicFramePr>
          <p:cNvPr id="9" name="Table 9">
            <a:extLst>
              <a:ext uri="{FF2B5EF4-FFF2-40B4-BE49-F238E27FC236}">
                <a16:creationId xmlns:a16="http://schemas.microsoft.com/office/drawing/2014/main" id="{F3909C69-3D35-EB2C-FB79-995BA2DF8719}"/>
              </a:ext>
            </a:extLst>
          </p:cNvPr>
          <p:cNvGraphicFramePr>
            <a:graphicFrameLocks noGrp="1"/>
          </p:cNvGraphicFramePr>
          <p:nvPr/>
        </p:nvGraphicFramePr>
        <p:xfrm>
          <a:off x="6582142" y="2697792"/>
          <a:ext cx="5122127" cy="1463040"/>
        </p:xfrm>
        <a:graphic>
          <a:graphicData uri="http://schemas.openxmlformats.org/drawingml/2006/table">
            <a:tbl>
              <a:tblPr firstRow="1" bandRow="1">
                <a:tableStyleId>{F5AB1C69-6EDB-4FF4-983F-18BD219EF322}</a:tableStyleId>
              </a:tblPr>
              <a:tblGrid>
                <a:gridCol w="1199991">
                  <a:extLst>
                    <a:ext uri="{9D8B030D-6E8A-4147-A177-3AD203B41FA5}">
                      <a16:colId xmlns:a16="http://schemas.microsoft.com/office/drawing/2014/main" val="2844437335"/>
                    </a:ext>
                  </a:extLst>
                </a:gridCol>
                <a:gridCol w="1547844">
                  <a:extLst>
                    <a:ext uri="{9D8B030D-6E8A-4147-A177-3AD203B41FA5}">
                      <a16:colId xmlns:a16="http://schemas.microsoft.com/office/drawing/2014/main" val="413320335"/>
                    </a:ext>
                  </a:extLst>
                </a:gridCol>
                <a:gridCol w="1376475">
                  <a:extLst>
                    <a:ext uri="{9D8B030D-6E8A-4147-A177-3AD203B41FA5}">
                      <a16:colId xmlns:a16="http://schemas.microsoft.com/office/drawing/2014/main" val="3408694421"/>
                    </a:ext>
                  </a:extLst>
                </a:gridCol>
                <a:gridCol w="997817">
                  <a:extLst>
                    <a:ext uri="{9D8B030D-6E8A-4147-A177-3AD203B41FA5}">
                      <a16:colId xmlns:a16="http://schemas.microsoft.com/office/drawing/2014/main" val="2753297718"/>
                    </a:ext>
                  </a:extLst>
                </a:gridCol>
              </a:tblGrid>
              <a:tr h="416560">
                <a:tc>
                  <a:txBody>
                    <a:bodyPr/>
                    <a:lstStyle/>
                    <a:p>
                      <a:pPr algn="ctr"/>
                      <a:r>
                        <a:rPr lang="en-US" sz="1100"/>
                        <a:t>Responses</a:t>
                      </a:r>
                      <a:endParaRPr lang="en-US" sz="1100">
                        <a:latin typeface="Arial" panose="020B0604020202020204" pitchFamily="34" charset="0"/>
                        <a:cs typeface="Arial" panose="020B0604020202020204" pitchFamily="34" charset="0"/>
                      </a:endParaRPr>
                    </a:p>
                  </a:txBody>
                  <a:tcPr anchor="ctr"/>
                </a:tc>
                <a:tc>
                  <a:txBody>
                    <a:bodyPr/>
                    <a:lstStyle/>
                    <a:p>
                      <a:pPr algn="ctr"/>
                      <a:r>
                        <a:rPr lang="en-US" sz="1100" dirty="0"/>
                        <a:t>At time of publication</a:t>
                      </a:r>
                      <a:endParaRPr lang="en-US" sz="1100" dirty="0">
                        <a:latin typeface="Arial" panose="020B0604020202020204" pitchFamily="34" charset="0"/>
                        <a:cs typeface="Arial" panose="020B0604020202020204" pitchFamily="34" charset="0"/>
                      </a:endParaRPr>
                    </a:p>
                  </a:txBody>
                  <a:tcPr anchor="ctr"/>
                </a:tc>
                <a:tc>
                  <a:txBody>
                    <a:bodyPr/>
                    <a:lstStyle/>
                    <a:p>
                      <a:pPr algn="ctr"/>
                      <a:r>
                        <a:rPr lang="en-US" sz="1100"/>
                        <a:t>By end of award</a:t>
                      </a:r>
                      <a:endParaRPr lang="en-US" sz="1100">
                        <a:latin typeface="Arial" panose="020B0604020202020204" pitchFamily="34" charset="0"/>
                        <a:cs typeface="Arial" panose="020B0604020202020204" pitchFamily="34" charset="0"/>
                      </a:endParaRPr>
                    </a:p>
                  </a:txBody>
                  <a:tcPr anchor="ctr"/>
                </a:tc>
                <a:tc>
                  <a:txBody>
                    <a:bodyPr/>
                    <a:lstStyle/>
                    <a:p>
                      <a:pPr algn="ctr"/>
                      <a:r>
                        <a:rPr lang="en-US" sz="1100"/>
                        <a:t>None</a:t>
                      </a:r>
                      <a:endParaRPr lang="en-US" sz="11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87144179"/>
                  </a:ext>
                </a:extLst>
              </a:tr>
              <a:tr h="254000">
                <a:tc>
                  <a:txBody>
                    <a:bodyPr/>
                    <a:lstStyle/>
                    <a:p>
                      <a:pPr algn="ctr"/>
                      <a:r>
                        <a:rPr lang="en-US" sz="1100" b="1" dirty="0">
                          <a:solidFill>
                            <a:srgbClr val="000000"/>
                          </a:solidFill>
                        </a:rPr>
                        <a:t>51</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r>
                        <a:rPr lang="en-US" sz="1100" b="1" dirty="0">
                          <a:solidFill>
                            <a:srgbClr val="000000"/>
                          </a:solidFill>
                        </a:rPr>
                        <a:t>✓</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rPr>
                        <a:t>✓</a:t>
                      </a:r>
                      <a:endParaRPr lang="en-US" sz="1100" b="1">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59873138"/>
                  </a:ext>
                </a:extLst>
              </a:tr>
              <a:tr h="254000">
                <a:tc>
                  <a:txBody>
                    <a:bodyPr/>
                    <a:lstStyle/>
                    <a:p>
                      <a:pPr algn="ctr"/>
                      <a:r>
                        <a:rPr lang="en-US" sz="1100" b="1" dirty="0">
                          <a:solidFill>
                            <a:srgbClr val="000000"/>
                          </a:solidFill>
                        </a:rPr>
                        <a:t>31</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rPr>
                        <a:t>✓</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0508103"/>
                  </a:ext>
                </a:extLst>
              </a:tr>
              <a:tr h="254000">
                <a:tc>
                  <a:txBody>
                    <a:bodyPr/>
                    <a:lstStyle/>
                    <a:p>
                      <a:pPr algn="ctr"/>
                      <a:r>
                        <a:rPr lang="en-US" sz="1100" b="1" dirty="0">
                          <a:solidFill>
                            <a:srgbClr val="000000"/>
                          </a:solidFill>
                        </a:rPr>
                        <a:t> 2</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rPr>
                        <a:t>✓</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67902967"/>
                  </a:ext>
                </a:extLst>
              </a:tr>
              <a:tr h="254000">
                <a:tc>
                  <a:txBody>
                    <a:bodyPr/>
                    <a:lstStyle/>
                    <a:p>
                      <a:pPr algn="ctr"/>
                      <a:r>
                        <a:rPr lang="en-US" sz="1100" b="1" dirty="0">
                          <a:solidFill>
                            <a:srgbClr val="000000"/>
                          </a:solidFill>
                        </a:rPr>
                        <a:t>17</a:t>
                      </a: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a:solidFill>
                          <a:srgbClr val="000000"/>
                        </a:solidFill>
                        <a:latin typeface="Arial" panose="020B0604020202020204" pitchFamily="34" charset="0"/>
                        <a:cs typeface="Arial" panose="020B0604020202020204" pitchFamily="34" charset="0"/>
                      </a:endParaRPr>
                    </a:p>
                  </a:txBody>
                  <a:tcPr anchor="ctr"/>
                </a:tc>
                <a:tc>
                  <a:txBody>
                    <a:bodyPr/>
                    <a:lstStyle/>
                    <a:p>
                      <a:pPr algn="ctr"/>
                      <a:endParaRPr lang="en-US" sz="1100" b="1" dirty="0">
                        <a:solidFill>
                          <a:srgbClr val="000000"/>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0000"/>
                          </a:solidFill>
                        </a:rPr>
                        <a:t>✓</a:t>
                      </a:r>
                      <a:endParaRPr lang="en-US" sz="1100" b="1" dirty="0">
                        <a:solidFill>
                          <a:srgbClr val="00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5379250"/>
                  </a:ext>
                </a:extLst>
              </a:tr>
            </a:tbl>
          </a:graphicData>
        </a:graphic>
      </p:graphicFrame>
      <p:sp>
        <p:nvSpPr>
          <p:cNvPr id="5" name="TextBox 4">
            <a:extLst>
              <a:ext uri="{FF2B5EF4-FFF2-40B4-BE49-F238E27FC236}">
                <a16:creationId xmlns:a16="http://schemas.microsoft.com/office/drawing/2014/main" id="{EEEDAF65-AE1F-47DC-4C61-95DF96AC93E2}"/>
              </a:ext>
            </a:extLst>
          </p:cNvPr>
          <p:cNvSpPr txBox="1"/>
          <p:nvPr/>
        </p:nvSpPr>
        <p:spPr>
          <a:xfrm>
            <a:off x="6213367" y="4201894"/>
            <a:ext cx="5859679" cy="1815882"/>
          </a:xfrm>
          <a:prstGeom prst="rect">
            <a:avLst/>
          </a:prstGeom>
          <a:noFill/>
        </p:spPr>
        <p:txBody>
          <a:bodyPr wrap="square" rtlCol="0">
            <a:spAutoFit/>
          </a:bodyPr>
          <a:lstStyle/>
          <a:p>
            <a:pPr defTabSz="609585" fontAlgn="base">
              <a:spcBef>
                <a:spcPct val="0"/>
              </a:spcBef>
              <a:spcAft>
                <a:spcPct val="0"/>
              </a:spcAft>
              <a:buClrTx/>
            </a:pPr>
            <a:r>
              <a:rPr lang="en-US" i="1" kern="1200" dirty="0">
                <a:solidFill>
                  <a:srgbClr val="606060"/>
                </a:solidFill>
                <a:latin typeface="Arial" panose="020B0604020202020204" pitchFamily="34" charset="0"/>
                <a:ea typeface="ＭＳ Ｐゴシック" charset="0"/>
                <a:cs typeface="Arial" panose="020B0604020202020204" pitchFamily="34" charset="0"/>
              </a:rPr>
              <a:t>Tips:</a:t>
            </a:r>
          </a:p>
          <a:p>
            <a:pPr marL="171446" indent="-171446" defTabSz="609585" fontAlgn="base">
              <a:spcBef>
                <a:spcPct val="0"/>
              </a:spcBef>
              <a:spcAft>
                <a:spcPct val="0"/>
              </a:spcAft>
              <a:buClrTx/>
              <a:buFont typeface="Wingdings" panose="05000000000000000000" pitchFamily="2" charset="2"/>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Maximize the use of </a:t>
            </a:r>
            <a:r>
              <a:rPr lang="en-US" i="1" kern="1200" dirty="0">
                <a:solidFill>
                  <a:srgbClr val="606060"/>
                </a:solidFill>
                <a:latin typeface="Arial" panose="020B0604020202020204" pitchFamily="34" charset="0"/>
                <a:ea typeface="ＭＳ Ｐゴシック" charset="0"/>
                <a:cs typeface="Arial" panose="020B0604020202020204" pitchFamily="34" charset="0"/>
              </a:rPr>
              <a:t>established repositories </a:t>
            </a:r>
            <a:r>
              <a:rPr lang="en-US" kern="1200" dirty="0">
                <a:solidFill>
                  <a:srgbClr val="606060"/>
                </a:solidFill>
                <a:latin typeface="Arial" panose="020B0604020202020204" pitchFamily="34" charset="0"/>
                <a:ea typeface="ＭＳ Ｐゴシック" charset="0"/>
                <a:cs typeface="Arial" panose="020B0604020202020204" pitchFamily="34" charset="0"/>
              </a:rPr>
              <a:t>to promote broad sharing</a:t>
            </a:r>
          </a:p>
          <a:p>
            <a:pPr marL="171446" indent="-171446" defTabSz="609585" fontAlgn="base">
              <a:spcBef>
                <a:spcPct val="0"/>
              </a:spcBef>
              <a:spcAft>
                <a:spcPct val="0"/>
              </a:spcAft>
              <a:buClrTx/>
              <a:buFont typeface="Wingdings" panose="05000000000000000000" pitchFamily="2" charset="2"/>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Maximize the use of persistent unique identifiers</a:t>
            </a:r>
          </a:p>
          <a:p>
            <a:pPr marL="171446" indent="-171446" defTabSz="609585" fontAlgn="base">
              <a:spcBef>
                <a:spcPct val="0"/>
              </a:spcBef>
              <a:spcAft>
                <a:spcPct val="0"/>
              </a:spcAft>
              <a:buClrTx/>
              <a:buFont typeface="Wingdings" panose="05000000000000000000" pitchFamily="2" charset="2"/>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Plan to maximize appropriate data preservation and sharing</a:t>
            </a:r>
          </a:p>
          <a:p>
            <a:pPr marL="171446" indent="-171446" defTabSz="609585" fontAlgn="base">
              <a:spcBef>
                <a:spcPct val="0"/>
              </a:spcBef>
              <a:spcAft>
                <a:spcPct val="0"/>
              </a:spcAft>
              <a:buClrTx/>
              <a:buFont typeface="Wingdings" panose="05000000000000000000" pitchFamily="2" charset="2"/>
              <a:buChar char="§"/>
            </a:pPr>
            <a:r>
              <a:rPr lang="en-US" kern="1200" dirty="0">
                <a:solidFill>
                  <a:srgbClr val="606060"/>
                </a:solidFill>
                <a:latin typeface="Arial" panose="020B0604020202020204" pitchFamily="34" charset="0"/>
                <a:ea typeface="ＭＳ Ｐゴシック" charset="0"/>
                <a:cs typeface="Arial" panose="020B0604020202020204" pitchFamily="34" charset="0"/>
              </a:rPr>
              <a:t>Note that different policies may have different timeline requirements for different levels of data (e.g. genomic data sharing policy). DMS specifies “</a:t>
            </a:r>
            <a:r>
              <a:rPr lang="en-US" i="1" kern="1200" dirty="0">
                <a:solidFill>
                  <a:srgbClr val="606060"/>
                </a:solidFill>
                <a:latin typeface="Arial" panose="020B0604020202020204" pitchFamily="34" charset="0"/>
                <a:ea typeface="ＭＳ Ｐゴシック" charset="0"/>
                <a:cs typeface="Arial" panose="020B0604020202020204" pitchFamily="34" charset="0"/>
              </a:rPr>
              <a:t>time of publication or end of project whichever is sooner.</a:t>
            </a:r>
            <a:r>
              <a:rPr lang="en-US" kern="1200" dirty="0">
                <a:solidFill>
                  <a:srgbClr val="606060"/>
                </a:solidFill>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62231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658919" y="430384"/>
            <a:ext cx="9906000" cy="576344"/>
          </a:xfrm>
        </p:spPr>
        <p:txBody>
          <a:bodyPr/>
          <a:lstStyle/>
          <a:p>
            <a:r>
              <a:rPr lang="en-US" i="0" dirty="0">
                <a:solidFill>
                  <a:schemeClr val="accent4">
                    <a:lumMod val="75000"/>
                  </a:schemeClr>
                </a:solidFill>
                <a:latin typeface="Arial" panose="020B0604020202020204" pitchFamily="34" charset="0"/>
                <a:cs typeface="Arial" panose="020B0604020202020204" pitchFamily="34" charset="0"/>
              </a:rPr>
              <a:t>Element 5</a:t>
            </a:r>
          </a:p>
        </p:txBody>
      </p:sp>
      <p:sp>
        <p:nvSpPr>
          <p:cNvPr id="6" name="TextBox 5">
            <a:extLst>
              <a:ext uri="{FF2B5EF4-FFF2-40B4-BE49-F238E27FC236}">
                <a16:creationId xmlns:a16="http://schemas.microsoft.com/office/drawing/2014/main" id="{847293FD-F846-E26B-8CBE-E2B954A94E61}"/>
              </a:ext>
            </a:extLst>
          </p:cNvPr>
          <p:cNvSpPr txBox="1"/>
          <p:nvPr/>
        </p:nvSpPr>
        <p:spPr>
          <a:xfrm>
            <a:off x="10690578" y="85358"/>
            <a:ext cx="1685799" cy="830997"/>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p:sp>
        <p:nvSpPr>
          <p:cNvPr id="3" name="Content Placeholder 2">
            <a:extLst>
              <a:ext uri="{FF2B5EF4-FFF2-40B4-BE49-F238E27FC236}">
                <a16:creationId xmlns:a16="http://schemas.microsoft.com/office/drawing/2014/main" id="{D82222C3-1CF7-64A9-5166-237EB906ABFA}"/>
              </a:ext>
            </a:extLst>
          </p:cNvPr>
          <p:cNvSpPr>
            <a:spLocks noGrp="1"/>
          </p:cNvSpPr>
          <p:nvPr>
            <p:ph idx="4294967295"/>
          </p:nvPr>
        </p:nvSpPr>
        <p:spPr>
          <a:xfrm>
            <a:off x="1068141" y="934230"/>
            <a:ext cx="9982200" cy="457031"/>
          </a:xfrm>
        </p:spPr>
        <p:txBody>
          <a:bodyPr>
            <a:noAutofit/>
          </a:bodyPr>
          <a:lstStyle/>
          <a:p>
            <a:pPr marL="0" indent="0">
              <a:buNone/>
            </a:pPr>
            <a:r>
              <a:rPr lang="en-US" sz="2800" b="1" dirty="0">
                <a:solidFill>
                  <a:schemeClr val="accent4">
                    <a:lumMod val="75000"/>
                  </a:schemeClr>
                </a:solidFill>
                <a:latin typeface="Arial" panose="020B0604020202020204" pitchFamily="34" charset="0"/>
                <a:cs typeface="Arial" panose="020B0604020202020204" pitchFamily="34" charset="0"/>
              </a:rPr>
              <a:t>Access, Distribution, or Reuse Considerations</a:t>
            </a:r>
            <a:br>
              <a:rPr lang="en-US" sz="2800" b="1" dirty="0">
                <a:solidFill>
                  <a:schemeClr val="accent4">
                    <a:lumMod val="75000"/>
                  </a:schemeClr>
                </a:solidFill>
                <a:latin typeface="Arial" panose="020B0604020202020204" pitchFamily="34" charset="0"/>
                <a:cs typeface="Arial" panose="020B0604020202020204" pitchFamily="34" charset="0"/>
              </a:rPr>
            </a:br>
            <a:endParaRPr lang="en-US" sz="2800" b="1" dirty="0">
              <a:solidFill>
                <a:schemeClr val="accent4">
                  <a:lumMod val="75000"/>
                </a:schemeClr>
              </a:solidFill>
              <a:latin typeface="Calibri" panose="020F0502020204030204" pitchFamily="34" charset="0"/>
            </a:endParaRPr>
          </a:p>
        </p:txBody>
      </p:sp>
      <p:sp>
        <p:nvSpPr>
          <p:cNvPr id="10" name="TextBox 9">
            <a:extLst>
              <a:ext uri="{FF2B5EF4-FFF2-40B4-BE49-F238E27FC236}">
                <a16:creationId xmlns:a16="http://schemas.microsoft.com/office/drawing/2014/main" id="{B6D2432B-593B-FB29-B27D-0EF716005B29}"/>
              </a:ext>
            </a:extLst>
          </p:cNvPr>
          <p:cNvSpPr txBox="1"/>
          <p:nvPr/>
        </p:nvSpPr>
        <p:spPr>
          <a:xfrm>
            <a:off x="1452420" y="1391261"/>
            <a:ext cx="9860337" cy="1816266"/>
          </a:xfrm>
          <a:prstGeom prst="rect">
            <a:avLst/>
          </a:prstGeom>
          <a:noFill/>
        </p:spPr>
        <p:txBody>
          <a:bodyPr wrap="square" rtlCol="0">
            <a:spAutoFit/>
          </a:bodyPr>
          <a:lstStyle/>
          <a:p>
            <a:pPr marL="171446" indent="-171446" defTabSz="609585" fontAlgn="base">
              <a:spcBef>
                <a:spcPct val="0"/>
              </a:spcBef>
              <a:spcAft>
                <a:spcPct val="0"/>
              </a:spcAft>
              <a:buClrTx/>
              <a:buFont typeface="Wingdings" panose="05000000000000000000" pitchFamily="2" charset="2"/>
              <a:buChar char="§"/>
            </a:pPr>
            <a:r>
              <a:rPr lang="en-US" sz="1867" kern="1200" dirty="0">
                <a:solidFill>
                  <a:srgbClr val="606060"/>
                </a:solidFill>
                <a:latin typeface="Arial" panose="020B0604020202020204" pitchFamily="34" charset="0"/>
                <a:ea typeface="ＭＳ Ｐゴシック" charset="0"/>
                <a:cs typeface="Arial" panose="020B0604020202020204" pitchFamily="34" charset="0"/>
              </a:rPr>
              <a:t>93% of plans that we reviewed answered this question appropriately</a:t>
            </a:r>
          </a:p>
          <a:p>
            <a:pPr marL="171446" indent="-171446" defTabSz="609585" fontAlgn="base">
              <a:spcBef>
                <a:spcPct val="0"/>
              </a:spcBef>
              <a:spcAft>
                <a:spcPct val="0"/>
              </a:spcAft>
              <a:buClrTx/>
              <a:buFont typeface="Wingdings" panose="05000000000000000000" pitchFamily="2" charset="2"/>
              <a:buChar char="§"/>
            </a:pPr>
            <a:endParaRPr lang="en-US" sz="1867" kern="1200" dirty="0">
              <a:solidFill>
                <a:srgbClr val="606060"/>
              </a:solidFill>
              <a:latin typeface="Arial" panose="020B0604020202020204" pitchFamily="34" charset="0"/>
              <a:ea typeface="ＭＳ Ｐゴシック" charset="0"/>
              <a:cs typeface="Arial" panose="020B0604020202020204" pitchFamily="34" charset="0"/>
            </a:endParaRPr>
          </a:p>
          <a:p>
            <a:pPr marL="171446" indent="-171446" defTabSz="609585" fontAlgn="base">
              <a:spcBef>
                <a:spcPct val="0"/>
              </a:spcBef>
              <a:spcAft>
                <a:spcPct val="0"/>
              </a:spcAft>
              <a:buClrTx/>
              <a:buFont typeface="Wingdings" panose="05000000000000000000" pitchFamily="2" charset="2"/>
              <a:buChar char="§"/>
            </a:pPr>
            <a:r>
              <a:rPr lang="en-US" sz="1867" i="1" kern="1200" dirty="0">
                <a:solidFill>
                  <a:srgbClr val="606060"/>
                </a:solidFill>
                <a:latin typeface="Arial" panose="020B0604020202020204" pitchFamily="34" charset="0"/>
                <a:ea typeface="ＭＳ Ｐゴシック" charset="0"/>
                <a:cs typeface="Arial" panose="020B0604020202020204" pitchFamily="34" charset="0"/>
              </a:rPr>
              <a:t>Tip:</a:t>
            </a:r>
            <a:r>
              <a:rPr lang="en-US" sz="1867" kern="1200" dirty="0">
                <a:solidFill>
                  <a:srgbClr val="606060"/>
                </a:solidFill>
                <a:latin typeface="Arial" panose="020B0604020202020204" pitchFamily="34" charset="0"/>
                <a:ea typeface="ＭＳ Ｐゴシック" charset="0"/>
                <a:cs typeface="Arial" panose="020B0604020202020204" pitchFamily="34" charset="0"/>
              </a:rPr>
              <a:t> Factors that may affect access to data include human subjects protections, legal or policy considerations, licensing agreements, etc. Look into ways to maximize sharing within these limitations. </a:t>
            </a:r>
          </a:p>
          <a:p>
            <a:pPr marL="171446" indent="-171446" defTabSz="609585" fontAlgn="base">
              <a:spcBef>
                <a:spcPct val="0"/>
              </a:spcBef>
              <a:spcAft>
                <a:spcPct val="0"/>
              </a:spcAft>
              <a:buClrTx/>
              <a:buFont typeface="Wingdings" panose="05000000000000000000" pitchFamily="2" charset="2"/>
              <a:buChar char="§"/>
            </a:pPr>
            <a:endParaRPr lang="en-US" sz="1867" kern="1200" dirty="0">
              <a:solidFill>
                <a:srgbClr val="606060"/>
              </a:solidFill>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647DCCC7-60E0-CC8C-491C-F2CC38A93062}"/>
              </a:ext>
            </a:extLst>
          </p:cNvPr>
          <p:cNvSpPr txBox="1">
            <a:spLocks/>
          </p:cNvSpPr>
          <p:nvPr/>
        </p:nvSpPr>
        <p:spPr>
          <a:xfrm>
            <a:off x="561817" y="2737645"/>
            <a:ext cx="9906000" cy="138271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1219170" fontAlgn="base">
              <a:spcAft>
                <a:spcPct val="0"/>
              </a:spcAft>
              <a:buClrTx/>
            </a:pPr>
            <a:endParaRPr lang="en-US" sz="3200" spc="-67" dirty="0">
              <a:solidFill>
                <a:srgbClr val="2A71A5">
                  <a:lumMod val="75000"/>
                </a:srgbClr>
              </a:solidFill>
              <a:latin typeface="Arial" panose="020B0604020202020204" pitchFamily="34" charset="0"/>
              <a:cs typeface="Arial" panose="020B0604020202020204" pitchFamily="34" charset="0"/>
            </a:endParaRPr>
          </a:p>
          <a:p>
            <a:pPr defTabSz="1219170" fontAlgn="base">
              <a:spcAft>
                <a:spcPct val="0"/>
              </a:spcAft>
              <a:buClrTx/>
            </a:pPr>
            <a:r>
              <a:rPr lang="en-US" sz="3200" spc="-67" dirty="0">
                <a:solidFill>
                  <a:srgbClr val="2A71A5">
                    <a:lumMod val="75000"/>
                  </a:srgbClr>
                </a:solidFill>
                <a:latin typeface="Arial" panose="020B0604020202020204" pitchFamily="34" charset="0"/>
                <a:cs typeface="Arial" panose="020B0604020202020204" pitchFamily="34" charset="0"/>
              </a:rPr>
              <a:t>Element 6</a:t>
            </a:r>
          </a:p>
        </p:txBody>
      </p:sp>
      <p:sp>
        <p:nvSpPr>
          <p:cNvPr id="5" name="Content Placeholder 2">
            <a:extLst>
              <a:ext uri="{FF2B5EF4-FFF2-40B4-BE49-F238E27FC236}">
                <a16:creationId xmlns:a16="http://schemas.microsoft.com/office/drawing/2014/main" id="{A7F4685E-589E-C3DA-5479-6FF914D67C7C}"/>
              </a:ext>
            </a:extLst>
          </p:cNvPr>
          <p:cNvSpPr txBox="1">
            <a:spLocks/>
          </p:cNvSpPr>
          <p:nvPr/>
        </p:nvSpPr>
        <p:spPr>
          <a:xfrm>
            <a:off x="1068141" y="4109086"/>
            <a:ext cx="9982200" cy="45703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1219170" fontAlgn="base">
              <a:spcBef>
                <a:spcPts val="1600"/>
              </a:spcBef>
              <a:spcAft>
                <a:spcPts val="267"/>
              </a:spcAft>
              <a:buClr>
                <a:srgbClr val="BB0E3D"/>
              </a:buClr>
              <a:buNone/>
            </a:pPr>
            <a:r>
              <a:rPr lang="en-US" sz="2800" b="1">
                <a:solidFill>
                  <a:srgbClr val="2A71A5">
                    <a:lumMod val="75000"/>
                  </a:srgbClr>
                </a:solidFill>
                <a:latin typeface="Arial" panose="020B0604020202020204" pitchFamily="34" charset="0"/>
                <a:cs typeface="Arial" panose="020B0604020202020204" pitchFamily="34" charset="0"/>
              </a:rPr>
              <a:t>Oversight of Data Management and Sharing</a:t>
            </a:r>
            <a:br>
              <a:rPr lang="en-US" sz="2800" b="1">
                <a:solidFill>
                  <a:srgbClr val="2A71A5">
                    <a:lumMod val="75000"/>
                  </a:srgbClr>
                </a:solidFill>
                <a:latin typeface="Arial" panose="020B0604020202020204" pitchFamily="34" charset="0"/>
                <a:cs typeface="Arial" panose="020B0604020202020204" pitchFamily="34" charset="0"/>
              </a:rPr>
            </a:br>
            <a:endParaRPr lang="en-US" sz="2800" b="1">
              <a:solidFill>
                <a:srgbClr val="2A71A5">
                  <a:lumMod val="75000"/>
                </a:srgbClr>
              </a:solidFill>
              <a:latin typeface="Calibri" panose="020F0502020204030204" pitchFamily="34" charset="0"/>
            </a:endParaRPr>
          </a:p>
        </p:txBody>
      </p:sp>
      <p:sp>
        <p:nvSpPr>
          <p:cNvPr id="7" name="TextBox 6">
            <a:extLst>
              <a:ext uri="{FF2B5EF4-FFF2-40B4-BE49-F238E27FC236}">
                <a16:creationId xmlns:a16="http://schemas.microsoft.com/office/drawing/2014/main" id="{8DA17521-BA7E-B7A2-ED06-5BC615547C85}"/>
              </a:ext>
            </a:extLst>
          </p:cNvPr>
          <p:cNvSpPr txBox="1"/>
          <p:nvPr/>
        </p:nvSpPr>
        <p:spPr>
          <a:xfrm>
            <a:off x="1452420" y="4566117"/>
            <a:ext cx="9860337" cy="1528945"/>
          </a:xfrm>
          <a:prstGeom prst="rect">
            <a:avLst/>
          </a:prstGeom>
          <a:noFill/>
        </p:spPr>
        <p:txBody>
          <a:bodyPr wrap="square" rtlCol="0">
            <a:spAutoFit/>
          </a:bodyPr>
          <a:lstStyle/>
          <a:p>
            <a:pPr marL="171446" indent="-171446" defTabSz="609585" fontAlgn="base">
              <a:spcBef>
                <a:spcPct val="0"/>
              </a:spcBef>
              <a:spcAft>
                <a:spcPct val="0"/>
              </a:spcAft>
              <a:buClrTx/>
              <a:buFont typeface="Wingdings" panose="05000000000000000000" pitchFamily="2" charset="2"/>
              <a:buChar char="§"/>
            </a:pPr>
            <a:r>
              <a:rPr lang="en-US" sz="1867" kern="1200" dirty="0">
                <a:solidFill>
                  <a:srgbClr val="606060"/>
                </a:solidFill>
                <a:latin typeface="Arial" panose="020B0604020202020204" pitchFamily="34" charset="0"/>
                <a:ea typeface="ＭＳ Ｐゴシック" charset="0"/>
                <a:cs typeface="Arial" panose="020B0604020202020204" pitchFamily="34" charset="0"/>
              </a:rPr>
              <a:t>Approximately 88% answered appropriately</a:t>
            </a:r>
          </a:p>
          <a:p>
            <a:pPr marL="171446" indent="-171446" defTabSz="609585" fontAlgn="base">
              <a:spcBef>
                <a:spcPct val="0"/>
              </a:spcBef>
              <a:spcAft>
                <a:spcPct val="0"/>
              </a:spcAft>
              <a:buClrTx/>
              <a:buFont typeface="Wingdings" panose="05000000000000000000" pitchFamily="2" charset="2"/>
              <a:buChar char="§"/>
            </a:pPr>
            <a:r>
              <a:rPr lang="en-US" sz="1867" kern="1200" dirty="0">
                <a:solidFill>
                  <a:srgbClr val="606060"/>
                </a:solidFill>
                <a:latin typeface="Arial" panose="020B0604020202020204" pitchFamily="34" charset="0"/>
                <a:ea typeface="ＭＳ Ｐゴシック" charset="0"/>
                <a:cs typeface="Arial" panose="020B0604020202020204" pitchFamily="34" charset="0"/>
              </a:rPr>
              <a:t>Responsibility for monitoring was PI in ~75% of plans, although about 35% of plans mentioned administrators or other lab members who bore or shared responsibility.</a:t>
            </a:r>
          </a:p>
          <a:p>
            <a:pPr marL="171446" indent="-171446" defTabSz="609585" fontAlgn="base">
              <a:spcBef>
                <a:spcPct val="0"/>
              </a:spcBef>
              <a:spcAft>
                <a:spcPct val="0"/>
              </a:spcAft>
              <a:buClrTx/>
              <a:buFont typeface="Wingdings" panose="05000000000000000000" pitchFamily="2" charset="2"/>
              <a:buChar char="§"/>
            </a:pPr>
            <a:endParaRPr lang="en-US" sz="1867" kern="1200" dirty="0">
              <a:solidFill>
                <a:srgbClr val="606060"/>
              </a:solidFill>
              <a:latin typeface="Arial" panose="020B0604020202020204" pitchFamily="34" charset="0"/>
              <a:ea typeface="ＭＳ Ｐゴシック" charset="0"/>
              <a:cs typeface="Arial" panose="020B0604020202020204" pitchFamily="34" charset="0"/>
            </a:endParaRPr>
          </a:p>
          <a:p>
            <a:pPr marL="171446" indent="-171446" defTabSz="609585" fontAlgn="base">
              <a:spcBef>
                <a:spcPct val="0"/>
              </a:spcBef>
              <a:spcAft>
                <a:spcPct val="0"/>
              </a:spcAft>
              <a:buClrTx/>
              <a:buFont typeface="Wingdings" panose="05000000000000000000" pitchFamily="2" charset="2"/>
              <a:buChar char="§"/>
            </a:pPr>
            <a:r>
              <a:rPr lang="en-US" sz="1867" i="1" kern="1200" dirty="0">
                <a:solidFill>
                  <a:srgbClr val="606060"/>
                </a:solidFill>
                <a:latin typeface="Arial" panose="020B0604020202020204" pitchFamily="34" charset="0"/>
                <a:ea typeface="ＭＳ Ｐゴシック" charset="0"/>
                <a:cs typeface="Arial" panose="020B0604020202020204" pitchFamily="34" charset="0"/>
              </a:rPr>
              <a:t>Tip</a:t>
            </a:r>
            <a:r>
              <a:rPr lang="en-US" sz="1867" kern="1200" dirty="0">
                <a:solidFill>
                  <a:srgbClr val="606060"/>
                </a:solidFill>
                <a:latin typeface="Arial" panose="020B0604020202020204" pitchFamily="34" charset="0"/>
                <a:ea typeface="ＭＳ Ｐゴシック" charset="0"/>
                <a:cs typeface="Arial" panose="020B0604020202020204" pitchFamily="34" charset="0"/>
              </a:rPr>
              <a:t>: Find out if your institution has requirements or recommended language for this section</a:t>
            </a:r>
          </a:p>
        </p:txBody>
      </p:sp>
    </p:spTree>
    <p:extLst>
      <p:ext uri="{BB962C8B-B14F-4D97-AF65-F5344CB8AC3E}">
        <p14:creationId xmlns:p14="http://schemas.microsoft.com/office/powerpoint/2010/main" val="3764773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p:nvPr>
        </p:nvSpPr>
        <p:spPr>
          <a:xfrm>
            <a:off x="1111065" y="511292"/>
            <a:ext cx="10058400" cy="914859"/>
          </a:xfrm>
        </p:spPr>
        <p:txBody>
          <a:bodyPr/>
          <a:lstStyle/>
          <a:p>
            <a:r>
              <a:rPr lang="en-US" i="0">
                <a:solidFill>
                  <a:schemeClr val="accent4">
                    <a:lumMod val="75000"/>
                  </a:schemeClr>
                </a:solidFill>
                <a:latin typeface="Arial" panose="020B0604020202020204" pitchFamily="34" charset="0"/>
                <a:cs typeface="Arial" panose="020B0604020202020204" pitchFamily="34" charset="0"/>
              </a:rPr>
              <a:t>Overall Summary</a:t>
            </a:r>
          </a:p>
        </p:txBody>
      </p:sp>
      <p:sp>
        <p:nvSpPr>
          <p:cNvPr id="5" name="TextBox 4">
            <a:extLst>
              <a:ext uri="{FF2B5EF4-FFF2-40B4-BE49-F238E27FC236}">
                <a16:creationId xmlns:a16="http://schemas.microsoft.com/office/drawing/2014/main" id="{975CB1F0-E3F8-F158-497A-B06198581D90}"/>
              </a:ext>
            </a:extLst>
          </p:cNvPr>
          <p:cNvSpPr txBox="1"/>
          <p:nvPr/>
        </p:nvSpPr>
        <p:spPr>
          <a:xfrm>
            <a:off x="1837253" y="2012124"/>
            <a:ext cx="8427249" cy="3970318"/>
          </a:xfrm>
          <a:prstGeom prst="rect">
            <a:avLst/>
          </a:prstGeom>
          <a:noFill/>
        </p:spPr>
        <p:txBody>
          <a:bodyPr wrap="square" rtlCol="0">
            <a:spAutoFit/>
          </a:bodyPr>
          <a:lstStyle/>
          <a:p>
            <a:pPr defTabSz="609585" fontAlgn="base">
              <a:spcBef>
                <a:spcPct val="0"/>
              </a:spcBef>
              <a:spcAft>
                <a:spcPct val="0"/>
              </a:spcAft>
              <a:buClrTx/>
            </a:pPr>
            <a:r>
              <a:rPr lang="en-US" sz="2800" kern="1200" dirty="0">
                <a:solidFill>
                  <a:srgbClr val="606060"/>
                </a:solidFill>
                <a:latin typeface="Arial" panose="020B0604020202020204" pitchFamily="34" charset="0"/>
                <a:ea typeface="ＭＳ Ｐゴシック" charset="0"/>
                <a:cs typeface="Arial" panose="020B0604020202020204" pitchFamily="34" charset="0"/>
              </a:rPr>
              <a:t>Overall, we felt that out of 101 randomly selected plans:</a:t>
            </a:r>
          </a:p>
          <a:p>
            <a:pPr defTabSz="609585" fontAlgn="base">
              <a:spcBef>
                <a:spcPct val="0"/>
              </a:spcBef>
              <a:spcAft>
                <a:spcPct val="0"/>
              </a:spcAft>
              <a:buClrTx/>
            </a:pPr>
            <a:endParaRPr lang="en-US" sz="2800" kern="1200" dirty="0">
              <a:solidFill>
                <a:srgbClr val="606060"/>
              </a:solidFill>
              <a:latin typeface="Arial" panose="020B0604020202020204" pitchFamily="34" charset="0"/>
              <a:ea typeface="ＭＳ Ｐゴシック" charset="0"/>
              <a:cs typeface="Arial" panose="020B0604020202020204" pitchFamily="34" charset="0"/>
            </a:endParaRPr>
          </a:p>
          <a:p>
            <a:pPr marL="457189" indent="-74082" defTabSz="609585" fontAlgn="base">
              <a:spcBef>
                <a:spcPct val="0"/>
              </a:spcBef>
              <a:spcAft>
                <a:spcPct val="0"/>
              </a:spcAft>
              <a:buClrTx/>
            </a:pPr>
            <a:r>
              <a:rPr lang="en-US" sz="2800" b="1" kern="1200" dirty="0">
                <a:solidFill>
                  <a:srgbClr val="606060"/>
                </a:solidFill>
                <a:latin typeface="Arial" panose="020B0604020202020204" pitchFamily="34" charset="0"/>
                <a:ea typeface="ＭＳ Ｐゴシック" charset="0"/>
                <a:cs typeface="Arial" panose="020B0604020202020204" pitchFamily="34" charset="0"/>
              </a:rPr>
              <a:t>60</a:t>
            </a:r>
            <a:r>
              <a:rPr lang="en-US" sz="2800" kern="1200" dirty="0">
                <a:solidFill>
                  <a:srgbClr val="606060"/>
                </a:solidFill>
                <a:latin typeface="Arial" panose="020B0604020202020204" pitchFamily="34" charset="0"/>
                <a:ea typeface="ＭＳ Ｐゴシック" charset="0"/>
                <a:cs typeface="Arial" panose="020B0604020202020204" pitchFamily="34" charset="0"/>
              </a:rPr>
              <a:t> plans were likely acceptable as written</a:t>
            </a:r>
          </a:p>
          <a:p>
            <a:pPr marL="457189" indent="-74082" defTabSz="609585" fontAlgn="base">
              <a:spcBef>
                <a:spcPct val="0"/>
              </a:spcBef>
              <a:spcAft>
                <a:spcPct val="0"/>
              </a:spcAft>
              <a:buClrTx/>
            </a:pPr>
            <a:r>
              <a:rPr lang="en-US" sz="2800" b="1" kern="1200" dirty="0">
                <a:solidFill>
                  <a:srgbClr val="606060"/>
                </a:solidFill>
                <a:latin typeface="Arial" panose="020B0604020202020204" pitchFamily="34" charset="0"/>
                <a:ea typeface="ＭＳ Ｐゴシック" charset="0"/>
                <a:cs typeface="Arial" panose="020B0604020202020204" pitchFamily="34" charset="0"/>
              </a:rPr>
              <a:t>31</a:t>
            </a:r>
            <a:r>
              <a:rPr lang="en-US" sz="2800" kern="1200" dirty="0">
                <a:solidFill>
                  <a:srgbClr val="606060"/>
                </a:solidFill>
                <a:latin typeface="Arial" panose="020B0604020202020204" pitchFamily="34" charset="0"/>
                <a:ea typeface="ＭＳ Ｐゴシック" charset="0"/>
                <a:cs typeface="Arial" panose="020B0604020202020204" pitchFamily="34" charset="0"/>
              </a:rPr>
              <a:t> should have minor corrections but were on the   right track</a:t>
            </a:r>
          </a:p>
          <a:p>
            <a:pPr marL="457189" indent="-74082" defTabSz="609585" fontAlgn="base">
              <a:spcBef>
                <a:spcPct val="0"/>
              </a:spcBef>
              <a:spcAft>
                <a:spcPct val="0"/>
              </a:spcAft>
              <a:buClrTx/>
            </a:pPr>
            <a:r>
              <a:rPr lang="en-US" sz="2800" b="1" kern="1200" dirty="0">
                <a:solidFill>
                  <a:srgbClr val="606060"/>
                </a:solidFill>
                <a:latin typeface="Arial" panose="020B0604020202020204" pitchFamily="34" charset="0"/>
                <a:ea typeface="ＭＳ Ｐゴシック" charset="0"/>
                <a:cs typeface="Arial" panose="020B0604020202020204" pitchFamily="34" charset="0"/>
              </a:rPr>
              <a:t>10</a:t>
            </a:r>
            <a:r>
              <a:rPr lang="en-US" sz="2800" kern="1200" dirty="0">
                <a:solidFill>
                  <a:srgbClr val="606060"/>
                </a:solidFill>
                <a:latin typeface="Arial" panose="020B0604020202020204" pitchFamily="34" charset="0"/>
                <a:ea typeface="ＭＳ Ｐゴシック" charset="0"/>
                <a:cs typeface="Arial" panose="020B0604020202020204" pitchFamily="34" charset="0"/>
              </a:rPr>
              <a:t> should have major revisions to meet the policy recommendations</a:t>
            </a:r>
          </a:p>
          <a:p>
            <a:pPr defTabSz="609585" fontAlgn="base">
              <a:spcBef>
                <a:spcPct val="0"/>
              </a:spcBef>
              <a:spcAft>
                <a:spcPct val="0"/>
              </a:spcAft>
              <a:buClrTx/>
            </a:pPr>
            <a:endParaRPr lang="en-US" sz="2800" kern="1200" dirty="0">
              <a:solidFill>
                <a:srgbClr val="606060"/>
              </a:solidFill>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0764D6AF-D3F6-2411-C2EE-376BF2830E1B}"/>
              </a:ext>
            </a:extLst>
          </p:cNvPr>
          <p:cNvSpPr txBox="1"/>
          <p:nvPr/>
        </p:nvSpPr>
        <p:spPr>
          <a:xfrm>
            <a:off x="10814757" y="322390"/>
            <a:ext cx="1306801" cy="830997"/>
          </a:xfrm>
          <a:prstGeom prst="rect">
            <a:avLst/>
          </a:prstGeom>
          <a:noFill/>
        </p:spPr>
        <p:txBody>
          <a:bodyPr wrap="square" rtlCol="0">
            <a:spAutoFit/>
          </a:bodyPr>
          <a:lstStyle/>
          <a:p>
            <a:pPr defTabSz="609585" fontAlgn="base">
              <a:spcBef>
                <a:spcPct val="0"/>
              </a:spcBef>
              <a:spcAft>
                <a:spcPct val="0"/>
              </a:spcAft>
              <a:buClrTx/>
            </a:pPr>
            <a:r>
              <a:rPr lang="en-US" sz="2400" kern="1200" dirty="0">
                <a:solidFill>
                  <a:srgbClr val="606060">
                    <a:lumMod val="65000"/>
                    <a:lumOff val="35000"/>
                  </a:srgbClr>
                </a:solidFill>
                <a:latin typeface="Arial" panose="020B0604020202020204" pitchFamily="34" charset="0"/>
                <a:ea typeface="ＭＳ Ｐゴシック" charset="0"/>
                <a:cs typeface="Arial" panose="020B0604020202020204" pitchFamily="34" charset="0"/>
              </a:rPr>
              <a:t>n = 101</a:t>
            </a:r>
          </a:p>
          <a:p>
            <a:pPr defTabSz="609585" fontAlgn="base">
              <a:spcBef>
                <a:spcPct val="0"/>
              </a:spcBef>
              <a:spcAft>
                <a:spcPct val="0"/>
              </a:spcAft>
              <a:buClrTx/>
            </a:pPr>
            <a:endParaRPr lang="en-US" sz="2400" kern="1200" dirty="0">
              <a:solidFill>
                <a:srgbClr val="606060"/>
              </a:solidFill>
              <a:latin typeface="Calibri" charset="0"/>
              <a:ea typeface="ＭＳ Ｐゴシック" charset="0"/>
            </a:endParaRPr>
          </a:p>
        </p:txBody>
      </p:sp>
    </p:spTree>
    <p:extLst>
      <p:ext uri="{BB962C8B-B14F-4D97-AF65-F5344CB8AC3E}">
        <p14:creationId xmlns:p14="http://schemas.microsoft.com/office/powerpoint/2010/main" val="3416776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p:nvPr>
        </p:nvSpPr>
        <p:spPr/>
        <p:txBody>
          <a:bodyPr/>
          <a:lstStyle/>
          <a:p>
            <a:r>
              <a:rPr lang="en-US" i="0">
                <a:solidFill>
                  <a:schemeClr val="accent4">
                    <a:lumMod val="75000"/>
                  </a:schemeClr>
                </a:solidFill>
                <a:latin typeface="Arial" panose="020B0604020202020204" pitchFamily="34" charset="0"/>
                <a:cs typeface="Arial" panose="020B0604020202020204" pitchFamily="34" charset="0"/>
              </a:rPr>
              <a:t>General Observations</a:t>
            </a:r>
          </a:p>
        </p:txBody>
      </p:sp>
      <p:sp>
        <p:nvSpPr>
          <p:cNvPr id="3" name="Content Placeholder 2" descr="Plans that used any template or included tables or lists were more likely to meet policy requirements  &#10;All data proposed in the grant application should be discussed in the DMS plan&#10;Data should be shared at the time of publication or at the end of the grant period, whichever comes first&#10;">
            <a:extLst>
              <a:ext uri="{FF2B5EF4-FFF2-40B4-BE49-F238E27FC236}">
                <a16:creationId xmlns:a16="http://schemas.microsoft.com/office/drawing/2014/main" id="{D82222C3-1CF7-64A9-5166-237EB906ABFA}"/>
              </a:ext>
            </a:extLst>
          </p:cNvPr>
          <p:cNvSpPr>
            <a:spLocks noGrp="1"/>
          </p:cNvSpPr>
          <p:nvPr>
            <p:ph idx="1"/>
          </p:nvPr>
        </p:nvSpPr>
        <p:spPr/>
        <p:txBody>
          <a:bodyPr/>
          <a:lstStyle/>
          <a:p>
            <a:pPr marL="0" indent="0">
              <a:buNone/>
            </a:pPr>
            <a:endParaRPr lang="en-US" sz="1800">
              <a:latin typeface="Calibri" panose="020F0502020204030204" pitchFamily="34" charset="0"/>
            </a:endParaRPr>
          </a:p>
          <a:p>
            <a:endParaRPr lang="en-US"/>
          </a:p>
        </p:txBody>
      </p:sp>
      <p:sp>
        <p:nvSpPr>
          <p:cNvPr id="4" name="TextBox 3">
            <a:extLst>
              <a:ext uri="{FF2B5EF4-FFF2-40B4-BE49-F238E27FC236}">
                <a16:creationId xmlns:a16="http://schemas.microsoft.com/office/drawing/2014/main" id="{8BD69BE4-617B-11AA-2094-0F21EE365EBF}"/>
              </a:ext>
            </a:extLst>
          </p:cNvPr>
          <p:cNvSpPr txBox="1"/>
          <p:nvPr/>
        </p:nvSpPr>
        <p:spPr>
          <a:xfrm>
            <a:off x="1243417" y="2344236"/>
            <a:ext cx="9766129" cy="3108543"/>
          </a:xfrm>
          <a:prstGeom prst="rect">
            <a:avLst/>
          </a:prstGeom>
          <a:noFill/>
        </p:spPr>
        <p:txBody>
          <a:bodyPr wrap="square" rtlCol="0">
            <a:spAutoFit/>
          </a:bodyPr>
          <a:lstStyle/>
          <a:p>
            <a:pPr marL="285744" indent="-285744" defTabSz="609585" fontAlgn="base">
              <a:spcBef>
                <a:spcPct val="0"/>
              </a:spcBef>
              <a:spcAft>
                <a:spcPct val="0"/>
              </a:spcAft>
              <a:buClrTx/>
              <a:buFont typeface="Wingdings" panose="05000000000000000000" pitchFamily="2" charset="2"/>
              <a:buChar char="§"/>
            </a:pPr>
            <a:r>
              <a:rPr lang="en-US" sz="2800" kern="1200" dirty="0">
                <a:solidFill>
                  <a:srgbClr val="606060"/>
                </a:solidFill>
                <a:latin typeface="Arial" panose="020B0604020202020204" pitchFamily="34" charset="0"/>
                <a:ea typeface="ＭＳ Ｐゴシック" charset="0"/>
                <a:cs typeface="Arial" panose="020B0604020202020204" pitchFamily="34" charset="0"/>
              </a:rPr>
              <a:t>Plans that used any template or included tables or lists were more likely to meet policy requirements  </a:t>
            </a:r>
          </a:p>
          <a:p>
            <a:pPr marL="285744" indent="-285744" defTabSz="609585" fontAlgn="base">
              <a:spcBef>
                <a:spcPct val="0"/>
              </a:spcBef>
              <a:spcAft>
                <a:spcPct val="0"/>
              </a:spcAft>
              <a:buClrTx/>
              <a:buFont typeface="Wingdings" panose="05000000000000000000" pitchFamily="2" charset="2"/>
              <a:buChar char="§"/>
            </a:pPr>
            <a:r>
              <a:rPr lang="en-US" sz="2800" kern="1200" dirty="0">
                <a:solidFill>
                  <a:srgbClr val="606060"/>
                </a:solidFill>
                <a:latin typeface="Arial" panose="020B0604020202020204" pitchFamily="34" charset="0"/>
                <a:ea typeface="ＭＳ Ｐゴシック" charset="0"/>
                <a:cs typeface="Arial" panose="020B0604020202020204" pitchFamily="34" charset="0"/>
              </a:rPr>
              <a:t>All data proposed in the </a:t>
            </a:r>
            <a:r>
              <a:rPr lang="en-US" sz="2800" kern="1200">
                <a:solidFill>
                  <a:srgbClr val="606060"/>
                </a:solidFill>
                <a:latin typeface="Arial" panose="020B0604020202020204" pitchFamily="34" charset="0"/>
                <a:ea typeface="ＭＳ Ｐゴシック" charset="0"/>
                <a:cs typeface="Arial" panose="020B0604020202020204" pitchFamily="34" charset="0"/>
              </a:rPr>
              <a:t>Research Plan of the </a:t>
            </a:r>
            <a:r>
              <a:rPr lang="en-US" sz="2800" kern="1200" dirty="0">
                <a:solidFill>
                  <a:srgbClr val="606060"/>
                </a:solidFill>
                <a:latin typeface="Arial" panose="020B0604020202020204" pitchFamily="34" charset="0"/>
                <a:ea typeface="ＭＳ Ｐゴシック" charset="0"/>
                <a:cs typeface="Arial" panose="020B0604020202020204" pitchFamily="34" charset="0"/>
              </a:rPr>
              <a:t>grant application should be discussed in the DMS plan</a:t>
            </a:r>
          </a:p>
          <a:p>
            <a:pPr marL="285744" indent="-285744" defTabSz="609585" fontAlgn="base">
              <a:spcBef>
                <a:spcPct val="0"/>
              </a:spcBef>
              <a:spcAft>
                <a:spcPct val="0"/>
              </a:spcAft>
              <a:buClrTx/>
              <a:buFont typeface="Wingdings" panose="05000000000000000000" pitchFamily="2" charset="2"/>
              <a:buChar char="§"/>
            </a:pPr>
            <a:r>
              <a:rPr lang="en-US" sz="2800" kern="1200" dirty="0">
                <a:solidFill>
                  <a:srgbClr val="606060"/>
                </a:solidFill>
                <a:latin typeface="Arial" panose="020B0604020202020204" pitchFamily="34" charset="0"/>
                <a:ea typeface="ＭＳ Ｐゴシック" charset="0"/>
                <a:cs typeface="Arial" panose="020B0604020202020204" pitchFamily="34" charset="0"/>
              </a:rPr>
              <a:t>Data should be shared at the time of publication or at the end of the grant period, whichever comes first</a:t>
            </a:r>
          </a:p>
          <a:p>
            <a:pPr marL="742932" lvl="1" indent="-285744" defTabSz="609585" fontAlgn="base">
              <a:spcBef>
                <a:spcPct val="0"/>
              </a:spcBef>
              <a:spcAft>
                <a:spcPct val="0"/>
              </a:spcAft>
              <a:buClrTx/>
              <a:buFont typeface="Wingdings" panose="05000000000000000000" pitchFamily="2" charset="2"/>
              <a:buChar char="§"/>
            </a:pPr>
            <a:endParaRPr lang="en-US" sz="2800" kern="1200" dirty="0">
              <a:solidFill>
                <a:srgbClr val="60606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5055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DCD8-1331-BBEE-4AC9-6FC5DF1CED72}"/>
              </a:ext>
            </a:extLst>
          </p:cNvPr>
          <p:cNvSpPr>
            <a:spLocks noGrp="1"/>
          </p:cNvSpPr>
          <p:nvPr>
            <p:ph type="title" idx="4294967295"/>
          </p:nvPr>
        </p:nvSpPr>
        <p:spPr>
          <a:xfrm>
            <a:off x="1210295" y="588300"/>
            <a:ext cx="5689600" cy="772584"/>
          </a:xfrm>
        </p:spPr>
        <p:txBody>
          <a:bodyPr>
            <a:normAutofit/>
          </a:bodyPr>
          <a:lstStyle/>
          <a:p>
            <a:r>
              <a:rPr lang="en-US" i="0" dirty="0">
                <a:latin typeface="Arial" panose="020B0604020202020204" pitchFamily="34" charset="0"/>
                <a:cs typeface="Arial" panose="020B0604020202020204" pitchFamily="34" charset="0"/>
              </a:rPr>
              <a:t>Acknowledgement</a:t>
            </a:r>
          </a:p>
        </p:txBody>
      </p:sp>
      <p:grpSp>
        <p:nvGrpSpPr>
          <p:cNvPr id="4" name="Group 3" descr="photos of members of the NCI Office of Data Sharing">
            <a:extLst>
              <a:ext uri="{FF2B5EF4-FFF2-40B4-BE49-F238E27FC236}">
                <a16:creationId xmlns:a16="http://schemas.microsoft.com/office/drawing/2014/main" id="{31495554-2D57-DE33-8675-BFAB83E4E5D8}"/>
              </a:ext>
            </a:extLst>
          </p:cNvPr>
          <p:cNvGrpSpPr/>
          <p:nvPr/>
        </p:nvGrpSpPr>
        <p:grpSpPr>
          <a:xfrm>
            <a:off x="1589612" y="2009245"/>
            <a:ext cx="8712525" cy="1875072"/>
            <a:chOff x="474655" y="1362035"/>
            <a:chExt cx="11616699" cy="2500094"/>
          </a:xfrm>
          <a:solidFill>
            <a:schemeClr val="tx1">
              <a:lumMod val="50000"/>
            </a:schemeClr>
          </a:solidFill>
          <a:effectLst/>
        </p:grpSpPr>
        <p:sp>
          <p:nvSpPr>
            <p:cNvPr id="6" name="Rectangle 5">
              <a:extLst>
                <a:ext uri="{FF2B5EF4-FFF2-40B4-BE49-F238E27FC236}">
                  <a16:creationId xmlns:a16="http://schemas.microsoft.com/office/drawing/2014/main" id="{8A7A0361-D25D-8F9B-0C36-A80EF3939A36}"/>
                </a:ext>
              </a:extLst>
            </p:cNvPr>
            <p:cNvSpPr/>
            <p:nvPr/>
          </p:nvSpPr>
          <p:spPr>
            <a:xfrm>
              <a:off x="1504347" y="3234677"/>
              <a:ext cx="10578469" cy="627452"/>
            </a:xfrm>
            <a:prstGeom prst="rect">
              <a:avLst/>
            </a:prstGeom>
            <a:grp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457178" fontAlgn="auto">
                <a:spcBef>
                  <a:spcPts val="0"/>
                </a:spcBef>
                <a:spcAft>
                  <a:spcPts val="0"/>
                </a:spcAft>
                <a:buClrTx/>
              </a:pPr>
              <a:endParaRPr lang="en-US" sz="1351">
                <a:solidFill>
                  <a:prstClr val="white"/>
                </a:solidFill>
                <a:latin typeface="Arial"/>
                <a:cs typeface="Arial"/>
              </a:endParaRPr>
            </a:p>
          </p:txBody>
        </p:sp>
        <p:sp>
          <p:nvSpPr>
            <p:cNvPr id="7" name="Rectangle 6">
              <a:extLst>
                <a:ext uri="{FF2B5EF4-FFF2-40B4-BE49-F238E27FC236}">
                  <a16:creationId xmlns:a16="http://schemas.microsoft.com/office/drawing/2014/main" id="{D7C0B8C1-9BC7-2AA6-BEA7-B6D0AE05F4DD}"/>
                </a:ext>
              </a:extLst>
            </p:cNvPr>
            <p:cNvSpPr/>
            <p:nvPr/>
          </p:nvSpPr>
          <p:spPr>
            <a:xfrm>
              <a:off x="499274" y="1362035"/>
              <a:ext cx="11582484" cy="2486949"/>
            </a:xfrm>
            <a:prstGeom prst="rect">
              <a:avLst/>
            </a:prstGeom>
            <a:grpFill/>
            <a:ln w="762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457178" fontAlgn="auto">
                <a:spcBef>
                  <a:spcPts val="0"/>
                </a:spcBef>
                <a:spcAft>
                  <a:spcPts val="0"/>
                </a:spcAft>
                <a:buClrTx/>
              </a:pPr>
              <a:endParaRPr lang="en-US" sz="1351">
                <a:solidFill>
                  <a:prstClr val="white"/>
                </a:solidFill>
                <a:highlight>
                  <a:srgbClr val="111111"/>
                </a:highlight>
                <a:latin typeface="Arial"/>
                <a:cs typeface="Arial"/>
              </a:endParaRPr>
            </a:p>
          </p:txBody>
        </p:sp>
        <p:sp>
          <p:nvSpPr>
            <p:cNvPr id="8" name="TextBox 4">
              <a:extLst>
                <a:ext uri="{FF2B5EF4-FFF2-40B4-BE49-F238E27FC236}">
                  <a16:creationId xmlns:a16="http://schemas.microsoft.com/office/drawing/2014/main" id="{A488179D-48DC-4F69-BE8C-11777ACEC6C3}"/>
                </a:ext>
              </a:extLst>
            </p:cNvPr>
            <p:cNvSpPr txBox="1"/>
            <p:nvPr/>
          </p:nvSpPr>
          <p:spPr>
            <a:xfrm>
              <a:off x="5646911" y="3249893"/>
              <a:ext cx="1292275"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Freddie Pruitt</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Ph.D.</a:t>
              </a:r>
              <a:endParaRPr lang="en-US" sz="825">
                <a:solidFill>
                  <a:srgbClr val="FFFFFF"/>
                </a:solidFill>
                <a:latin typeface="Arial"/>
                <a:cs typeface="Arial"/>
              </a:endParaRPr>
            </a:p>
          </p:txBody>
        </p:sp>
        <p:sp>
          <p:nvSpPr>
            <p:cNvPr id="9" name="TextBox 5">
              <a:extLst>
                <a:ext uri="{FF2B5EF4-FFF2-40B4-BE49-F238E27FC236}">
                  <a16:creationId xmlns:a16="http://schemas.microsoft.com/office/drawing/2014/main" id="{D2E6E660-4ABD-0091-7767-8D3F93871554}"/>
                </a:ext>
              </a:extLst>
            </p:cNvPr>
            <p:cNvSpPr txBox="1"/>
            <p:nvPr/>
          </p:nvSpPr>
          <p:spPr>
            <a:xfrm>
              <a:off x="3118165" y="3249893"/>
              <a:ext cx="1340487"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457178" fontAlgn="auto">
                <a:spcBef>
                  <a:spcPts val="0"/>
                </a:spcBef>
                <a:spcAft>
                  <a:spcPts val="0"/>
                </a:spcAft>
                <a:buClrTx/>
                <a:defRPr/>
              </a:pPr>
              <a:r>
                <a:rPr lang="en-US" sz="825">
                  <a:solidFill>
                    <a:srgbClr val="FFFFFF"/>
                  </a:solidFill>
                  <a:latin typeface="Arial"/>
                  <a:cs typeface="+mn-cs"/>
                </a:rPr>
                <a:t> Emily Boja</a:t>
              </a:r>
              <a:endParaRPr lang="en-US" sz="825">
                <a:solidFill>
                  <a:srgbClr val="FFFFFF"/>
                </a:solidFill>
                <a:latin typeface="Arial"/>
                <a:cs typeface="Arial"/>
              </a:endParaRPr>
            </a:p>
            <a:p>
              <a:pPr algn="ctr" defTabSz="457178" fontAlgn="auto">
                <a:spcBef>
                  <a:spcPts val="0"/>
                </a:spcBef>
                <a:spcAft>
                  <a:spcPts val="0"/>
                </a:spcAft>
                <a:buClrTx/>
                <a:defRPr/>
              </a:pPr>
              <a:r>
                <a:rPr lang="en-US" sz="825">
                  <a:solidFill>
                    <a:srgbClr val="FFFFFF"/>
                  </a:solidFill>
                  <a:latin typeface="Arial"/>
                  <a:cs typeface="+mn-cs"/>
                </a:rPr>
                <a:t> Ph.D.</a:t>
              </a:r>
              <a:endParaRPr lang="en-US" sz="825">
                <a:solidFill>
                  <a:srgbClr val="FFFFFF"/>
                </a:solidFill>
                <a:latin typeface="Arial"/>
                <a:cs typeface="Arial"/>
              </a:endParaRPr>
            </a:p>
          </p:txBody>
        </p:sp>
        <p:sp>
          <p:nvSpPr>
            <p:cNvPr id="11" name="TextBox 6">
              <a:extLst>
                <a:ext uri="{FF2B5EF4-FFF2-40B4-BE49-F238E27FC236}">
                  <a16:creationId xmlns:a16="http://schemas.microsoft.com/office/drawing/2014/main" id="{041807C8-370F-7158-5FDD-4E66C56D8E2C}"/>
                </a:ext>
              </a:extLst>
            </p:cNvPr>
            <p:cNvSpPr txBox="1"/>
            <p:nvPr/>
          </p:nvSpPr>
          <p:spPr>
            <a:xfrm>
              <a:off x="474655" y="3249893"/>
              <a:ext cx="1374275" cy="600166"/>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Jaime Guidry Auvil</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Ph.D.</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Director</a:t>
              </a:r>
              <a:endParaRPr lang="en-US" sz="825">
                <a:solidFill>
                  <a:srgbClr val="FFFFFF"/>
                </a:solidFill>
                <a:latin typeface="Arial"/>
                <a:cs typeface="Arial"/>
              </a:endParaRPr>
            </a:p>
          </p:txBody>
        </p:sp>
        <p:sp>
          <p:nvSpPr>
            <p:cNvPr id="13" name="TextBox 7">
              <a:extLst>
                <a:ext uri="{FF2B5EF4-FFF2-40B4-BE49-F238E27FC236}">
                  <a16:creationId xmlns:a16="http://schemas.microsoft.com/office/drawing/2014/main" id="{3445E05D-58BA-E9D3-7F8B-582C5B292518}"/>
                </a:ext>
              </a:extLst>
            </p:cNvPr>
            <p:cNvSpPr txBox="1"/>
            <p:nvPr/>
          </p:nvSpPr>
          <p:spPr>
            <a:xfrm>
              <a:off x="6986565" y="3249894"/>
              <a:ext cx="1280160"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Joe Flores-Toro</a:t>
              </a:r>
              <a:endParaRPr lang="en-US" sz="825">
                <a:solidFill>
                  <a:srgbClr val="FFFFFF"/>
                </a:solidFill>
                <a:latin typeface="Arial"/>
                <a:ea typeface="+mn-lt"/>
                <a:cs typeface="Arial"/>
              </a:endParaRPr>
            </a:p>
            <a:p>
              <a:pPr algn="ctr" defTabSz="685766" fontAlgn="auto">
                <a:spcBef>
                  <a:spcPts val="0"/>
                </a:spcBef>
                <a:spcAft>
                  <a:spcPts val="0"/>
                </a:spcAft>
                <a:buClrTx/>
                <a:defRPr/>
              </a:pPr>
              <a:r>
                <a:rPr lang="en-US" sz="825">
                  <a:solidFill>
                    <a:srgbClr val="FFFFFF"/>
                  </a:solidFill>
                  <a:latin typeface="Arial"/>
                  <a:cs typeface="+mn-cs"/>
                </a:rPr>
                <a:t>Ph.D.</a:t>
              </a:r>
            </a:p>
          </p:txBody>
        </p:sp>
        <p:sp>
          <p:nvSpPr>
            <p:cNvPr id="15" name="TextBox 8">
              <a:extLst>
                <a:ext uri="{FF2B5EF4-FFF2-40B4-BE49-F238E27FC236}">
                  <a16:creationId xmlns:a16="http://schemas.microsoft.com/office/drawing/2014/main" id="{0612B3EF-0667-FDC5-9B33-B1A0303407EF}"/>
                </a:ext>
              </a:extLst>
            </p:cNvPr>
            <p:cNvSpPr txBox="1"/>
            <p:nvPr/>
          </p:nvSpPr>
          <p:spPr>
            <a:xfrm>
              <a:off x="1812098" y="3249894"/>
              <a:ext cx="1272411"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Subhashini Jagu</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Ph.D.</a:t>
              </a:r>
              <a:endParaRPr lang="en-US" sz="825">
                <a:solidFill>
                  <a:srgbClr val="FFFFFF"/>
                </a:solidFill>
                <a:latin typeface="Arial"/>
                <a:cs typeface="Arial"/>
              </a:endParaRPr>
            </a:p>
          </p:txBody>
        </p:sp>
        <p:sp>
          <p:nvSpPr>
            <p:cNvPr id="17" name="TextBox 9">
              <a:extLst>
                <a:ext uri="{FF2B5EF4-FFF2-40B4-BE49-F238E27FC236}">
                  <a16:creationId xmlns:a16="http://schemas.microsoft.com/office/drawing/2014/main" id="{CC1D6AFE-A109-8964-C79C-189EF507D7C3}"/>
                </a:ext>
              </a:extLst>
            </p:cNvPr>
            <p:cNvSpPr txBox="1"/>
            <p:nvPr/>
          </p:nvSpPr>
          <p:spPr>
            <a:xfrm>
              <a:off x="10742291" y="3249894"/>
              <a:ext cx="1349063"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Heather Basehore</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Ph.D.</a:t>
              </a:r>
              <a:endParaRPr lang="en-US" sz="825">
                <a:solidFill>
                  <a:srgbClr val="FFFFFF"/>
                </a:solidFill>
                <a:latin typeface="Arial"/>
                <a:cs typeface="Arial"/>
              </a:endParaRPr>
            </a:p>
          </p:txBody>
        </p:sp>
        <p:sp>
          <p:nvSpPr>
            <p:cNvPr id="18" name="TextBox 10">
              <a:extLst>
                <a:ext uri="{FF2B5EF4-FFF2-40B4-BE49-F238E27FC236}">
                  <a16:creationId xmlns:a16="http://schemas.microsoft.com/office/drawing/2014/main" id="{56A9B104-75BB-7C34-97B1-8B471E40886B}"/>
                </a:ext>
              </a:extLst>
            </p:cNvPr>
            <p:cNvSpPr txBox="1"/>
            <p:nvPr/>
          </p:nvSpPr>
          <p:spPr>
            <a:xfrm>
              <a:off x="4415236" y="3249894"/>
              <a:ext cx="1292275"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Brandon Wright</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Ph.D.</a:t>
              </a:r>
              <a:endParaRPr lang="en-US" sz="825">
                <a:solidFill>
                  <a:srgbClr val="FFFFFF"/>
                </a:solidFill>
                <a:latin typeface="Arial"/>
                <a:cs typeface="Arial"/>
              </a:endParaRPr>
            </a:p>
          </p:txBody>
        </p:sp>
        <p:sp>
          <p:nvSpPr>
            <p:cNvPr id="19" name="TextBox 11">
              <a:extLst>
                <a:ext uri="{FF2B5EF4-FFF2-40B4-BE49-F238E27FC236}">
                  <a16:creationId xmlns:a16="http://schemas.microsoft.com/office/drawing/2014/main" id="{52DE7E78-32FF-86CE-2130-0B9A4AADDC92}"/>
                </a:ext>
              </a:extLst>
            </p:cNvPr>
            <p:cNvSpPr txBox="1"/>
            <p:nvPr/>
          </p:nvSpPr>
          <p:spPr>
            <a:xfrm>
              <a:off x="8238426" y="3249894"/>
              <a:ext cx="1285387"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457178" fontAlgn="auto">
                <a:spcBef>
                  <a:spcPts val="0"/>
                </a:spcBef>
                <a:spcAft>
                  <a:spcPts val="0"/>
                </a:spcAft>
                <a:buClrTx/>
                <a:defRPr/>
              </a:pPr>
              <a:r>
                <a:rPr lang="en-US" sz="825">
                  <a:solidFill>
                    <a:srgbClr val="FFFFFF"/>
                  </a:solidFill>
                  <a:latin typeface="Arial"/>
                  <a:cs typeface="Arial"/>
                </a:rPr>
                <a:t>Ying Huang</a:t>
              </a:r>
              <a:endParaRPr lang="en-US" sz="825">
                <a:solidFill>
                  <a:srgbClr val="FFFFFF"/>
                </a:solidFill>
                <a:latin typeface="Arial"/>
                <a:ea typeface="+mn-lt"/>
                <a:cs typeface="Arial"/>
              </a:endParaRPr>
            </a:p>
            <a:p>
              <a:pPr algn="ctr" defTabSz="457178" fontAlgn="auto">
                <a:spcBef>
                  <a:spcPts val="0"/>
                </a:spcBef>
                <a:spcAft>
                  <a:spcPts val="0"/>
                </a:spcAft>
                <a:buClrTx/>
                <a:defRPr/>
              </a:pPr>
              <a:r>
                <a:rPr lang="en-US" sz="825">
                  <a:solidFill>
                    <a:srgbClr val="FFFFFF"/>
                  </a:solidFill>
                  <a:latin typeface="Arial"/>
                  <a:cs typeface="Arial"/>
                </a:rPr>
                <a:t>M.D.</a:t>
              </a:r>
              <a:endParaRPr lang="en-US" sz="825">
                <a:solidFill>
                  <a:srgbClr val="FFFFFF"/>
                </a:solidFill>
                <a:latin typeface="Arial"/>
                <a:cs typeface="+mn-cs"/>
              </a:endParaRPr>
            </a:p>
          </p:txBody>
        </p:sp>
        <p:sp>
          <p:nvSpPr>
            <p:cNvPr id="20" name="TextBox 12">
              <a:extLst>
                <a:ext uri="{FF2B5EF4-FFF2-40B4-BE49-F238E27FC236}">
                  <a16:creationId xmlns:a16="http://schemas.microsoft.com/office/drawing/2014/main" id="{C785F655-D1C2-B8C7-9858-AE264AD8B3DA}"/>
                </a:ext>
              </a:extLst>
            </p:cNvPr>
            <p:cNvSpPr txBox="1"/>
            <p:nvPr/>
          </p:nvSpPr>
          <p:spPr>
            <a:xfrm>
              <a:off x="9496768" y="3249894"/>
              <a:ext cx="1285387"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457178" fontAlgn="auto">
                <a:spcBef>
                  <a:spcPts val="0"/>
                </a:spcBef>
                <a:spcAft>
                  <a:spcPts val="0"/>
                </a:spcAft>
                <a:buClrTx/>
                <a:defRPr/>
              </a:pPr>
              <a:r>
                <a:rPr lang="en-US" sz="825">
                  <a:solidFill>
                    <a:srgbClr val="FFFFFF"/>
                  </a:solidFill>
                  <a:latin typeface="Arial"/>
                  <a:cs typeface="+mn-cs"/>
                </a:rPr>
                <a:t> Nathan  Boyd</a:t>
              </a:r>
              <a:endParaRPr lang="en-US" sz="825">
                <a:solidFill>
                  <a:srgbClr val="FFFFFF"/>
                </a:solidFill>
                <a:latin typeface="Arial"/>
                <a:cs typeface="Arial"/>
              </a:endParaRPr>
            </a:p>
            <a:p>
              <a:pPr algn="ctr" defTabSz="457178" fontAlgn="auto">
                <a:spcBef>
                  <a:spcPts val="0"/>
                </a:spcBef>
                <a:spcAft>
                  <a:spcPts val="0"/>
                </a:spcAft>
                <a:buClrTx/>
                <a:defRPr/>
              </a:pPr>
              <a:r>
                <a:rPr lang="en-US" sz="825">
                  <a:solidFill>
                    <a:srgbClr val="FFFFFF"/>
                  </a:solidFill>
                  <a:latin typeface="Arial"/>
                  <a:cs typeface="+mn-cs"/>
                </a:rPr>
                <a:t> Ph.D.</a:t>
              </a:r>
              <a:endParaRPr lang="en-US" sz="825">
                <a:solidFill>
                  <a:srgbClr val="FFFFFF"/>
                </a:solidFill>
                <a:latin typeface="Arial"/>
                <a:cs typeface="Arial"/>
              </a:endParaRPr>
            </a:p>
          </p:txBody>
        </p:sp>
        <p:pic>
          <p:nvPicPr>
            <p:cNvPr id="21" name="Picture 20">
              <a:extLst>
                <a:ext uri="{FF2B5EF4-FFF2-40B4-BE49-F238E27FC236}">
                  <a16:creationId xmlns:a16="http://schemas.microsoft.com/office/drawing/2014/main" id="{2835A077-0126-3BAA-2AA2-D11701BDB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59" t="11512" r="11155" b="8929"/>
            <a:stretch/>
          </p:blipFill>
          <p:spPr bwMode="auto">
            <a:xfrm>
              <a:off x="5668390" y="1405012"/>
              <a:ext cx="1272413" cy="1828800"/>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22" name="Picture 21" descr="A screenshot of a person&#10;&#10;Description generated with very high confidence">
              <a:extLst>
                <a:ext uri="{FF2B5EF4-FFF2-40B4-BE49-F238E27FC236}">
                  <a16:creationId xmlns:a16="http://schemas.microsoft.com/office/drawing/2014/main" id="{3B5A0BFD-9CF0-64D5-FD21-DDDC617F896F}"/>
                </a:ext>
              </a:extLst>
            </p:cNvPr>
            <p:cNvPicPr>
              <a:picLocks noChangeAspect="1"/>
            </p:cNvPicPr>
            <p:nvPr/>
          </p:nvPicPr>
          <p:blipFill rotWithShape="1">
            <a:blip r:embed="rId3">
              <a:extLst>
                <a:ext uri="{28A0092B-C50C-407E-A947-70E740481C1C}">
                  <a14:useLocalDpi xmlns:a14="http://schemas.microsoft.com/office/drawing/2010/main" val="0"/>
                </a:ext>
              </a:extLst>
            </a:blip>
            <a:srcRect l="3230" t="30154" r="82648" b="29340"/>
            <a:stretch/>
          </p:blipFill>
          <p:spPr>
            <a:xfrm>
              <a:off x="559902" y="1405011"/>
              <a:ext cx="1284026" cy="1828801"/>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4C74FF26-0611-18BB-45D9-D7B59CFA61FC}"/>
                </a:ext>
              </a:extLst>
            </p:cNvPr>
            <p:cNvPicPr>
              <a:picLocks noChangeAspect="1"/>
            </p:cNvPicPr>
            <p:nvPr/>
          </p:nvPicPr>
          <p:blipFill rotWithShape="1">
            <a:blip r:embed="rId4"/>
            <a:srcRect l="14598" t="6037" r="10298"/>
            <a:stretch/>
          </p:blipFill>
          <p:spPr>
            <a:xfrm>
              <a:off x="8211023" y="1384476"/>
              <a:ext cx="1281084" cy="1849336"/>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ED89752-CB21-809E-1741-6123FC75AB1C}"/>
                </a:ext>
              </a:extLst>
            </p:cNvPr>
            <p:cNvPicPr preferRelativeResize="0">
              <a:picLocks noChangeAspect="1"/>
            </p:cNvPicPr>
            <p:nvPr/>
          </p:nvPicPr>
          <p:blipFill rotWithShape="1">
            <a:blip r:embed="rId5"/>
            <a:srcRect l="6600" r="13575"/>
            <a:stretch/>
          </p:blipFill>
          <p:spPr>
            <a:xfrm>
              <a:off x="10770999" y="1384476"/>
              <a:ext cx="1281085" cy="1849336"/>
            </a:xfrm>
            <a:prstGeom prst="rect">
              <a:avLst/>
            </a:prstGeom>
            <a:grpFill/>
            <a:ln w="38100">
              <a:solidFill>
                <a:schemeClr val="tx1">
                  <a:lumMod val="50000"/>
                </a:schemeClr>
              </a:solidFill>
            </a:ln>
            <a:effectLst/>
          </p:spPr>
        </p:pic>
        <p:pic>
          <p:nvPicPr>
            <p:cNvPr id="25" name="Picture 24">
              <a:extLst>
                <a:ext uri="{FF2B5EF4-FFF2-40B4-BE49-F238E27FC236}">
                  <a16:creationId xmlns:a16="http://schemas.microsoft.com/office/drawing/2014/main" id="{8CD0F824-5D76-7BB7-FCE5-67CDDD56C9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396" t="7099" r="13605" b="36376"/>
            <a:stretch/>
          </p:blipFill>
          <p:spPr bwMode="auto">
            <a:xfrm>
              <a:off x="9495992" y="1383403"/>
              <a:ext cx="1292276" cy="1857737"/>
            </a:xfrm>
            <a:prstGeom prst="rect">
              <a:avLst/>
            </a:prstGeom>
            <a:grpFill/>
            <a:ln w="38100">
              <a:solidFill>
                <a:schemeClr val="tx1">
                  <a:lumMod val="50000"/>
                </a:schemeClr>
              </a:solidFill>
            </a:ln>
          </p:spPr>
        </p:pic>
        <p:pic>
          <p:nvPicPr>
            <p:cNvPr id="26" name="Picture 25">
              <a:extLst>
                <a:ext uri="{FF2B5EF4-FFF2-40B4-BE49-F238E27FC236}">
                  <a16:creationId xmlns:a16="http://schemas.microsoft.com/office/drawing/2014/main" id="{2EB9F01D-D3A6-610C-92B5-C4C40CC2D04F}"/>
                </a:ext>
              </a:extLst>
            </p:cNvPr>
            <p:cNvPicPr>
              <a:picLocks noChangeAspect="1"/>
            </p:cNvPicPr>
            <p:nvPr/>
          </p:nvPicPr>
          <p:blipFill rotWithShape="1">
            <a:blip r:embed="rId7"/>
            <a:srcRect l="10301" t="26230" r="70615" b="25871"/>
            <a:stretch/>
          </p:blipFill>
          <p:spPr>
            <a:xfrm>
              <a:off x="6939706" y="1398548"/>
              <a:ext cx="1295451" cy="1828800"/>
            </a:xfrm>
            <a:prstGeom prst="rect">
              <a:avLst/>
            </a:prstGeom>
            <a:grpFill/>
            <a:ln w="38100">
              <a:solidFill>
                <a:schemeClr val="tx1">
                  <a:lumMod val="50000"/>
                </a:schemeClr>
              </a:solidFill>
            </a:ln>
          </p:spPr>
        </p:pic>
        <p:pic>
          <p:nvPicPr>
            <p:cNvPr id="27" name="Picture 26">
              <a:extLst>
                <a:ext uri="{FF2B5EF4-FFF2-40B4-BE49-F238E27FC236}">
                  <a16:creationId xmlns:a16="http://schemas.microsoft.com/office/drawing/2014/main" id="{61C85B75-1383-2B89-AD34-FE74B503E3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457" t="900" r="9289" b="16497"/>
            <a:stretch/>
          </p:blipFill>
          <p:spPr bwMode="auto">
            <a:xfrm>
              <a:off x="4397075" y="1405012"/>
              <a:ext cx="1272412" cy="1828800"/>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C2A55098-756C-7170-41D8-9D39FD70635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665" t="4923" r="10116" b="17754"/>
            <a:stretch/>
          </p:blipFill>
          <p:spPr bwMode="auto">
            <a:xfrm>
              <a:off x="1842831" y="1405012"/>
              <a:ext cx="1284027" cy="1828800"/>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62CC819-4E4B-5618-3EB4-C173E3715453}"/>
                </a:ext>
              </a:extLst>
            </p:cNvPr>
            <p:cNvPicPr>
              <a:picLocks noChangeAspect="1"/>
            </p:cNvPicPr>
            <p:nvPr/>
          </p:nvPicPr>
          <p:blipFill rotWithShape="1">
            <a:blip r:embed="rId10"/>
            <a:srcRect l="12180" t="-69" r="13644" b="69"/>
            <a:stretch/>
          </p:blipFill>
          <p:spPr>
            <a:xfrm>
              <a:off x="3125761" y="1405012"/>
              <a:ext cx="1272411" cy="1828800"/>
            </a:xfrm>
            <a:prstGeom prst="rect">
              <a:avLst/>
            </a:prstGeom>
            <a:grpFill/>
            <a:ln w="38100">
              <a:solidFill>
                <a:schemeClr val="tx1">
                  <a:lumMod val="50000"/>
                </a:schemeClr>
              </a:solidFill>
            </a:ln>
          </p:spPr>
        </p:pic>
      </p:grpSp>
      <p:grpSp>
        <p:nvGrpSpPr>
          <p:cNvPr id="30" name="Group 29" descr="continuation of photos of members of the NCI Office of Data Sharing">
            <a:extLst>
              <a:ext uri="{FF2B5EF4-FFF2-40B4-BE49-F238E27FC236}">
                <a16:creationId xmlns:a16="http://schemas.microsoft.com/office/drawing/2014/main" id="{1070BE71-AA98-2C1E-C633-6F7A4D2A3028}"/>
              </a:ext>
            </a:extLst>
          </p:cNvPr>
          <p:cNvGrpSpPr/>
          <p:nvPr/>
        </p:nvGrpSpPr>
        <p:grpSpPr>
          <a:xfrm>
            <a:off x="2135057" y="3930731"/>
            <a:ext cx="7803512" cy="1731906"/>
            <a:chOff x="1483260" y="4160945"/>
            <a:chExt cx="10404683" cy="2309208"/>
          </a:xfrm>
          <a:solidFill>
            <a:schemeClr val="tx1">
              <a:lumMod val="50000"/>
            </a:schemeClr>
          </a:solidFill>
          <a:effectLst/>
        </p:grpSpPr>
        <p:sp>
          <p:nvSpPr>
            <p:cNvPr id="31" name="Rectangle 30">
              <a:extLst>
                <a:ext uri="{FF2B5EF4-FFF2-40B4-BE49-F238E27FC236}">
                  <a16:creationId xmlns:a16="http://schemas.microsoft.com/office/drawing/2014/main" id="{0325F9A2-47DE-5433-C47C-793226489B37}"/>
                </a:ext>
              </a:extLst>
            </p:cNvPr>
            <p:cNvSpPr/>
            <p:nvPr/>
          </p:nvSpPr>
          <p:spPr>
            <a:xfrm>
              <a:off x="1483260" y="4213129"/>
              <a:ext cx="10403982" cy="2257021"/>
            </a:xfrm>
            <a:prstGeom prst="rect">
              <a:avLst/>
            </a:prstGeom>
            <a:grpFill/>
            <a:ln w="762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457178" fontAlgn="auto">
                <a:spcBef>
                  <a:spcPts val="0"/>
                </a:spcBef>
                <a:spcAft>
                  <a:spcPts val="0"/>
                </a:spcAft>
                <a:buClrTx/>
              </a:pPr>
              <a:endParaRPr lang="en-US" sz="1351">
                <a:solidFill>
                  <a:prstClr val="white"/>
                </a:solidFill>
                <a:highlight>
                  <a:srgbClr val="111111"/>
                </a:highlight>
                <a:latin typeface="Arial"/>
                <a:cs typeface="Arial"/>
              </a:endParaRPr>
            </a:p>
          </p:txBody>
        </p:sp>
        <p:pic>
          <p:nvPicPr>
            <p:cNvPr id="32" name="Picture 31" descr="Eve Shalley">
              <a:extLst>
                <a:ext uri="{FF2B5EF4-FFF2-40B4-BE49-F238E27FC236}">
                  <a16:creationId xmlns:a16="http://schemas.microsoft.com/office/drawing/2014/main" id="{4408F396-DEB1-B6A2-9A6D-E77C2AF0730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00" t="331" r="27559" b="20007"/>
            <a:stretch/>
          </p:blipFill>
          <p:spPr bwMode="auto">
            <a:xfrm>
              <a:off x="5382173" y="4160945"/>
              <a:ext cx="1292144" cy="1821237"/>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33" name="Picture 32" descr="A close-up of a person smiling&#10;&#10;Description automatically generated">
              <a:extLst>
                <a:ext uri="{FF2B5EF4-FFF2-40B4-BE49-F238E27FC236}">
                  <a16:creationId xmlns:a16="http://schemas.microsoft.com/office/drawing/2014/main" id="{3F24CB13-2F29-D576-EC7F-8A82CD897156}"/>
                </a:ext>
              </a:extLst>
            </p:cNvPr>
            <p:cNvPicPr>
              <a:picLocks noChangeAspect="1"/>
            </p:cNvPicPr>
            <p:nvPr/>
          </p:nvPicPr>
          <p:blipFill rotWithShape="1">
            <a:blip r:embed="rId12">
              <a:extLst>
                <a:ext uri="{28A0092B-C50C-407E-A947-70E740481C1C}">
                  <a14:useLocalDpi xmlns:a14="http://schemas.microsoft.com/office/drawing/2010/main" val="0"/>
                </a:ext>
              </a:extLst>
            </a:blip>
            <a:srcRect l="14575" r="15196"/>
            <a:stretch/>
          </p:blipFill>
          <p:spPr>
            <a:xfrm>
              <a:off x="2813527" y="4164602"/>
              <a:ext cx="1284362" cy="1828800"/>
            </a:xfrm>
            <a:prstGeom prst="rect">
              <a:avLst/>
            </a:prstGeom>
            <a:grpFill/>
            <a:ln w="38100">
              <a:solidFill>
                <a:schemeClr val="tx1">
                  <a:lumMod val="50000"/>
                </a:schemeClr>
              </a:solidFill>
            </a:ln>
          </p:spPr>
        </p:pic>
        <p:pic>
          <p:nvPicPr>
            <p:cNvPr id="34" name="Picture 33">
              <a:extLst>
                <a:ext uri="{FF2B5EF4-FFF2-40B4-BE49-F238E27FC236}">
                  <a16:creationId xmlns:a16="http://schemas.microsoft.com/office/drawing/2014/main" id="{24DB713E-FC11-9DF7-C99D-2E40BC78CEDC}"/>
                </a:ext>
              </a:extLst>
            </p:cNvPr>
            <p:cNvPicPr>
              <a:picLocks noChangeAspect="1"/>
            </p:cNvPicPr>
            <p:nvPr/>
          </p:nvPicPr>
          <p:blipFill rotWithShape="1">
            <a:blip r:embed="rId13"/>
            <a:srcRect l="4145" r="3712"/>
            <a:stretch/>
          </p:blipFill>
          <p:spPr>
            <a:xfrm>
              <a:off x="6707234" y="4164602"/>
              <a:ext cx="1292144" cy="1828800"/>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053C2D4C-3E3F-6A13-EAEF-BB8D553BC61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247" t="8914" r="24323" b="22841"/>
            <a:stretch/>
          </p:blipFill>
          <p:spPr bwMode="auto">
            <a:xfrm>
              <a:off x="4097146" y="4164602"/>
              <a:ext cx="1280160" cy="1828800"/>
            </a:xfrm>
            <a:prstGeom prst="rect">
              <a:avLst/>
            </a:prstGeom>
            <a:grpFill/>
            <a:ln w="38100">
              <a:solidFill>
                <a:schemeClr val="tx1">
                  <a:lumMod val="50000"/>
                </a:schemeClr>
              </a:solidFill>
            </a:ln>
            <a:effectLst>
              <a:outerShdw blurRad="292100" dist="139700" dir="2700000" algn="tl" rotWithShape="0">
                <a:srgbClr val="333333">
                  <a:alpha val="65000"/>
                </a:srgbClr>
              </a:outerShdw>
            </a:effectLst>
          </p:spPr>
        </p:pic>
        <p:pic>
          <p:nvPicPr>
            <p:cNvPr id="36" name="Picture 35" descr="A person smiling for the camera&#10;&#10;Description automatically generated with medium confidence">
              <a:extLst>
                <a:ext uri="{FF2B5EF4-FFF2-40B4-BE49-F238E27FC236}">
                  <a16:creationId xmlns:a16="http://schemas.microsoft.com/office/drawing/2014/main" id="{3EA7B806-F66F-8545-34CB-1D9C5FAFFA83}"/>
                </a:ext>
              </a:extLst>
            </p:cNvPr>
            <p:cNvPicPr>
              <a:picLocks noChangeAspect="1"/>
            </p:cNvPicPr>
            <p:nvPr/>
          </p:nvPicPr>
          <p:blipFill rotWithShape="1">
            <a:blip r:embed="rId15"/>
            <a:srcRect l="24040" t="16500" r="25597" b="13599"/>
            <a:stretch/>
          </p:blipFill>
          <p:spPr>
            <a:xfrm>
              <a:off x="1532292" y="4164602"/>
              <a:ext cx="1287588" cy="1828800"/>
            </a:xfrm>
            <a:prstGeom prst="rect">
              <a:avLst/>
            </a:prstGeom>
            <a:grpFill/>
            <a:ln w="38100">
              <a:solidFill>
                <a:schemeClr val="tx1">
                  <a:lumMod val="50000"/>
                </a:schemeClr>
              </a:solidFill>
            </a:ln>
          </p:spPr>
        </p:pic>
        <p:sp>
          <p:nvSpPr>
            <p:cNvPr id="37" name="TextBox 8">
              <a:extLst>
                <a:ext uri="{FF2B5EF4-FFF2-40B4-BE49-F238E27FC236}">
                  <a16:creationId xmlns:a16="http://schemas.microsoft.com/office/drawing/2014/main" id="{2044751A-AA5C-0741-224D-658E71AA659B}"/>
                </a:ext>
              </a:extLst>
            </p:cNvPr>
            <p:cNvSpPr txBox="1"/>
            <p:nvPr/>
          </p:nvSpPr>
          <p:spPr>
            <a:xfrm>
              <a:off x="2788309" y="6028044"/>
              <a:ext cx="1323204"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Mousumi Ghosh Ph.D.</a:t>
              </a:r>
              <a:endParaRPr lang="en-US" sz="825">
                <a:solidFill>
                  <a:srgbClr val="FFFFFF"/>
                </a:solidFill>
                <a:latin typeface="Arial"/>
                <a:cs typeface="Arial"/>
              </a:endParaRPr>
            </a:p>
          </p:txBody>
        </p:sp>
        <p:sp>
          <p:nvSpPr>
            <p:cNvPr id="38" name="TextBox 9">
              <a:extLst>
                <a:ext uri="{FF2B5EF4-FFF2-40B4-BE49-F238E27FC236}">
                  <a16:creationId xmlns:a16="http://schemas.microsoft.com/office/drawing/2014/main" id="{85E56931-A920-71DC-DB88-7D71C8F6D90B}"/>
                </a:ext>
              </a:extLst>
            </p:cNvPr>
            <p:cNvSpPr txBox="1"/>
            <p:nvPr/>
          </p:nvSpPr>
          <p:spPr>
            <a:xfrm>
              <a:off x="5373107" y="6028044"/>
              <a:ext cx="1323204"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Eve Shalley</a:t>
              </a:r>
              <a:endParaRPr lang="en-US" sz="825">
                <a:solidFill>
                  <a:srgbClr val="FFFFFF"/>
                </a:solidFill>
                <a:latin typeface="Arial"/>
                <a:cs typeface="Arial"/>
              </a:endParaRPr>
            </a:p>
            <a:p>
              <a:pPr algn="ctr" defTabSz="685766" fontAlgn="auto">
                <a:spcBef>
                  <a:spcPts val="0"/>
                </a:spcBef>
                <a:spcAft>
                  <a:spcPts val="0"/>
                </a:spcAft>
                <a:buClrTx/>
                <a:defRPr/>
              </a:pPr>
              <a:endParaRPr lang="en-US" sz="825">
                <a:solidFill>
                  <a:srgbClr val="FFFFFF"/>
                </a:solidFill>
                <a:latin typeface="Arial"/>
                <a:cs typeface="Arial"/>
              </a:endParaRPr>
            </a:p>
          </p:txBody>
        </p:sp>
        <p:sp>
          <p:nvSpPr>
            <p:cNvPr id="39" name="TextBox 10">
              <a:extLst>
                <a:ext uri="{FF2B5EF4-FFF2-40B4-BE49-F238E27FC236}">
                  <a16:creationId xmlns:a16="http://schemas.microsoft.com/office/drawing/2014/main" id="{A7201DA7-9194-6B46-FDDF-A5B5465D16F7}"/>
                </a:ext>
              </a:extLst>
            </p:cNvPr>
            <p:cNvSpPr txBox="1"/>
            <p:nvPr/>
          </p:nvSpPr>
          <p:spPr>
            <a:xfrm>
              <a:off x="6634601" y="6039262"/>
              <a:ext cx="1435399"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Richard </a:t>
              </a:r>
            </a:p>
            <a:p>
              <a:pPr algn="ctr" defTabSz="685766" fontAlgn="auto">
                <a:spcBef>
                  <a:spcPts val="0"/>
                </a:spcBef>
                <a:spcAft>
                  <a:spcPts val="0"/>
                </a:spcAft>
                <a:buClrTx/>
                <a:defRPr/>
              </a:pPr>
              <a:r>
                <a:rPr lang="en-US" sz="825">
                  <a:solidFill>
                    <a:srgbClr val="FFFFFF"/>
                  </a:solidFill>
                  <a:latin typeface="Arial"/>
                  <a:cs typeface="+mn-cs"/>
                </a:rPr>
                <a:t>Takamoto</a:t>
              </a:r>
              <a:endParaRPr lang="en-US" sz="825">
                <a:solidFill>
                  <a:srgbClr val="FFFFFF"/>
                </a:solidFill>
                <a:latin typeface="Arial"/>
                <a:cs typeface="Arial"/>
              </a:endParaRPr>
            </a:p>
          </p:txBody>
        </p:sp>
        <p:sp>
          <p:nvSpPr>
            <p:cNvPr id="40" name="TextBox 11">
              <a:extLst>
                <a:ext uri="{FF2B5EF4-FFF2-40B4-BE49-F238E27FC236}">
                  <a16:creationId xmlns:a16="http://schemas.microsoft.com/office/drawing/2014/main" id="{FFEF4DE2-17E0-2F74-960A-E8E3098C754C}"/>
                </a:ext>
              </a:extLst>
            </p:cNvPr>
            <p:cNvSpPr txBox="1"/>
            <p:nvPr/>
          </p:nvSpPr>
          <p:spPr>
            <a:xfrm>
              <a:off x="4089865" y="6039264"/>
              <a:ext cx="1348752"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Celia Jennings</a:t>
              </a:r>
              <a:endParaRPr lang="en-US" sz="825">
                <a:solidFill>
                  <a:srgbClr val="FFFFFF"/>
                </a:solidFill>
                <a:latin typeface="Arial"/>
                <a:cs typeface="Arial"/>
              </a:endParaRPr>
            </a:p>
            <a:p>
              <a:pPr algn="ctr" defTabSz="685766" fontAlgn="auto">
                <a:spcBef>
                  <a:spcPts val="0"/>
                </a:spcBef>
                <a:spcAft>
                  <a:spcPts val="0"/>
                </a:spcAft>
                <a:buClrTx/>
                <a:defRPr/>
              </a:pPr>
              <a:r>
                <a:rPr lang="en-US" sz="825">
                  <a:solidFill>
                    <a:srgbClr val="FFFFFF"/>
                  </a:solidFill>
                  <a:latin typeface="Arial"/>
                  <a:cs typeface="+mn-cs"/>
                </a:rPr>
                <a:t>PMP</a:t>
              </a:r>
              <a:endParaRPr lang="en-US" sz="825">
                <a:solidFill>
                  <a:srgbClr val="FFFFFF"/>
                </a:solidFill>
                <a:latin typeface="Arial"/>
                <a:cs typeface="Arial"/>
              </a:endParaRPr>
            </a:p>
          </p:txBody>
        </p:sp>
        <p:sp>
          <p:nvSpPr>
            <p:cNvPr id="41" name="TextBox 12">
              <a:extLst>
                <a:ext uri="{FF2B5EF4-FFF2-40B4-BE49-F238E27FC236}">
                  <a16:creationId xmlns:a16="http://schemas.microsoft.com/office/drawing/2014/main" id="{032369C1-62BF-6A94-F6F7-6D5738B8CA4D}"/>
                </a:ext>
              </a:extLst>
            </p:cNvPr>
            <p:cNvSpPr txBox="1"/>
            <p:nvPr/>
          </p:nvSpPr>
          <p:spPr>
            <a:xfrm>
              <a:off x="7980130" y="6039261"/>
              <a:ext cx="1323204"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Tom Spruell</a:t>
              </a:r>
              <a:endParaRPr lang="en-US" sz="825">
                <a:solidFill>
                  <a:srgbClr val="FFFFFF"/>
                </a:solidFill>
                <a:latin typeface="Arial"/>
                <a:cs typeface="Arial"/>
              </a:endParaRPr>
            </a:p>
            <a:p>
              <a:pPr algn="ctr" defTabSz="685766" fontAlgn="auto">
                <a:spcBef>
                  <a:spcPts val="0"/>
                </a:spcBef>
                <a:spcAft>
                  <a:spcPts val="0"/>
                </a:spcAft>
                <a:buClrTx/>
                <a:defRPr/>
              </a:pPr>
              <a:endParaRPr lang="en-US" sz="825">
                <a:solidFill>
                  <a:srgbClr val="FFFFFF"/>
                </a:solidFill>
                <a:latin typeface="Arial"/>
                <a:cs typeface="Arial"/>
              </a:endParaRPr>
            </a:p>
          </p:txBody>
        </p:sp>
        <p:sp>
          <p:nvSpPr>
            <p:cNvPr id="42" name="TextBox 13">
              <a:extLst>
                <a:ext uri="{FF2B5EF4-FFF2-40B4-BE49-F238E27FC236}">
                  <a16:creationId xmlns:a16="http://schemas.microsoft.com/office/drawing/2014/main" id="{AD53F184-623B-B257-2F73-11C7F6766B21}"/>
                </a:ext>
              </a:extLst>
            </p:cNvPr>
            <p:cNvSpPr txBox="1"/>
            <p:nvPr/>
          </p:nvSpPr>
          <p:spPr>
            <a:xfrm>
              <a:off x="9319216" y="6039261"/>
              <a:ext cx="1323204"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Arial"/>
                </a:rPr>
                <a:t>Gabriela </a:t>
              </a:r>
              <a:r>
                <a:rPr lang="en-US" sz="825" err="1">
                  <a:solidFill>
                    <a:srgbClr val="FFFFFF"/>
                  </a:solidFill>
                  <a:latin typeface="Arial"/>
                  <a:cs typeface="Arial"/>
                </a:rPr>
                <a:t>Casay</a:t>
              </a:r>
              <a:endParaRPr lang="en-US" sz="825">
                <a:solidFill>
                  <a:srgbClr val="FFFFFF"/>
                </a:solidFill>
                <a:latin typeface="Arial"/>
                <a:cs typeface="Arial"/>
              </a:endParaRPr>
            </a:p>
            <a:p>
              <a:pPr algn="ctr" defTabSz="685766" fontAlgn="auto">
                <a:spcBef>
                  <a:spcPts val="0"/>
                </a:spcBef>
                <a:spcAft>
                  <a:spcPts val="0"/>
                </a:spcAft>
                <a:buClrTx/>
                <a:defRPr/>
              </a:pPr>
              <a:endParaRPr lang="en-US" sz="825">
                <a:solidFill>
                  <a:srgbClr val="FFFFFF"/>
                </a:solidFill>
                <a:latin typeface="Arial"/>
                <a:cs typeface="Arial"/>
              </a:endParaRPr>
            </a:p>
          </p:txBody>
        </p:sp>
        <p:sp>
          <p:nvSpPr>
            <p:cNvPr id="43" name="TextBox 14">
              <a:extLst>
                <a:ext uri="{FF2B5EF4-FFF2-40B4-BE49-F238E27FC236}">
                  <a16:creationId xmlns:a16="http://schemas.microsoft.com/office/drawing/2014/main" id="{F120A2CD-CE82-175B-73A2-8E5627D6586B}"/>
                </a:ext>
              </a:extLst>
            </p:cNvPr>
            <p:cNvSpPr txBox="1"/>
            <p:nvPr/>
          </p:nvSpPr>
          <p:spPr>
            <a:xfrm>
              <a:off x="10564739" y="6039261"/>
              <a:ext cx="1323204"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685766" fontAlgn="auto">
                <a:spcBef>
                  <a:spcPts val="0"/>
                </a:spcBef>
                <a:spcAft>
                  <a:spcPts val="0"/>
                </a:spcAft>
                <a:buClrTx/>
                <a:defRPr/>
              </a:pPr>
              <a:r>
                <a:rPr lang="en-US" sz="825">
                  <a:solidFill>
                    <a:srgbClr val="FFFFFF"/>
                  </a:solidFill>
                  <a:latin typeface="Arial"/>
                  <a:cs typeface="+mn-cs"/>
                </a:rPr>
                <a:t>Martin Ferguson Ph.D.</a:t>
              </a:r>
              <a:endParaRPr lang="en-US" sz="825">
                <a:solidFill>
                  <a:srgbClr val="FFFFFF"/>
                </a:solidFill>
                <a:latin typeface="Arial"/>
                <a:cs typeface="Arial"/>
              </a:endParaRPr>
            </a:p>
          </p:txBody>
        </p:sp>
        <p:sp>
          <p:nvSpPr>
            <p:cNvPr id="44" name="TextBox 15">
              <a:extLst>
                <a:ext uri="{FF2B5EF4-FFF2-40B4-BE49-F238E27FC236}">
                  <a16:creationId xmlns:a16="http://schemas.microsoft.com/office/drawing/2014/main" id="{EBBE86C6-D712-615D-93D2-0FE56DA74246}"/>
                </a:ext>
              </a:extLst>
            </p:cNvPr>
            <p:cNvSpPr txBox="1"/>
            <p:nvPr/>
          </p:nvSpPr>
          <p:spPr>
            <a:xfrm>
              <a:off x="1502093" y="6028043"/>
              <a:ext cx="1314193" cy="430889"/>
            </a:xfrm>
            <a:prstGeom prst="rect">
              <a:avLst/>
            </a:prstGeom>
            <a:grpFill/>
            <a:ln w="38100">
              <a:solidFill>
                <a:schemeClr val="tx1">
                  <a:lumMod val="50000"/>
                </a:schemeClr>
              </a:solidFill>
            </a:ln>
          </p:spPr>
          <p:txBody>
            <a:bodyPr wrap="square" lIns="68580" tIns="34291" rIns="68580" bIns="34291" rtlCol="0" anchor="t">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lgn="ctr" defTabSz="457178" fontAlgn="auto">
                <a:spcBef>
                  <a:spcPts val="0"/>
                </a:spcBef>
                <a:spcAft>
                  <a:spcPts val="0"/>
                </a:spcAft>
                <a:buClrTx/>
                <a:defRPr/>
              </a:pPr>
              <a:r>
                <a:rPr lang="en-US" sz="825">
                  <a:solidFill>
                    <a:srgbClr val="FFFFFF"/>
                  </a:solidFill>
                  <a:latin typeface="Arial"/>
                  <a:cs typeface="+mn-cs"/>
                </a:rPr>
                <a:t>Sylvia Gayle</a:t>
              </a:r>
              <a:endParaRPr lang="en-US" sz="825">
                <a:solidFill>
                  <a:srgbClr val="FFFFFF"/>
                </a:solidFill>
                <a:latin typeface="Arial"/>
                <a:cs typeface="Arial"/>
              </a:endParaRPr>
            </a:p>
            <a:p>
              <a:pPr algn="ctr" defTabSz="457178" fontAlgn="auto">
                <a:spcBef>
                  <a:spcPts val="0"/>
                </a:spcBef>
                <a:spcAft>
                  <a:spcPts val="0"/>
                </a:spcAft>
                <a:buClrTx/>
                <a:defRPr/>
              </a:pPr>
              <a:r>
                <a:rPr lang="en-US" sz="825">
                  <a:solidFill>
                    <a:srgbClr val="FFFFFF"/>
                  </a:solidFill>
                  <a:latin typeface="Arial"/>
                  <a:cs typeface="+mn-cs"/>
                </a:rPr>
                <a:t> Ph.D.</a:t>
              </a:r>
              <a:endParaRPr lang="en-US" sz="825">
                <a:solidFill>
                  <a:srgbClr val="FFFFFF"/>
                </a:solidFill>
                <a:latin typeface="Arial"/>
                <a:cs typeface="Arial"/>
              </a:endParaRPr>
            </a:p>
          </p:txBody>
        </p:sp>
        <p:pic>
          <p:nvPicPr>
            <p:cNvPr id="45" name="Picture 44" descr="A person wearing glasses&#10;&#10;Description automatically generated with medium confidence">
              <a:extLst>
                <a:ext uri="{FF2B5EF4-FFF2-40B4-BE49-F238E27FC236}">
                  <a16:creationId xmlns:a16="http://schemas.microsoft.com/office/drawing/2014/main" id="{E7D29C7C-7407-A2BF-8D4C-31D4594B8A93}"/>
                </a:ext>
              </a:extLst>
            </p:cNvPr>
            <p:cNvPicPr>
              <a:picLocks noChangeAspect="1"/>
            </p:cNvPicPr>
            <p:nvPr/>
          </p:nvPicPr>
          <p:blipFill rotWithShape="1">
            <a:blip r:embed="rId16">
              <a:alphaModFix/>
            </a:blip>
            <a:srcRect l="16685" t="10762" r="17031" b="5840"/>
            <a:stretch/>
          </p:blipFill>
          <p:spPr>
            <a:xfrm>
              <a:off x="7993026" y="4164895"/>
              <a:ext cx="1284469" cy="1828800"/>
            </a:xfrm>
            <a:prstGeom prst="rect">
              <a:avLst/>
            </a:prstGeom>
            <a:grpFill/>
            <a:ln w="38100">
              <a:solidFill>
                <a:schemeClr val="tx1">
                  <a:lumMod val="50000"/>
                </a:schemeClr>
              </a:solidFill>
            </a:ln>
            <a:effectLst/>
          </p:spPr>
        </p:pic>
        <p:pic>
          <p:nvPicPr>
            <p:cNvPr id="46" name="Picture 45">
              <a:extLst>
                <a:ext uri="{FF2B5EF4-FFF2-40B4-BE49-F238E27FC236}">
                  <a16:creationId xmlns:a16="http://schemas.microsoft.com/office/drawing/2014/main" id="{6488C516-76D3-1E5B-5DBC-F0D8641637E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6481" t="1779" r="7579" b="795"/>
            <a:stretch/>
          </p:blipFill>
          <p:spPr bwMode="auto">
            <a:xfrm>
              <a:off x="10580715" y="4164601"/>
              <a:ext cx="1290538" cy="1828801"/>
            </a:xfrm>
            <a:prstGeom prst="rect">
              <a:avLst/>
            </a:prstGeom>
            <a:grpFill/>
            <a:ln w="38100">
              <a:solidFill>
                <a:schemeClr val="tx1">
                  <a:lumMod val="50000"/>
                </a:schemeClr>
              </a:solidFill>
            </a:ln>
            <a:effectLst/>
          </p:spPr>
        </p:pic>
      </p:grpSp>
      <p:pic>
        <p:nvPicPr>
          <p:cNvPr id="2050" name="Picture 2">
            <a:extLst>
              <a:ext uri="{FF2B5EF4-FFF2-40B4-BE49-F238E27FC236}">
                <a16:creationId xmlns:a16="http://schemas.microsoft.com/office/drawing/2014/main" id="{4E268A3B-5DFE-B1E0-FC87-D71801B57EEC}"/>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86489" y="3879953"/>
            <a:ext cx="1082136" cy="145704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6E4B717-AD6D-365B-982E-4FE556AEE30B}"/>
              </a:ext>
            </a:extLst>
          </p:cNvPr>
          <p:cNvSpPr txBox="1"/>
          <p:nvPr/>
        </p:nvSpPr>
        <p:spPr>
          <a:xfrm>
            <a:off x="10020170" y="4363976"/>
            <a:ext cx="1669132" cy="1261884"/>
          </a:xfrm>
          <a:prstGeom prst="rect">
            <a:avLst/>
          </a:prstGeom>
          <a:noFill/>
        </p:spPr>
        <p:txBody>
          <a:bodyPr wrap="square" rtlCol="0">
            <a:spAutoFit/>
          </a:bodyPr>
          <a:lstStyle/>
          <a:p>
            <a:pPr algn="ctr" defTabSz="609585" fontAlgn="base">
              <a:spcBef>
                <a:spcPct val="0"/>
              </a:spcBef>
              <a:spcAft>
                <a:spcPct val="0"/>
              </a:spcAft>
              <a:buClrTx/>
            </a:pPr>
            <a:r>
              <a:rPr lang="en-US" sz="2400" b="1" kern="1200">
                <a:solidFill>
                  <a:srgbClr val="606060"/>
                </a:solidFill>
                <a:latin typeface="Arial" panose="020B0604020202020204" pitchFamily="34" charset="0"/>
                <a:ea typeface="ＭＳ Ｐゴシック" charset="0"/>
                <a:cs typeface="Arial" panose="020B0604020202020204" pitchFamily="34" charset="0"/>
              </a:rPr>
              <a:t>Sophia Coco</a:t>
            </a:r>
          </a:p>
          <a:p>
            <a:pPr algn="ctr" defTabSz="609585" fontAlgn="base">
              <a:spcBef>
                <a:spcPct val="0"/>
              </a:spcBef>
              <a:spcAft>
                <a:spcPct val="0"/>
              </a:spcAft>
              <a:buClrTx/>
            </a:pPr>
            <a:r>
              <a:rPr lang="en-US" kern="1200">
                <a:solidFill>
                  <a:srgbClr val="606060"/>
                </a:solidFill>
                <a:latin typeface="Arial" panose="020B0604020202020204" pitchFamily="34" charset="0"/>
                <a:ea typeface="ＭＳ Ｐゴシック" charset="0"/>
                <a:cs typeface="Arial" panose="020B0604020202020204" pitchFamily="34" charset="0"/>
              </a:rPr>
              <a:t>NCI CBIIT Summer Intern</a:t>
            </a:r>
          </a:p>
        </p:txBody>
      </p:sp>
      <p:sp>
        <p:nvSpPr>
          <p:cNvPr id="47" name="TextBox 1">
            <a:extLst>
              <a:ext uri="{FF2B5EF4-FFF2-40B4-BE49-F238E27FC236}">
                <a16:creationId xmlns:a16="http://schemas.microsoft.com/office/drawing/2014/main" id="{19A60825-9552-7C1F-B5FA-F42530D461D6}"/>
              </a:ext>
            </a:extLst>
          </p:cNvPr>
          <p:cNvSpPr txBox="1"/>
          <p:nvPr/>
        </p:nvSpPr>
        <p:spPr>
          <a:xfrm>
            <a:off x="3882165" y="6418545"/>
            <a:ext cx="4799193" cy="40011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defTabSz="685783" fontAlgn="auto">
              <a:spcBef>
                <a:spcPts val="0"/>
              </a:spcBef>
              <a:spcAft>
                <a:spcPts val="0"/>
              </a:spcAft>
              <a:buClrTx/>
            </a:pPr>
            <a:r>
              <a:rPr lang="en-US" sz="2000" b="1" dirty="0">
                <a:solidFill>
                  <a:srgbClr val="FFFFFF"/>
                </a:solidFill>
                <a:latin typeface="Arial"/>
                <a:cs typeface="+mn-cs"/>
                <a:hlinkClick r:id="rId19">
                  <a:extLst>
                    <a:ext uri="{A12FA001-AC4F-418D-AE19-62706E023703}">
                      <ahyp:hlinkClr xmlns:ahyp="http://schemas.microsoft.com/office/drawing/2018/hyperlinkcolor" val="tx"/>
                    </a:ext>
                  </a:extLst>
                </a:hlinkClick>
              </a:rPr>
              <a:t>NCIOfficeOfDataSharing@nih.gov</a:t>
            </a:r>
            <a:r>
              <a:rPr lang="en-US" sz="2000" b="1" dirty="0">
                <a:solidFill>
                  <a:srgbClr val="FFFFFF"/>
                </a:solidFill>
                <a:latin typeface="Arial"/>
                <a:cs typeface="+mn-cs"/>
              </a:rPr>
              <a:t> </a:t>
            </a:r>
          </a:p>
        </p:txBody>
      </p:sp>
    </p:spTree>
    <p:extLst>
      <p:ext uri="{BB962C8B-B14F-4D97-AF65-F5344CB8AC3E}">
        <p14:creationId xmlns:p14="http://schemas.microsoft.com/office/powerpoint/2010/main" val="659016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5A9A3-A9F2-AB09-6770-0EFC60ECD2BA}"/>
              </a:ext>
            </a:extLst>
          </p:cNvPr>
          <p:cNvSpPr>
            <a:spLocks noGrp="1"/>
          </p:cNvSpPr>
          <p:nvPr>
            <p:ph type="title" idx="4294967295"/>
          </p:nvPr>
        </p:nvSpPr>
        <p:spPr/>
        <p:txBody>
          <a:bodyPr/>
          <a:lstStyle/>
          <a:p>
            <a:pPr algn="ctr"/>
            <a:r>
              <a:rPr lang="en-US" dirty="0">
                <a:solidFill>
                  <a:schemeClr val="bg1"/>
                </a:solidFill>
              </a:rPr>
              <a:t>Thank you</a:t>
            </a:r>
          </a:p>
        </p:txBody>
      </p:sp>
    </p:spTree>
    <p:extLst>
      <p:ext uri="{BB962C8B-B14F-4D97-AF65-F5344CB8AC3E}">
        <p14:creationId xmlns:p14="http://schemas.microsoft.com/office/powerpoint/2010/main" val="2533699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2F48D-A39F-CC90-7142-C5CFCFE3E703}"/>
              </a:ext>
            </a:extLst>
          </p:cNvPr>
          <p:cNvSpPr>
            <a:spLocks noGrp="1"/>
          </p:cNvSpPr>
          <p:nvPr>
            <p:ph type="title"/>
          </p:nvPr>
        </p:nvSpPr>
        <p:spPr>
          <a:xfrm>
            <a:off x="4704080" y="986969"/>
            <a:ext cx="6980691" cy="1325563"/>
          </a:xfrm>
        </p:spPr>
        <p:txBody>
          <a:bodyPr>
            <a:noAutofit/>
          </a:bodyPr>
          <a:lstStyle/>
          <a:p>
            <a:r>
              <a:rPr lang="en-US" sz="3400" dirty="0">
                <a:latin typeface="Arial Nova" panose="020B0504020202020204" pitchFamily="34" charset="0"/>
              </a:rPr>
              <a:t>Data Management and Sharing Plans – NIMH Experience from the October 2023 Council Round</a:t>
            </a:r>
          </a:p>
        </p:txBody>
      </p:sp>
      <p:sp>
        <p:nvSpPr>
          <p:cNvPr id="6" name="Content Placeholder 5">
            <a:extLst>
              <a:ext uri="{FF2B5EF4-FFF2-40B4-BE49-F238E27FC236}">
                <a16:creationId xmlns:a16="http://schemas.microsoft.com/office/drawing/2014/main" id="{5C48C838-708D-DC6E-06D8-3D56BD5FB45C}"/>
              </a:ext>
            </a:extLst>
          </p:cNvPr>
          <p:cNvSpPr>
            <a:spLocks noGrp="1"/>
          </p:cNvSpPr>
          <p:nvPr>
            <p:ph sz="quarter" idx="12"/>
          </p:nvPr>
        </p:nvSpPr>
        <p:spPr>
          <a:xfrm>
            <a:off x="4704080" y="3103880"/>
            <a:ext cx="7589520" cy="1661984"/>
          </a:xfrm>
        </p:spPr>
        <p:txBody>
          <a:bodyPr>
            <a:noAutofit/>
          </a:bodyPr>
          <a:lstStyle/>
          <a:p>
            <a:r>
              <a:rPr lang="en-US" dirty="0"/>
              <a:t>Greg Farber </a:t>
            </a:r>
          </a:p>
          <a:p>
            <a:r>
              <a:rPr lang="en-US" dirty="0"/>
              <a:t>Director, Division of Data Science and Technology</a:t>
            </a:r>
          </a:p>
          <a:p>
            <a:r>
              <a:rPr lang="en-US" dirty="0"/>
              <a:t>National Institute of Mental Health</a:t>
            </a:r>
          </a:p>
          <a:p>
            <a:r>
              <a:rPr lang="en-US" dirty="0"/>
              <a:t>(farberg@mail.nih.gov)</a:t>
            </a:r>
          </a:p>
        </p:txBody>
      </p:sp>
      <p:sp>
        <p:nvSpPr>
          <p:cNvPr id="5" name="Text Placeholder 4">
            <a:extLst>
              <a:ext uri="{FF2B5EF4-FFF2-40B4-BE49-F238E27FC236}">
                <a16:creationId xmlns:a16="http://schemas.microsoft.com/office/drawing/2014/main" id="{2DCDCFFD-70FA-D93B-31C7-AA3583FA15F9}"/>
              </a:ext>
            </a:extLst>
          </p:cNvPr>
          <p:cNvSpPr>
            <a:spLocks noGrp="1"/>
          </p:cNvSpPr>
          <p:nvPr>
            <p:ph type="body" idx="11"/>
          </p:nvPr>
        </p:nvSpPr>
        <p:spPr>
          <a:xfrm>
            <a:off x="4801640" y="5760224"/>
            <a:ext cx="6364200" cy="1266825"/>
          </a:xfrm>
        </p:spPr>
        <p:txBody>
          <a:bodyPr>
            <a:normAutofit/>
          </a:bodyPr>
          <a:lstStyle/>
          <a:p>
            <a:r>
              <a:rPr lang="en-US" b="0" dirty="0">
                <a:effectLst/>
              </a:rPr>
              <a:t>Federal Demonstration Partnership Town Hall</a:t>
            </a:r>
          </a:p>
          <a:p>
            <a:r>
              <a:rPr lang="en-US" b="0" dirty="0">
                <a:effectLst/>
              </a:rPr>
              <a:t>December 14, 2023</a:t>
            </a:r>
          </a:p>
        </p:txBody>
      </p:sp>
    </p:spTree>
    <p:extLst>
      <p:ext uri="{BB962C8B-B14F-4D97-AF65-F5344CB8AC3E}">
        <p14:creationId xmlns:p14="http://schemas.microsoft.com/office/powerpoint/2010/main" val="1879221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Background Information</a:t>
            </a:r>
          </a:p>
        </p:txBody>
      </p:sp>
      <p:sp>
        <p:nvSpPr>
          <p:cNvPr id="3" name="Content Placeholder 2">
            <a:extLst>
              <a:ext uri="{FF2B5EF4-FFF2-40B4-BE49-F238E27FC236}">
                <a16:creationId xmlns:a16="http://schemas.microsoft.com/office/drawing/2014/main" id="{600A4196-94CD-AF2E-77F5-4767B16F681A}"/>
              </a:ext>
            </a:extLst>
          </p:cNvPr>
          <p:cNvSpPr>
            <a:spLocks noGrp="1"/>
          </p:cNvSpPr>
          <p:nvPr>
            <p:ph idx="1"/>
          </p:nvPr>
        </p:nvSpPr>
        <p:spPr/>
        <p:txBody>
          <a:bodyPr>
            <a:noAutofit/>
          </a:bodyPr>
          <a:lstStyle/>
          <a:p>
            <a:r>
              <a:rPr lang="en-US" sz="2400" dirty="0"/>
              <a:t>The new policy that requires Data Management and Sharing (DMS) plans went into effect for applications submitted after January 25, 2023 (see </a:t>
            </a:r>
            <a:r>
              <a:rPr lang="en-US" sz="2400" dirty="0">
                <a:hlinkClick r:id="rId3"/>
              </a:rPr>
              <a:t>NOT-OD-21-013</a:t>
            </a:r>
            <a:r>
              <a:rPr lang="en-US" sz="2400" dirty="0"/>
              <a:t>).</a:t>
            </a:r>
          </a:p>
          <a:p>
            <a:r>
              <a:rPr lang="en-US" sz="2400" dirty="0"/>
              <a:t>At NIMH, we have created an infrastructure to centralize the evaluation of all DMS plans.  </a:t>
            </a:r>
          </a:p>
          <a:p>
            <a:r>
              <a:rPr lang="en-US" sz="2400" dirty="0"/>
              <a:t>The assigned program officer still makes the determination about whether a DMS plan is acceptable, but that determination is aided by the DMS evaluation.</a:t>
            </a:r>
          </a:p>
          <a:p>
            <a:endParaRPr lang="en-US" sz="2400" dirty="0"/>
          </a:p>
        </p:txBody>
      </p:sp>
    </p:spTree>
    <p:extLst>
      <p:ext uri="{BB962C8B-B14F-4D97-AF65-F5344CB8AC3E}">
        <p14:creationId xmlns:p14="http://schemas.microsoft.com/office/powerpoint/2010/main" val="412555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Overall Evaluation</a:t>
            </a:r>
          </a:p>
        </p:txBody>
      </p:sp>
      <p:sp>
        <p:nvSpPr>
          <p:cNvPr id="2" name="Content Placeholder 1">
            <a:extLst>
              <a:ext uri="{FF2B5EF4-FFF2-40B4-BE49-F238E27FC236}">
                <a16:creationId xmlns:a16="http://schemas.microsoft.com/office/drawing/2014/main" id="{F9CAFEC2-43DA-C2F0-2A62-D2D61AD58095}"/>
              </a:ext>
            </a:extLst>
          </p:cNvPr>
          <p:cNvSpPr>
            <a:spLocks noGrp="1"/>
          </p:cNvSpPr>
          <p:nvPr>
            <p:ph idx="1"/>
          </p:nvPr>
        </p:nvSpPr>
        <p:spPr>
          <a:xfrm>
            <a:off x="3166534" y="1140902"/>
            <a:ext cx="8551333" cy="5493578"/>
          </a:xfrm>
        </p:spPr>
        <p:txBody>
          <a:bodyPr>
            <a:normAutofit fontScale="55000" lnSpcReduction="20000"/>
          </a:bodyPr>
          <a:lstStyle/>
          <a:p>
            <a:pPr>
              <a:lnSpc>
                <a:spcPct val="170000"/>
              </a:lnSpc>
            </a:pPr>
            <a:r>
              <a:rPr lang="en-US" sz="4400" dirty="0"/>
              <a:t>This is the key part of the evaluation.</a:t>
            </a:r>
          </a:p>
          <a:p>
            <a:pPr>
              <a:lnSpc>
                <a:spcPct val="170000"/>
              </a:lnSpc>
            </a:pPr>
            <a:r>
              <a:rPr lang="en-US" sz="4400" dirty="0"/>
              <a:t>Applications with a score of “A” require no modification.  Generally, applications with an “A” score follow the sample plans available on the </a:t>
            </a:r>
            <a:r>
              <a:rPr lang="en-US" sz="4400" dirty="0">
                <a:hlinkClick r:id="rId2"/>
              </a:rPr>
              <a:t>NIMH web site</a:t>
            </a:r>
            <a:r>
              <a:rPr lang="en-US" sz="4400" dirty="0"/>
              <a:t>.</a:t>
            </a:r>
          </a:p>
          <a:p>
            <a:pPr>
              <a:lnSpc>
                <a:spcPct val="170000"/>
              </a:lnSpc>
            </a:pPr>
            <a:r>
              <a:rPr lang="en-US" sz="4400" dirty="0"/>
              <a:t>Applications with a score of “B” have submitted a pretty good plan.  The evaluation team believes that the plan could be accepted as submitted, but if the PO think that the issues raised should be addressed, a revised plan can be submitted during the Just in Time process.</a:t>
            </a:r>
          </a:p>
          <a:p>
            <a:endParaRPr lang="en-US" dirty="0"/>
          </a:p>
          <a:p>
            <a:endParaRPr lang="en-US" dirty="0"/>
          </a:p>
        </p:txBody>
      </p:sp>
    </p:spTree>
    <p:extLst>
      <p:ext uri="{BB962C8B-B14F-4D97-AF65-F5344CB8AC3E}">
        <p14:creationId xmlns:p14="http://schemas.microsoft.com/office/powerpoint/2010/main" val="360514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310F-A4CA-42E4-A666-F47878EEAFA2}"/>
              </a:ext>
            </a:extLst>
          </p:cNvPr>
          <p:cNvSpPr>
            <a:spLocks noGrp="1"/>
          </p:cNvSpPr>
          <p:nvPr>
            <p:ph type="title"/>
          </p:nvPr>
        </p:nvSpPr>
        <p:spPr/>
        <p:txBody>
          <a:bodyPr/>
          <a:lstStyle/>
          <a:p>
            <a:r>
              <a:rPr lang="en-US" dirty="0"/>
              <a:t>Current FDP Membership</a:t>
            </a:r>
          </a:p>
        </p:txBody>
      </p:sp>
      <p:sp>
        <p:nvSpPr>
          <p:cNvPr id="3" name="Text Placeholder 2">
            <a:extLst>
              <a:ext uri="{FF2B5EF4-FFF2-40B4-BE49-F238E27FC236}">
                <a16:creationId xmlns:a16="http://schemas.microsoft.com/office/drawing/2014/main" id="{6C22FBA8-859E-409E-AE87-0558312C174C}"/>
              </a:ext>
            </a:extLst>
          </p:cNvPr>
          <p:cNvSpPr>
            <a:spLocks noGrp="1"/>
          </p:cNvSpPr>
          <p:nvPr>
            <p:ph type="body" idx="1"/>
          </p:nvPr>
        </p:nvSpPr>
        <p:spPr/>
        <p:txBody>
          <a:bodyPr>
            <a:normAutofit fontScale="92500"/>
          </a:bodyPr>
          <a:lstStyle/>
          <a:p>
            <a:r>
              <a:rPr lang="en-US" dirty="0"/>
              <a:t>217 Institutional Members</a:t>
            </a:r>
          </a:p>
          <a:p>
            <a:pPr lvl="1">
              <a:lnSpc>
                <a:spcPct val="110000"/>
              </a:lnSpc>
            </a:pPr>
            <a:r>
              <a:rPr lang="en-US" sz="2800" dirty="0"/>
              <a:t>48 Emerging Research Institutions (ERI) (22%)</a:t>
            </a:r>
          </a:p>
          <a:p>
            <a:pPr lvl="1">
              <a:lnSpc>
                <a:spcPct val="110000"/>
              </a:lnSpc>
            </a:pPr>
            <a:r>
              <a:rPr lang="en-US" sz="2800" dirty="0"/>
              <a:t>32 Minority Serving Institutions (15%)</a:t>
            </a:r>
          </a:p>
          <a:p>
            <a:pPr lvl="1">
              <a:lnSpc>
                <a:spcPct val="110000"/>
              </a:lnSpc>
            </a:pPr>
            <a:r>
              <a:rPr lang="en-US" sz="2800" dirty="0"/>
              <a:t>Full list of Institutional Members available at: </a:t>
            </a:r>
            <a:r>
              <a:rPr lang="en-US" sz="2800" dirty="0">
                <a:hlinkClick r:id="rId2"/>
              </a:rPr>
              <a:t>https://thefdp.org/organization/membership/#toggle-id-1-closed</a:t>
            </a:r>
            <a:endParaRPr lang="en-US" sz="2800" dirty="0"/>
          </a:p>
          <a:p>
            <a:pPr marL="114300" indent="0">
              <a:buNone/>
            </a:pPr>
            <a:endParaRPr lang="en-US" dirty="0"/>
          </a:p>
          <a:p>
            <a:r>
              <a:rPr lang="en-US" dirty="0"/>
              <a:t>10 Federal Agencies</a:t>
            </a:r>
          </a:p>
          <a:p>
            <a:pPr lvl="1"/>
            <a:r>
              <a:rPr lang="en-US" sz="2800" dirty="0"/>
              <a:t>NSF, NIH, ONR, USDA, AFOSR, ARO, AMRMC, NASA, EPA and DHS</a:t>
            </a:r>
          </a:p>
          <a:p>
            <a:endParaRPr lang="en-US" dirty="0"/>
          </a:p>
        </p:txBody>
      </p:sp>
    </p:spTree>
    <p:extLst>
      <p:ext uri="{BB962C8B-B14F-4D97-AF65-F5344CB8AC3E}">
        <p14:creationId xmlns:p14="http://schemas.microsoft.com/office/powerpoint/2010/main" val="3940821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Overall Evaluation </a:t>
            </a:r>
            <a:r>
              <a:rPr lang="en-US" sz="2800" b="1" dirty="0">
                <a:solidFill>
                  <a:schemeClr val="accent1">
                    <a:lumMod val="50000"/>
                  </a:schemeClr>
                </a:solidFill>
              </a:rPr>
              <a:t>(Cont’d)</a:t>
            </a:r>
            <a:endParaRPr lang="en-US" b="1" dirty="0">
              <a:solidFill>
                <a:schemeClr val="accent1">
                  <a:lumMod val="50000"/>
                </a:schemeClr>
              </a:solidFill>
            </a:endParaRPr>
          </a:p>
        </p:txBody>
      </p:sp>
      <p:sp>
        <p:nvSpPr>
          <p:cNvPr id="2" name="Content Placeholder 1">
            <a:extLst>
              <a:ext uri="{FF2B5EF4-FFF2-40B4-BE49-F238E27FC236}">
                <a16:creationId xmlns:a16="http://schemas.microsoft.com/office/drawing/2014/main" id="{9802DE82-F7E9-E47F-6E38-C54688B9C263}"/>
              </a:ext>
            </a:extLst>
          </p:cNvPr>
          <p:cNvSpPr>
            <a:spLocks noGrp="1"/>
          </p:cNvSpPr>
          <p:nvPr>
            <p:ph idx="1"/>
          </p:nvPr>
        </p:nvSpPr>
        <p:spPr>
          <a:xfrm>
            <a:off x="3166534" y="1374583"/>
            <a:ext cx="8551333" cy="3979737"/>
          </a:xfrm>
        </p:spPr>
        <p:txBody>
          <a:bodyPr>
            <a:normAutofit fontScale="92500" lnSpcReduction="10000"/>
          </a:bodyPr>
          <a:lstStyle/>
          <a:p>
            <a:r>
              <a:rPr lang="en-US" sz="2600" dirty="0"/>
              <a:t>Applications with a score of “C” have submitted an insufficient/non-compliant plan.  Unless the evaluator has missed something significant, this DMS plan should be revised before an award is made. </a:t>
            </a:r>
          </a:p>
          <a:p>
            <a:r>
              <a:rPr lang="en-US" sz="2600" dirty="0"/>
              <a:t>Applications with a score of “D” are unacceptable.  These plans do not follow the guidelines outlined in NOT-OD-20-013, so a new plan must be submitted. </a:t>
            </a:r>
          </a:p>
          <a:p>
            <a:endParaRPr lang="en-US" dirty="0"/>
          </a:p>
        </p:txBody>
      </p:sp>
    </p:spTree>
    <p:extLst>
      <p:ext uri="{BB962C8B-B14F-4D97-AF65-F5344CB8AC3E}">
        <p14:creationId xmlns:p14="http://schemas.microsoft.com/office/powerpoint/2010/main" val="3508200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a:xfrm>
            <a:off x="1788160" y="165101"/>
            <a:ext cx="10495280" cy="1325563"/>
          </a:xfrm>
        </p:spPr>
        <p:txBody>
          <a:bodyPr>
            <a:normAutofit/>
          </a:bodyPr>
          <a:lstStyle/>
          <a:p>
            <a:r>
              <a:rPr lang="en-US" sz="4200" b="1" dirty="0">
                <a:solidFill>
                  <a:schemeClr val="accent1">
                    <a:lumMod val="50000"/>
                  </a:schemeClr>
                </a:solidFill>
              </a:rPr>
              <a:t>Data From October 2023 Council Round</a:t>
            </a:r>
          </a:p>
        </p:txBody>
      </p:sp>
      <p:sp>
        <p:nvSpPr>
          <p:cNvPr id="2" name="Content Placeholder 1">
            <a:extLst>
              <a:ext uri="{FF2B5EF4-FFF2-40B4-BE49-F238E27FC236}">
                <a16:creationId xmlns:a16="http://schemas.microsoft.com/office/drawing/2014/main" id="{72E3A6B1-0C72-4069-A002-57921C025609}"/>
              </a:ext>
            </a:extLst>
          </p:cNvPr>
          <p:cNvSpPr>
            <a:spLocks noGrp="1"/>
          </p:cNvSpPr>
          <p:nvPr>
            <p:ph idx="1"/>
          </p:nvPr>
        </p:nvSpPr>
        <p:spPr>
          <a:xfrm>
            <a:off x="3050978" y="1416048"/>
            <a:ext cx="8445062" cy="4900296"/>
          </a:xfrm>
        </p:spPr>
        <p:txBody>
          <a:bodyPr>
            <a:normAutofit fontScale="92500" lnSpcReduction="10000"/>
          </a:bodyPr>
          <a:lstStyle/>
          <a:p>
            <a:r>
              <a:rPr lang="en-US" sz="2200" b="1" dirty="0">
                <a:latin typeface="Arial" panose="020B0604020202020204" pitchFamily="34" charset="0"/>
              </a:rPr>
              <a:t>291 DMS plans were evaluated</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74 plans got an A score (25%)</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86 plans got a B score (30%)</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72 plans got a C score (25%)</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59 plans got a D score (20%)</a:t>
            </a:r>
          </a:p>
          <a:p>
            <a:r>
              <a:rPr lang="en-US" sz="2200" b="1" dirty="0">
                <a:latin typeface="Arial" panose="020B0604020202020204" pitchFamily="34" charset="0"/>
              </a:rPr>
              <a:t>For applications that have human subjects (157)</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51 plans got an A score (32%)</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49 plans got a B score (31%)</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22 plans got a C score (14%)</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35 plans got a D score (22%)</a:t>
            </a:r>
          </a:p>
          <a:p>
            <a:r>
              <a:rPr lang="en-US" sz="2200" b="1" dirty="0">
                <a:latin typeface="Arial" panose="020B0604020202020204" pitchFamily="34" charset="0"/>
              </a:rPr>
              <a:t>For applications that do not have human subjects (134)</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23 plans got an A score (17%)</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37 plans got a B score (27%)</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50 plans got a C score (37%)</a:t>
            </a:r>
          </a:p>
          <a:p>
            <a:pPr lvl="1">
              <a:buClr>
                <a:schemeClr val="accent1">
                  <a:lumMod val="75000"/>
                </a:schemeClr>
              </a:buClr>
              <a:buFont typeface="Wingdings" panose="05000000000000000000" pitchFamily="2" charset="2"/>
              <a:buChar char="§"/>
            </a:pPr>
            <a:r>
              <a:rPr lang="en-US" sz="2000" dirty="0">
                <a:latin typeface="Arial" panose="020B0604020202020204" pitchFamily="34" charset="0"/>
              </a:rPr>
              <a:t>24 plans got a D score (18%)</a:t>
            </a:r>
          </a:p>
          <a:p>
            <a:endParaRPr lang="en-US" dirty="0"/>
          </a:p>
        </p:txBody>
      </p:sp>
    </p:spTree>
    <p:extLst>
      <p:ext uri="{BB962C8B-B14F-4D97-AF65-F5344CB8AC3E}">
        <p14:creationId xmlns:p14="http://schemas.microsoft.com/office/powerpoint/2010/main" val="3407275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a:xfrm>
            <a:off x="1696720" y="222885"/>
            <a:ext cx="10495280" cy="1325563"/>
          </a:xfrm>
        </p:spPr>
        <p:txBody>
          <a:bodyPr>
            <a:normAutofit/>
          </a:bodyPr>
          <a:lstStyle/>
          <a:p>
            <a:r>
              <a:rPr lang="en-US" sz="4200" b="1" dirty="0">
                <a:solidFill>
                  <a:schemeClr val="accent1">
                    <a:lumMod val="50000"/>
                  </a:schemeClr>
                </a:solidFill>
              </a:rPr>
              <a:t>Data From October 2023 Council Round</a:t>
            </a:r>
          </a:p>
        </p:txBody>
      </p:sp>
      <p:sp>
        <p:nvSpPr>
          <p:cNvPr id="3" name="Content Placeholder 2">
            <a:extLst>
              <a:ext uri="{FF2B5EF4-FFF2-40B4-BE49-F238E27FC236}">
                <a16:creationId xmlns:a16="http://schemas.microsoft.com/office/drawing/2014/main" id="{B3809005-2FC2-E43A-ED51-06D4D0EABC23}"/>
              </a:ext>
            </a:extLst>
          </p:cNvPr>
          <p:cNvSpPr>
            <a:spLocks noGrp="1"/>
          </p:cNvSpPr>
          <p:nvPr>
            <p:ph idx="1"/>
          </p:nvPr>
        </p:nvSpPr>
        <p:spPr>
          <a:xfrm>
            <a:off x="3041234" y="1376228"/>
            <a:ext cx="8445062" cy="958215"/>
          </a:xfrm>
        </p:spPr>
        <p:txBody>
          <a:bodyPr>
            <a:normAutofit/>
          </a:bodyPr>
          <a:lstStyle/>
          <a:p>
            <a:r>
              <a:rPr lang="en-US" sz="2400" dirty="0">
                <a:latin typeface="Arial" panose="020B0604020202020204" pitchFamily="34" charset="0"/>
              </a:rPr>
              <a:t>Did better funded institutions submit DMS plans that got better evaluations? </a:t>
            </a:r>
          </a:p>
        </p:txBody>
      </p:sp>
      <p:graphicFrame>
        <p:nvGraphicFramePr>
          <p:cNvPr id="2" name="Table 2">
            <a:extLst>
              <a:ext uri="{FF2B5EF4-FFF2-40B4-BE49-F238E27FC236}">
                <a16:creationId xmlns:a16="http://schemas.microsoft.com/office/drawing/2014/main" id="{E6D163DA-DC2C-744A-51B4-F21BA0B4BAA0}"/>
              </a:ext>
            </a:extLst>
          </p:cNvPr>
          <p:cNvGraphicFramePr>
            <a:graphicFrameLocks noGrp="1"/>
          </p:cNvGraphicFramePr>
          <p:nvPr/>
        </p:nvGraphicFramePr>
        <p:xfrm>
          <a:off x="3332693" y="2296012"/>
          <a:ext cx="7862144" cy="2706568"/>
        </p:xfrm>
        <a:graphic>
          <a:graphicData uri="http://schemas.openxmlformats.org/drawingml/2006/table">
            <a:tbl>
              <a:tblPr firstRow="1" bandRow="1">
                <a:tableStyleId>{5C22544A-7EE6-4342-B048-85BDC9FD1C3A}</a:tableStyleId>
              </a:tblPr>
              <a:tblGrid>
                <a:gridCol w="1337321">
                  <a:extLst>
                    <a:ext uri="{9D8B030D-6E8A-4147-A177-3AD203B41FA5}">
                      <a16:colId xmlns:a16="http://schemas.microsoft.com/office/drawing/2014/main" val="1320386674"/>
                    </a:ext>
                  </a:extLst>
                </a:gridCol>
                <a:gridCol w="1682434">
                  <a:extLst>
                    <a:ext uri="{9D8B030D-6E8A-4147-A177-3AD203B41FA5}">
                      <a16:colId xmlns:a16="http://schemas.microsoft.com/office/drawing/2014/main" val="1678233329"/>
                    </a:ext>
                  </a:extLst>
                </a:gridCol>
                <a:gridCol w="1697531">
                  <a:extLst>
                    <a:ext uri="{9D8B030D-6E8A-4147-A177-3AD203B41FA5}">
                      <a16:colId xmlns:a16="http://schemas.microsoft.com/office/drawing/2014/main" val="3664030376"/>
                    </a:ext>
                  </a:extLst>
                </a:gridCol>
                <a:gridCol w="1590378">
                  <a:extLst>
                    <a:ext uri="{9D8B030D-6E8A-4147-A177-3AD203B41FA5}">
                      <a16:colId xmlns:a16="http://schemas.microsoft.com/office/drawing/2014/main" val="916747671"/>
                    </a:ext>
                  </a:extLst>
                </a:gridCol>
                <a:gridCol w="1554480">
                  <a:extLst>
                    <a:ext uri="{9D8B030D-6E8A-4147-A177-3AD203B41FA5}">
                      <a16:colId xmlns:a16="http://schemas.microsoft.com/office/drawing/2014/main" val="732773955"/>
                    </a:ext>
                  </a:extLst>
                </a:gridCol>
              </a:tblGrid>
              <a:tr h="838715">
                <a:tc>
                  <a:txBody>
                    <a:bodyPr/>
                    <a:lstStyle/>
                    <a:p>
                      <a:r>
                        <a:rPr lang="en-US" sz="2000" dirty="0">
                          <a:latin typeface="Arial" panose="020B0604020202020204" pitchFamily="34" charset="0"/>
                          <a:cs typeface="Arial" panose="020B0604020202020204" pitchFamily="34" charset="0"/>
                        </a:rPr>
                        <a:t>Score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Top 20 Institutions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Top 20 Institutions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All other institutions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All other institutions (%)</a:t>
                      </a:r>
                    </a:p>
                  </a:txBody>
                  <a:tcPr>
                    <a:solidFill>
                      <a:srgbClr val="2B5B83"/>
                    </a:solidFill>
                  </a:tcPr>
                </a:tc>
                <a:extLst>
                  <a:ext uri="{0D108BD9-81ED-4DB2-BD59-A6C34878D82A}">
                    <a16:rowId xmlns:a16="http://schemas.microsoft.com/office/drawing/2014/main" val="4081002906"/>
                  </a:ext>
                </a:extLst>
              </a:tr>
              <a:tr h="425182">
                <a:tc>
                  <a:txBody>
                    <a:bodyPr/>
                    <a:lstStyle/>
                    <a:p>
                      <a:r>
                        <a:rPr lang="en-US" sz="2000" dirty="0">
                          <a:latin typeface="Arial" panose="020B0604020202020204" pitchFamily="34" charset="0"/>
                          <a:cs typeface="Arial" panose="020B0604020202020204" pitchFamily="34" charset="0"/>
                        </a:rPr>
                        <a:t>A</a:t>
                      </a:r>
                    </a:p>
                  </a:txBody>
                  <a:tcPr/>
                </a:tc>
                <a:tc>
                  <a:txBody>
                    <a:bodyPr/>
                    <a:lstStyle/>
                    <a:p>
                      <a:r>
                        <a:rPr lang="en-US" sz="2000" dirty="0">
                          <a:latin typeface="Arial" panose="020B0604020202020204" pitchFamily="34" charset="0"/>
                          <a:cs typeface="Arial" panose="020B0604020202020204" pitchFamily="34" charset="0"/>
                        </a:rPr>
                        <a:t>30</a:t>
                      </a:r>
                    </a:p>
                  </a:txBody>
                  <a:tcPr/>
                </a:tc>
                <a:tc>
                  <a:txBody>
                    <a:bodyPr/>
                    <a:lstStyle/>
                    <a:p>
                      <a:r>
                        <a:rPr lang="en-US" sz="2000" dirty="0">
                          <a:latin typeface="Arial" panose="020B0604020202020204" pitchFamily="34" charset="0"/>
                          <a:cs typeface="Arial" panose="020B0604020202020204" pitchFamily="34" charset="0"/>
                        </a:rPr>
                        <a:t>24%</a:t>
                      </a:r>
                    </a:p>
                  </a:txBody>
                  <a:tcPr/>
                </a:tc>
                <a:tc>
                  <a:txBody>
                    <a:bodyPr/>
                    <a:lstStyle/>
                    <a:p>
                      <a:r>
                        <a:rPr lang="en-US" sz="2000" dirty="0">
                          <a:latin typeface="Arial" panose="020B0604020202020204" pitchFamily="34" charset="0"/>
                          <a:cs typeface="Arial" panose="020B0604020202020204" pitchFamily="34" charset="0"/>
                        </a:rPr>
                        <a:t>44</a:t>
                      </a:r>
                    </a:p>
                  </a:txBody>
                  <a:tcPr/>
                </a:tc>
                <a:tc>
                  <a:txBody>
                    <a:bodyPr/>
                    <a:lstStyle/>
                    <a:p>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3391918871"/>
                  </a:ext>
                </a:extLst>
              </a:tr>
              <a:tr h="425182">
                <a:tc>
                  <a:txBody>
                    <a:bodyPr/>
                    <a:lstStyle/>
                    <a:p>
                      <a:r>
                        <a:rPr lang="en-US" sz="2000" dirty="0">
                          <a:latin typeface="Arial" panose="020B0604020202020204" pitchFamily="34" charset="0"/>
                          <a:cs typeface="Arial" panose="020B0604020202020204" pitchFamily="34" charset="0"/>
                        </a:rPr>
                        <a:t>B</a:t>
                      </a:r>
                    </a:p>
                  </a:txBody>
                  <a:tcPr/>
                </a:tc>
                <a:tc>
                  <a:txBody>
                    <a:bodyPr/>
                    <a:lstStyle/>
                    <a:p>
                      <a:r>
                        <a:rPr lang="en-US" sz="2000" dirty="0">
                          <a:latin typeface="Arial" panose="020B0604020202020204" pitchFamily="34" charset="0"/>
                          <a:cs typeface="Arial" panose="020B0604020202020204" pitchFamily="34" charset="0"/>
                        </a:rPr>
                        <a:t>43</a:t>
                      </a:r>
                    </a:p>
                  </a:txBody>
                  <a:tcPr/>
                </a:tc>
                <a:tc>
                  <a:txBody>
                    <a:bodyPr/>
                    <a:lstStyle/>
                    <a:p>
                      <a:r>
                        <a:rPr lang="en-US" sz="2000" dirty="0">
                          <a:latin typeface="Arial" panose="020B0604020202020204" pitchFamily="34" charset="0"/>
                          <a:cs typeface="Arial" panose="020B0604020202020204" pitchFamily="34" charset="0"/>
                        </a:rPr>
                        <a:t>34%</a:t>
                      </a:r>
                    </a:p>
                  </a:txBody>
                  <a:tcPr/>
                </a:tc>
                <a:tc>
                  <a:txBody>
                    <a:bodyPr/>
                    <a:lstStyle/>
                    <a:p>
                      <a:r>
                        <a:rPr lang="en-US" sz="2000" dirty="0">
                          <a:latin typeface="Arial" panose="020B0604020202020204" pitchFamily="34" charset="0"/>
                          <a:cs typeface="Arial" panose="020B0604020202020204" pitchFamily="34" charset="0"/>
                        </a:rPr>
                        <a:t>43</a:t>
                      </a:r>
                    </a:p>
                  </a:txBody>
                  <a:tcPr/>
                </a:tc>
                <a:tc>
                  <a:txBody>
                    <a:bodyPr/>
                    <a:lstStyle/>
                    <a:p>
                      <a:r>
                        <a:rPr lang="en-US" sz="2000" dirty="0">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710880960"/>
                  </a:ext>
                </a:extLst>
              </a:tr>
              <a:tr h="425182">
                <a:tc>
                  <a:txBody>
                    <a:bodyPr/>
                    <a:lstStyle/>
                    <a:p>
                      <a:r>
                        <a:rPr lang="en-US" sz="2000" dirty="0">
                          <a:latin typeface="Arial" panose="020B0604020202020204" pitchFamily="34" charset="0"/>
                          <a:cs typeface="Arial" panose="020B0604020202020204" pitchFamily="34" charset="0"/>
                        </a:rPr>
                        <a:t>C</a:t>
                      </a:r>
                    </a:p>
                  </a:txBody>
                  <a:tcPr/>
                </a:tc>
                <a:tc>
                  <a:txBody>
                    <a:bodyPr/>
                    <a:lstStyle/>
                    <a:p>
                      <a:r>
                        <a:rPr lang="en-US" sz="2000" dirty="0">
                          <a:latin typeface="Arial" panose="020B0604020202020204" pitchFamily="34" charset="0"/>
                          <a:cs typeface="Arial" panose="020B0604020202020204" pitchFamily="34" charset="0"/>
                        </a:rPr>
                        <a:t>28</a:t>
                      </a:r>
                    </a:p>
                  </a:txBody>
                  <a:tcPr/>
                </a:tc>
                <a:tc>
                  <a:txBody>
                    <a:bodyPr/>
                    <a:lstStyle/>
                    <a:p>
                      <a:r>
                        <a:rPr lang="en-US" sz="2000" dirty="0">
                          <a:latin typeface="Arial" panose="020B0604020202020204" pitchFamily="34" charset="0"/>
                          <a:cs typeface="Arial" panose="020B0604020202020204" pitchFamily="34" charset="0"/>
                        </a:rPr>
                        <a:t>22%</a:t>
                      </a:r>
                    </a:p>
                  </a:txBody>
                  <a:tcPr/>
                </a:tc>
                <a:tc>
                  <a:txBody>
                    <a:bodyPr/>
                    <a:lstStyle/>
                    <a:p>
                      <a:r>
                        <a:rPr lang="en-US" sz="2000" dirty="0">
                          <a:latin typeface="Arial" panose="020B0604020202020204" pitchFamily="34" charset="0"/>
                          <a:cs typeface="Arial" panose="020B0604020202020204" pitchFamily="34" charset="0"/>
                        </a:rPr>
                        <a:t>44</a:t>
                      </a:r>
                    </a:p>
                  </a:txBody>
                  <a:tcPr/>
                </a:tc>
                <a:tc>
                  <a:txBody>
                    <a:bodyPr/>
                    <a:lstStyle/>
                    <a:p>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4158483163"/>
                  </a:ext>
                </a:extLst>
              </a:tr>
              <a:tr h="425182">
                <a:tc>
                  <a:txBody>
                    <a:bodyPr/>
                    <a:lstStyle/>
                    <a:p>
                      <a:r>
                        <a:rPr lang="en-US" sz="2000" dirty="0">
                          <a:latin typeface="Arial" panose="020B0604020202020204" pitchFamily="34" charset="0"/>
                          <a:cs typeface="Arial" panose="020B0604020202020204" pitchFamily="34" charset="0"/>
                        </a:rPr>
                        <a:t>D</a:t>
                      </a:r>
                    </a:p>
                  </a:txBody>
                  <a:tcPr/>
                </a:tc>
                <a:tc>
                  <a:txBody>
                    <a:bodyPr/>
                    <a:lstStyle/>
                    <a:p>
                      <a:r>
                        <a:rPr lang="en-US" sz="2000" dirty="0">
                          <a:latin typeface="Arial" panose="020B0604020202020204" pitchFamily="34" charset="0"/>
                          <a:cs typeface="Arial" panose="020B0604020202020204" pitchFamily="34" charset="0"/>
                        </a:rPr>
                        <a:t>25</a:t>
                      </a:r>
                    </a:p>
                  </a:txBody>
                  <a:tcPr/>
                </a:tc>
                <a:tc>
                  <a:txBody>
                    <a:bodyPr/>
                    <a:lstStyle/>
                    <a:p>
                      <a:r>
                        <a:rPr lang="en-US" sz="2000" dirty="0">
                          <a:latin typeface="Arial" panose="020B0604020202020204" pitchFamily="34" charset="0"/>
                          <a:cs typeface="Arial" panose="020B0604020202020204" pitchFamily="34" charset="0"/>
                        </a:rPr>
                        <a:t>20%</a:t>
                      </a:r>
                    </a:p>
                  </a:txBody>
                  <a:tcPr/>
                </a:tc>
                <a:tc>
                  <a:txBody>
                    <a:bodyPr/>
                    <a:lstStyle/>
                    <a:p>
                      <a:r>
                        <a:rPr lang="en-US" sz="2000" dirty="0">
                          <a:latin typeface="Arial" panose="020B0604020202020204" pitchFamily="34" charset="0"/>
                          <a:cs typeface="Arial" panose="020B0604020202020204" pitchFamily="34" charset="0"/>
                        </a:rPr>
                        <a:t>34</a:t>
                      </a:r>
                    </a:p>
                  </a:txBody>
                  <a:tcPr/>
                </a:tc>
                <a:tc>
                  <a:txBody>
                    <a:bodyPr/>
                    <a:lstStyle/>
                    <a:p>
                      <a:r>
                        <a:rPr lang="en-US" sz="2000" dirty="0">
                          <a:latin typeface="Arial" panose="020B0604020202020204" pitchFamily="34" charset="0"/>
                          <a:cs typeface="Arial" panose="020B0604020202020204" pitchFamily="34" charset="0"/>
                        </a:rPr>
                        <a:t>21%</a:t>
                      </a:r>
                    </a:p>
                  </a:txBody>
                  <a:tcPr/>
                </a:tc>
                <a:extLst>
                  <a:ext uri="{0D108BD9-81ED-4DB2-BD59-A6C34878D82A}">
                    <a16:rowId xmlns:a16="http://schemas.microsoft.com/office/drawing/2014/main" val="803790692"/>
                  </a:ext>
                </a:extLst>
              </a:tr>
            </a:tbl>
          </a:graphicData>
        </a:graphic>
      </p:graphicFrame>
      <p:sp>
        <p:nvSpPr>
          <p:cNvPr id="8" name="TextBox 7">
            <a:extLst>
              <a:ext uri="{FF2B5EF4-FFF2-40B4-BE49-F238E27FC236}">
                <a16:creationId xmlns:a16="http://schemas.microsoft.com/office/drawing/2014/main" id="{AAC945B1-E501-7159-C8A7-DD3ABB4136B2}"/>
              </a:ext>
            </a:extLst>
          </p:cNvPr>
          <p:cNvSpPr txBox="1"/>
          <p:nvPr/>
        </p:nvSpPr>
        <p:spPr>
          <a:xfrm>
            <a:off x="3041234" y="5222704"/>
            <a:ext cx="8358286" cy="83099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funding success of the institution does not seem to be correlated with the quality of the submitted DMS plan.</a:t>
            </a:r>
          </a:p>
        </p:txBody>
      </p:sp>
    </p:spTree>
    <p:extLst>
      <p:ext uri="{BB962C8B-B14F-4D97-AF65-F5344CB8AC3E}">
        <p14:creationId xmlns:p14="http://schemas.microsoft.com/office/powerpoint/2010/main" val="172690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a:xfrm>
            <a:off x="1778000" y="134144"/>
            <a:ext cx="10414000" cy="1325563"/>
          </a:xfrm>
        </p:spPr>
        <p:txBody>
          <a:bodyPr>
            <a:normAutofit/>
          </a:bodyPr>
          <a:lstStyle/>
          <a:p>
            <a:r>
              <a:rPr lang="en-US" sz="4200" b="1" dirty="0">
                <a:solidFill>
                  <a:schemeClr val="accent1">
                    <a:lumMod val="50000"/>
                  </a:schemeClr>
                </a:solidFill>
              </a:rPr>
              <a:t>Data From October 2023 Council Round</a:t>
            </a:r>
          </a:p>
        </p:txBody>
      </p:sp>
      <p:sp>
        <p:nvSpPr>
          <p:cNvPr id="3" name="Content Placeholder 2">
            <a:extLst>
              <a:ext uri="{FF2B5EF4-FFF2-40B4-BE49-F238E27FC236}">
                <a16:creationId xmlns:a16="http://schemas.microsoft.com/office/drawing/2014/main" id="{311B972E-4970-8E54-BABC-51D4CF5FA88A}"/>
              </a:ext>
            </a:extLst>
          </p:cNvPr>
          <p:cNvSpPr>
            <a:spLocks noGrp="1"/>
          </p:cNvSpPr>
          <p:nvPr>
            <p:ph idx="1"/>
          </p:nvPr>
        </p:nvSpPr>
        <p:spPr>
          <a:xfrm>
            <a:off x="2918362" y="1328285"/>
            <a:ext cx="8623397" cy="4351338"/>
          </a:xfrm>
        </p:spPr>
        <p:txBody>
          <a:bodyPr/>
          <a:lstStyle/>
          <a:p>
            <a:r>
              <a:rPr lang="en-US" sz="2400" dirty="0">
                <a:latin typeface="Arial" panose="020B0604020202020204" pitchFamily="34" charset="0"/>
              </a:rPr>
              <a:t>Was there a correlation between score and DMS plan quality? (reminder that only applications with pretty good scores are evaluated)</a:t>
            </a:r>
          </a:p>
          <a:p>
            <a:endParaRPr lang="en-US" dirty="0"/>
          </a:p>
        </p:txBody>
      </p:sp>
      <p:graphicFrame>
        <p:nvGraphicFramePr>
          <p:cNvPr id="2" name="Table 2">
            <a:extLst>
              <a:ext uri="{FF2B5EF4-FFF2-40B4-BE49-F238E27FC236}">
                <a16:creationId xmlns:a16="http://schemas.microsoft.com/office/drawing/2014/main" id="{E6D163DA-DC2C-744A-51B4-F21BA0B4BAA0}"/>
              </a:ext>
            </a:extLst>
          </p:cNvPr>
          <p:cNvGraphicFramePr>
            <a:graphicFrameLocks noGrp="1"/>
          </p:cNvGraphicFramePr>
          <p:nvPr/>
        </p:nvGraphicFramePr>
        <p:xfrm>
          <a:off x="3200399" y="2535611"/>
          <a:ext cx="8341360" cy="2829052"/>
        </p:xfrm>
        <a:graphic>
          <a:graphicData uri="http://schemas.openxmlformats.org/drawingml/2006/table">
            <a:tbl>
              <a:tblPr firstRow="1" bandRow="1">
                <a:tableStyleId>{5C22544A-7EE6-4342-B048-85BDC9FD1C3A}</a:tableStyleId>
              </a:tblPr>
              <a:tblGrid>
                <a:gridCol w="1249681">
                  <a:extLst>
                    <a:ext uri="{9D8B030D-6E8A-4147-A177-3AD203B41FA5}">
                      <a16:colId xmlns:a16="http://schemas.microsoft.com/office/drawing/2014/main" val="1320386674"/>
                    </a:ext>
                  </a:extLst>
                </a:gridCol>
                <a:gridCol w="1696720">
                  <a:extLst>
                    <a:ext uri="{9D8B030D-6E8A-4147-A177-3AD203B41FA5}">
                      <a16:colId xmlns:a16="http://schemas.microsoft.com/office/drawing/2014/main" val="1678233329"/>
                    </a:ext>
                  </a:extLst>
                </a:gridCol>
                <a:gridCol w="1747520">
                  <a:extLst>
                    <a:ext uri="{9D8B030D-6E8A-4147-A177-3AD203B41FA5}">
                      <a16:colId xmlns:a16="http://schemas.microsoft.com/office/drawing/2014/main" val="3664030376"/>
                    </a:ext>
                  </a:extLst>
                </a:gridCol>
                <a:gridCol w="1757680">
                  <a:extLst>
                    <a:ext uri="{9D8B030D-6E8A-4147-A177-3AD203B41FA5}">
                      <a16:colId xmlns:a16="http://schemas.microsoft.com/office/drawing/2014/main" val="916747671"/>
                    </a:ext>
                  </a:extLst>
                </a:gridCol>
                <a:gridCol w="1889759">
                  <a:extLst>
                    <a:ext uri="{9D8B030D-6E8A-4147-A177-3AD203B41FA5}">
                      <a16:colId xmlns:a16="http://schemas.microsoft.com/office/drawing/2014/main" val="732773955"/>
                    </a:ext>
                  </a:extLst>
                </a:gridCol>
              </a:tblGrid>
              <a:tr h="1044869">
                <a:tc>
                  <a:txBody>
                    <a:bodyPr/>
                    <a:lstStyle/>
                    <a:p>
                      <a:r>
                        <a:rPr lang="en-US" sz="1800" dirty="0">
                          <a:latin typeface="Arial" panose="020B0604020202020204" pitchFamily="34" charset="0"/>
                          <a:cs typeface="Arial" panose="020B0604020202020204" pitchFamily="34" charset="0"/>
                        </a:rPr>
                        <a:t>Score</a:t>
                      </a:r>
                    </a:p>
                  </a:txBody>
                  <a:tcPr>
                    <a:solidFill>
                      <a:srgbClr val="2B5B83"/>
                    </a:solidFill>
                  </a:tcPr>
                </a:tc>
                <a:tc>
                  <a:txBody>
                    <a:bodyPr/>
                    <a:lstStyle/>
                    <a:p>
                      <a:r>
                        <a:rPr lang="en-US" sz="1800" dirty="0">
                          <a:latin typeface="Arial" panose="020B0604020202020204" pitchFamily="34" charset="0"/>
                          <a:cs typeface="Arial" panose="020B0604020202020204" pitchFamily="34" charset="0"/>
                        </a:rPr>
                        <a:t>Percentile score of 10% or better (#)</a:t>
                      </a:r>
                    </a:p>
                  </a:txBody>
                  <a:tcPr>
                    <a:solidFill>
                      <a:srgbClr val="2B5B83"/>
                    </a:solidFill>
                  </a:tcPr>
                </a:tc>
                <a:tc>
                  <a:txBody>
                    <a:bodyPr/>
                    <a:lstStyle/>
                    <a:p>
                      <a:r>
                        <a:rPr lang="en-US" sz="1800" dirty="0">
                          <a:latin typeface="Arial" panose="020B0604020202020204" pitchFamily="34" charset="0"/>
                          <a:cs typeface="Arial" panose="020B0604020202020204" pitchFamily="34" charset="0"/>
                        </a:rPr>
                        <a:t>Percentile score of 10% or better (%)</a:t>
                      </a:r>
                    </a:p>
                  </a:txBody>
                  <a:tcPr>
                    <a:solidFill>
                      <a:srgbClr val="2B5B83"/>
                    </a:solidFill>
                  </a:tcPr>
                </a:tc>
                <a:tc>
                  <a:txBody>
                    <a:bodyPr/>
                    <a:lstStyle/>
                    <a:p>
                      <a:r>
                        <a:rPr lang="en-US" sz="1800" dirty="0">
                          <a:latin typeface="Arial" panose="020B0604020202020204" pitchFamily="34" charset="0"/>
                          <a:cs typeface="Arial" panose="020B0604020202020204" pitchFamily="34" charset="0"/>
                        </a:rPr>
                        <a:t>Percentile score of worse than 10% (#)</a:t>
                      </a:r>
                    </a:p>
                  </a:txBody>
                  <a:tcPr>
                    <a:solidFill>
                      <a:srgbClr val="2B5B83"/>
                    </a:solidFill>
                  </a:tcPr>
                </a:tc>
                <a:tc>
                  <a:txBody>
                    <a:bodyPr/>
                    <a:lstStyle/>
                    <a:p>
                      <a:r>
                        <a:rPr lang="en-US" sz="1800" dirty="0">
                          <a:latin typeface="Arial" panose="020B0604020202020204" pitchFamily="34" charset="0"/>
                          <a:cs typeface="Arial" panose="020B0604020202020204" pitchFamily="34" charset="0"/>
                        </a:rPr>
                        <a:t>Percentile score of worse than  10% or no percentile (%)</a:t>
                      </a:r>
                    </a:p>
                  </a:txBody>
                  <a:tcPr>
                    <a:solidFill>
                      <a:srgbClr val="2B5B83"/>
                    </a:solidFill>
                  </a:tcPr>
                </a:tc>
                <a:extLst>
                  <a:ext uri="{0D108BD9-81ED-4DB2-BD59-A6C34878D82A}">
                    <a16:rowId xmlns:a16="http://schemas.microsoft.com/office/drawing/2014/main" val="4081002906"/>
                  </a:ext>
                </a:extLst>
              </a:tr>
              <a:tr h="410083">
                <a:tc>
                  <a:txBody>
                    <a:bodyPr/>
                    <a:lstStyle/>
                    <a:p>
                      <a:r>
                        <a:rPr lang="en-US" sz="2000" dirty="0"/>
                        <a:t>A</a:t>
                      </a:r>
                    </a:p>
                  </a:txBody>
                  <a:tcPr/>
                </a:tc>
                <a:tc>
                  <a:txBody>
                    <a:bodyPr/>
                    <a:lstStyle/>
                    <a:p>
                      <a:r>
                        <a:rPr lang="en-US" sz="2000" dirty="0"/>
                        <a:t>29</a:t>
                      </a:r>
                    </a:p>
                  </a:txBody>
                  <a:tcPr/>
                </a:tc>
                <a:tc>
                  <a:txBody>
                    <a:bodyPr/>
                    <a:lstStyle/>
                    <a:p>
                      <a:r>
                        <a:rPr lang="en-US" sz="2000" dirty="0"/>
                        <a:t>21%</a:t>
                      </a:r>
                    </a:p>
                  </a:txBody>
                  <a:tcPr/>
                </a:tc>
                <a:tc>
                  <a:txBody>
                    <a:bodyPr/>
                    <a:lstStyle/>
                    <a:p>
                      <a:r>
                        <a:rPr lang="en-US" sz="2000" dirty="0"/>
                        <a:t>45</a:t>
                      </a:r>
                    </a:p>
                  </a:txBody>
                  <a:tcPr/>
                </a:tc>
                <a:tc>
                  <a:txBody>
                    <a:bodyPr/>
                    <a:lstStyle/>
                    <a:p>
                      <a:r>
                        <a:rPr lang="en-US" sz="2000" dirty="0"/>
                        <a:t>30%</a:t>
                      </a:r>
                    </a:p>
                  </a:txBody>
                  <a:tcPr/>
                </a:tc>
                <a:extLst>
                  <a:ext uri="{0D108BD9-81ED-4DB2-BD59-A6C34878D82A}">
                    <a16:rowId xmlns:a16="http://schemas.microsoft.com/office/drawing/2014/main" val="3391918871"/>
                  </a:ext>
                </a:extLst>
              </a:tr>
              <a:tr h="410083">
                <a:tc>
                  <a:txBody>
                    <a:bodyPr/>
                    <a:lstStyle/>
                    <a:p>
                      <a:r>
                        <a:rPr lang="en-US" sz="2000" dirty="0"/>
                        <a:t>B</a:t>
                      </a:r>
                    </a:p>
                  </a:txBody>
                  <a:tcPr/>
                </a:tc>
                <a:tc>
                  <a:txBody>
                    <a:bodyPr/>
                    <a:lstStyle/>
                    <a:p>
                      <a:r>
                        <a:rPr lang="en-US" sz="2000" dirty="0"/>
                        <a:t>37</a:t>
                      </a:r>
                    </a:p>
                  </a:txBody>
                  <a:tcPr/>
                </a:tc>
                <a:tc>
                  <a:txBody>
                    <a:bodyPr/>
                    <a:lstStyle/>
                    <a:p>
                      <a:r>
                        <a:rPr lang="en-US" sz="2000" dirty="0"/>
                        <a:t>26%</a:t>
                      </a:r>
                    </a:p>
                  </a:txBody>
                  <a:tcPr/>
                </a:tc>
                <a:tc>
                  <a:txBody>
                    <a:bodyPr/>
                    <a:lstStyle/>
                    <a:p>
                      <a:r>
                        <a:rPr lang="en-US" sz="2000" dirty="0"/>
                        <a:t>49</a:t>
                      </a:r>
                    </a:p>
                  </a:txBody>
                  <a:tcPr/>
                </a:tc>
                <a:tc>
                  <a:txBody>
                    <a:bodyPr/>
                    <a:lstStyle/>
                    <a:p>
                      <a:r>
                        <a:rPr lang="en-US" sz="2000" dirty="0"/>
                        <a:t>33%</a:t>
                      </a:r>
                    </a:p>
                  </a:txBody>
                  <a:tcPr/>
                </a:tc>
                <a:extLst>
                  <a:ext uri="{0D108BD9-81ED-4DB2-BD59-A6C34878D82A}">
                    <a16:rowId xmlns:a16="http://schemas.microsoft.com/office/drawing/2014/main" val="710880960"/>
                  </a:ext>
                </a:extLst>
              </a:tr>
              <a:tr h="410083">
                <a:tc>
                  <a:txBody>
                    <a:bodyPr/>
                    <a:lstStyle/>
                    <a:p>
                      <a:r>
                        <a:rPr lang="en-US" sz="2000" dirty="0"/>
                        <a:t>C</a:t>
                      </a:r>
                    </a:p>
                  </a:txBody>
                  <a:tcPr/>
                </a:tc>
                <a:tc>
                  <a:txBody>
                    <a:bodyPr/>
                    <a:lstStyle/>
                    <a:p>
                      <a:r>
                        <a:rPr lang="en-US" sz="2000" dirty="0"/>
                        <a:t>43</a:t>
                      </a:r>
                    </a:p>
                  </a:txBody>
                  <a:tcPr/>
                </a:tc>
                <a:tc>
                  <a:txBody>
                    <a:bodyPr/>
                    <a:lstStyle/>
                    <a:p>
                      <a:r>
                        <a:rPr lang="en-US" sz="2000" dirty="0"/>
                        <a:t>30%</a:t>
                      </a:r>
                    </a:p>
                  </a:txBody>
                  <a:tcPr/>
                </a:tc>
                <a:tc>
                  <a:txBody>
                    <a:bodyPr/>
                    <a:lstStyle/>
                    <a:p>
                      <a:r>
                        <a:rPr lang="en-US" sz="2000" dirty="0"/>
                        <a:t>29</a:t>
                      </a:r>
                    </a:p>
                  </a:txBody>
                  <a:tcPr/>
                </a:tc>
                <a:tc>
                  <a:txBody>
                    <a:bodyPr/>
                    <a:lstStyle/>
                    <a:p>
                      <a:r>
                        <a:rPr lang="en-US" sz="2000" dirty="0"/>
                        <a:t>19%</a:t>
                      </a:r>
                    </a:p>
                  </a:txBody>
                  <a:tcPr/>
                </a:tc>
                <a:extLst>
                  <a:ext uri="{0D108BD9-81ED-4DB2-BD59-A6C34878D82A}">
                    <a16:rowId xmlns:a16="http://schemas.microsoft.com/office/drawing/2014/main" val="4158483163"/>
                  </a:ext>
                </a:extLst>
              </a:tr>
              <a:tr h="410083">
                <a:tc>
                  <a:txBody>
                    <a:bodyPr/>
                    <a:lstStyle/>
                    <a:p>
                      <a:r>
                        <a:rPr lang="en-US" sz="2000" dirty="0"/>
                        <a:t>D</a:t>
                      </a:r>
                    </a:p>
                  </a:txBody>
                  <a:tcPr/>
                </a:tc>
                <a:tc>
                  <a:txBody>
                    <a:bodyPr/>
                    <a:lstStyle/>
                    <a:p>
                      <a:r>
                        <a:rPr lang="en-US" sz="2000" dirty="0"/>
                        <a:t>32</a:t>
                      </a:r>
                    </a:p>
                  </a:txBody>
                  <a:tcPr/>
                </a:tc>
                <a:tc>
                  <a:txBody>
                    <a:bodyPr/>
                    <a:lstStyle/>
                    <a:p>
                      <a:r>
                        <a:rPr lang="en-US" sz="2000" dirty="0"/>
                        <a:t>22%</a:t>
                      </a:r>
                    </a:p>
                  </a:txBody>
                  <a:tcPr/>
                </a:tc>
                <a:tc>
                  <a:txBody>
                    <a:bodyPr/>
                    <a:lstStyle/>
                    <a:p>
                      <a:r>
                        <a:rPr lang="en-US" sz="2000" dirty="0"/>
                        <a:t>27</a:t>
                      </a:r>
                    </a:p>
                  </a:txBody>
                  <a:tcPr/>
                </a:tc>
                <a:tc>
                  <a:txBody>
                    <a:bodyPr/>
                    <a:lstStyle/>
                    <a:p>
                      <a:r>
                        <a:rPr lang="en-US" sz="2000" dirty="0"/>
                        <a:t>27%</a:t>
                      </a:r>
                    </a:p>
                  </a:txBody>
                  <a:tcPr/>
                </a:tc>
                <a:extLst>
                  <a:ext uri="{0D108BD9-81ED-4DB2-BD59-A6C34878D82A}">
                    <a16:rowId xmlns:a16="http://schemas.microsoft.com/office/drawing/2014/main" val="803790692"/>
                  </a:ext>
                </a:extLst>
              </a:tr>
            </a:tbl>
          </a:graphicData>
        </a:graphic>
      </p:graphicFrame>
      <p:sp>
        <p:nvSpPr>
          <p:cNvPr id="8" name="TextBox 7">
            <a:extLst>
              <a:ext uri="{FF2B5EF4-FFF2-40B4-BE49-F238E27FC236}">
                <a16:creationId xmlns:a16="http://schemas.microsoft.com/office/drawing/2014/main" id="{AAC945B1-E501-7159-C8A7-DD3ABB4136B2}"/>
              </a:ext>
            </a:extLst>
          </p:cNvPr>
          <p:cNvSpPr txBox="1"/>
          <p:nvPr/>
        </p:nvSpPr>
        <p:spPr>
          <a:xfrm>
            <a:off x="3048686" y="5679623"/>
            <a:ext cx="9021393" cy="83099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does not seem to be a strong correlation, but this needs to be examined again with data from additional Council rounds.</a:t>
            </a:r>
          </a:p>
        </p:txBody>
      </p:sp>
    </p:spTree>
    <p:extLst>
      <p:ext uri="{BB962C8B-B14F-4D97-AF65-F5344CB8AC3E}">
        <p14:creationId xmlns:p14="http://schemas.microsoft.com/office/powerpoint/2010/main" val="2652651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a:xfrm>
            <a:off x="1808480" y="207645"/>
            <a:ext cx="10312400" cy="1325563"/>
          </a:xfrm>
        </p:spPr>
        <p:txBody>
          <a:bodyPr>
            <a:normAutofit/>
          </a:bodyPr>
          <a:lstStyle/>
          <a:p>
            <a:r>
              <a:rPr lang="en-US" sz="4200" b="1" dirty="0">
                <a:solidFill>
                  <a:schemeClr val="accent1">
                    <a:lumMod val="50000"/>
                  </a:schemeClr>
                </a:solidFill>
              </a:rPr>
              <a:t>Data From October 2023 Council Round</a:t>
            </a:r>
          </a:p>
        </p:txBody>
      </p:sp>
      <p:sp>
        <p:nvSpPr>
          <p:cNvPr id="3" name="Content Placeholder 2">
            <a:extLst>
              <a:ext uri="{FF2B5EF4-FFF2-40B4-BE49-F238E27FC236}">
                <a16:creationId xmlns:a16="http://schemas.microsoft.com/office/drawing/2014/main" id="{1A35F0CE-268D-2A33-352A-38CB33AFBF6F}"/>
              </a:ext>
            </a:extLst>
          </p:cNvPr>
          <p:cNvSpPr>
            <a:spLocks noGrp="1"/>
          </p:cNvSpPr>
          <p:nvPr>
            <p:ph idx="1"/>
          </p:nvPr>
        </p:nvSpPr>
        <p:spPr>
          <a:xfrm>
            <a:off x="2850756" y="1413352"/>
            <a:ext cx="8445062" cy="2726055"/>
          </a:xfrm>
        </p:spPr>
        <p:txBody>
          <a:bodyPr/>
          <a:lstStyle/>
          <a:p>
            <a:r>
              <a:rPr lang="en-US" sz="2000" dirty="0">
                <a:latin typeface="Arial" panose="020B0604020202020204" pitchFamily="34" charset="0"/>
              </a:rPr>
              <a:t>Was there any correlation between activity codes and the quality of a DMS plan?</a:t>
            </a:r>
          </a:p>
          <a:p>
            <a:r>
              <a:rPr lang="en-US" sz="2000" dirty="0">
                <a:latin typeface="Arial" panose="020B0604020202020204" pitchFamily="34" charset="0"/>
              </a:rPr>
              <a:t>NIMH evaluated 44 DMS plans submitted for K activity codes and 233 plans submitted for R activity codes.  </a:t>
            </a:r>
          </a:p>
          <a:p>
            <a:r>
              <a:rPr lang="en-US" sz="2000" dirty="0">
                <a:latin typeface="Arial" panose="020B0604020202020204" pitchFamily="34" charset="0"/>
              </a:rPr>
              <a:t>The DMS plans submitted with K activity codes were better than those for R codes, but the number of K applications is much smaller. </a:t>
            </a:r>
          </a:p>
          <a:p>
            <a:pPr marL="0" indent="0">
              <a:buNone/>
            </a:pPr>
            <a:endParaRPr lang="en-US" dirty="0"/>
          </a:p>
        </p:txBody>
      </p:sp>
      <p:graphicFrame>
        <p:nvGraphicFramePr>
          <p:cNvPr id="2" name="Table 2">
            <a:extLst>
              <a:ext uri="{FF2B5EF4-FFF2-40B4-BE49-F238E27FC236}">
                <a16:creationId xmlns:a16="http://schemas.microsoft.com/office/drawing/2014/main" id="{013E5694-F775-1679-908C-51C9263F7883}"/>
              </a:ext>
            </a:extLst>
          </p:cNvPr>
          <p:cNvGraphicFramePr>
            <a:graphicFrameLocks noGrp="1"/>
          </p:cNvGraphicFramePr>
          <p:nvPr/>
        </p:nvGraphicFramePr>
        <p:xfrm>
          <a:off x="3525519" y="3660140"/>
          <a:ext cx="7599680" cy="2286000"/>
        </p:xfrm>
        <a:graphic>
          <a:graphicData uri="http://schemas.openxmlformats.org/drawingml/2006/table">
            <a:tbl>
              <a:tblPr firstRow="1" bandRow="1">
                <a:tableStyleId>{5C22544A-7EE6-4342-B048-85BDC9FD1C3A}</a:tableStyleId>
              </a:tblPr>
              <a:tblGrid>
                <a:gridCol w="1519936">
                  <a:extLst>
                    <a:ext uri="{9D8B030D-6E8A-4147-A177-3AD203B41FA5}">
                      <a16:colId xmlns:a16="http://schemas.microsoft.com/office/drawing/2014/main" val="1320386674"/>
                    </a:ext>
                  </a:extLst>
                </a:gridCol>
                <a:gridCol w="1519936">
                  <a:extLst>
                    <a:ext uri="{9D8B030D-6E8A-4147-A177-3AD203B41FA5}">
                      <a16:colId xmlns:a16="http://schemas.microsoft.com/office/drawing/2014/main" val="1678233329"/>
                    </a:ext>
                  </a:extLst>
                </a:gridCol>
                <a:gridCol w="1519936">
                  <a:extLst>
                    <a:ext uri="{9D8B030D-6E8A-4147-A177-3AD203B41FA5}">
                      <a16:colId xmlns:a16="http://schemas.microsoft.com/office/drawing/2014/main" val="3664030376"/>
                    </a:ext>
                  </a:extLst>
                </a:gridCol>
                <a:gridCol w="1519936">
                  <a:extLst>
                    <a:ext uri="{9D8B030D-6E8A-4147-A177-3AD203B41FA5}">
                      <a16:colId xmlns:a16="http://schemas.microsoft.com/office/drawing/2014/main" val="916747671"/>
                    </a:ext>
                  </a:extLst>
                </a:gridCol>
                <a:gridCol w="1519936">
                  <a:extLst>
                    <a:ext uri="{9D8B030D-6E8A-4147-A177-3AD203B41FA5}">
                      <a16:colId xmlns:a16="http://schemas.microsoft.com/office/drawing/2014/main" val="732773955"/>
                    </a:ext>
                  </a:extLst>
                </a:gridCol>
              </a:tblGrid>
              <a:tr h="370840">
                <a:tc>
                  <a:txBody>
                    <a:bodyPr/>
                    <a:lstStyle/>
                    <a:p>
                      <a:r>
                        <a:rPr lang="en-US" sz="2000" dirty="0">
                          <a:latin typeface="Arial" panose="020B0604020202020204" pitchFamily="34" charset="0"/>
                          <a:cs typeface="Arial" panose="020B0604020202020204" pitchFamily="34" charset="0"/>
                        </a:rPr>
                        <a:t>Score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K activity codes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K activity codes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R activity codes (#)</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R activity codes (%)</a:t>
                      </a:r>
                    </a:p>
                  </a:txBody>
                  <a:tcPr>
                    <a:solidFill>
                      <a:srgbClr val="2B5B83"/>
                    </a:solidFill>
                  </a:tcPr>
                </a:tc>
                <a:extLst>
                  <a:ext uri="{0D108BD9-81ED-4DB2-BD59-A6C34878D82A}">
                    <a16:rowId xmlns:a16="http://schemas.microsoft.com/office/drawing/2014/main" val="4081002906"/>
                  </a:ext>
                </a:extLst>
              </a:tr>
              <a:tr h="370840">
                <a:tc>
                  <a:txBody>
                    <a:bodyPr/>
                    <a:lstStyle/>
                    <a:p>
                      <a:r>
                        <a:rPr lang="en-US" sz="2000" dirty="0"/>
                        <a:t>A</a:t>
                      </a:r>
                    </a:p>
                  </a:txBody>
                  <a:tcPr/>
                </a:tc>
                <a:tc>
                  <a:txBody>
                    <a:bodyPr/>
                    <a:lstStyle/>
                    <a:p>
                      <a:r>
                        <a:rPr lang="en-US" sz="2000" dirty="0"/>
                        <a:t>14</a:t>
                      </a:r>
                    </a:p>
                  </a:txBody>
                  <a:tcPr/>
                </a:tc>
                <a:tc>
                  <a:txBody>
                    <a:bodyPr/>
                    <a:lstStyle/>
                    <a:p>
                      <a:r>
                        <a:rPr lang="en-US" sz="2000" dirty="0"/>
                        <a:t>32%</a:t>
                      </a:r>
                    </a:p>
                  </a:txBody>
                  <a:tcPr/>
                </a:tc>
                <a:tc>
                  <a:txBody>
                    <a:bodyPr/>
                    <a:lstStyle/>
                    <a:p>
                      <a:r>
                        <a:rPr lang="en-US" sz="2000" dirty="0"/>
                        <a:t>57</a:t>
                      </a:r>
                    </a:p>
                  </a:txBody>
                  <a:tcPr/>
                </a:tc>
                <a:tc>
                  <a:txBody>
                    <a:bodyPr/>
                    <a:lstStyle/>
                    <a:p>
                      <a:r>
                        <a:rPr lang="en-US" sz="2000" dirty="0"/>
                        <a:t>24%</a:t>
                      </a:r>
                    </a:p>
                  </a:txBody>
                  <a:tcPr/>
                </a:tc>
                <a:extLst>
                  <a:ext uri="{0D108BD9-81ED-4DB2-BD59-A6C34878D82A}">
                    <a16:rowId xmlns:a16="http://schemas.microsoft.com/office/drawing/2014/main" val="3391918871"/>
                  </a:ext>
                </a:extLst>
              </a:tr>
              <a:tr h="370840">
                <a:tc>
                  <a:txBody>
                    <a:bodyPr/>
                    <a:lstStyle/>
                    <a:p>
                      <a:r>
                        <a:rPr lang="en-US" sz="2000" dirty="0"/>
                        <a:t>B</a:t>
                      </a:r>
                    </a:p>
                  </a:txBody>
                  <a:tcPr/>
                </a:tc>
                <a:tc>
                  <a:txBody>
                    <a:bodyPr/>
                    <a:lstStyle/>
                    <a:p>
                      <a:r>
                        <a:rPr lang="en-US" sz="2000" dirty="0"/>
                        <a:t>19</a:t>
                      </a:r>
                    </a:p>
                  </a:txBody>
                  <a:tcPr/>
                </a:tc>
                <a:tc>
                  <a:txBody>
                    <a:bodyPr/>
                    <a:lstStyle/>
                    <a:p>
                      <a:r>
                        <a:rPr lang="en-US" sz="2000" dirty="0"/>
                        <a:t>43%</a:t>
                      </a:r>
                    </a:p>
                  </a:txBody>
                  <a:tcPr/>
                </a:tc>
                <a:tc>
                  <a:txBody>
                    <a:bodyPr/>
                    <a:lstStyle/>
                    <a:p>
                      <a:r>
                        <a:rPr lang="en-US" sz="2000" dirty="0"/>
                        <a:t>63</a:t>
                      </a:r>
                    </a:p>
                  </a:txBody>
                  <a:tcPr/>
                </a:tc>
                <a:tc>
                  <a:txBody>
                    <a:bodyPr/>
                    <a:lstStyle/>
                    <a:p>
                      <a:r>
                        <a:rPr lang="en-US" sz="2000" dirty="0"/>
                        <a:t>27%</a:t>
                      </a:r>
                    </a:p>
                  </a:txBody>
                  <a:tcPr/>
                </a:tc>
                <a:extLst>
                  <a:ext uri="{0D108BD9-81ED-4DB2-BD59-A6C34878D82A}">
                    <a16:rowId xmlns:a16="http://schemas.microsoft.com/office/drawing/2014/main" val="710880960"/>
                  </a:ext>
                </a:extLst>
              </a:tr>
              <a:tr h="370840">
                <a:tc>
                  <a:txBody>
                    <a:bodyPr/>
                    <a:lstStyle/>
                    <a:p>
                      <a:r>
                        <a:rPr lang="en-US" sz="2000" dirty="0"/>
                        <a:t>C</a:t>
                      </a:r>
                    </a:p>
                  </a:txBody>
                  <a:tcPr/>
                </a:tc>
                <a:tc>
                  <a:txBody>
                    <a:bodyPr/>
                    <a:lstStyle/>
                    <a:p>
                      <a:r>
                        <a:rPr lang="en-US" sz="2000" dirty="0"/>
                        <a:t>8</a:t>
                      </a:r>
                    </a:p>
                  </a:txBody>
                  <a:tcPr/>
                </a:tc>
                <a:tc>
                  <a:txBody>
                    <a:bodyPr/>
                    <a:lstStyle/>
                    <a:p>
                      <a:r>
                        <a:rPr lang="en-US" sz="2000" dirty="0"/>
                        <a:t>18%</a:t>
                      </a:r>
                    </a:p>
                  </a:txBody>
                  <a:tcPr/>
                </a:tc>
                <a:tc>
                  <a:txBody>
                    <a:bodyPr/>
                    <a:lstStyle/>
                    <a:p>
                      <a:r>
                        <a:rPr lang="en-US" sz="2000" dirty="0"/>
                        <a:t>59</a:t>
                      </a:r>
                    </a:p>
                  </a:txBody>
                  <a:tcPr/>
                </a:tc>
                <a:tc>
                  <a:txBody>
                    <a:bodyPr/>
                    <a:lstStyle/>
                    <a:p>
                      <a:r>
                        <a:rPr lang="en-US" sz="2000" dirty="0"/>
                        <a:t>25%</a:t>
                      </a:r>
                    </a:p>
                  </a:txBody>
                  <a:tcPr/>
                </a:tc>
                <a:extLst>
                  <a:ext uri="{0D108BD9-81ED-4DB2-BD59-A6C34878D82A}">
                    <a16:rowId xmlns:a16="http://schemas.microsoft.com/office/drawing/2014/main" val="4158483163"/>
                  </a:ext>
                </a:extLst>
              </a:tr>
              <a:tr h="370840">
                <a:tc>
                  <a:txBody>
                    <a:bodyPr/>
                    <a:lstStyle/>
                    <a:p>
                      <a:r>
                        <a:rPr lang="en-US" sz="2000" dirty="0"/>
                        <a:t>D</a:t>
                      </a:r>
                    </a:p>
                  </a:txBody>
                  <a:tcPr/>
                </a:tc>
                <a:tc>
                  <a:txBody>
                    <a:bodyPr/>
                    <a:lstStyle/>
                    <a:p>
                      <a:r>
                        <a:rPr lang="en-US" sz="2000" dirty="0"/>
                        <a:t>3</a:t>
                      </a:r>
                    </a:p>
                  </a:txBody>
                  <a:tcPr/>
                </a:tc>
                <a:tc>
                  <a:txBody>
                    <a:bodyPr/>
                    <a:lstStyle/>
                    <a:p>
                      <a:r>
                        <a:rPr lang="en-US" sz="2000" dirty="0"/>
                        <a:t>7%</a:t>
                      </a:r>
                    </a:p>
                  </a:txBody>
                  <a:tcPr/>
                </a:tc>
                <a:tc>
                  <a:txBody>
                    <a:bodyPr/>
                    <a:lstStyle/>
                    <a:p>
                      <a:r>
                        <a:rPr lang="en-US" sz="2000" dirty="0"/>
                        <a:t>54</a:t>
                      </a:r>
                    </a:p>
                  </a:txBody>
                  <a:tcPr/>
                </a:tc>
                <a:tc>
                  <a:txBody>
                    <a:bodyPr/>
                    <a:lstStyle/>
                    <a:p>
                      <a:r>
                        <a:rPr lang="en-US" sz="2000" dirty="0"/>
                        <a:t>23%</a:t>
                      </a:r>
                    </a:p>
                  </a:txBody>
                  <a:tcPr/>
                </a:tc>
                <a:extLst>
                  <a:ext uri="{0D108BD9-81ED-4DB2-BD59-A6C34878D82A}">
                    <a16:rowId xmlns:a16="http://schemas.microsoft.com/office/drawing/2014/main" val="803790692"/>
                  </a:ext>
                </a:extLst>
              </a:tr>
            </a:tbl>
          </a:graphicData>
        </a:graphic>
      </p:graphicFrame>
    </p:spTree>
    <p:extLst>
      <p:ext uri="{BB962C8B-B14F-4D97-AF65-F5344CB8AC3E}">
        <p14:creationId xmlns:p14="http://schemas.microsoft.com/office/powerpoint/2010/main" val="134007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Data Archives </a:t>
            </a:r>
          </a:p>
        </p:txBody>
      </p:sp>
      <p:graphicFrame>
        <p:nvGraphicFramePr>
          <p:cNvPr id="2" name="Table 2" descr="Data Archives and Number of DMS plan Table&#10;NIMH Data Archive 130&#10;NCBI/GEO/SRA/dbGaP 40&#10;Not stated (resulted in a bad evaluation score) 31&#10;Institutional repository (not always clear who could get data – see Dataverse note) 21&#10;Github- (resulted in a bad evaluation score) 15&#10;Interuniversity Consortium for Political and Social Research 9&#10;PubMed Central (less than 2 GB data) 7&#10;Synapse 4&#10;Cell Image Library 3&#10;Lab website (resulted in a bad evaluation score) 3&#10;&#10;&#10;&#10;&#10;&#10;&#10;&#10;&#10;">
            <a:extLst>
              <a:ext uri="{FF2B5EF4-FFF2-40B4-BE49-F238E27FC236}">
                <a16:creationId xmlns:a16="http://schemas.microsoft.com/office/drawing/2014/main" id="{013E5694-F775-1679-908C-51C9263F7883}"/>
              </a:ext>
            </a:extLst>
          </p:cNvPr>
          <p:cNvGraphicFramePr>
            <a:graphicFrameLocks noGrp="1"/>
          </p:cNvGraphicFramePr>
          <p:nvPr/>
        </p:nvGraphicFramePr>
        <p:xfrm>
          <a:off x="3555956" y="1108436"/>
          <a:ext cx="7797844" cy="5598900"/>
        </p:xfrm>
        <a:graphic>
          <a:graphicData uri="http://schemas.openxmlformats.org/drawingml/2006/table">
            <a:tbl>
              <a:tblPr firstRow="1" bandRow="1">
                <a:tableStyleId>{5C22544A-7EE6-4342-B048-85BDC9FD1C3A}</a:tableStyleId>
              </a:tblPr>
              <a:tblGrid>
                <a:gridCol w="6065564">
                  <a:extLst>
                    <a:ext uri="{9D8B030D-6E8A-4147-A177-3AD203B41FA5}">
                      <a16:colId xmlns:a16="http://schemas.microsoft.com/office/drawing/2014/main" val="1320386674"/>
                    </a:ext>
                  </a:extLst>
                </a:gridCol>
                <a:gridCol w="1732280">
                  <a:extLst>
                    <a:ext uri="{9D8B030D-6E8A-4147-A177-3AD203B41FA5}">
                      <a16:colId xmlns:a16="http://schemas.microsoft.com/office/drawing/2014/main" val="1678233329"/>
                    </a:ext>
                  </a:extLst>
                </a:gridCol>
              </a:tblGrid>
              <a:tr h="542213">
                <a:tc>
                  <a:txBody>
                    <a:bodyPr/>
                    <a:lstStyle/>
                    <a:p>
                      <a:r>
                        <a:rPr lang="en-US" sz="2000" dirty="0">
                          <a:latin typeface="Arial" panose="020B0604020202020204" pitchFamily="34" charset="0"/>
                          <a:cs typeface="Arial" panose="020B0604020202020204" pitchFamily="34" charset="0"/>
                        </a:rPr>
                        <a:t>Archive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Number of DMS plans</a:t>
                      </a:r>
                    </a:p>
                  </a:txBody>
                  <a:tcPr>
                    <a:solidFill>
                      <a:srgbClr val="2B5B83"/>
                    </a:solidFill>
                  </a:tcPr>
                </a:tc>
                <a:extLst>
                  <a:ext uri="{0D108BD9-81ED-4DB2-BD59-A6C34878D82A}">
                    <a16:rowId xmlns:a16="http://schemas.microsoft.com/office/drawing/2014/main" val="4081002906"/>
                  </a:ext>
                </a:extLst>
              </a:tr>
              <a:tr h="382739">
                <a:tc>
                  <a:txBody>
                    <a:bodyPr/>
                    <a:lstStyle/>
                    <a:p>
                      <a:r>
                        <a:rPr lang="en-US" sz="2000" dirty="0">
                          <a:latin typeface="Arial" panose="020B0604020202020204" pitchFamily="34" charset="0"/>
                          <a:cs typeface="Arial" panose="020B0604020202020204" pitchFamily="34" charset="0"/>
                        </a:rPr>
                        <a:t>NIMH Data Archive</a:t>
                      </a:r>
                    </a:p>
                  </a:txBody>
                  <a:tcPr/>
                </a:tc>
                <a:tc>
                  <a:txBody>
                    <a:bodyPr/>
                    <a:lstStyle/>
                    <a:p>
                      <a:r>
                        <a:rPr lang="en-US" sz="2000" dirty="0">
                          <a:latin typeface="Arial" panose="020B0604020202020204" pitchFamily="34" charset="0"/>
                          <a:cs typeface="Arial" panose="020B0604020202020204" pitchFamily="34" charset="0"/>
                        </a:rPr>
                        <a:t>130</a:t>
                      </a:r>
                    </a:p>
                  </a:txBody>
                  <a:tcPr/>
                </a:tc>
                <a:extLst>
                  <a:ext uri="{0D108BD9-81ED-4DB2-BD59-A6C34878D82A}">
                    <a16:rowId xmlns:a16="http://schemas.microsoft.com/office/drawing/2014/main" val="3391918871"/>
                  </a:ext>
                </a:extLst>
              </a:tr>
              <a:tr h="382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NCBI/GEO/SRA/dbGaP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40</a:t>
                      </a:r>
                    </a:p>
                  </a:txBody>
                  <a:tcPr/>
                </a:tc>
                <a:extLst>
                  <a:ext uri="{0D108BD9-81ED-4DB2-BD59-A6C34878D82A}">
                    <a16:rowId xmlns:a16="http://schemas.microsoft.com/office/drawing/2014/main" val="710880960"/>
                  </a:ext>
                </a:extLst>
              </a:tr>
              <a:tr h="450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Not stated (resulted in a bad evaluation score)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4158483163"/>
                  </a:ext>
                </a:extLst>
              </a:tr>
              <a:tr h="669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Institutional repository (not always clear who could get data – see Dataverse note)</a:t>
                      </a:r>
                    </a:p>
                  </a:txBody>
                  <a:tcPr/>
                </a:tc>
                <a:tc>
                  <a:txBody>
                    <a:bodyPr/>
                    <a:lstStyle/>
                    <a:p>
                      <a:r>
                        <a:rPr lang="en-US" sz="2000" dirty="0">
                          <a:latin typeface="Arial" panose="020B0604020202020204" pitchFamily="34" charset="0"/>
                          <a:cs typeface="Arial" panose="020B0604020202020204" pitchFamily="34" charset="0"/>
                        </a:rPr>
                        <a:t>21</a:t>
                      </a:r>
                    </a:p>
                  </a:txBody>
                  <a:tcPr/>
                </a:tc>
                <a:extLst>
                  <a:ext uri="{0D108BD9-81ED-4DB2-BD59-A6C34878D82A}">
                    <a16:rowId xmlns:a16="http://schemas.microsoft.com/office/drawing/2014/main" val="803790692"/>
                  </a:ext>
                </a:extLst>
              </a:tr>
              <a:tr h="450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Github</a:t>
                      </a:r>
                      <a:r>
                        <a:rPr lang="en-US" sz="2000" dirty="0">
                          <a:latin typeface="Arial" panose="020B0604020202020204" pitchFamily="34" charset="0"/>
                          <a:cs typeface="Arial" panose="020B0604020202020204" pitchFamily="34" charset="0"/>
                        </a:rPr>
                        <a:t> (resulted in a bad evaluation score)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15</a:t>
                      </a:r>
                    </a:p>
                  </a:txBody>
                  <a:tcPr/>
                </a:tc>
                <a:extLst>
                  <a:ext uri="{0D108BD9-81ED-4DB2-BD59-A6C34878D82A}">
                    <a16:rowId xmlns:a16="http://schemas.microsoft.com/office/drawing/2014/main" val="560583022"/>
                  </a:ext>
                </a:extLst>
              </a:tr>
              <a:tr h="4693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Interuniversity Consortium for Political and Social Research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9</a:t>
                      </a:r>
                    </a:p>
                  </a:txBody>
                  <a:tcPr/>
                </a:tc>
                <a:extLst>
                  <a:ext uri="{0D108BD9-81ED-4DB2-BD59-A6C34878D82A}">
                    <a16:rowId xmlns:a16="http://schemas.microsoft.com/office/drawing/2014/main" val="3018484901"/>
                  </a:ext>
                </a:extLst>
              </a:tr>
              <a:tr h="450550">
                <a:tc>
                  <a:txBody>
                    <a:bodyPr/>
                    <a:lstStyle/>
                    <a:p>
                      <a:r>
                        <a:rPr lang="en-US" sz="2000" dirty="0">
                          <a:latin typeface="Arial" panose="020B0604020202020204" pitchFamily="34" charset="0"/>
                          <a:cs typeface="Arial" panose="020B0604020202020204" pitchFamily="34" charset="0"/>
                        </a:rPr>
                        <a:t>PubMed Central (less than 2 GB data)</a:t>
                      </a:r>
                    </a:p>
                  </a:txBody>
                  <a:tcPr/>
                </a:tc>
                <a:tc>
                  <a:txBody>
                    <a:bodyPr/>
                    <a:lstStyle/>
                    <a:p>
                      <a:r>
                        <a:rPr lang="en-US" sz="2000"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679533780"/>
                  </a:ext>
                </a:extLst>
              </a:tr>
              <a:tr h="450550">
                <a:tc>
                  <a:txBody>
                    <a:bodyPr/>
                    <a:lstStyle/>
                    <a:p>
                      <a:r>
                        <a:rPr lang="en-US" sz="2000" dirty="0">
                          <a:latin typeface="Arial" panose="020B0604020202020204" pitchFamily="34" charset="0"/>
                          <a:cs typeface="Arial" panose="020B0604020202020204" pitchFamily="34" charset="0"/>
                        </a:rPr>
                        <a:t>Synapse</a:t>
                      </a:r>
                    </a:p>
                  </a:txBody>
                  <a:tcPr/>
                </a:tc>
                <a:tc>
                  <a:txBody>
                    <a:bodyPr/>
                    <a:lstStyle/>
                    <a:p>
                      <a:r>
                        <a:rPr lang="en-US" sz="20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3803906564"/>
                  </a:ext>
                </a:extLst>
              </a:tr>
              <a:tr h="450550">
                <a:tc>
                  <a:txBody>
                    <a:bodyPr/>
                    <a:lstStyle/>
                    <a:p>
                      <a:r>
                        <a:rPr lang="en-US" sz="2000" dirty="0">
                          <a:latin typeface="Arial" panose="020B0604020202020204" pitchFamily="34" charset="0"/>
                          <a:cs typeface="Arial" panose="020B0604020202020204" pitchFamily="34" charset="0"/>
                        </a:rPr>
                        <a:t>Cell Image Library</a:t>
                      </a:r>
                    </a:p>
                  </a:txBody>
                  <a:tcPr/>
                </a:tc>
                <a:tc>
                  <a:txBody>
                    <a:bodyPr/>
                    <a:lstStyle/>
                    <a:p>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291450102"/>
                  </a:ext>
                </a:extLst>
              </a:tr>
              <a:tr h="450550">
                <a:tc>
                  <a:txBody>
                    <a:bodyPr/>
                    <a:lstStyle/>
                    <a:p>
                      <a:r>
                        <a:rPr lang="en-US" sz="2000" dirty="0">
                          <a:latin typeface="Arial" panose="020B0604020202020204" pitchFamily="34" charset="0"/>
                          <a:cs typeface="Arial" panose="020B0604020202020204" pitchFamily="34" charset="0"/>
                        </a:rPr>
                        <a:t>Lab website (resulted in a bad evaluation score)</a:t>
                      </a:r>
                    </a:p>
                  </a:txBody>
                  <a:tcPr/>
                </a:tc>
                <a:tc>
                  <a:txBody>
                    <a:bodyPr/>
                    <a:lstStyle/>
                    <a:p>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3884322825"/>
                  </a:ext>
                </a:extLst>
              </a:tr>
            </a:tbl>
          </a:graphicData>
        </a:graphic>
      </p:graphicFrame>
    </p:spTree>
    <p:extLst>
      <p:ext uri="{BB962C8B-B14F-4D97-AF65-F5344CB8AC3E}">
        <p14:creationId xmlns:p14="http://schemas.microsoft.com/office/powerpoint/2010/main" val="4291361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descr="BRAIN Initiative Data Archives and Number of DMS plans Table&#10;&#10;&#10;&#10;">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BRAIN Initiative Data Archives </a:t>
            </a:r>
          </a:p>
        </p:txBody>
      </p:sp>
      <p:sp>
        <p:nvSpPr>
          <p:cNvPr id="5" name="Content Placeholder 1" descr="BRAIN Initiative Data Archives Table">
            <a:extLst>
              <a:ext uri="{FF2B5EF4-FFF2-40B4-BE49-F238E27FC236}">
                <a16:creationId xmlns:a16="http://schemas.microsoft.com/office/drawing/2014/main" id="{26F882C3-D06B-33FC-E97F-7053DD7FE7DD}"/>
              </a:ext>
            </a:extLst>
          </p:cNvPr>
          <p:cNvSpPr txBox="1">
            <a:spLocks/>
          </p:cNvSpPr>
          <p:nvPr/>
        </p:nvSpPr>
        <p:spPr>
          <a:xfrm>
            <a:off x="3249978" y="958139"/>
            <a:ext cx="7143750" cy="525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1973D"/>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6244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0"/>
              </a:spcAft>
              <a:buClr>
                <a:srgbClr val="C00000"/>
              </a:buClr>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2" descr="Distributed Archives for Neurophysiology Data Integration (DANDI) 26&#10;BRAIN Imaging Library (BIL) 9&#10;Neuroscience Multi-omic Data Archive (NeMO) 6&#10;OpenNeuro (including NEMAR, OpenNeuroPET) 5&#10;Data Archive for the BRAIN Initiative (DABI) 3&#10;Brain Observation Storage Service &amp; Database (BossDB) 0&#10;&#10;">
            <a:extLst>
              <a:ext uri="{FF2B5EF4-FFF2-40B4-BE49-F238E27FC236}">
                <a16:creationId xmlns:a16="http://schemas.microsoft.com/office/drawing/2014/main" id="{013E5694-F775-1679-908C-51C9263F7883}"/>
              </a:ext>
            </a:extLst>
          </p:cNvPr>
          <p:cNvGraphicFramePr>
            <a:graphicFrameLocks noGrp="1"/>
          </p:cNvGraphicFramePr>
          <p:nvPr/>
        </p:nvGraphicFramePr>
        <p:xfrm>
          <a:off x="3513594" y="1690688"/>
          <a:ext cx="7840206" cy="3791049"/>
        </p:xfrm>
        <a:graphic>
          <a:graphicData uri="http://schemas.openxmlformats.org/drawingml/2006/table">
            <a:tbl>
              <a:tblPr firstRow="1" bandRow="1">
                <a:tableStyleId>{5C22544A-7EE6-4342-B048-85BDC9FD1C3A}</a:tableStyleId>
              </a:tblPr>
              <a:tblGrid>
                <a:gridCol w="6321286">
                  <a:extLst>
                    <a:ext uri="{9D8B030D-6E8A-4147-A177-3AD203B41FA5}">
                      <a16:colId xmlns:a16="http://schemas.microsoft.com/office/drawing/2014/main" val="1320386674"/>
                    </a:ext>
                  </a:extLst>
                </a:gridCol>
                <a:gridCol w="1518920">
                  <a:extLst>
                    <a:ext uri="{9D8B030D-6E8A-4147-A177-3AD203B41FA5}">
                      <a16:colId xmlns:a16="http://schemas.microsoft.com/office/drawing/2014/main" val="1678233329"/>
                    </a:ext>
                  </a:extLst>
                </a:gridCol>
              </a:tblGrid>
              <a:tr h="0">
                <a:tc>
                  <a:txBody>
                    <a:bodyPr/>
                    <a:lstStyle/>
                    <a:p>
                      <a:r>
                        <a:rPr lang="en-US" sz="2000" dirty="0">
                          <a:latin typeface="Arial" panose="020B0604020202020204" pitchFamily="34" charset="0"/>
                          <a:cs typeface="Arial" panose="020B0604020202020204" pitchFamily="34" charset="0"/>
                        </a:rPr>
                        <a:t>Archive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Number of DMS plans</a:t>
                      </a:r>
                    </a:p>
                  </a:txBody>
                  <a:tcPr>
                    <a:solidFill>
                      <a:srgbClr val="2B5B83"/>
                    </a:solidFill>
                  </a:tcPr>
                </a:tc>
                <a:extLst>
                  <a:ext uri="{0D108BD9-81ED-4DB2-BD59-A6C34878D82A}">
                    <a16:rowId xmlns:a16="http://schemas.microsoft.com/office/drawing/2014/main" val="4081002906"/>
                  </a:ext>
                </a:extLst>
              </a:tr>
              <a:tr h="339204">
                <a:tc>
                  <a:txBody>
                    <a:bodyPr/>
                    <a:lstStyle/>
                    <a:p>
                      <a:r>
                        <a:rPr lang="en-US" sz="2000" dirty="0">
                          <a:latin typeface="Arial" panose="020B0604020202020204" pitchFamily="34" charset="0"/>
                          <a:cs typeface="Arial" panose="020B0604020202020204" pitchFamily="34" charset="0"/>
                        </a:rPr>
                        <a:t>Distributed Archives for Neurophysiology Data Integration (DANDI)</a:t>
                      </a:r>
                    </a:p>
                  </a:txBody>
                  <a:tcPr/>
                </a:tc>
                <a:tc>
                  <a:txBody>
                    <a:bodyPr/>
                    <a:lstStyle/>
                    <a:p>
                      <a:r>
                        <a:rPr lang="en-US" sz="2000" dirty="0">
                          <a:latin typeface="Arial" panose="020B0604020202020204" pitchFamily="34" charset="0"/>
                          <a:cs typeface="Arial" panose="020B0604020202020204" pitchFamily="34" charset="0"/>
                        </a:rPr>
                        <a:t>26</a:t>
                      </a:r>
                    </a:p>
                  </a:txBody>
                  <a:tcPr/>
                </a:tc>
                <a:extLst>
                  <a:ext uri="{0D108BD9-81ED-4DB2-BD59-A6C34878D82A}">
                    <a16:rowId xmlns:a16="http://schemas.microsoft.com/office/drawing/2014/main" val="3391918871"/>
                  </a:ext>
                </a:extLst>
              </a:tr>
              <a:tr h="195442">
                <a:tc>
                  <a:txBody>
                    <a:bodyPr/>
                    <a:lstStyle/>
                    <a:p>
                      <a:r>
                        <a:rPr lang="en-US" sz="2000" dirty="0">
                          <a:latin typeface="Arial" panose="020B0604020202020204" pitchFamily="34" charset="0"/>
                          <a:cs typeface="Arial" panose="020B0604020202020204" pitchFamily="34" charset="0"/>
                        </a:rPr>
                        <a:t>BRAIN Imaging Library (BIL)</a:t>
                      </a:r>
                    </a:p>
                  </a:txBody>
                  <a:tcPr/>
                </a:tc>
                <a:tc>
                  <a:txBody>
                    <a:bodyPr/>
                    <a:lstStyle/>
                    <a:p>
                      <a:r>
                        <a:rPr lang="en-US" sz="2000" dirty="0">
                          <a:latin typeface="Arial" panose="020B0604020202020204" pitchFamily="34" charset="0"/>
                          <a:cs typeface="Arial" panose="020B0604020202020204" pitchFamily="34" charset="0"/>
                        </a:rPr>
                        <a:t>9</a:t>
                      </a:r>
                    </a:p>
                  </a:txBody>
                  <a:tcPr/>
                </a:tc>
                <a:extLst>
                  <a:ext uri="{0D108BD9-81ED-4DB2-BD59-A6C34878D82A}">
                    <a16:rowId xmlns:a16="http://schemas.microsoft.com/office/drawing/2014/main" val="710880960"/>
                  </a:ext>
                </a:extLst>
              </a:tr>
              <a:tr h="430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Neuroscience Multi-</a:t>
                      </a:r>
                      <a:r>
                        <a:rPr lang="en-US" sz="2000" dirty="0" err="1">
                          <a:latin typeface="Arial" panose="020B0604020202020204" pitchFamily="34" charset="0"/>
                          <a:cs typeface="Arial" panose="020B0604020202020204" pitchFamily="34" charset="0"/>
                        </a:rPr>
                        <a:t>omic</a:t>
                      </a:r>
                      <a:r>
                        <a:rPr lang="en-US" sz="2000" dirty="0">
                          <a:latin typeface="Arial" panose="020B0604020202020204" pitchFamily="34" charset="0"/>
                          <a:cs typeface="Arial" panose="020B0604020202020204" pitchFamily="34" charset="0"/>
                        </a:rPr>
                        <a:t> Data Archive (</a:t>
                      </a:r>
                      <a:r>
                        <a:rPr lang="en-US" sz="2000" dirty="0" err="1">
                          <a:latin typeface="Arial" panose="020B0604020202020204" pitchFamily="34" charset="0"/>
                          <a:cs typeface="Arial" panose="020B0604020202020204" pitchFamily="34" charset="0"/>
                        </a:rPr>
                        <a:t>NeMO</a:t>
                      </a:r>
                      <a:r>
                        <a:rPr lang="en-US" sz="2000" dirty="0">
                          <a:latin typeface="Arial" panose="020B0604020202020204" pitchFamily="34" charset="0"/>
                          <a:cs typeface="Arial" panose="020B0604020202020204" pitchFamily="34" charset="0"/>
                        </a:rPr>
                        <a:t>)</a:t>
                      </a:r>
                    </a:p>
                  </a:txBody>
                  <a:tcPr/>
                </a:tc>
                <a:tc>
                  <a:txBody>
                    <a:bodyPr/>
                    <a:lstStyle/>
                    <a:p>
                      <a:r>
                        <a:rPr lang="en-US" sz="2000"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4158483163"/>
                  </a:ext>
                </a:extLst>
              </a:tr>
              <a:tr h="430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latin typeface="Arial" panose="020B0604020202020204" pitchFamily="34" charset="0"/>
                          <a:cs typeface="Arial" panose="020B0604020202020204" pitchFamily="34" charset="0"/>
                        </a:rPr>
                        <a:t>OpenNeuro</a:t>
                      </a:r>
                      <a:r>
                        <a:rPr lang="en-US" sz="2000" dirty="0">
                          <a:latin typeface="Arial" panose="020B0604020202020204" pitchFamily="34" charset="0"/>
                          <a:cs typeface="Arial" panose="020B0604020202020204" pitchFamily="34" charset="0"/>
                        </a:rPr>
                        <a:t> (including NEMAR, </a:t>
                      </a:r>
                      <a:r>
                        <a:rPr lang="en-US" sz="2000" dirty="0" err="1">
                          <a:latin typeface="Arial" panose="020B0604020202020204" pitchFamily="34" charset="0"/>
                          <a:cs typeface="Arial" panose="020B0604020202020204" pitchFamily="34" charset="0"/>
                        </a:rPr>
                        <a:t>OpenNeuroPET</a:t>
                      </a:r>
                      <a:r>
                        <a:rPr lang="en-US" sz="2000" dirty="0">
                          <a:latin typeface="Arial" panose="020B0604020202020204" pitchFamily="34" charset="0"/>
                          <a:cs typeface="Arial" panose="020B0604020202020204" pitchFamily="34" charset="0"/>
                        </a:rPr>
                        <a:t>)</a:t>
                      </a:r>
                    </a:p>
                  </a:txBody>
                  <a:tcPr/>
                </a:tc>
                <a:tc>
                  <a:txBody>
                    <a:bodyPr/>
                    <a:lstStyle/>
                    <a:p>
                      <a:r>
                        <a:rPr lang="en-US" sz="2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803790692"/>
                  </a:ext>
                </a:extLst>
              </a:tr>
              <a:tr h="4305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Data Archive for the BRAIN Initiative (DABI)</a:t>
                      </a:r>
                    </a:p>
                  </a:txBody>
                  <a:tcPr/>
                </a:tc>
                <a:tc>
                  <a:txBody>
                    <a:bodyPr/>
                    <a:lstStyle/>
                    <a:p>
                      <a:r>
                        <a:rPr lang="en-US" sz="20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560583022"/>
                  </a:ext>
                </a:extLst>
              </a:tr>
              <a:tr h="1820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Brain Observation Storage Service &amp; Database (</a:t>
                      </a:r>
                      <a:r>
                        <a:rPr lang="en-US" sz="2000" dirty="0" err="1">
                          <a:latin typeface="Arial" panose="020B0604020202020204" pitchFamily="34" charset="0"/>
                          <a:cs typeface="Arial" panose="020B0604020202020204" pitchFamily="34" charset="0"/>
                        </a:rPr>
                        <a:t>BossDB</a:t>
                      </a:r>
                      <a:r>
                        <a:rPr lang="en-US" sz="2000" dirty="0">
                          <a:latin typeface="Arial" panose="020B0604020202020204" pitchFamily="34" charset="0"/>
                          <a:cs typeface="Arial" panose="020B0604020202020204" pitchFamily="34" charset="0"/>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0 </a:t>
                      </a:r>
                    </a:p>
                  </a:txBody>
                  <a:tcPr/>
                </a:tc>
                <a:extLst>
                  <a:ext uri="{0D108BD9-81ED-4DB2-BD59-A6C34878D82A}">
                    <a16:rowId xmlns:a16="http://schemas.microsoft.com/office/drawing/2014/main" val="3018484901"/>
                  </a:ext>
                </a:extLst>
              </a:tr>
            </a:tbl>
          </a:graphicData>
        </a:graphic>
      </p:graphicFrame>
    </p:spTree>
    <p:extLst>
      <p:ext uri="{BB962C8B-B14F-4D97-AF65-F5344CB8AC3E}">
        <p14:creationId xmlns:p14="http://schemas.microsoft.com/office/powerpoint/2010/main" val="3911913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descr="Generalist Repository Ecosystem Initiative Archives (GREI) Table&#10;">
            <a:extLst>
              <a:ext uri="{FF2B5EF4-FFF2-40B4-BE49-F238E27FC236}">
                <a16:creationId xmlns:a16="http://schemas.microsoft.com/office/drawing/2014/main" id="{F000079C-58C9-6B08-C5DC-3C25EE5CC3A4}"/>
              </a:ext>
            </a:extLst>
          </p:cNvPr>
          <p:cNvSpPr>
            <a:spLocks noGrp="1"/>
          </p:cNvSpPr>
          <p:nvPr>
            <p:ph type="title"/>
          </p:nvPr>
        </p:nvSpPr>
        <p:spPr/>
        <p:txBody>
          <a:bodyPr>
            <a:normAutofit fontScale="90000"/>
          </a:bodyPr>
          <a:lstStyle/>
          <a:p>
            <a:r>
              <a:rPr lang="en-US" b="1" dirty="0">
                <a:solidFill>
                  <a:schemeClr val="accent1">
                    <a:lumMod val="50000"/>
                  </a:schemeClr>
                </a:solidFill>
              </a:rPr>
              <a:t>Generalist Repository Ecosystem Initiative Archives (GREI) </a:t>
            </a:r>
          </a:p>
        </p:txBody>
      </p:sp>
      <p:sp>
        <p:nvSpPr>
          <p:cNvPr id="4" name="Content Placeholder 3">
            <a:extLst>
              <a:ext uri="{FF2B5EF4-FFF2-40B4-BE49-F238E27FC236}">
                <a16:creationId xmlns:a16="http://schemas.microsoft.com/office/drawing/2014/main" id="{FE4412F7-8977-6485-9EE3-0028D49EB7F4}"/>
              </a:ext>
            </a:extLst>
          </p:cNvPr>
          <p:cNvSpPr>
            <a:spLocks noGrp="1"/>
          </p:cNvSpPr>
          <p:nvPr>
            <p:ph idx="1"/>
          </p:nvPr>
        </p:nvSpPr>
        <p:spPr>
          <a:xfrm>
            <a:off x="3177978" y="5546947"/>
            <a:ext cx="8267262" cy="1263986"/>
          </a:xfrm>
        </p:spPr>
        <p:txBody>
          <a:bodyPr>
            <a:normAutofit/>
          </a:bodyPr>
          <a:lstStyle/>
          <a:p>
            <a:pPr marL="0" indent="0">
              <a:buNone/>
            </a:pPr>
            <a:r>
              <a:rPr lang="en-US" sz="2000" dirty="0"/>
              <a:t>We are almost certainly undercounting the Dataverse Project as most PIs do not distinguish between that and other forms of an institutional repository.</a:t>
            </a:r>
          </a:p>
        </p:txBody>
      </p:sp>
      <p:sp>
        <p:nvSpPr>
          <p:cNvPr id="5" name="Content Placeholder 1" descr="Generalist Repository Ecosystem Initiative Archives (GREI) Table">
            <a:extLst>
              <a:ext uri="{FF2B5EF4-FFF2-40B4-BE49-F238E27FC236}">
                <a16:creationId xmlns:a16="http://schemas.microsoft.com/office/drawing/2014/main" id="{26F882C3-D06B-33FC-E97F-7053DD7FE7DD}"/>
              </a:ext>
            </a:extLst>
          </p:cNvPr>
          <p:cNvSpPr txBox="1">
            <a:spLocks/>
          </p:cNvSpPr>
          <p:nvPr/>
        </p:nvSpPr>
        <p:spPr>
          <a:xfrm>
            <a:off x="3249978" y="958139"/>
            <a:ext cx="7143750" cy="525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1973D"/>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6244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0"/>
              </a:spcAft>
              <a:buClr>
                <a:srgbClr val="C00000"/>
              </a:buClr>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2" descr="Generalist Repository Ecosystem Initiative Archives (GREI) &#10;DRYAD 14&#10;The Dataverse Project 13&#10;OSF 12&#10;Zenodo 8&#10;Figshare 5&#10;Mendeley Data 1&#10;Vivli 0&#10;&#10;">
            <a:extLst>
              <a:ext uri="{FF2B5EF4-FFF2-40B4-BE49-F238E27FC236}">
                <a16:creationId xmlns:a16="http://schemas.microsoft.com/office/drawing/2014/main" id="{013E5694-F775-1679-908C-51C9263F7883}"/>
              </a:ext>
            </a:extLst>
          </p:cNvPr>
          <p:cNvGraphicFramePr>
            <a:graphicFrameLocks noGrp="1"/>
          </p:cNvGraphicFramePr>
          <p:nvPr/>
        </p:nvGraphicFramePr>
        <p:xfrm>
          <a:off x="3249978" y="1833124"/>
          <a:ext cx="7834582" cy="3577824"/>
        </p:xfrm>
        <a:graphic>
          <a:graphicData uri="http://schemas.openxmlformats.org/drawingml/2006/table">
            <a:tbl>
              <a:tblPr firstRow="1" bandRow="1">
                <a:tableStyleId>{5C22544A-7EE6-4342-B048-85BDC9FD1C3A}</a:tableStyleId>
              </a:tblPr>
              <a:tblGrid>
                <a:gridCol w="6215368">
                  <a:extLst>
                    <a:ext uri="{9D8B030D-6E8A-4147-A177-3AD203B41FA5}">
                      <a16:colId xmlns:a16="http://schemas.microsoft.com/office/drawing/2014/main" val="1320386674"/>
                    </a:ext>
                  </a:extLst>
                </a:gridCol>
                <a:gridCol w="1619214">
                  <a:extLst>
                    <a:ext uri="{9D8B030D-6E8A-4147-A177-3AD203B41FA5}">
                      <a16:colId xmlns:a16="http://schemas.microsoft.com/office/drawing/2014/main" val="1678233329"/>
                    </a:ext>
                  </a:extLst>
                </a:gridCol>
              </a:tblGrid>
              <a:tr h="365797">
                <a:tc>
                  <a:txBody>
                    <a:bodyPr/>
                    <a:lstStyle/>
                    <a:p>
                      <a:r>
                        <a:rPr lang="en-US" sz="2000" dirty="0">
                          <a:latin typeface="Arial" panose="020B0604020202020204" pitchFamily="34" charset="0"/>
                          <a:cs typeface="Arial" panose="020B0604020202020204" pitchFamily="34" charset="0"/>
                        </a:rPr>
                        <a:t>Archive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Number of DMS plans</a:t>
                      </a:r>
                    </a:p>
                  </a:txBody>
                  <a:tcPr>
                    <a:solidFill>
                      <a:srgbClr val="2B5B83"/>
                    </a:solidFill>
                  </a:tcPr>
                </a:tc>
                <a:extLst>
                  <a:ext uri="{0D108BD9-81ED-4DB2-BD59-A6C34878D82A}">
                    <a16:rowId xmlns:a16="http://schemas.microsoft.com/office/drawing/2014/main" val="4081002906"/>
                  </a:ext>
                </a:extLst>
              </a:tr>
              <a:tr h="365797">
                <a:tc>
                  <a:txBody>
                    <a:bodyPr/>
                    <a:lstStyle/>
                    <a:p>
                      <a:r>
                        <a:rPr lang="en-US" sz="2000" dirty="0">
                          <a:latin typeface="Arial" panose="020B0604020202020204" pitchFamily="34" charset="0"/>
                          <a:cs typeface="Arial" panose="020B0604020202020204" pitchFamily="34" charset="0"/>
                        </a:rPr>
                        <a:t>DRYAD</a:t>
                      </a:r>
                    </a:p>
                  </a:txBody>
                  <a:tcPr/>
                </a:tc>
                <a:tc>
                  <a:txBody>
                    <a:bodyPr/>
                    <a:lstStyle/>
                    <a:p>
                      <a:r>
                        <a:rPr lang="en-US" sz="2000" dirty="0">
                          <a:latin typeface="Arial" panose="020B0604020202020204" pitchFamily="34" charset="0"/>
                          <a:cs typeface="Arial" panose="020B0604020202020204" pitchFamily="34" charset="0"/>
                        </a:rPr>
                        <a:t>14</a:t>
                      </a:r>
                    </a:p>
                  </a:txBody>
                  <a:tcPr/>
                </a:tc>
                <a:extLst>
                  <a:ext uri="{0D108BD9-81ED-4DB2-BD59-A6C34878D82A}">
                    <a16:rowId xmlns:a16="http://schemas.microsoft.com/office/drawing/2014/main" val="3391918871"/>
                  </a:ext>
                </a:extLst>
              </a:tr>
              <a:tr h="36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The Dataverse Project</a:t>
                      </a:r>
                    </a:p>
                  </a:txBody>
                  <a:tcPr/>
                </a:tc>
                <a:tc>
                  <a:txBody>
                    <a:bodyPr/>
                    <a:lstStyle/>
                    <a:p>
                      <a:r>
                        <a:rPr lang="en-US" sz="2000" dirty="0">
                          <a:latin typeface="Arial" panose="020B0604020202020204" pitchFamily="34" charset="0"/>
                          <a:cs typeface="Arial" panose="020B0604020202020204" pitchFamily="34" charset="0"/>
                        </a:rPr>
                        <a:t>13</a:t>
                      </a:r>
                    </a:p>
                  </a:txBody>
                  <a:tcPr/>
                </a:tc>
                <a:extLst>
                  <a:ext uri="{0D108BD9-81ED-4DB2-BD59-A6C34878D82A}">
                    <a16:rowId xmlns:a16="http://schemas.microsoft.com/office/drawing/2014/main" val="710880960"/>
                  </a:ext>
                </a:extLst>
              </a:tr>
              <a:tr h="430608">
                <a:tc>
                  <a:txBody>
                    <a:bodyPr/>
                    <a:lstStyle/>
                    <a:p>
                      <a:r>
                        <a:rPr lang="en-US" sz="2000" dirty="0">
                          <a:latin typeface="Arial" panose="020B0604020202020204" pitchFamily="34" charset="0"/>
                          <a:cs typeface="Arial" panose="020B0604020202020204" pitchFamily="34" charset="0"/>
                        </a:rPr>
                        <a:t>OSF</a:t>
                      </a:r>
                    </a:p>
                  </a:txBody>
                  <a:tcPr/>
                </a:tc>
                <a:tc>
                  <a:txBody>
                    <a:bodyPr/>
                    <a:lstStyle/>
                    <a:p>
                      <a:r>
                        <a:rPr lang="en-US" sz="2000" dirty="0">
                          <a:latin typeface="Arial" panose="020B0604020202020204" pitchFamily="34" charset="0"/>
                          <a:cs typeface="Arial" panose="020B0604020202020204" pitchFamily="34" charset="0"/>
                        </a:rPr>
                        <a:t>12</a:t>
                      </a:r>
                    </a:p>
                  </a:txBody>
                  <a:tcPr/>
                </a:tc>
                <a:extLst>
                  <a:ext uri="{0D108BD9-81ED-4DB2-BD59-A6C34878D82A}">
                    <a16:rowId xmlns:a16="http://schemas.microsoft.com/office/drawing/2014/main" val="4158483163"/>
                  </a:ext>
                </a:extLst>
              </a:tr>
              <a:tr h="430608">
                <a:tc>
                  <a:txBody>
                    <a:bodyPr/>
                    <a:lstStyle/>
                    <a:p>
                      <a:r>
                        <a:rPr lang="en-US" sz="2000" dirty="0" err="1">
                          <a:latin typeface="Arial" panose="020B0604020202020204" pitchFamily="34" charset="0"/>
                          <a:cs typeface="Arial" panose="020B0604020202020204" pitchFamily="34" charset="0"/>
                        </a:rPr>
                        <a:t>Zenodo</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8</a:t>
                      </a:r>
                    </a:p>
                  </a:txBody>
                  <a:tcPr/>
                </a:tc>
                <a:extLst>
                  <a:ext uri="{0D108BD9-81ED-4DB2-BD59-A6C34878D82A}">
                    <a16:rowId xmlns:a16="http://schemas.microsoft.com/office/drawing/2014/main" val="803790692"/>
                  </a:ext>
                </a:extLst>
              </a:tr>
              <a:tr h="430608">
                <a:tc>
                  <a:txBody>
                    <a:bodyPr/>
                    <a:lstStyle/>
                    <a:p>
                      <a:r>
                        <a:rPr lang="en-US" sz="2000" dirty="0" err="1">
                          <a:latin typeface="Arial" panose="020B0604020202020204" pitchFamily="34" charset="0"/>
                          <a:cs typeface="Arial" panose="020B0604020202020204" pitchFamily="34" charset="0"/>
                        </a:rPr>
                        <a:t>Figshare</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560583022"/>
                  </a:ext>
                </a:extLst>
              </a:tr>
              <a:tr h="36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Mendeley Data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  </a:t>
                      </a:r>
                    </a:p>
                  </a:txBody>
                  <a:tcPr/>
                </a:tc>
                <a:extLst>
                  <a:ext uri="{0D108BD9-81ED-4DB2-BD59-A6C34878D82A}">
                    <a16:rowId xmlns:a16="http://schemas.microsoft.com/office/drawing/2014/main" val="3018484901"/>
                  </a:ext>
                </a:extLst>
              </a:tr>
              <a:tr h="365797">
                <a:tc>
                  <a:txBody>
                    <a:bodyPr/>
                    <a:lstStyle/>
                    <a:p>
                      <a:r>
                        <a:rPr lang="en-US" sz="2000" dirty="0" err="1">
                          <a:latin typeface="Arial" panose="020B0604020202020204" pitchFamily="34" charset="0"/>
                          <a:cs typeface="Arial" panose="020B0604020202020204" pitchFamily="34" charset="0"/>
                        </a:rPr>
                        <a:t>Vivli</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686825294"/>
                  </a:ext>
                </a:extLst>
              </a:tr>
            </a:tbl>
          </a:graphicData>
        </a:graphic>
      </p:graphicFrame>
    </p:spTree>
    <p:extLst>
      <p:ext uri="{BB962C8B-B14F-4D97-AF65-F5344CB8AC3E}">
        <p14:creationId xmlns:p14="http://schemas.microsoft.com/office/powerpoint/2010/main" val="928283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Data Types</a:t>
            </a:r>
          </a:p>
        </p:txBody>
      </p:sp>
      <p:sp>
        <p:nvSpPr>
          <p:cNvPr id="3" name="Content Placeholder 2">
            <a:extLst>
              <a:ext uri="{FF2B5EF4-FFF2-40B4-BE49-F238E27FC236}">
                <a16:creationId xmlns:a16="http://schemas.microsoft.com/office/drawing/2014/main" id="{5262C4C2-60AF-B944-BEE9-CF4377196793}"/>
              </a:ext>
            </a:extLst>
          </p:cNvPr>
          <p:cNvSpPr>
            <a:spLocks noGrp="1"/>
          </p:cNvSpPr>
          <p:nvPr>
            <p:ph idx="1"/>
          </p:nvPr>
        </p:nvSpPr>
        <p:spPr>
          <a:xfrm>
            <a:off x="7271878" y="5592920"/>
            <a:ext cx="4483241" cy="2235584"/>
          </a:xfrm>
        </p:spPr>
        <p:txBody>
          <a:bodyPr>
            <a:normAutofit/>
          </a:bodyPr>
          <a:lstStyle/>
          <a:p>
            <a:pPr marL="0" indent="0">
              <a:lnSpc>
                <a:spcPct val="100000"/>
              </a:lnSpc>
              <a:buNone/>
            </a:pPr>
            <a:r>
              <a:rPr lang="en-US" sz="1600" dirty="0">
                <a:latin typeface="Arial" panose="020B0604020202020204" pitchFamily="34" charset="0"/>
              </a:rPr>
              <a:t>Other data types included:  PET, physiological measurements, other molecular characterization, mass spectrometry, neuronal reconstructions, </a:t>
            </a:r>
            <a:r>
              <a:rPr lang="en-US" sz="1600" dirty="0" err="1">
                <a:latin typeface="Arial" panose="020B0604020202020204" pitchFamily="34" charset="0"/>
              </a:rPr>
              <a:t>fNIRS</a:t>
            </a:r>
            <a:endParaRPr lang="en-US" sz="1600" dirty="0">
              <a:latin typeface="Arial" panose="020B0604020202020204" pitchFamily="34" charset="0"/>
            </a:endParaRPr>
          </a:p>
          <a:p>
            <a:pPr marL="0" indent="0">
              <a:buNone/>
            </a:pPr>
            <a:endParaRPr lang="en-US" dirty="0"/>
          </a:p>
        </p:txBody>
      </p:sp>
      <p:sp>
        <p:nvSpPr>
          <p:cNvPr id="5" name="Content Placeholder 1" descr="Data Types Tables">
            <a:extLst>
              <a:ext uri="{FF2B5EF4-FFF2-40B4-BE49-F238E27FC236}">
                <a16:creationId xmlns:a16="http://schemas.microsoft.com/office/drawing/2014/main" id="{26F882C3-D06B-33FC-E97F-7053DD7FE7DD}"/>
              </a:ext>
            </a:extLst>
          </p:cNvPr>
          <p:cNvSpPr txBox="1">
            <a:spLocks/>
          </p:cNvSpPr>
          <p:nvPr/>
        </p:nvSpPr>
        <p:spPr>
          <a:xfrm>
            <a:off x="3249978" y="958139"/>
            <a:ext cx="7143750" cy="525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1973D"/>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62441"/>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1000"/>
              </a:spcBef>
              <a:spcAft>
                <a:spcPts val="0"/>
              </a:spcAft>
              <a:buClr>
                <a:srgbClr val="C00000"/>
              </a:buClr>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2" descr="Data Types Table&#10;Clinical/phenotypic data from humans 162&#10;Optical microscopy (includes fluorescence and related cell/tissue data) 78&#10;omics data 57&#10;Cellular neuro/electrophysiology data&#10;55&#10;MRI data 54&#10;Behavioral data from animals 45&#10;&#10;">
            <a:extLst>
              <a:ext uri="{FF2B5EF4-FFF2-40B4-BE49-F238E27FC236}">
                <a16:creationId xmlns:a16="http://schemas.microsoft.com/office/drawing/2014/main" id="{013E5694-F775-1679-908C-51C9263F7883}"/>
              </a:ext>
            </a:extLst>
          </p:cNvPr>
          <p:cNvGraphicFramePr>
            <a:graphicFrameLocks noGrp="1"/>
          </p:cNvGraphicFramePr>
          <p:nvPr/>
        </p:nvGraphicFramePr>
        <p:xfrm>
          <a:off x="3247058" y="1064709"/>
          <a:ext cx="3831024" cy="5494086"/>
        </p:xfrm>
        <a:graphic>
          <a:graphicData uri="http://schemas.openxmlformats.org/drawingml/2006/table">
            <a:tbl>
              <a:tblPr firstRow="1" bandRow="1">
                <a:tableStyleId>{5C22544A-7EE6-4342-B048-85BDC9FD1C3A}</a:tableStyleId>
              </a:tblPr>
              <a:tblGrid>
                <a:gridCol w="2298109">
                  <a:extLst>
                    <a:ext uri="{9D8B030D-6E8A-4147-A177-3AD203B41FA5}">
                      <a16:colId xmlns:a16="http://schemas.microsoft.com/office/drawing/2014/main" val="1320386674"/>
                    </a:ext>
                  </a:extLst>
                </a:gridCol>
                <a:gridCol w="1532915">
                  <a:extLst>
                    <a:ext uri="{9D8B030D-6E8A-4147-A177-3AD203B41FA5}">
                      <a16:colId xmlns:a16="http://schemas.microsoft.com/office/drawing/2014/main" val="1678233329"/>
                    </a:ext>
                  </a:extLst>
                </a:gridCol>
              </a:tblGrid>
              <a:tr h="0">
                <a:tc>
                  <a:txBody>
                    <a:bodyPr/>
                    <a:lstStyle/>
                    <a:p>
                      <a:r>
                        <a:rPr lang="en-US" sz="2000" dirty="0">
                          <a:latin typeface="Arial" panose="020B0604020202020204" pitchFamily="34" charset="0"/>
                          <a:cs typeface="Arial" panose="020B0604020202020204" pitchFamily="34" charset="0"/>
                        </a:rPr>
                        <a:t>Data Type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Number of DMS plans</a:t>
                      </a:r>
                    </a:p>
                  </a:txBody>
                  <a:tcPr>
                    <a:solidFill>
                      <a:srgbClr val="2B5B83"/>
                    </a:solidFill>
                  </a:tcPr>
                </a:tc>
                <a:extLst>
                  <a:ext uri="{0D108BD9-81ED-4DB2-BD59-A6C34878D82A}">
                    <a16:rowId xmlns:a16="http://schemas.microsoft.com/office/drawing/2014/main" val="4081002906"/>
                  </a:ext>
                </a:extLst>
              </a:tr>
              <a:tr h="339204">
                <a:tc>
                  <a:txBody>
                    <a:bodyPr/>
                    <a:lstStyle/>
                    <a:p>
                      <a:r>
                        <a:rPr lang="en-US" sz="1800" dirty="0">
                          <a:latin typeface="Arial" panose="020B0604020202020204" pitchFamily="34" charset="0"/>
                          <a:cs typeface="Arial" panose="020B0604020202020204" pitchFamily="34" charset="0"/>
                        </a:rPr>
                        <a:t>Clinical/phenotypic data from humans</a:t>
                      </a:r>
                    </a:p>
                  </a:txBody>
                  <a:tcPr/>
                </a:tc>
                <a:tc>
                  <a:txBody>
                    <a:bodyPr/>
                    <a:lstStyle/>
                    <a:p>
                      <a:r>
                        <a:rPr lang="en-US" sz="1800" dirty="0">
                          <a:latin typeface="Arial" panose="020B0604020202020204" pitchFamily="34" charset="0"/>
                          <a:cs typeface="Arial" panose="020B0604020202020204" pitchFamily="34" charset="0"/>
                        </a:rPr>
                        <a:t>162</a:t>
                      </a:r>
                    </a:p>
                  </a:txBody>
                  <a:tcPr/>
                </a:tc>
                <a:extLst>
                  <a:ext uri="{0D108BD9-81ED-4DB2-BD59-A6C34878D82A}">
                    <a16:rowId xmlns:a16="http://schemas.microsoft.com/office/drawing/2014/main" val="3391918871"/>
                  </a:ext>
                </a:extLst>
              </a:tr>
              <a:tr h="195442">
                <a:tc>
                  <a:txBody>
                    <a:bodyPr/>
                    <a:lstStyle/>
                    <a:p>
                      <a:r>
                        <a:rPr lang="en-US" sz="1800" dirty="0">
                          <a:latin typeface="Arial" panose="020B0604020202020204" pitchFamily="34" charset="0"/>
                          <a:cs typeface="Arial" panose="020B0604020202020204" pitchFamily="34" charset="0"/>
                        </a:rPr>
                        <a:t>Optical microscopy (includes fluorescence and related cell/tissue data)</a:t>
                      </a:r>
                    </a:p>
                  </a:txBody>
                  <a:tcPr/>
                </a:tc>
                <a:tc>
                  <a:txBody>
                    <a:bodyPr/>
                    <a:lstStyle/>
                    <a:p>
                      <a:r>
                        <a:rPr lang="en-US" sz="1800" dirty="0">
                          <a:latin typeface="Arial" panose="020B0604020202020204" pitchFamily="34" charset="0"/>
                          <a:cs typeface="Arial" panose="020B0604020202020204" pitchFamily="34" charset="0"/>
                        </a:rPr>
                        <a:t>78</a:t>
                      </a:r>
                    </a:p>
                  </a:txBody>
                  <a:tcPr/>
                </a:tc>
                <a:extLst>
                  <a:ext uri="{0D108BD9-81ED-4DB2-BD59-A6C34878D82A}">
                    <a16:rowId xmlns:a16="http://schemas.microsoft.com/office/drawing/2014/main" val="710880960"/>
                  </a:ext>
                </a:extLst>
              </a:tr>
              <a:tr h="430563">
                <a:tc>
                  <a:txBody>
                    <a:bodyPr/>
                    <a:lstStyle/>
                    <a:p>
                      <a:r>
                        <a:rPr lang="en-US" sz="1800" dirty="0">
                          <a:latin typeface="Arial" panose="020B0604020202020204" pitchFamily="34" charset="0"/>
                          <a:cs typeface="Arial" panose="020B0604020202020204" pitchFamily="34" charset="0"/>
                        </a:rPr>
                        <a:t>-omics data</a:t>
                      </a:r>
                    </a:p>
                  </a:txBody>
                  <a:tcPr/>
                </a:tc>
                <a:tc>
                  <a:txBody>
                    <a:bodyPr/>
                    <a:lstStyle/>
                    <a:p>
                      <a:r>
                        <a:rPr lang="en-US" sz="1800" dirty="0">
                          <a:latin typeface="Arial" panose="020B0604020202020204" pitchFamily="34" charset="0"/>
                          <a:cs typeface="Arial" panose="020B0604020202020204" pitchFamily="34" charset="0"/>
                        </a:rPr>
                        <a:t>57</a:t>
                      </a:r>
                    </a:p>
                  </a:txBody>
                  <a:tcPr/>
                </a:tc>
                <a:extLst>
                  <a:ext uri="{0D108BD9-81ED-4DB2-BD59-A6C34878D82A}">
                    <a16:rowId xmlns:a16="http://schemas.microsoft.com/office/drawing/2014/main" val="4158483163"/>
                  </a:ext>
                </a:extLst>
              </a:tr>
              <a:tr h="430563">
                <a:tc>
                  <a:txBody>
                    <a:bodyPr/>
                    <a:lstStyle/>
                    <a:p>
                      <a:r>
                        <a:rPr lang="en-US" sz="1800" dirty="0">
                          <a:latin typeface="Arial" panose="020B0604020202020204" pitchFamily="34" charset="0"/>
                          <a:cs typeface="Arial" panose="020B0604020202020204" pitchFamily="34" charset="0"/>
                        </a:rPr>
                        <a:t>Cellular neuro/electrophysiology data</a:t>
                      </a:r>
                    </a:p>
                  </a:txBody>
                  <a:tcPr/>
                </a:tc>
                <a:tc>
                  <a:txBody>
                    <a:bodyPr/>
                    <a:lstStyle/>
                    <a:p>
                      <a:r>
                        <a:rPr lang="en-US" sz="1800" dirty="0">
                          <a:latin typeface="Arial" panose="020B0604020202020204" pitchFamily="34" charset="0"/>
                          <a:cs typeface="Arial" panose="020B0604020202020204" pitchFamily="34" charset="0"/>
                        </a:rPr>
                        <a:t>55</a:t>
                      </a:r>
                    </a:p>
                  </a:txBody>
                  <a:tcPr/>
                </a:tc>
                <a:extLst>
                  <a:ext uri="{0D108BD9-81ED-4DB2-BD59-A6C34878D82A}">
                    <a16:rowId xmlns:a16="http://schemas.microsoft.com/office/drawing/2014/main" val="803790692"/>
                  </a:ext>
                </a:extLst>
              </a:tr>
              <a:tr h="430563">
                <a:tc>
                  <a:txBody>
                    <a:bodyPr/>
                    <a:lstStyle/>
                    <a:p>
                      <a:r>
                        <a:rPr lang="en-US" sz="1800" dirty="0">
                          <a:latin typeface="Arial" panose="020B0604020202020204" pitchFamily="34" charset="0"/>
                          <a:cs typeface="Arial" panose="020B0604020202020204" pitchFamily="34" charset="0"/>
                        </a:rPr>
                        <a:t>MRI data</a:t>
                      </a:r>
                    </a:p>
                  </a:txBody>
                  <a:tcPr/>
                </a:tc>
                <a:tc>
                  <a:txBody>
                    <a:bodyPr/>
                    <a:lstStyle/>
                    <a:p>
                      <a:r>
                        <a:rPr lang="en-US" sz="1800" dirty="0">
                          <a:latin typeface="Arial" panose="020B0604020202020204" pitchFamily="34" charset="0"/>
                          <a:cs typeface="Arial" panose="020B0604020202020204" pitchFamily="34" charset="0"/>
                        </a:rPr>
                        <a:t>54</a:t>
                      </a:r>
                    </a:p>
                  </a:txBody>
                  <a:tcPr/>
                </a:tc>
                <a:extLst>
                  <a:ext uri="{0D108BD9-81ED-4DB2-BD59-A6C34878D82A}">
                    <a16:rowId xmlns:a16="http://schemas.microsoft.com/office/drawing/2014/main" val="56058302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Behavioral data from animals</a:t>
                      </a: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45</a:t>
                      </a:r>
                    </a:p>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8484901"/>
                  </a:ext>
                </a:extLst>
              </a:tr>
            </a:tbl>
          </a:graphicData>
        </a:graphic>
      </p:graphicFrame>
      <p:graphicFrame>
        <p:nvGraphicFramePr>
          <p:cNvPr id="4" name="Table 2" descr="Data Types Table with Number of DMS plans&#10;EEG/MEG data 22&#10;Mobile sensor data from humans 16&#10;Other bioassay data 12&#10;Blot data 11&#10;Structural biology data 8&#10;Human eye movement/tracking 8&#10;Fiber photometry 7&#10;">
            <a:extLst>
              <a:ext uri="{FF2B5EF4-FFF2-40B4-BE49-F238E27FC236}">
                <a16:creationId xmlns:a16="http://schemas.microsoft.com/office/drawing/2014/main" id="{6553DAA0-1EA2-A456-10EC-2312D76BCFE6}"/>
              </a:ext>
            </a:extLst>
          </p:cNvPr>
          <p:cNvGraphicFramePr>
            <a:graphicFrameLocks noGrp="1"/>
          </p:cNvGraphicFramePr>
          <p:nvPr/>
        </p:nvGraphicFramePr>
        <p:xfrm>
          <a:off x="7353158" y="1064709"/>
          <a:ext cx="4000642" cy="4423443"/>
        </p:xfrm>
        <a:graphic>
          <a:graphicData uri="http://schemas.openxmlformats.org/drawingml/2006/table">
            <a:tbl>
              <a:tblPr firstRow="1" bandRow="1">
                <a:tableStyleId>{5C22544A-7EE6-4342-B048-85BDC9FD1C3A}</a:tableStyleId>
              </a:tblPr>
              <a:tblGrid>
                <a:gridCol w="2399857">
                  <a:extLst>
                    <a:ext uri="{9D8B030D-6E8A-4147-A177-3AD203B41FA5}">
                      <a16:colId xmlns:a16="http://schemas.microsoft.com/office/drawing/2014/main" val="1320386674"/>
                    </a:ext>
                  </a:extLst>
                </a:gridCol>
                <a:gridCol w="1600785">
                  <a:extLst>
                    <a:ext uri="{9D8B030D-6E8A-4147-A177-3AD203B41FA5}">
                      <a16:colId xmlns:a16="http://schemas.microsoft.com/office/drawing/2014/main" val="1678233329"/>
                    </a:ext>
                  </a:extLst>
                </a:gridCol>
              </a:tblGrid>
              <a:tr h="0">
                <a:tc>
                  <a:txBody>
                    <a:bodyPr/>
                    <a:lstStyle/>
                    <a:p>
                      <a:r>
                        <a:rPr lang="en-US" sz="2000" dirty="0">
                          <a:latin typeface="Arial" panose="020B0604020202020204" pitchFamily="34" charset="0"/>
                          <a:cs typeface="Arial" panose="020B0604020202020204" pitchFamily="34" charset="0"/>
                        </a:rPr>
                        <a:t>Data Type</a:t>
                      </a:r>
                    </a:p>
                  </a:txBody>
                  <a:tcPr>
                    <a:solidFill>
                      <a:srgbClr val="2B5B83"/>
                    </a:solidFill>
                  </a:tcPr>
                </a:tc>
                <a:tc>
                  <a:txBody>
                    <a:bodyPr/>
                    <a:lstStyle/>
                    <a:p>
                      <a:r>
                        <a:rPr lang="en-US" sz="2000" dirty="0">
                          <a:latin typeface="Arial" panose="020B0604020202020204" pitchFamily="34" charset="0"/>
                          <a:cs typeface="Arial" panose="020B0604020202020204" pitchFamily="34" charset="0"/>
                        </a:rPr>
                        <a:t>Number of DMS plans</a:t>
                      </a:r>
                    </a:p>
                  </a:txBody>
                  <a:tcPr>
                    <a:solidFill>
                      <a:srgbClr val="2B5B83"/>
                    </a:solidFill>
                  </a:tcPr>
                </a:tc>
                <a:extLst>
                  <a:ext uri="{0D108BD9-81ED-4DB2-BD59-A6C34878D82A}">
                    <a16:rowId xmlns:a16="http://schemas.microsoft.com/office/drawing/2014/main" val="4081002906"/>
                  </a:ext>
                </a:extLst>
              </a:tr>
              <a:tr h="339204">
                <a:tc>
                  <a:txBody>
                    <a:bodyPr/>
                    <a:lstStyle/>
                    <a:p>
                      <a:r>
                        <a:rPr lang="en-US" sz="2000" dirty="0"/>
                        <a:t>EEG/MEG data</a:t>
                      </a:r>
                    </a:p>
                  </a:txBody>
                  <a:tcPr/>
                </a:tc>
                <a:tc>
                  <a:txBody>
                    <a:bodyPr/>
                    <a:lstStyle/>
                    <a:p>
                      <a:r>
                        <a:rPr lang="en-US" sz="2000" dirty="0"/>
                        <a:t>22</a:t>
                      </a:r>
                    </a:p>
                  </a:txBody>
                  <a:tcPr/>
                </a:tc>
                <a:extLst>
                  <a:ext uri="{0D108BD9-81ED-4DB2-BD59-A6C34878D82A}">
                    <a16:rowId xmlns:a16="http://schemas.microsoft.com/office/drawing/2014/main" val="918041435"/>
                  </a:ext>
                </a:extLst>
              </a:tr>
              <a:tr h="339204">
                <a:tc>
                  <a:txBody>
                    <a:bodyPr/>
                    <a:lstStyle/>
                    <a:p>
                      <a:r>
                        <a:rPr lang="en-US" sz="2000" dirty="0"/>
                        <a:t>Mobile sensor data from humans</a:t>
                      </a:r>
                    </a:p>
                  </a:txBody>
                  <a:tcPr/>
                </a:tc>
                <a:tc>
                  <a:txBody>
                    <a:bodyPr/>
                    <a:lstStyle/>
                    <a:p>
                      <a:r>
                        <a:rPr lang="en-US" sz="2000" dirty="0"/>
                        <a:t>16</a:t>
                      </a:r>
                    </a:p>
                  </a:txBody>
                  <a:tcPr/>
                </a:tc>
                <a:extLst>
                  <a:ext uri="{0D108BD9-81ED-4DB2-BD59-A6C34878D82A}">
                    <a16:rowId xmlns:a16="http://schemas.microsoft.com/office/drawing/2014/main" val="3391918871"/>
                  </a:ext>
                </a:extLst>
              </a:tr>
              <a:tr h="195442">
                <a:tc>
                  <a:txBody>
                    <a:bodyPr/>
                    <a:lstStyle/>
                    <a:p>
                      <a:r>
                        <a:rPr lang="en-US" sz="2000" dirty="0"/>
                        <a:t>Other bioassay data</a:t>
                      </a:r>
                    </a:p>
                  </a:txBody>
                  <a:tcPr/>
                </a:tc>
                <a:tc>
                  <a:txBody>
                    <a:bodyPr/>
                    <a:lstStyle/>
                    <a:p>
                      <a:r>
                        <a:rPr lang="en-US" sz="2000" dirty="0"/>
                        <a:t>12</a:t>
                      </a:r>
                    </a:p>
                  </a:txBody>
                  <a:tcPr/>
                </a:tc>
                <a:extLst>
                  <a:ext uri="{0D108BD9-81ED-4DB2-BD59-A6C34878D82A}">
                    <a16:rowId xmlns:a16="http://schemas.microsoft.com/office/drawing/2014/main" val="710880960"/>
                  </a:ext>
                </a:extLst>
              </a:tr>
              <a:tr h="430563">
                <a:tc>
                  <a:txBody>
                    <a:bodyPr/>
                    <a:lstStyle/>
                    <a:p>
                      <a:r>
                        <a:rPr lang="en-US" sz="2000" dirty="0"/>
                        <a:t>Blot data</a:t>
                      </a:r>
                    </a:p>
                  </a:txBody>
                  <a:tcPr/>
                </a:tc>
                <a:tc>
                  <a:txBody>
                    <a:bodyPr/>
                    <a:lstStyle/>
                    <a:p>
                      <a:r>
                        <a:rPr lang="en-US" sz="2000" dirty="0"/>
                        <a:t>11</a:t>
                      </a:r>
                    </a:p>
                  </a:txBody>
                  <a:tcPr/>
                </a:tc>
                <a:extLst>
                  <a:ext uri="{0D108BD9-81ED-4DB2-BD59-A6C34878D82A}">
                    <a16:rowId xmlns:a16="http://schemas.microsoft.com/office/drawing/2014/main" val="4158483163"/>
                  </a:ext>
                </a:extLst>
              </a:tr>
              <a:tr h="430563">
                <a:tc>
                  <a:txBody>
                    <a:bodyPr/>
                    <a:lstStyle/>
                    <a:p>
                      <a:r>
                        <a:rPr lang="en-US" sz="2000" dirty="0"/>
                        <a:t>Structural biology data</a:t>
                      </a:r>
                    </a:p>
                  </a:txBody>
                  <a:tcPr/>
                </a:tc>
                <a:tc>
                  <a:txBody>
                    <a:bodyPr/>
                    <a:lstStyle/>
                    <a:p>
                      <a:r>
                        <a:rPr lang="en-US" sz="2000" dirty="0"/>
                        <a:t>8</a:t>
                      </a:r>
                    </a:p>
                  </a:txBody>
                  <a:tcPr/>
                </a:tc>
                <a:extLst>
                  <a:ext uri="{0D108BD9-81ED-4DB2-BD59-A6C34878D82A}">
                    <a16:rowId xmlns:a16="http://schemas.microsoft.com/office/drawing/2014/main" val="8037906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Human eye movement/tracking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a:t>
                      </a:r>
                    </a:p>
                    <a:p>
                      <a:endParaRPr lang="en-US" sz="2000" dirty="0"/>
                    </a:p>
                  </a:txBody>
                  <a:tcPr/>
                </a:tc>
                <a:extLst>
                  <a:ext uri="{0D108BD9-81ED-4DB2-BD59-A6C34878D82A}">
                    <a16:rowId xmlns:a16="http://schemas.microsoft.com/office/drawing/2014/main" val="3018484901"/>
                  </a:ext>
                </a:extLst>
              </a:tr>
              <a:tr h="182081">
                <a:tc>
                  <a:txBody>
                    <a:bodyPr/>
                    <a:lstStyle/>
                    <a:p>
                      <a:r>
                        <a:rPr lang="en-US" sz="2000" dirty="0"/>
                        <a:t>Fiber photometry</a:t>
                      </a:r>
                    </a:p>
                  </a:txBody>
                  <a:tcPr/>
                </a:tc>
                <a:tc>
                  <a:txBody>
                    <a:bodyPr/>
                    <a:lstStyle/>
                    <a:p>
                      <a:r>
                        <a:rPr lang="en-US" sz="2000" dirty="0"/>
                        <a:t>7</a:t>
                      </a:r>
                    </a:p>
                  </a:txBody>
                  <a:tcPr/>
                </a:tc>
                <a:extLst>
                  <a:ext uri="{0D108BD9-81ED-4DB2-BD59-A6C34878D82A}">
                    <a16:rowId xmlns:a16="http://schemas.microsoft.com/office/drawing/2014/main" val="686825294"/>
                  </a:ext>
                </a:extLst>
              </a:tr>
            </a:tbl>
          </a:graphicData>
        </a:graphic>
      </p:graphicFrame>
    </p:spTree>
    <p:extLst>
      <p:ext uri="{BB962C8B-B14F-4D97-AF65-F5344CB8AC3E}">
        <p14:creationId xmlns:p14="http://schemas.microsoft.com/office/powerpoint/2010/main" val="3730196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000079C-58C9-6B08-C5DC-3C25EE5CC3A4}"/>
              </a:ext>
            </a:extLst>
          </p:cNvPr>
          <p:cNvSpPr>
            <a:spLocks noGrp="1"/>
          </p:cNvSpPr>
          <p:nvPr>
            <p:ph type="title"/>
          </p:nvPr>
        </p:nvSpPr>
        <p:spPr/>
        <p:txBody>
          <a:bodyPr>
            <a:normAutofit/>
          </a:bodyPr>
          <a:lstStyle/>
          <a:p>
            <a:r>
              <a:rPr lang="en-US" b="1" dirty="0">
                <a:solidFill>
                  <a:schemeClr val="accent1">
                    <a:lumMod val="50000"/>
                  </a:schemeClr>
                </a:solidFill>
              </a:rPr>
              <a:t>Software Availability</a:t>
            </a:r>
          </a:p>
        </p:txBody>
      </p:sp>
      <p:sp>
        <p:nvSpPr>
          <p:cNvPr id="2" name="Content Placeholder 1">
            <a:extLst>
              <a:ext uri="{FF2B5EF4-FFF2-40B4-BE49-F238E27FC236}">
                <a16:creationId xmlns:a16="http://schemas.microsoft.com/office/drawing/2014/main" id="{C9681914-5339-163A-B737-C16EBBEB3BF8}"/>
              </a:ext>
            </a:extLst>
          </p:cNvPr>
          <p:cNvSpPr>
            <a:spLocks noGrp="1"/>
          </p:cNvSpPr>
          <p:nvPr>
            <p:ph idx="1"/>
          </p:nvPr>
        </p:nvSpPr>
        <p:spPr/>
        <p:txBody>
          <a:bodyPr>
            <a:normAutofit fontScale="70000" lnSpcReduction="20000"/>
          </a:bodyPr>
          <a:lstStyle/>
          <a:p>
            <a:r>
              <a:rPr lang="en-US" sz="3400" b="1" dirty="0"/>
              <a:t>Are the tools/software available from either commercial or open-source repositories?</a:t>
            </a:r>
          </a:p>
          <a:p>
            <a:pPr lvl="1"/>
            <a:r>
              <a:rPr lang="en-US" sz="3400" dirty="0"/>
              <a:t>Yes – 458 (81%)</a:t>
            </a:r>
          </a:p>
          <a:p>
            <a:pPr lvl="1"/>
            <a:r>
              <a:rPr lang="en-US" sz="3400" dirty="0"/>
              <a:t>No – 109 (19%)</a:t>
            </a:r>
          </a:p>
          <a:p>
            <a:r>
              <a:rPr lang="en-US" sz="3400" b="1" dirty="0"/>
              <a:t>If the tools are not freely or commercially available, is there an adequate plan to share the tools/software?</a:t>
            </a:r>
          </a:p>
          <a:p>
            <a:pPr lvl="1"/>
            <a:r>
              <a:rPr lang="en-US" sz="3400" dirty="0"/>
              <a:t>Yes – 45 (41%)</a:t>
            </a:r>
          </a:p>
          <a:p>
            <a:pPr lvl="1"/>
            <a:r>
              <a:rPr lang="en-US" sz="3400" dirty="0"/>
              <a:t>No – 64 (59%)</a:t>
            </a:r>
          </a:p>
          <a:p>
            <a:pPr marL="0" indent="0">
              <a:buNone/>
            </a:pPr>
            <a:endParaRPr lang="en-US" dirty="0"/>
          </a:p>
        </p:txBody>
      </p:sp>
    </p:spTree>
    <p:extLst>
      <p:ext uri="{BB962C8B-B14F-4D97-AF65-F5344CB8AC3E}">
        <p14:creationId xmlns:p14="http://schemas.microsoft.com/office/powerpoint/2010/main" val="342033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A4C0-D27B-4985-BBA3-604364615FDA}"/>
              </a:ext>
            </a:extLst>
          </p:cNvPr>
          <p:cNvSpPr>
            <a:spLocks noGrp="1"/>
          </p:cNvSpPr>
          <p:nvPr>
            <p:ph type="title"/>
          </p:nvPr>
        </p:nvSpPr>
        <p:spPr/>
        <p:txBody>
          <a:bodyPr/>
          <a:lstStyle/>
          <a:p>
            <a:r>
              <a:rPr lang="en-US" dirty="0"/>
              <a:t>Pilot Background</a:t>
            </a:r>
          </a:p>
        </p:txBody>
      </p:sp>
      <p:sp>
        <p:nvSpPr>
          <p:cNvPr id="3" name="Text Placeholder 2">
            <a:extLst>
              <a:ext uri="{FF2B5EF4-FFF2-40B4-BE49-F238E27FC236}">
                <a16:creationId xmlns:a16="http://schemas.microsoft.com/office/drawing/2014/main" id="{91896C5E-D37A-43AC-9E92-CCC96B455EE4}"/>
              </a:ext>
            </a:extLst>
          </p:cNvPr>
          <p:cNvSpPr>
            <a:spLocks noGrp="1"/>
          </p:cNvSpPr>
          <p:nvPr>
            <p:ph type="body" idx="1"/>
          </p:nvPr>
        </p:nvSpPr>
        <p:spPr>
          <a:xfrm>
            <a:off x="523783" y="1645921"/>
            <a:ext cx="11176985" cy="5296417"/>
          </a:xfrm>
        </p:spPr>
        <p:txBody>
          <a:bodyPr>
            <a:normAutofit fontScale="55000" lnSpcReduction="20000"/>
          </a:bodyPr>
          <a:lstStyle/>
          <a:p>
            <a:pPr marL="114300" indent="0">
              <a:lnSpc>
                <a:spcPct val="120000"/>
              </a:lnSpc>
              <a:buNone/>
            </a:pPr>
            <a:r>
              <a:rPr lang="en-US" sz="4200" dirty="0"/>
              <a:t>Under the new NIH Policy for Data Management and Sharing, each NIH Institute, Center, and Office (ICO) has the flexibility to develop more specific requirements to best meet the needs of the particular field(s) it funds; however, significant variation in ICO-specific requirements will place substantial administrative burden on researchers to first navigate the varying requirements before they can begin developing their DMS Plan. </a:t>
            </a:r>
          </a:p>
          <a:p>
            <a:pPr marL="114300" indent="0">
              <a:lnSpc>
                <a:spcPct val="120000"/>
              </a:lnSpc>
              <a:buNone/>
            </a:pPr>
            <a:r>
              <a:rPr lang="en-US" sz="4200" dirty="0"/>
              <a:t>The FDP NIH DMS Pilot is an FDP and NIH collaboration engaging NIH ICOs, Office of Extramural Research SMEs, the Office of Science Policy and OPERA/Compliance which aims to:</a:t>
            </a:r>
          </a:p>
          <a:p>
            <a:pPr>
              <a:lnSpc>
                <a:spcPct val="120000"/>
              </a:lnSpc>
            </a:pPr>
            <a:r>
              <a:rPr lang="en-US" sz="4200" dirty="0"/>
              <a:t>Generate greater consistency in DMS Plan requirements across NIH ICs and programs and</a:t>
            </a:r>
          </a:p>
          <a:p>
            <a:pPr>
              <a:lnSpc>
                <a:spcPct val="120000"/>
              </a:lnSpc>
            </a:pPr>
            <a:r>
              <a:rPr lang="en-US" sz="4200" dirty="0"/>
              <a:t>Mitigate the administrative burden for researchers associated with DMS Plan development and implementation.</a:t>
            </a:r>
          </a:p>
          <a:p>
            <a:pPr marL="114300" indent="0">
              <a:buNone/>
            </a:pPr>
            <a:endParaRPr lang="en-US" dirty="0"/>
          </a:p>
        </p:txBody>
      </p:sp>
    </p:spTree>
    <p:extLst>
      <p:ext uri="{BB962C8B-B14F-4D97-AF65-F5344CB8AC3E}">
        <p14:creationId xmlns:p14="http://schemas.microsoft.com/office/powerpoint/2010/main" val="1731186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E8BB-C9FD-BC36-2E3F-C995ADD17C6B}"/>
              </a:ext>
            </a:extLst>
          </p:cNvPr>
          <p:cNvSpPr>
            <a:spLocks noGrp="1"/>
          </p:cNvSpPr>
          <p:nvPr>
            <p:ph type="ctrTitle"/>
          </p:nvPr>
        </p:nvSpPr>
        <p:spPr/>
        <p:txBody>
          <a:bodyPr>
            <a:normAutofit fontScale="90000"/>
          </a:bodyPr>
          <a:lstStyle/>
          <a:p>
            <a:r>
              <a:rPr lang="en-US" dirty="0"/>
              <a:t>NIBIB Data Management and Sharing (DMS) Plan Analysis and PO Feedbacks</a:t>
            </a:r>
          </a:p>
        </p:txBody>
      </p:sp>
      <p:sp>
        <p:nvSpPr>
          <p:cNvPr id="3" name="Subtitle 2">
            <a:extLst>
              <a:ext uri="{FF2B5EF4-FFF2-40B4-BE49-F238E27FC236}">
                <a16:creationId xmlns:a16="http://schemas.microsoft.com/office/drawing/2014/main" id="{FE175526-774B-297D-0512-155F3249A4DB}"/>
              </a:ext>
            </a:extLst>
          </p:cNvPr>
          <p:cNvSpPr>
            <a:spLocks noGrp="1"/>
          </p:cNvSpPr>
          <p:nvPr>
            <p:ph type="subTitle" idx="1"/>
          </p:nvPr>
        </p:nvSpPr>
        <p:spPr>
          <a:xfrm>
            <a:off x="1524000" y="3913612"/>
            <a:ext cx="9144000" cy="2387600"/>
          </a:xfrm>
        </p:spPr>
        <p:txBody>
          <a:bodyPr>
            <a:normAutofit fontScale="92500" lnSpcReduction="20000"/>
          </a:bodyPr>
          <a:lstStyle/>
          <a:p>
            <a:r>
              <a:rPr lang="en-US" sz="3200" dirty="0"/>
              <a:t>Qi Duan</a:t>
            </a:r>
          </a:p>
          <a:p>
            <a:r>
              <a:rPr lang="en-US" sz="3200" dirty="0"/>
              <a:t>On behalf of </a:t>
            </a:r>
          </a:p>
          <a:p>
            <a:r>
              <a:rPr lang="en-US" sz="3200" dirty="0"/>
              <a:t>NIBIB Data Management and Sharing Working Group</a:t>
            </a:r>
          </a:p>
          <a:p>
            <a:endParaRPr lang="en-US" sz="3200" dirty="0"/>
          </a:p>
          <a:p>
            <a:r>
              <a:rPr lang="en-US" sz="3200" dirty="0"/>
              <a:t>12/14/2023</a:t>
            </a:r>
          </a:p>
        </p:txBody>
      </p:sp>
    </p:spTree>
    <p:extLst>
      <p:ext uri="{BB962C8B-B14F-4D97-AF65-F5344CB8AC3E}">
        <p14:creationId xmlns:p14="http://schemas.microsoft.com/office/powerpoint/2010/main" val="6453994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CDFE-E121-F27A-C066-5C5BC26126C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F17CD0B-B4F8-E493-B192-FE389B15D95A}"/>
              </a:ext>
            </a:extLst>
          </p:cNvPr>
          <p:cNvSpPr>
            <a:spLocks noGrp="1"/>
          </p:cNvSpPr>
          <p:nvPr>
            <p:ph idx="1"/>
          </p:nvPr>
        </p:nvSpPr>
        <p:spPr/>
        <p:txBody>
          <a:bodyPr>
            <a:normAutofit/>
          </a:bodyPr>
          <a:lstStyle/>
          <a:p>
            <a:r>
              <a:rPr lang="en-US" sz="3200" dirty="0"/>
              <a:t>Uniqueness of technology and engineering focused research</a:t>
            </a:r>
          </a:p>
          <a:p>
            <a:r>
              <a:rPr lang="en-US" sz="3200" dirty="0"/>
              <a:t>DMS plan review for October 2023 council applications:</a:t>
            </a:r>
          </a:p>
          <a:p>
            <a:pPr lvl="1"/>
            <a:r>
              <a:rPr lang="en-US" sz="2800" dirty="0"/>
              <a:t>Administrative analysis</a:t>
            </a:r>
          </a:p>
          <a:p>
            <a:pPr lvl="1"/>
            <a:r>
              <a:rPr lang="en-US" sz="2800" dirty="0"/>
              <a:t>PO feedbacks</a:t>
            </a:r>
          </a:p>
          <a:p>
            <a:r>
              <a:rPr lang="en-US" sz="3200" dirty="0"/>
              <a:t>Summary</a:t>
            </a:r>
          </a:p>
        </p:txBody>
      </p:sp>
    </p:spTree>
    <p:extLst>
      <p:ext uri="{BB962C8B-B14F-4D97-AF65-F5344CB8AC3E}">
        <p14:creationId xmlns:p14="http://schemas.microsoft.com/office/powerpoint/2010/main" val="360377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61FC-1184-0B80-BE69-9116A44D1970}"/>
              </a:ext>
            </a:extLst>
          </p:cNvPr>
          <p:cNvSpPr>
            <a:spLocks noGrp="1"/>
          </p:cNvSpPr>
          <p:nvPr>
            <p:ph type="title"/>
          </p:nvPr>
        </p:nvSpPr>
        <p:spPr/>
        <p:txBody>
          <a:bodyPr>
            <a:normAutofit/>
          </a:bodyPr>
          <a:lstStyle/>
          <a:p>
            <a:r>
              <a:rPr lang="en-US" dirty="0"/>
              <a:t>Uniqueness of Tech/Eng. Focused Research</a:t>
            </a:r>
          </a:p>
        </p:txBody>
      </p:sp>
      <p:pic>
        <p:nvPicPr>
          <p:cNvPr id="23" name="Content Placeholder 22" descr="A diagram of different types of research in relationship with data">
            <a:extLst>
              <a:ext uri="{FF2B5EF4-FFF2-40B4-BE49-F238E27FC236}">
                <a16:creationId xmlns:a16="http://schemas.microsoft.com/office/drawing/2014/main" id="{0B9F15DF-276D-8683-633A-91D102C13FB9}"/>
              </a:ext>
            </a:extLst>
          </p:cNvPr>
          <p:cNvPicPr>
            <a:picLocks noGrp="1" noChangeAspect="1"/>
          </p:cNvPicPr>
          <p:nvPr>
            <p:ph idx="1"/>
          </p:nvPr>
        </p:nvPicPr>
        <p:blipFill>
          <a:blip r:embed="rId2"/>
          <a:stretch>
            <a:fillRect/>
          </a:stretch>
        </p:blipFill>
        <p:spPr>
          <a:xfrm>
            <a:off x="1234472" y="1825625"/>
            <a:ext cx="9723056" cy="4351338"/>
          </a:xfrm>
          <a:prstGeom prst="rect">
            <a:avLst/>
          </a:prstGeom>
        </p:spPr>
      </p:pic>
      <p:sp>
        <p:nvSpPr>
          <p:cNvPr id="3" name="TextBox 2">
            <a:extLst>
              <a:ext uri="{FF2B5EF4-FFF2-40B4-BE49-F238E27FC236}">
                <a16:creationId xmlns:a16="http://schemas.microsoft.com/office/drawing/2014/main" id="{AF68A2C4-3FEA-B00B-AB66-B1E900FD759F}"/>
              </a:ext>
            </a:extLst>
          </p:cNvPr>
          <p:cNvSpPr txBox="1"/>
          <p:nvPr/>
        </p:nvSpPr>
        <p:spPr>
          <a:xfrm>
            <a:off x="4203700" y="4008438"/>
            <a:ext cx="16396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~10-15% of NIH budget</a:t>
            </a:r>
          </a:p>
        </p:txBody>
      </p:sp>
      <p:sp>
        <p:nvSpPr>
          <p:cNvPr id="25" name="TextBox 24">
            <a:extLst>
              <a:ext uri="{FF2B5EF4-FFF2-40B4-BE49-F238E27FC236}">
                <a16:creationId xmlns:a16="http://schemas.microsoft.com/office/drawing/2014/main" id="{8A135437-08D0-5915-47F2-3720A80102CC}"/>
              </a:ext>
            </a:extLst>
          </p:cNvPr>
          <p:cNvSpPr txBox="1"/>
          <p:nvPr/>
        </p:nvSpPr>
        <p:spPr>
          <a:xfrm>
            <a:off x="0" y="6211669"/>
            <a:ext cx="1219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Different relationship with “scientific data” between technology/engineering focused research vs. hypothesis driven approach as presented in NIBIB Council (September 13, 2022, </a:t>
            </a: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3"/>
              </a:rPr>
              <a:t>https://videocast.nih.gov/watch=45769</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Starting at 1:50:39).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768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C0E2-042F-D1A6-0152-2E6A58D526E1}"/>
              </a:ext>
            </a:extLst>
          </p:cNvPr>
          <p:cNvSpPr>
            <a:spLocks noGrp="1"/>
          </p:cNvSpPr>
          <p:nvPr>
            <p:ph type="title"/>
          </p:nvPr>
        </p:nvSpPr>
        <p:spPr/>
        <p:txBody>
          <a:bodyPr/>
          <a:lstStyle/>
          <a:p>
            <a:r>
              <a:rPr lang="en-US" dirty="0"/>
              <a:t>DMS Plan Analysis and Feedback</a:t>
            </a:r>
          </a:p>
        </p:txBody>
      </p:sp>
      <p:sp>
        <p:nvSpPr>
          <p:cNvPr id="3" name="Content Placeholder 2">
            <a:extLst>
              <a:ext uri="{FF2B5EF4-FFF2-40B4-BE49-F238E27FC236}">
                <a16:creationId xmlns:a16="http://schemas.microsoft.com/office/drawing/2014/main" id="{87AF6AD2-FA8E-1205-9C41-9016D7EA002D}"/>
              </a:ext>
            </a:extLst>
          </p:cNvPr>
          <p:cNvSpPr>
            <a:spLocks noGrp="1"/>
          </p:cNvSpPr>
          <p:nvPr>
            <p:ph idx="1"/>
          </p:nvPr>
        </p:nvSpPr>
        <p:spPr>
          <a:xfrm>
            <a:off x="838200" y="1825625"/>
            <a:ext cx="10515600" cy="4855832"/>
          </a:xfrm>
        </p:spPr>
        <p:txBody>
          <a:bodyPr>
            <a:normAutofit/>
          </a:bodyPr>
          <a:lstStyle/>
          <a:p>
            <a:r>
              <a:rPr lang="en-US" sz="3600" dirty="0"/>
              <a:t>Administrative analysis</a:t>
            </a:r>
          </a:p>
          <a:p>
            <a:r>
              <a:rPr lang="en-US" sz="3600" dirty="0"/>
              <a:t>PO feedback during the JIT process</a:t>
            </a:r>
          </a:p>
          <a:p>
            <a:r>
              <a:rPr lang="en-US" sz="3600" dirty="0"/>
              <a:t>The data may provide some insight on the first round of applications subject to the </a:t>
            </a:r>
            <a:r>
              <a:rPr lang="en-US" sz="3600" dirty="0">
                <a:hlinkClick r:id="rId2"/>
              </a:rPr>
              <a:t>new DMS policy</a:t>
            </a:r>
            <a:endParaRPr lang="en-US" sz="3600" dirty="0"/>
          </a:p>
          <a:p>
            <a:pPr lvl="1"/>
            <a:r>
              <a:rPr lang="en-US" sz="3600" dirty="0"/>
              <a:t>Given the uniqueness of NIBIB applications, the data might not be representative or extrapolatable to other ICs </a:t>
            </a:r>
          </a:p>
        </p:txBody>
      </p:sp>
    </p:spTree>
    <p:extLst>
      <p:ext uri="{BB962C8B-B14F-4D97-AF65-F5344CB8AC3E}">
        <p14:creationId xmlns:p14="http://schemas.microsoft.com/office/powerpoint/2010/main" val="3303326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9711-CCBE-F7D9-65CC-52B6DAD92376}"/>
              </a:ext>
            </a:extLst>
          </p:cNvPr>
          <p:cNvSpPr>
            <a:spLocks noGrp="1"/>
          </p:cNvSpPr>
          <p:nvPr>
            <p:ph type="title"/>
          </p:nvPr>
        </p:nvSpPr>
        <p:spPr/>
        <p:txBody>
          <a:bodyPr/>
          <a:lstStyle/>
          <a:p>
            <a:r>
              <a:rPr lang="en-US" dirty="0"/>
              <a:t>Data and Analysis</a:t>
            </a:r>
          </a:p>
        </p:txBody>
      </p:sp>
      <p:sp>
        <p:nvSpPr>
          <p:cNvPr id="3" name="Content Placeholder 2">
            <a:extLst>
              <a:ext uri="{FF2B5EF4-FFF2-40B4-BE49-F238E27FC236}">
                <a16:creationId xmlns:a16="http://schemas.microsoft.com/office/drawing/2014/main" id="{0C5548CF-7810-2D4A-145C-26EF69AFF1E1}"/>
              </a:ext>
            </a:extLst>
          </p:cNvPr>
          <p:cNvSpPr>
            <a:spLocks noGrp="1"/>
          </p:cNvSpPr>
          <p:nvPr>
            <p:ph idx="1"/>
          </p:nvPr>
        </p:nvSpPr>
        <p:spPr>
          <a:xfrm>
            <a:off x="838200" y="1825625"/>
            <a:ext cx="10515600" cy="4923518"/>
          </a:xfrm>
        </p:spPr>
        <p:txBody>
          <a:bodyPr>
            <a:normAutofit/>
          </a:bodyPr>
          <a:lstStyle/>
          <a:p>
            <a:r>
              <a:rPr lang="en-US" sz="3600" dirty="0"/>
              <a:t>Scope:</a:t>
            </a:r>
          </a:p>
          <a:p>
            <a:pPr lvl="1"/>
            <a:r>
              <a:rPr lang="en-US" sz="3200" dirty="0"/>
              <a:t>All the NIBIB grant applications for 202308 and 202310 council, which are the first batch subjected to new DMS policy</a:t>
            </a:r>
          </a:p>
          <a:p>
            <a:pPr lvl="1"/>
            <a:r>
              <a:rPr lang="en-US" sz="3200" dirty="0"/>
              <a:t>To further limit the scope, activity codes exempted from DMS, withdrawn applications, and applications without a score (not discussed) were also excluded</a:t>
            </a:r>
          </a:p>
        </p:txBody>
      </p:sp>
    </p:spTree>
    <p:extLst>
      <p:ext uri="{BB962C8B-B14F-4D97-AF65-F5344CB8AC3E}">
        <p14:creationId xmlns:p14="http://schemas.microsoft.com/office/powerpoint/2010/main" val="725832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9711-CCBE-F7D9-65CC-52B6DAD92376}"/>
              </a:ext>
            </a:extLst>
          </p:cNvPr>
          <p:cNvSpPr>
            <a:spLocks noGrp="1"/>
          </p:cNvSpPr>
          <p:nvPr>
            <p:ph type="title"/>
          </p:nvPr>
        </p:nvSpPr>
        <p:spPr/>
        <p:txBody>
          <a:bodyPr/>
          <a:lstStyle/>
          <a:p>
            <a:r>
              <a:rPr lang="en-US" dirty="0"/>
              <a:t>Data and Analysis (cont’d)</a:t>
            </a:r>
          </a:p>
        </p:txBody>
      </p:sp>
      <p:sp>
        <p:nvSpPr>
          <p:cNvPr id="3" name="Content Placeholder 2">
            <a:extLst>
              <a:ext uri="{FF2B5EF4-FFF2-40B4-BE49-F238E27FC236}">
                <a16:creationId xmlns:a16="http://schemas.microsoft.com/office/drawing/2014/main" id="{0C5548CF-7810-2D4A-145C-26EF69AFF1E1}"/>
              </a:ext>
            </a:extLst>
          </p:cNvPr>
          <p:cNvSpPr>
            <a:spLocks noGrp="1"/>
          </p:cNvSpPr>
          <p:nvPr>
            <p:ph idx="1"/>
          </p:nvPr>
        </p:nvSpPr>
        <p:spPr>
          <a:xfrm>
            <a:off x="838200" y="1825625"/>
            <a:ext cx="10515600" cy="4923518"/>
          </a:xfrm>
        </p:spPr>
        <p:txBody>
          <a:bodyPr>
            <a:normAutofit/>
          </a:bodyPr>
          <a:lstStyle/>
          <a:p>
            <a:r>
              <a:rPr lang="en-US" sz="3200" dirty="0"/>
              <a:t>The following were marked for each of the application by manually going through the budget and DMS plan due to lack of automation</a:t>
            </a:r>
          </a:p>
          <a:p>
            <a:pPr lvl="1"/>
            <a:r>
              <a:rPr lang="en-US" sz="2800" dirty="0"/>
              <a:t>DMS templates were used</a:t>
            </a:r>
          </a:p>
          <a:p>
            <a:pPr lvl="1"/>
            <a:r>
              <a:rPr lang="en-US" sz="2800" dirty="0"/>
              <a:t>DMS cost requested</a:t>
            </a:r>
          </a:p>
          <a:p>
            <a:pPr lvl="2"/>
            <a:r>
              <a:rPr lang="en-US" dirty="0"/>
              <a:t>Due to limited resource, whether DMS cost was justified was not fully evaluated</a:t>
            </a:r>
          </a:p>
          <a:p>
            <a:pPr lvl="1"/>
            <a:r>
              <a:rPr lang="en-US" sz="2800" dirty="0"/>
              <a:t>DMS budget justification (required by NOT-OD-22-189)</a:t>
            </a:r>
          </a:p>
          <a:p>
            <a:r>
              <a:rPr lang="en-US" sz="3200" dirty="0"/>
              <a:t>All the following graphs are validated by NIBIB Data Team</a:t>
            </a:r>
          </a:p>
        </p:txBody>
      </p:sp>
    </p:spTree>
    <p:extLst>
      <p:ext uri="{BB962C8B-B14F-4D97-AF65-F5344CB8AC3E}">
        <p14:creationId xmlns:p14="http://schemas.microsoft.com/office/powerpoint/2010/main" val="3323540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DD77-2FB7-D5C8-6A55-176262F39BA8}"/>
              </a:ext>
            </a:extLst>
          </p:cNvPr>
          <p:cNvSpPr>
            <a:spLocks noGrp="1"/>
          </p:cNvSpPr>
          <p:nvPr>
            <p:ph type="title"/>
          </p:nvPr>
        </p:nvSpPr>
        <p:spPr/>
        <p:txBody>
          <a:bodyPr/>
          <a:lstStyle/>
          <a:p>
            <a:r>
              <a:rPr lang="en-US" dirty="0"/>
              <a:t>Overall: DMS Template Used</a:t>
            </a:r>
          </a:p>
        </p:txBody>
      </p:sp>
      <p:pic>
        <p:nvPicPr>
          <p:cNvPr id="7" name="Content Placeholder 6" descr="Pie chart showing 87% of applications used OER template">
            <a:extLst>
              <a:ext uri="{FF2B5EF4-FFF2-40B4-BE49-F238E27FC236}">
                <a16:creationId xmlns:a16="http://schemas.microsoft.com/office/drawing/2014/main" id="{08263EAF-FAE4-5327-551B-21C1F5D5A952}"/>
              </a:ext>
            </a:extLst>
          </p:cNvPr>
          <p:cNvPicPr>
            <a:picLocks noGrp="1" noChangeAspect="1"/>
          </p:cNvPicPr>
          <p:nvPr>
            <p:ph sz="half" idx="1"/>
          </p:nvPr>
        </p:nvPicPr>
        <p:blipFill>
          <a:blip r:embed="rId3"/>
          <a:stretch>
            <a:fillRect/>
          </a:stretch>
        </p:blipFill>
        <p:spPr>
          <a:xfrm>
            <a:off x="841965" y="1825625"/>
            <a:ext cx="5174070" cy="4351338"/>
          </a:xfrm>
          <a:prstGeom prst="rect">
            <a:avLst/>
          </a:prstGeom>
        </p:spPr>
      </p:pic>
      <p:sp>
        <p:nvSpPr>
          <p:cNvPr id="5" name="Content Placeholder 4">
            <a:extLst>
              <a:ext uri="{FF2B5EF4-FFF2-40B4-BE49-F238E27FC236}">
                <a16:creationId xmlns:a16="http://schemas.microsoft.com/office/drawing/2014/main" id="{E83F85B8-4343-9831-7808-08B21FC26D5A}"/>
              </a:ext>
            </a:extLst>
          </p:cNvPr>
          <p:cNvSpPr>
            <a:spLocks noGrp="1"/>
          </p:cNvSpPr>
          <p:nvPr>
            <p:ph sz="half" idx="2"/>
          </p:nvPr>
        </p:nvSpPr>
        <p:spPr/>
        <p:txBody>
          <a:bodyPr vert="horz" lIns="91440" tIns="45720" rIns="91440" bIns="45720" rtlCol="0" anchor="t">
            <a:normAutofit fontScale="92500" lnSpcReduction="10000"/>
          </a:bodyPr>
          <a:lstStyle/>
          <a:p>
            <a:r>
              <a:rPr lang="en-US" dirty="0"/>
              <a:t>Majority of the grants used OER template or equivalent</a:t>
            </a:r>
          </a:p>
          <a:p>
            <a:r>
              <a:rPr lang="en-US" dirty="0"/>
              <a:t>A considerable portion of the grants developed their own format without using any of the three templates</a:t>
            </a:r>
          </a:p>
          <a:p>
            <a:r>
              <a:rPr lang="en-US" dirty="0"/>
              <a:t>One grant did not provide any DMS plan</a:t>
            </a:r>
          </a:p>
          <a:p>
            <a:r>
              <a:rPr lang="en-US" dirty="0"/>
              <a:t>No significant variation across activity codes was observed in terms of which DMS template was used</a:t>
            </a:r>
          </a:p>
        </p:txBody>
      </p:sp>
    </p:spTree>
    <p:extLst>
      <p:ext uri="{BB962C8B-B14F-4D97-AF65-F5344CB8AC3E}">
        <p14:creationId xmlns:p14="http://schemas.microsoft.com/office/powerpoint/2010/main" val="217548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5E1A9-61C2-C8CF-708E-165827CD794E}"/>
              </a:ext>
            </a:extLst>
          </p:cNvPr>
          <p:cNvSpPr>
            <a:spLocks noGrp="1"/>
          </p:cNvSpPr>
          <p:nvPr>
            <p:ph type="title"/>
          </p:nvPr>
        </p:nvSpPr>
        <p:spPr/>
        <p:txBody>
          <a:bodyPr/>
          <a:lstStyle/>
          <a:p>
            <a:r>
              <a:rPr lang="en-US" dirty="0"/>
              <a:t>Overall: DMS Cost Request</a:t>
            </a:r>
          </a:p>
        </p:txBody>
      </p:sp>
      <p:pic>
        <p:nvPicPr>
          <p:cNvPr id="6" name="Content Placeholder 5" descr="Pie chart showing 64% applications with zero DMS cost">
            <a:extLst>
              <a:ext uri="{FF2B5EF4-FFF2-40B4-BE49-F238E27FC236}">
                <a16:creationId xmlns:a16="http://schemas.microsoft.com/office/drawing/2014/main" id="{5E2CFB4F-61A2-BF5B-ACD0-1D6CFB8EC8D2}"/>
              </a:ext>
            </a:extLst>
          </p:cNvPr>
          <p:cNvPicPr>
            <a:picLocks noGrp="1" noChangeAspect="1"/>
          </p:cNvPicPr>
          <p:nvPr>
            <p:ph sz="half" idx="1"/>
          </p:nvPr>
        </p:nvPicPr>
        <p:blipFill>
          <a:blip r:embed="rId3"/>
          <a:stretch>
            <a:fillRect/>
          </a:stretch>
        </p:blipFill>
        <p:spPr>
          <a:xfrm>
            <a:off x="841965" y="1825625"/>
            <a:ext cx="5174070" cy="4351338"/>
          </a:xfrm>
          <a:prstGeom prst="rect">
            <a:avLst/>
          </a:prstGeom>
        </p:spPr>
      </p:pic>
      <p:sp>
        <p:nvSpPr>
          <p:cNvPr id="5" name="Content Placeholder 4">
            <a:extLst>
              <a:ext uri="{FF2B5EF4-FFF2-40B4-BE49-F238E27FC236}">
                <a16:creationId xmlns:a16="http://schemas.microsoft.com/office/drawing/2014/main" id="{E9B8242C-5912-21E1-01A8-83D51DCE2135}"/>
              </a:ext>
            </a:extLst>
          </p:cNvPr>
          <p:cNvSpPr>
            <a:spLocks noGrp="1"/>
          </p:cNvSpPr>
          <p:nvPr>
            <p:ph sz="half" idx="2"/>
          </p:nvPr>
        </p:nvSpPr>
        <p:spPr/>
        <p:txBody>
          <a:bodyPr/>
          <a:lstStyle/>
          <a:p>
            <a:r>
              <a:rPr lang="en-US" dirty="0"/>
              <a:t>Majority of the grants requested zero cost </a:t>
            </a:r>
          </a:p>
          <a:p>
            <a:r>
              <a:rPr lang="en-US" dirty="0"/>
              <a:t>A significant portion (10%) of the grants did not address DMS cost at all</a:t>
            </a:r>
          </a:p>
          <a:p>
            <a:r>
              <a:rPr lang="en-US" dirty="0"/>
              <a:t>There was a clear trend that the majority of smaller grants (e.g. R21s, R03s, etc.) and small business grants has requested zero DMS cost</a:t>
            </a:r>
          </a:p>
          <a:p>
            <a:endParaRPr lang="en-US" dirty="0"/>
          </a:p>
        </p:txBody>
      </p:sp>
    </p:spTree>
    <p:extLst>
      <p:ext uri="{BB962C8B-B14F-4D97-AF65-F5344CB8AC3E}">
        <p14:creationId xmlns:p14="http://schemas.microsoft.com/office/powerpoint/2010/main" val="1148292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77A47-A152-581B-B02B-7A731E17C825}"/>
              </a:ext>
            </a:extLst>
          </p:cNvPr>
          <p:cNvSpPr>
            <a:spLocks noGrp="1"/>
          </p:cNvSpPr>
          <p:nvPr>
            <p:ph type="title"/>
          </p:nvPr>
        </p:nvSpPr>
        <p:spPr/>
        <p:txBody>
          <a:bodyPr/>
          <a:lstStyle/>
          <a:p>
            <a:r>
              <a:rPr lang="en-US" dirty="0"/>
              <a:t>Overall: DMS Budget Justification</a:t>
            </a:r>
          </a:p>
        </p:txBody>
      </p:sp>
      <p:pic>
        <p:nvPicPr>
          <p:cNvPr id="5" name="Content Placeholder 4" descr="Pie chart showing 42% of applications complying with NOT-OD-22-189">
            <a:extLst>
              <a:ext uri="{FF2B5EF4-FFF2-40B4-BE49-F238E27FC236}">
                <a16:creationId xmlns:a16="http://schemas.microsoft.com/office/drawing/2014/main" id="{174C1B25-46FC-AF34-6599-31621C3FF1A7}"/>
              </a:ext>
            </a:extLst>
          </p:cNvPr>
          <p:cNvPicPr>
            <a:picLocks noGrp="1" noChangeAspect="1"/>
          </p:cNvPicPr>
          <p:nvPr>
            <p:ph sz="half" idx="1"/>
          </p:nvPr>
        </p:nvPicPr>
        <p:blipFill>
          <a:blip r:embed="rId3"/>
          <a:stretch>
            <a:fillRect/>
          </a:stretch>
        </p:blipFill>
        <p:spPr>
          <a:xfrm>
            <a:off x="841965" y="1825625"/>
            <a:ext cx="5174070" cy="4351338"/>
          </a:xfrm>
          <a:prstGeom prst="rect">
            <a:avLst/>
          </a:prstGeom>
        </p:spPr>
      </p:pic>
      <p:sp>
        <p:nvSpPr>
          <p:cNvPr id="6" name="Content Placeholder 5">
            <a:extLst>
              <a:ext uri="{FF2B5EF4-FFF2-40B4-BE49-F238E27FC236}">
                <a16:creationId xmlns:a16="http://schemas.microsoft.com/office/drawing/2014/main" id="{670280D8-4069-137D-0561-4290B38661F4}"/>
              </a:ext>
            </a:extLst>
          </p:cNvPr>
          <p:cNvSpPr>
            <a:spLocks noGrp="1"/>
          </p:cNvSpPr>
          <p:nvPr>
            <p:ph sz="half" idx="2"/>
          </p:nvPr>
        </p:nvSpPr>
        <p:spPr>
          <a:xfrm>
            <a:off x="6172200" y="1825624"/>
            <a:ext cx="5956300" cy="5032375"/>
          </a:xfrm>
        </p:spPr>
        <p:txBody>
          <a:bodyPr>
            <a:normAutofit fontScale="92500" lnSpcReduction="20000"/>
          </a:bodyPr>
          <a:lstStyle/>
          <a:p>
            <a:r>
              <a:rPr lang="en-US" dirty="0"/>
              <a:t>DMS budget justification must be submitted per NOT-OD-22-189</a:t>
            </a:r>
          </a:p>
          <a:p>
            <a:pPr lvl="1"/>
            <a:r>
              <a:rPr lang="en-US" sz="2300" dirty="0"/>
              <a:t>“A brief summary of the DMS Plan and a description of the requested Data Management and Sharing Costs must be included within the budget justification attachment”</a:t>
            </a:r>
          </a:p>
          <a:p>
            <a:r>
              <a:rPr lang="en-US" dirty="0"/>
              <a:t>Only 42% of applications provided meaningful justification</a:t>
            </a:r>
          </a:p>
          <a:p>
            <a:r>
              <a:rPr lang="en-US" dirty="0"/>
              <a:t>28% of them only reiterated the DMS cost</a:t>
            </a:r>
          </a:p>
          <a:p>
            <a:r>
              <a:rPr lang="en-US" dirty="0"/>
              <a:t>30% of applications had no DMS budget justification</a:t>
            </a:r>
          </a:p>
          <a:p>
            <a:r>
              <a:rPr lang="en-US" dirty="0"/>
              <a:t>R01, R21, and R03 appear to have relatively more policy compliance</a:t>
            </a:r>
          </a:p>
        </p:txBody>
      </p:sp>
    </p:spTree>
    <p:extLst>
      <p:ext uri="{BB962C8B-B14F-4D97-AF65-F5344CB8AC3E}">
        <p14:creationId xmlns:p14="http://schemas.microsoft.com/office/powerpoint/2010/main" val="4139761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C0FE89-1FE5-1A42-0B63-A92800A47621}"/>
              </a:ext>
            </a:extLst>
          </p:cNvPr>
          <p:cNvSpPr>
            <a:spLocks noGrp="1"/>
          </p:cNvSpPr>
          <p:nvPr>
            <p:ph type="title"/>
          </p:nvPr>
        </p:nvSpPr>
        <p:spPr/>
        <p:txBody>
          <a:bodyPr/>
          <a:lstStyle/>
          <a:p>
            <a:r>
              <a:rPr lang="en-US" dirty="0"/>
              <a:t>Summary of Association Analysis</a:t>
            </a:r>
          </a:p>
        </p:txBody>
      </p:sp>
      <p:sp>
        <p:nvSpPr>
          <p:cNvPr id="6" name="Content Placeholder 5">
            <a:extLst>
              <a:ext uri="{FF2B5EF4-FFF2-40B4-BE49-F238E27FC236}">
                <a16:creationId xmlns:a16="http://schemas.microsoft.com/office/drawing/2014/main" id="{E9B101C1-24A8-82D0-D142-8F5F98D545C0}"/>
              </a:ext>
            </a:extLst>
          </p:cNvPr>
          <p:cNvSpPr>
            <a:spLocks noGrp="1"/>
          </p:cNvSpPr>
          <p:nvPr>
            <p:ph idx="1"/>
          </p:nvPr>
        </p:nvSpPr>
        <p:spPr/>
        <p:txBody>
          <a:bodyPr/>
          <a:lstStyle/>
          <a:p>
            <a:r>
              <a:rPr lang="en-US" sz="2800" dirty="0"/>
              <a:t>Applications not using templates prone to </a:t>
            </a:r>
          </a:p>
          <a:p>
            <a:pPr lvl="1"/>
            <a:r>
              <a:rPr lang="en-US" dirty="0"/>
              <a:t>Miss the DMS cost</a:t>
            </a:r>
          </a:p>
          <a:p>
            <a:pPr lvl="1"/>
            <a:r>
              <a:rPr lang="en-US" dirty="0"/>
              <a:t>Have justification issues</a:t>
            </a:r>
          </a:p>
          <a:p>
            <a:r>
              <a:rPr lang="en-US" sz="2800"/>
              <a:t>Applications</a:t>
            </a:r>
            <a:r>
              <a:rPr lang="en-US"/>
              <a:t> </a:t>
            </a:r>
            <a:r>
              <a:rPr lang="en-US" dirty="0"/>
              <a:t>using modular budget tends to have zero or missing DMS cost</a:t>
            </a:r>
          </a:p>
          <a:p>
            <a:r>
              <a:rPr lang="en-US" sz="2800" dirty="0"/>
              <a:t>There is no significant association observed between modular budget (or not) and DMS plan template used</a:t>
            </a:r>
          </a:p>
          <a:p>
            <a:r>
              <a:rPr lang="en-US" dirty="0"/>
              <a:t>No significant association with PI career status was observed</a:t>
            </a:r>
            <a:endParaRPr lang="en-US" sz="2800" dirty="0"/>
          </a:p>
          <a:p>
            <a:endParaRPr lang="en-US" sz="2800" dirty="0"/>
          </a:p>
          <a:p>
            <a:endParaRPr lang="en-US" sz="2800" dirty="0"/>
          </a:p>
          <a:p>
            <a:endParaRPr lang="en-US" sz="2800" dirty="0"/>
          </a:p>
          <a:p>
            <a:endParaRPr lang="en-US" dirty="0"/>
          </a:p>
        </p:txBody>
      </p:sp>
    </p:spTree>
    <p:extLst>
      <p:ext uri="{BB962C8B-B14F-4D97-AF65-F5344CB8AC3E}">
        <p14:creationId xmlns:p14="http://schemas.microsoft.com/office/powerpoint/2010/main" val="169276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4"/>
          <p:cNvSpPr txBox="1">
            <a:spLocks noGrp="1"/>
          </p:cNvSpPr>
          <p:nvPr>
            <p:ph type="title"/>
          </p:nvPr>
        </p:nvSpPr>
        <p:spPr>
          <a:xfrm>
            <a:off x="2950012" y="292499"/>
            <a:ext cx="7089338" cy="917177"/>
          </a:xfrm>
          <a:prstGeom prst="rect">
            <a:avLst/>
          </a:prstGeom>
          <a:noFill/>
          <a:ln>
            <a:noFill/>
          </a:ln>
        </p:spPr>
        <p:txBody>
          <a:bodyPr spcFirstLastPara="1" wrap="square" lIns="91425" tIns="45700" rIns="91425" bIns="45700" anchor="ctr" anchorCtr="0">
            <a:normAutofit fontScale="90000"/>
          </a:bodyPr>
          <a:lstStyle/>
          <a:p>
            <a:pPr>
              <a:buSzPts val="4400"/>
            </a:pPr>
            <a:r>
              <a:rPr lang="en-US" dirty="0"/>
              <a:t>Pilot Phase 1: NIH DMS Plan Template Pilot</a:t>
            </a:r>
            <a:endParaRPr dirty="0"/>
          </a:p>
        </p:txBody>
      </p:sp>
      <p:sp>
        <p:nvSpPr>
          <p:cNvPr id="87" name="Google Shape;87;p4"/>
          <p:cNvSpPr txBox="1">
            <a:spLocks noGrp="1"/>
          </p:cNvSpPr>
          <p:nvPr>
            <p:ph type="body" idx="1"/>
          </p:nvPr>
        </p:nvSpPr>
        <p:spPr>
          <a:xfrm>
            <a:off x="639192" y="1676401"/>
            <a:ext cx="10910657" cy="4965302"/>
          </a:xfrm>
          <a:prstGeom prst="rect">
            <a:avLst/>
          </a:prstGeom>
          <a:noFill/>
          <a:ln>
            <a:noFill/>
          </a:ln>
        </p:spPr>
        <p:txBody>
          <a:bodyPr spcFirstLastPara="1" wrap="square" lIns="91425" tIns="45700" rIns="91425" bIns="45700" anchor="t" anchorCtr="0">
            <a:normAutofit fontScale="85000" lnSpcReduction="10000"/>
          </a:bodyPr>
          <a:lstStyle/>
          <a:p>
            <a:pPr marL="228600" indent="-228600">
              <a:spcBef>
                <a:spcPts val="500"/>
              </a:spcBef>
              <a:buClr>
                <a:srgbClr val="BF3C1B"/>
              </a:buClr>
              <a:buSzPct val="100000"/>
            </a:pPr>
            <a:r>
              <a:rPr lang="en-US" sz="3300" dirty="0"/>
              <a:t>We will test the effectiveness and usability of two DMS Plan templates developed in collaboration with representatives from participating ICs:</a:t>
            </a:r>
            <a:endParaRPr sz="3300" dirty="0"/>
          </a:p>
          <a:p>
            <a:pPr marL="685800" lvl="1" indent="-228600">
              <a:buClr>
                <a:srgbClr val="FCAC38"/>
              </a:buClr>
              <a:buSzPct val="100000"/>
            </a:pPr>
            <a:r>
              <a:rPr lang="en-US" sz="3300" b="1" dirty="0"/>
              <a:t>Alpha Template </a:t>
            </a:r>
            <a:r>
              <a:rPr lang="en-US" sz="3300" dirty="0"/>
              <a:t>is a prescriptive template designed to limit the need for free text entry</a:t>
            </a:r>
            <a:endParaRPr sz="3300" dirty="0"/>
          </a:p>
          <a:p>
            <a:pPr marL="685800" lvl="1" indent="-228600">
              <a:buClr>
                <a:srgbClr val="FCAC38"/>
              </a:buClr>
              <a:buSzPct val="100000"/>
            </a:pPr>
            <a:r>
              <a:rPr lang="en-US" sz="3300" b="1" dirty="0"/>
              <a:t>Bravo Template </a:t>
            </a:r>
            <a:r>
              <a:rPr lang="en-US" sz="3300" dirty="0"/>
              <a:t>aims to provide detailed prompts as well as more options to include free text responses as necessary.</a:t>
            </a:r>
            <a:endParaRPr sz="3300" dirty="0"/>
          </a:p>
          <a:p>
            <a:pPr marL="228600" indent="-228600">
              <a:spcBef>
                <a:spcPts val="500"/>
              </a:spcBef>
              <a:buClr>
                <a:srgbClr val="BF3C1B"/>
              </a:buClr>
              <a:buSzPct val="100000"/>
            </a:pPr>
            <a:r>
              <a:rPr lang="en-US" sz="3300" dirty="0"/>
              <a:t>We will gather data from the researcher/faculty perspective as well as the NIH program perspective.</a:t>
            </a:r>
          </a:p>
          <a:p>
            <a:pPr marL="228600" indent="-228600">
              <a:spcBef>
                <a:spcPts val="500"/>
              </a:spcBef>
              <a:buClr>
                <a:srgbClr val="BF3C1B"/>
              </a:buClr>
              <a:buSzPct val="100000"/>
            </a:pPr>
            <a:r>
              <a:rPr lang="en-US" sz="3300" dirty="0"/>
              <a:t>Support Providers can also submit their feedback here: </a:t>
            </a:r>
            <a:r>
              <a:rPr lang="en-US" sz="3300" dirty="0">
                <a:hlinkClick r:id="rId3"/>
              </a:rPr>
              <a:t>https://nas.qualtrics.com/jfe/form/SV_8CgFumIT0aWqnbM</a:t>
            </a:r>
            <a:r>
              <a:rPr lang="en-US" sz="3300" dirty="0"/>
              <a:t> </a:t>
            </a:r>
          </a:p>
          <a:p>
            <a:pPr marL="228600" indent="-228600">
              <a:spcBef>
                <a:spcPts val="500"/>
              </a:spcBef>
              <a:buClr>
                <a:srgbClr val="BF3C1B"/>
              </a:buClr>
              <a:buSzPct val="100000"/>
            </a:pPr>
            <a:r>
              <a:rPr lang="en-US" sz="3300" dirty="0"/>
              <a:t>Tried one of the pilot templates?  </a:t>
            </a:r>
          </a:p>
          <a:p>
            <a:pPr marL="685800" lvl="1" indent="-228600">
              <a:buSzPct val="100000"/>
            </a:pPr>
            <a:r>
              <a:rPr lang="en-US" sz="3100" dirty="0"/>
              <a:t>Share your feedback with us here: </a:t>
            </a:r>
            <a:r>
              <a:rPr lang="en-US" sz="3100" dirty="0">
                <a:hlinkClick r:id="rId4"/>
              </a:rPr>
              <a:t>https://nas.qualtrics.com/jfe/form/SV_b8lylBfDWnINcrA</a:t>
            </a:r>
            <a:r>
              <a:rPr lang="en-US" sz="3100" dirty="0"/>
              <a:t>  </a:t>
            </a:r>
            <a:endParaRPr sz="31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F10D-0764-40E4-0113-2F506994B37F}"/>
              </a:ext>
            </a:extLst>
          </p:cNvPr>
          <p:cNvSpPr>
            <a:spLocks noGrp="1"/>
          </p:cNvSpPr>
          <p:nvPr>
            <p:ph type="title"/>
          </p:nvPr>
        </p:nvSpPr>
        <p:spPr/>
        <p:txBody>
          <a:bodyPr/>
          <a:lstStyle/>
          <a:p>
            <a:r>
              <a:rPr lang="en-US" dirty="0"/>
              <a:t>PO Feedback</a:t>
            </a:r>
          </a:p>
        </p:txBody>
      </p:sp>
      <p:sp>
        <p:nvSpPr>
          <p:cNvPr id="3" name="Content Placeholder 2">
            <a:extLst>
              <a:ext uri="{FF2B5EF4-FFF2-40B4-BE49-F238E27FC236}">
                <a16:creationId xmlns:a16="http://schemas.microsoft.com/office/drawing/2014/main" id="{85E39A18-40F2-B99D-C143-2AFB8B412DE3}"/>
              </a:ext>
            </a:extLst>
          </p:cNvPr>
          <p:cNvSpPr>
            <a:spLocks noGrp="1"/>
          </p:cNvSpPr>
          <p:nvPr>
            <p:ph idx="1"/>
          </p:nvPr>
        </p:nvSpPr>
        <p:spPr/>
        <p:txBody>
          <a:bodyPr>
            <a:normAutofit/>
          </a:bodyPr>
          <a:lstStyle/>
          <a:p>
            <a:r>
              <a:rPr lang="en-US" dirty="0"/>
              <a:t>NIBIB does not have a centralized DMS plan review due to limited resource</a:t>
            </a:r>
          </a:p>
          <a:p>
            <a:r>
              <a:rPr lang="en-US" dirty="0"/>
              <a:t>Review is done by each individual PO, who voluntarily provided feedbacks</a:t>
            </a:r>
          </a:p>
          <a:p>
            <a:r>
              <a:rPr lang="en-US" dirty="0"/>
              <a:t>Most of commonly reported issues include:</a:t>
            </a:r>
          </a:p>
          <a:p>
            <a:pPr lvl="1"/>
            <a:r>
              <a:rPr lang="en-US" dirty="0"/>
              <a:t>Confusing DMS plan with resource sharing plan</a:t>
            </a:r>
          </a:p>
          <a:p>
            <a:pPr lvl="1"/>
            <a:r>
              <a:rPr lang="en-US" dirty="0"/>
              <a:t>Missing information from plans not using templates</a:t>
            </a:r>
          </a:p>
          <a:p>
            <a:pPr lvl="1"/>
            <a:r>
              <a:rPr lang="en-US" dirty="0"/>
              <a:t>Lack of sufficient justification for the repository satisfying NOT-OD-21-016</a:t>
            </a:r>
          </a:p>
          <a:p>
            <a:pPr lvl="1"/>
            <a:r>
              <a:rPr lang="en-US" dirty="0"/>
              <a:t>Missing justification for limited sharing</a:t>
            </a:r>
          </a:p>
        </p:txBody>
      </p:sp>
      <p:sp>
        <p:nvSpPr>
          <p:cNvPr id="5" name="TextBox 4">
            <a:extLst>
              <a:ext uri="{FF2B5EF4-FFF2-40B4-BE49-F238E27FC236}">
                <a16:creationId xmlns:a16="http://schemas.microsoft.com/office/drawing/2014/main" id="{6CE6624C-6DD5-26AD-BAF5-79D1CA5C2609}"/>
              </a:ext>
            </a:extLst>
          </p:cNvPr>
          <p:cNvSpPr txBox="1"/>
          <p:nvPr/>
        </p:nvSpPr>
        <p:spPr>
          <a:xfrm>
            <a:off x="-50800" y="6488668"/>
            <a:ext cx="110172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Data Management and Sharing Plan vs. Resource Sharing Plan – NIH Extramural Nexus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730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DF552-8E8A-66F5-6850-B8E974CDAF33}"/>
              </a:ext>
            </a:extLst>
          </p:cNvPr>
          <p:cNvSpPr>
            <a:spLocks noGrp="1"/>
          </p:cNvSpPr>
          <p:nvPr>
            <p:ph type="title"/>
          </p:nvPr>
        </p:nvSpPr>
        <p:spPr/>
        <p:txBody>
          <a:bodyPr/>
          <a:lstStyle/>
          <a:p>
            <a:r>
              <a:rPr lang="en-US" dirty="0"/>
              <a:t>Summary</a:t>
            </a:r>
          </a:p>
        </p:txBody>
      </p:sp>
      <p:sp>
        <p:nvSpPr>
          <p:cNvPr id="6" name="Content Placeholder 5">
            <a:extLst>
              <a:ext uri="{FF2B5EF4-FFF2-40B4-BE49-F238E27FC236}">
                <a16:creationId xmlns:a16="http://schemas.microsoft.com/office/drawing/2014/main" id="{CDC63700-DD1B-F44C-A713-69D2E5E23E24}"/>
              </a:ext>
            </a:extLst>
          </p:cNvPr>
          <p:cNvSpPr>
            <a:spLocks noGrp="1"/>
          </p:cNvSpPr>
          <p:nvPr>
            <p:ph idx="1"/>
          </p:nvPr>
        </p:nvSpPr>
        <p:spPr/>
        <p:txBody>
          <a:bodyPr/>
          <a:lstStyle/>
          <a:p>
            <a:r>
              <a:rPr lang="en-US" dirty="0"/>
              <a:t>More investigator education seems to be needed for the culture change excepted by the DMS policy, as well as for policy compliance (e.g. DMS budget justification)</a:t>
            </a:r>
          </a:p>
          <a:p>
            <a:r>
              <a:rPr lang="en-US" dirty="0"/>
              <a:t>Using template appears to help the applicants to develop appropriate DMS plans and associated cost with justifications</a:t>
            </a:r>
          </a:p>
          <a:p>
            <a:r>
              <a:rPr lang="en-US" dirty="0"/>
              <a:t>Justification for limited sharing or the choice of repository in the submitted DMS plan could be further improved </a:t>
            </a:r>
          </a:p>
        </p:txBody>
      </p:sp>
    </p:spTree>
    <p:extLst>
      <p:ext uri="{BB962C8B-B14F-4D97-AF65-F5344CB8AC3E}">
        <p14:creationId xmlns:p14="http://schemas.microsoft.com/office/powerpoint/2010/main" val="3787941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E624-7442-4092-91EB-3F4F575ADABB}"/>
              </a:ext>
            </a:extLst>
          </p:cNvPr>
          <p:cNvSpPr>
            <a:spLocks noGrp="1"/>
          </p:cNvSpPr>
          <p:nvPr>
            <p:ph type="ctrTitle"/>
          </p:nvPr>
        </p:nvSpPr>
        <p:spPr>
          <a:xfrm>
            <a:off x="2209800" y="2652823"/>
            <a:ext cx="7772400" cy="2000140"/>
          </a:xfrm>
        </p:spPr>
        <p:txBody>
          <a:bodyPr>
            <a:normAutofit/>
          </a:bodyPr>
          <a:lstStyle/>
          <a:p>
            <a:r>
              <a:rPr lang="en-US" sz="6600" dirty="0"/>
              <a:t>Early DMS Plan Submission Feedback</a:t>
            </a:r>
          </a:p>
        </p:txBody>
      </p:sp>
    </p:spTree>
    <p:extLst>
      <p:ext uri="{BB962C8B-B14F-4D97-AF65-F5344CB8AC3E}">
        <p14:creationId xmlns:p14="http://schemas.microsoft.com/office/powerpoint/2010/main" val="734193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SzPct val="100000"/>
            </a:pPr>
            <a:r>
              <a:rPr lang="en-US" dirty="0"/>
              <a:t>Which template did you submit?</a:t>
            </a:r>
            <a:endParaRPr dirty="0"/>
          </a:p>
        </p:txBody>
      </p:sp>
      <p:graphicFrame>
        <p:nvGraphicFramePr>
          <p:cNvPr id="2" name="Chart 1" descr="Graph: shows bars showing the most # of submissions to the least # of template submissions: &#10;-Pilot template: Alpha (structured) Over 45&#10;-Pilot template: Bravo (structured plus free text) over 30&#10;-Published Sample Format Page (control)&#10;-Other &#10;&#10;~45">
            <a:extLst>
              <a:ext uri="{FF2B5EF4-FFF2-40B4-BE49-F238E27FC236}">
                <a16:creationId xmlns:a16="http://schemas.microsoft.com/office/drawing/2014/main" id="{B538D9D4-6EB7-893D-DF4A-0A90B89FA28B}"/>
              </a:ext>
            </a:extLst>
          </p:cNvPr>
          <p:cNvGraphicFramePr>
            <a:graphicFrameLocks/>
          </p:cNvGraphicFramePr>
          <p:nvPr>
            <p:extLst>
              <p:ext uri="{D42A27DB-BD31-4B8C-83A1-F6EECF244321}">
                <p14:modId xmlns:p14="http://schemas.microsoft.com/office/powerpoint/2010/main" val="2225748649"/>
              </p:ext>
            </p:extLst>
          </p:nvPr>
        </p:nvGraphicFramePr>
        <p:xfrm>
          <a:off x="1242873" y="1525772"/>
          <a:ext cx="9321553" cy="503482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xfrm>
            <a:off x="1901349" y="222448"/>
            <a:ext cx="10083505" cy="917177"/>
          </a:xfrm>
          <a:prstGeom prst="rect">
            <a:avLst/>
          </a:prstGeom>
          <a:noFill/>
          <a:ln>
            <a:noFill/>
          </a:ln>
        </p:spPr>
        <p:txBody>
          <a:bodyPr spcFirstLastPara="1" wrap="square" lIns="91425" tIns="45700" rIns="91425" bIns="45700" anchor="ctr" anchorCtr="0">
            <a:normAutofit fontScale="90000"/>
          </a:bodyPr>
          <a:lstStyle/>
          <a:p>
            <a:pPr>
              <a:buSzPts val="4400"/>
            </a:pPr>
            <a:r>
              <a:rPr lang="en-US" dirty="0"/>
              <a:t>How much time did you spend completing the DMS Plan?</a:t>
            </a:r>
            <a:endParaRPr dirty="0"/>
          </a:p>
        </p:txBody>
      </p:sp>
      <p:graphicFrame>
        <p:nvGraphicFramePr>
          <p:cNvPr id="3" name="Chart 2" descr="Graph - info in notes">
            <a:extLst>
              <a:ext uri="{FF2B5EF4-FFF2-40B4-BE49-F238E27FC236}">
                <a16:creationId xmlns:a16="http://schemas.microsoft.com/office/drawing/2014/main" id="{42F02A66-1736-9DEE-7384-64DB76BEB725}"/>
              </a:ext>
            </a:extLst>
          </p:cNvPr>
          <p:cNvGraphicFramePr>
            <a:graphicFrameLocks/>
          </p:cNvGraphicFramePr>
          <p:nvPr>
            <p:extLst>
              <p:ext uri="{D42A27DB-BD31-4B8C-83A1-F6EECF244321}">
                <p14:modId xmlns:p14="http://schemas.microsoft.com/office/powerpoint/2010/main" val="817586466"/>
              </p:ext>
            </p:extLst>
          </p:nvPr>
        </p:nvGraphicFramePr>
        <p:xfrm>
          <a:off x="1305017" y="1493874"/>
          <a:ext cx="9738803" cy="5167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8327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a:buSzPts val="4400"/>
            </a:pPr>
            <a:r>
              <a:rPr lang="en-US" dirty="0"/>
              <a:t>Did you have assistance from others to complete the DMS Plan?</a:t>
            </a:r>
            <a:endParaRPr dirty="0"/>
          </a:p>
        </p:txBody>
      </p:sp>
      <p:graphicFrame>
        <p:nvGraphicFramePr>
          <p:cNvPr id="2" name="Chart 1" descr="Bar Graph: See Notes">
            <a:extLst>
              <a:ext uri="{FF2B5EF4-FFF2-40B4-BE49-F238E27FC236}">
                <a16:creationId xmlns:a16="http://schemas.microsoft.com/office/drawing/2014/main" id="{EA0B631B-5BC4-0ED6-CFDF-29FAA48E10DE}"/>
              </a:ext>
            </a:extLst>
          </p:cNvPr>
          <p:cNvGraphicFramePr>
            <a:graphicFrameLocks/>
          </p:cNvGraphicFramePr>
          <p:nvPr>
            <p:extLst>
              <p:ext uri="{D42A27DB-BD31-4B8C-83A1-F6EECF244321}">
                <p14:modId xmlns:p14="http://schemas.microsoft.com/office/powerpoint/2010/main" val="576907834"/>
              </p:ext>
            </p:extLst>
          </p:nvPr>
        </p:nvGraphicFramePr>
        <p:xfrm>
          <a:off x="1296140" y="1600200"/>
          <a:ext cx="9729925" cy="496530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a:buSzPts val="4400"/>
            </a:pPr>
            <a:r>
              <a:rPr lang="en-US" dirty="0"/>
              <a:t>Who assisted you with creating your plan?</a:t>
            </a:r>
            <a:endParaRPr dirty="0"/>
          </a:p>
        </p:txBody>
      </p:sp>
      <p:graphicFrame>
        <p:nvGraphicFramePr>
          <p:cNvPr id="3" name="Chart 2" descr="Bar Graph - See notes">
            <a:extLst>
              <a:ext uri="{FF2B5EF4-FFF2-40B4-BE49-F238E27FC236}">
                <a16:creationId xmlns:a16="http://schemas.microsoft.com/office/drawing/2014/main" id="{6FA5FD54-FD4C-D21C-E703-9258E0185919}"/>
              </a:ext>
            </a:extLst>
          </p:cNvPr>
          <p:cNvGraphicFramePr>
            <a:graphicFrameLocks/>
          </p:cNvGraphicFramePr>
          <p:nvPr>
            <p:extLst>
              <p:ext uri="{D42A27DB-BD31-4B8C-83A1-F6EECF244321}">
                <p14:modId xmlns:p14="http://schemas.microsoft.com/office/powerpoint/2010/main" val="108079454"/>
              </p:ext>
            </p:extLst>
          </p:nvPr>
        </p:nvGraphicFramePr>
        <p:xfrm>
          <a:off x="1287262" y="1363626"/>
          <a:ext cx="9792069" cy="5201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7606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400"/>
            </a:pPr>
            <a:r>
              <a:rPr lang="en-US" sz="3200" dirty="0"/>
              <a:t>How much time did others spend assisting you to complete the DMS Plan?</a:t>
            </a:r>
            <a:endParaRPr sz="3200" dirty="0"/>
          </a:p>
        </p:txBody>
      </p:sp>
      <p:graphicFrame>
        <p:nvGraphicFramePr>
          <p:cNvPr id="3" name="Chart 2" descr="Bar graph: See Notes">
            <a:extLst>
              <a:ext uri="{FF2B5EF4-FFF2-40B4-BE49-F238E27FC236}">
                <a16:creationId xmlns:a16="http://schemas.microsoft.com/office/drawing/2014/main" id="{436CDDEC-ED1C-D00F-7DEC-3A25C6E9E664}"/>
              </a:ext>
            </a:extLst>
          </p:cNvPr>
          <p:cNvGraphicFramePr>
            <a:graphicFrameLocks/>
          </p:cNvGraphicFramePr>
          <p:nvPr>
            <p:extLst>
              <p:ext uri="{D42A27DB-BD31-4B8C-83A1-F6EECF244321}">
                <p14:modId xmlns:p14="http://schemas.microsoft.com/office/powerpoint/2010/main" val="1640536331"/>
              </p:ext>
            </p:extLst>
          </p:nvPr>
        </p:nvGraphicFramePr>
        <p:xfrm>
          <a:off x="1393794" y="1547036"/>
          <a:ext cx="9685538" cy="50184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0822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SzPts val="4400"/>
            </a:pPr>
            <a:r>
              <a:rPr lang="en-US" sz="2800" dirty="0"/>
              <a:t>Will you need to adjust the standard practices in your lab in order to implement the DMS Plan as proposed?</a:t>
            </a:r>
            <a:endParaRPr sz="2800" dirty="0"/>
          </a:p>
        </p:txBody>
      </p:sp>
      <p:graphicFrame>
        <p:nvGraphicFramePr>
          <p:cNvPr id="2" name="Chart 1" descr="Bar Graph: see notes">
            <a:extLst>
              <a:ext uri="{FF2B5EF4-FFF2-40B4-BE49-F238E27FC236}">
                <a16:creationId xmlns:a16="http://schemas.microsoft.com/office/drawing/2014/main" id="{2E4A289A-E577-6851-7F58-D9E323FA9574}"/>
              </a:ext>
            </a:extLst>
          </p:cNvPr>
          <p:cNvGraphicFramePr>
            <a:graphicFrameLocks/>
          </p:cNvGraphicFramePr>
          <p:nvPr>
            <p:extLst>
              <p:ext uri="{D42A27DB-BD31-4B8C-83A1-F6EECF244321}">
                <p14:modId xmlns:p14="http://schemas.microsoft.com/office/powerpoint/2010/main" val="2355358388"/>
              </p:ext>
            </p:extLst>
          </p:nvPr>
        </p:nvGraphicFramePr>
        <p:xfrm>
          <a:off x="444623" y="1639231"/>
          <a:ext cx="11302753" cy="4996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3973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SzPts val="4400"/>
            </a:pPr>
            <a:r>
              <a:rPr lang="en-US" dirty="0" err="1"/>
              <a:t>DMPTool</a:t>
            </a:r>
            <a:r>
              <a:rPr lang="en-US" dirty="0"/>
              <a:t> by the numbers</a:t>
            </a:r>
            <a:endParaRPr dirty="0"/>
          </a:p>
        </p:txBody>
      </p:sp>
      <p:sp>
        <p:nvSpPr>
          <p:cNvPr id="110" name="Google Shape;110;p8"/>
          <p:cNvSpPr txBox="1">
            <a:spLocks noGrp="1"/>
          </p:cNvSpPr>
          <p:nvPr>
            <p:ph type="body" idx="1"/>
          </p:nvPr>
        </p:nvSpPr>
        <p:spPr>
          <a:xfrm>
            <a:off x="346229" y="2558348"/>
            <a:ext cx="3693110" cy="2802185"/>
          </a:xfrm>
          <a:prstGeom prst="rect">
            <a:avLst/>
          </a:prstGeom>
          <a:noFill/>
          <a:ln>
            <a:noFill/>
          </a:ln>
        </p:spPr>
        <p:txBody>
          <a:bodyPr spcFirstLastPara="1" wrap="square" lIns="91425" tIns="45700" rIns="91425" bIns="45700" anchor="t" anchorCtr="0">
            <a:normAutofit/>
          </a:bodyPr>
          <a:lstStyle/>
          <a:p>
            <a:pPr marL="228600" indent="-228600">
              <a:spcBef>
                <a:spcPts val="0"/>
              </a:spcBef>
              <a:buSzPct val="100000"/>
            </a:pPr>
            <a:r>
              <a:rPr lang="en-US" sz="3200" dirty="0"/>
              <a:t>209 uses of Alpha in DMPTool.org</a:t>
            </a:r>
          </a:p>
          <a:p>
            <a:pPr marL="228600" indent="-228600">
              <a:spcBef>
                <a:spcPts val="0"/>
              </a:spcBef>
              <a:buSzPct val="100000"/>
            </a:pPr>
            <a:endParaRPr lang="en-US" sz="3200" dirty="0"/>
          </a:p>
          <a:p>
            <a:pPr marL="228600" indent="-228600">
              <a:spcBef>
                <a:spcPts val="0"/>
              </a:spcBef>
              <a:buSzPct val="100000"/>
            </a:pPr>
            <a:r>
              <a:rPr lang="en-US" sz="3200" dirty="0"/>
              <a:t>50 uses of Bravo in DMPTool.org</a:t>
            </a:r>
          </a:p>
          <a:p>
            <a:pPr marL="0" indent="0">
              <a:spcBef>
                <a:spcPts val="0"/>
              </a:spcBef>
              <a:buSzPct val="100000"/>
              <a:buNone/>
            </a:pPr>
            <a:endParaRPr dirty="0"/>
          </a:p>
          <a:p>
            <a:pPr marL="228600" indent="-77470">
              <a:buSzPct val="100000"/>
              <a:buNone/>
            </a:pPr>
            <a:endParaRPr dirty="0"/>
          </a:p>
        </p:txBody>
      </p:sp>
      <p:pic>
        <p:nvPicPr>
          <p:cNvPr id="112" name="Google Shape;112;p8" descr="Screenshot of DMP Tool Sign in/Sign up page"/>
          <p:cNvPicPr preferRelativeResize="0"/>
          <p:nvPr/>
        </p:nvPicPr>
        <p:blipFill>
          <a:blip r:embed="rId3">
            <a:alphaModFix/>
          </a:blip>
          <a:stretch>
            <a:fillRect/>
          </a:stretch>
        </p:blipFill>
        <p:spPr>
          <a:xfrm>
            <a:off x="4131076" y="1864311"/>
            <a:ext cx="7439487" cy="41902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EE85-CFBB-4A58-8D87-0B60BCD255D9}"/>
              </a:ext>
            </a:extLst>
          </p:cNvPr>
          <p:cNvSpPr>
            <a:spLocks noGrp="1"/>
          </p:cNvSpPr>
          <p:nvPr>
            <p:ph type="title"/>
          </p:nvPr>
        </p:nvSpPr>
        <p:spPr/>
        <p:txBody>
          <a:bodyPr/>
          <a:lstStyle/>
          <a:p>
            <a:r>
              <a:rPr lang="en-US" dirty="0"/>
              <a:t>Pilot Phase 2: Cost Policies</a:t>
            </a:r>
          </a:p>
        </p:txBody>
      </p:sp>
      <p:sp>
        <p:nvSpPr>
          <p:cNvPr id="3" name="Text Placeholder 2">
            <a:extLst>
              <a:ext uri="{FF2B5EF4-FFF2-40B4-BE49-F238E27FC236}">
                <a16:creationId xmlns:a16="http://schemas.microsoft.com/office/drawing/2014/main" id="{1AB19132-A118-4A94-A35E-621081DFEE79}"/>
              </a:ext>
            </a:extLst>
          </p:cNvPr>
          <p:cNvSpPr>
            <a:spLocks noGrp="1"/>
          </p:cNvSpPr>
          <p:nvPr>
            <p:ph type="body" idx="1"/>
          </p:nvPr>
        </p:nvSpPr>
        <p:spPr/>
        <p:txBody>
          <a:bodyPr/>
          <a:lstStyle/>
          <a:p>
            <a:r>
              <a:rPr lang="en-US" sz="3600" dirty="0"/>
              <a:t>Establish common cost principles, identify types of costs required, and determine how to identify additional/unforeseen costs that may be required to meet the spirit of the data sharing policy.</a:t>
            </a:r>
          </a:p>
          <a:p>
            <a:r>
              <a:rPr lang="en-US" sz="3600" dirty="0"/>
              <a:t>Planning phase has begun!</a:t>
            </a:r>
            <a:endParaRPr lang="en-US" dirty="0"/>
          </a:p>
        </p:txBody>
      </p:sp>
    </p:spTree>
    <p:extLst>
      <p:ext uri="{BB962C8B-B14F-4D97-AF65-F5344CB8AC3E}">
        <p14:creationId xmlns:p14="http://schemas.microsoft.com/office/powerpoint/2010/main" val="3615665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8569-2E73-4F29-8622-B27AA3DB5A10}"/>
              </a:ext>
            </a:extLst>
          </p:cNvPr>
          <p:cNvSpPr>
            <a:spLocks noGrp="1"/>
          </p:cNvSpPr>
          <p:nvPr>
            <p:ph type="title"/>
          </p:nvPr>
        </p:nvSpPr>
        <p:spPr/>
        <p:txBody>
          <a:bodyPr/>
          <a:lstStyle/>
          <a:p>
            <a:r>
              <a:rPr lang="en-US" dirty="0"/>
              <a:t>Initial Qualitative Feedback</a:t>
            </a:r>
          </a:p>
        </p:txBody>
      </p:sp>
      <p:sp>
        <p:nvSpPr>
          <p:cNvPr id="3" name="Text Placeholder 2">
            <a:extLst>
              <a:ext uri="{FF2B5EF4-FFF2-40B4-BE49-F238E27FC236}">
                <a16:creationId xmlns:a16="http://schemas.microsoft.com/office/drawing/2014/main" id="{D8509958-06A0-422D-9E9E-9FE9288A8F05}"/>
              </a:ext>
            </a:extLst>
          </p:cNvPr>
          <p:cNvSpPr>
            <a:spLocks noGrp="1"/>
          </p:cNvSpPr>
          <p:nvPr>
            <p:ph type="body" idx="1"/>
          </p:nvPr>
        </p:nvSpPr>
        <p:spPr/>
        <p:txBody>
          <a:bodyPr>
            <a:normAutofit/>
          </a:bodyPr>
          <a:lstStyle/>
          <a:p>
            <a:r>
              <a:rPr lang="en-US" dirty="0"/>
              <a:t>In order of prevalence:</a:t>
            </a:r>
          </a:p>
          <a:p>
            <a:pPr lvl="1"/>
            <a:r>
              <a:rPr lang="en-US" dirty="0"/>
              <a:t>Technical issues trying to use the template</a:t>
            </a:r>
          </a:p>
          <a:p>
            <a:pPr lvl="1"/>
            <a:r>
              <a:rPr lang="en-US" dirty="0"/>
              <a:t>Generally need more guidance on the level of detail required, instructions on how to complete the plan, and information on what meets data management and sharing best practices</a:t>
            </a:r>
          </a:p>
          <a:p>
            <a:pPr lvl="2"/>
            <a:r>
              <a:rPr lang="en-US" sz="2400" dirty="0">
                <a:solidFill>
                  <a:schemeClr val="accent4">
                    <a:lumMod val="75000"/>
                  </a:schemeClr>
                </a:solidFill>
              </a:rPr>
              <a:t>Specifically, more guidance needed when using secondary data</a:t>
            </a:r>
          </a:p>
          <a:p>
            <a:pPr lvl="1"/>
            <a:r>
              <a:rPr lang="en-US" dirty="0"/>
              <a:t>The pilot templates seem more targeted towards human subjects research</a:t>
            </a:r>
          </a:p>
          <a:p>
            <a:pPr lvl="1"/>
            <a:r>
              <a:rPr lang="en-US" dirty="0"/>
              <a:t>It is very difficult to know some of the requested information at the proposal stage</a:t>
            </a:r>
          </a:p>
          <a:p>
            <a:pPr lvl="1"/>
            <a:r>
              <a:rPr lang="en-US" dirty="0"/>
              <a:t>The plan seems long and requests potentially redundant information</a:t>
            </a:r>
          </a:p>
        </p:txBody>
      </p:sp>
    </p:spTree>
    <p:extLst>
      <p:ext uri="{BB962C8B-B14F-4D97-AF65-F5344CB8AC3E}">
        <p14:creationId xmlns:p14="http://schemas.microsoft.com/office/powerpoint/2010/main" val="41251353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7B64B-D0BD-493A-A948-A5537CDB0FE2}"/>
              </a:ext>
            </a:extLst>
          </p:cNvPr>
          <p:cNvSpPr>
            <a:spLocks noGrp="1"/>
          </p:cNvSpPr>
          <p:nvPr>
            <p:ph type="title"/>
          </p:nvPr>
        </p:nvSpPr>
        <p:spPr/>
        <p:txBody>
          <a:bodyPr/>
          <a:lstStyle/>
          <a:p>
            <a:r>
              <a:rPr lang="en-US" dirty="0"/>
              <a:t>Interested in joining?</a:t>
            </a:r>
          </a:p>
        </p:txBody>
      </p:sp>
      <p:sp>
        <p:nvSpPr>
          <p:cNvPr id="3" name="Text Placeholder 2">
            <a:extLst>
              <a:ext uri="{FF2B5EF4-FFF2-40B4-BE49-F238E27FC236}">
                <a16:creationId xmlns:a16="http://schemas.microsoft.com/office/drawing/2014/main" id="{C22BFE33-E333-4EFE-ACB7-F928C8CA6D23}"/>
              </a:ext>
            </a:extLst>
          </p:cNvPr>
          <p:cNvSpPr>
            <a:spLocks noGrp="1"/>
          </p:cNvSpPr>
          <p:nvPr>
            <p:ph type="body" idx="1"/>
          </p:nvPr>
        </p:nvSpPr>
        <p:spPr>
          <a:xfrm>
            <a:off x="639192" y="1825625"/>
            <a:ext cx="6658253" cy="4351338"/>
          </a:xfrm>
        </p:spPr>
        <p:txBody>
          <a:bodyPr>
            <a:normAutofit/>
          </a:bodyPr>
          <a:lstStyle/>
          <a:p>
            <a:r>
              <a:rPr lang="en-US" sz="3200" dirty="0"/>
              <a:t>The Pilot is still accepting new participating organizations!</a:t>
            </a:r>
          </a:p>
          <a:p>
            <a:endParaRPr lang="en-US" sz="3200" dirty="0"/>
          </a:p>
          <a:p>
            <a:r>
              <a:rPr lang="en-US" sz="3200" dirty="0"/>
              <a:t>Email </a:t>
            </a:r>
            <a:r>
              <a:rPr lang="en-US" sz="3200" dirty="0">
                <a:hlinkClick r:id="rId2"/>
              </a:rPr>
              <a:t>NIHDMSPilot@thefdp.org</a:t>
            </a:r>
            <a:r>
              <a:rPr lang="en-US" sz="3200" dirty="0"/>
              <a:t> to request a copy of the pilot MOU for review and signature</a:t>
            </a:r>
          </a:p>
        </p:txBody>
      </p:sp>
      <p:pic>
        <p:nvPicPr>
          <p:cNvPr id="5" name="Picture 4" descr="Cat wearing a tie with text &quot;Sign me up right meow&quot;">
            <a:extLst>
              <a:ext uri="{FF2B5EF4-FFF2-40B4-BE49-F238E27FC236}">
                <a16:creationId xmlns:a16="http://schemas.microsoft.com/office/drawing/2014/main" id="{5729D358-9AAB-4AD4-AAE2-3BCD319BE92C}"/>
              </a:ext>
            </a:extLst>
          </p:cNvPr>
          <p:cNvPicPr>
            <a:picLocks noChangeAspect="1"/>
          </p:cNvPicPr>
          <p:nvPr/>
        </p:nvPicPr>
        <p:blipFill>
          <a:blip r:embed="rId3"/>
          <a:stretch>
            <a:fillRect/>
          </a:stretch>
        </p:blipFill>
        <p:spPr>
          <a:xfrm>
            <a:off x="7895369" y="1976546"/>
            <a:ext cx="3486012" cy="3486012"/>
          </a:xfrm>
          <a:prstGeom prst="rect">
            <a:avLst/>
          </a:prstGeom>
        </p:spPr>
      </p:pic>
      <p:sp>
        <p:nvSpPr>
          <p:cNvPr id="7" name="TextBox 6">
            <a:extLst>
              <a:ext uri="{FF2B5EF4-FFF2-40B4-BE49-F238E27FC236}">
                <a16:creationId xmlns:a16="http://schemas.microsoft.com/office/drawing/2014/main" id="{9BEE7E3D-876A-49BC-830D-24486544669B}"/>
              </a:ext>
            </a:extLst>
          </p:cNvPr>
          <p:cNvSpPr txBox="1"/>
          <p:nvPr/>
        </p:nvSpPr>
        <p:spPr>
          <a:xfrm>
            <a:off x="2152650" y="5984240"/>
            <a:ext cx="8034338" cy="461665"/>
          </a:xfrm>
          <a:prstGeom prst="rect">
            <a:avLst/>
          </a:prstGeom>
          <a:noFill/>
        </p:spPr>
        <p:txBody>
          <a:bodyPr wrap="square" rtlCol="0">
            <a:spAutoFit/>
          </a:bodyPr>
          <a:lstStyle/>
          <a:p>
            <a:r>
              <a:rPr lang="en-US" sz="2400" i="1" dirty="0">
                <a:solidFill>
                  <a:schemeClr val="accent1">
                    <a:lumMod val="50000"/>
                  </a:schemeClr>
                </a:solidFill>
              </a:rPr>
              <a:t>*Participation is not limited to FDP member organizations</a:t>
            </a:r>
          </a:p>
        </p:txBody>
      </p:sp>
    </p:spTree>
    <p:extLst>
      <p:ext uri="{BB962C8B-B14F-4D97-AF65-F5344CB8AC3E}">
        <p14:creationId xmlns:p14="http://schemas.microsoft.com/office/powerpoint/2010/main" val="420099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SzPts val="4400"/>
            </a:pPr>
            <a:r>
              <a:rPr lang="en-US"/>
              <a:t>Discussion/Q&amp;A</a:t>
            </a:r>
            <a:endParaRPr/>
          </a:p>
        </p:txBody>
      </p:sp>
      <p:sp>
        <p:nvSpPr>
          <p:cNvPr id="151" name="Google Shape;151;p12"/>
          <p:cNvSpPr txBox="1">
            <a:spLocks noGrp="1"/>
          </p:cNvSpPr>
          <p:nvPr>
            <p:ph type="body" idx="1"/>
          </p:nvPr>
        </p:nvSpPr>
        <p:spPr>
          <a:xfrm>
            <a:off x="781235" y="1825625"/>
            <a:ext cx="10572565" cy="4351338"/>
          </a:xfrm>
          <a:prstGeom prst="rect">
            <a:avLst/>
          </a:prstGeom>
          <a:noFill/>
          <a:ln>
            <a:noFill/>
          </a:ln>
        </p:spPr>
        <p:txBody>
          <a:bodyPr spcFirstLastPara="1" wrap="square" lIns="91425" tIns="45700" rIns="91425" bIns="45700" anchor="t" anchorCtr="0">
            <a:normAutofit/>
          </a:bodyPr>
          <a:lstStyle/>
          <a:p>
            <a:pPr marL="0" indent="0" algn="ctr">
              <a:spcBef>
                <a:spcPts val="0"/>
              </a:spcBef>
              <a:buSzPts val="4000"/>
              <a:buNone/>
            </a:pPr>
            <a:endParaRPr sz="4000" dirty="0"/>
          </a:p>
          <a:p>
            <a:pPr marL="0" indent="0" algn="ctr">
              <a:buSzPts val="4000"/>
              <a:buNone/>
            </a:pPr>
            <a:r>
              <a:rPr lang="en-US" sz="4400" dirty="0"/>
              <a:t>Questions?  Concerns?  Suggestions? </a:t>
            </a:r>
            <a:endParaRPr sz="4400" dirty="0"/>
          </a:p>
          <a:p>
            <a:pPr marL="0" indent="0" algn="ctr">
              <a:buSzPts val="4000"/>
              <a:buNone/>
            </a:pPr>
            <a:r>
              <a:rPr lang="en-US" sz="4400" dirty="0"/>
              <a:t> </a:t>
            </a:r>
            <a:endParaRPr sz="4400" dirty="0"/>
          </a:p>
          <a:p>
            <a:pPr marL="0" indent="0" algn="ctr">
              <a:buSzPts val="4000"/>
              <a:buNone/>
            </a:pPr>
            <a:r>
              <a:rPr lang="en-US" sz="4400" dirty="0"/>
              <a:t>Contact </a:t>
            </a:r>
            <a:r>
              <a:rPr lang="en-US" sz="4400" u="sng" dirty="0">
                <a:solidFill>
                  <a:srgbClr val="4A86E8"/>
                </a:solidFill>
                <a:hlinkClick r:id="rId3">
                  <a:extLst>
                    <a:ext uri="{A12FA001-AC4F-418D-AE19-62706E023703}">
                      <ahyp:hlinkClr xmlns:ahyp="http://schemas.microsoft.com/office/drawing/2018/hyperlinkcolor" val="tx"/>
                    </a:ext>
                  </a:extLst>
                </a:hlinkClick>
              </a:rPr>
              <a:t>NIHDMSPilot@thefdp.org</a:t>
            </a:r>
            <a:r>
              <a:rPr lang="en-US" sz="4400" dirty="0">
                <a:solidFill>
                  <a:srgbClr val="4A86E8"/>
                </a:solidFill>
              </a:rPr>
              <a:t> </a:t>
            </a:r>
            <a:r>
              <a:rPr lang="en-US" sz="4400" dirty="0"/>
              <a:t> </a:t>
            </a:r>
            <a:endParaRPr sz="4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BB811-25F8-453C-9E3B-231408987814}"/>
              </a:ext>
            </a:extLst>
          </p:cNvPr>
          <p:cNvSpPr>
            <a:spLocks noGrp="1"/>
          </p:cNvSpPr>
          <p:nvPr>
            <p:ph type="title"/>
          </p:nvPr>
        </p:nvSpPr>
        <p:spPr/>
        <p:txBody>
          <a:bodyPr/>
          <a:lstStyle/>
          <a:p>
            <a:r>
              <a:rPr lang="en-US" dirty="0"/>
              <a:t>Where to find the templates?</a:t>
            </a:r>
          </a:p>
        </p:txBody>
      </p:sp>
      <p:pic>
        <p:nvPicPr>
          <p:cNvPr id="6" name="Picture 5" descr="Template selection form with questions:&#10;-What research project are you planning&#10;-Select the primary research organization&#10;-Select the primary funding organization&#10;-Which DMP template would you like to use?">
            <a:extLst>
              <a:ext uri="{FF2B5EF4-FFF2-40B4-BE49-F238E27FC236}">
                <a16:creationId xmlns:a16="http://schemas.microsoft.com/office/drawing/2014/main" id="{53F847A9-7EAE-487B-9030-2CD939CA3877}"/>
              </a:ext>
            </a:extLst>
          </p:cNvPr>
          <p:cNvPicPr>
            <a:picLocks noChangeAspect="1"/>
          </p:cNvPicPr>
          <p:nvPr/>
        </p:nvPicPr>
        <p:blipFill>
          <a:blip r:embed="rId2"/>
          <a:stretch>
            <a:fillRect/>
          </a:stretch>
        </p:blipFill>
        <p:spPr>
          <a:xfrm>
            <a:off x="6001905" y="1788200"/>
            <a:ext cx="5184770" cy="4541577"/>
          </a:xfrm>
          <a:prstGeom prst="rect">
            <a:avLst/>
          </a:prstGeom>
        </p:spPr>
      </p:pic>
      <p:sp>
        <p:nvSpPr>
          <p:cNvPr id="2" name="TextBox 1">
            <a:extLst>
              <a:ext uri="{FF2B5EF4-FFF2-40B4-BE49-F238E27FC236}">
                <a16:creationId xmlns:a16="http://schemas.microsoft.com/office/drawing/2014/main" id="{2A29E52A-6B0A-447F-895B-8B7235BA6C6F}"/>
              </a:ext>
            </a:extLst>
          </p:cNvPr>
          <p:cNvSpPr txBox="1"/>
          <p:nvPr/>
        </p:nvSpPr>
        <p:spPr>
          <a:xfrm>
            <a:off x="499377" y="1974634"/>
            <a:ext cx="5093555" cy="3857659"/>
          </a:xfrm>
          <a:prstGeom prst="rect">
            <a:avLst/>
          </a:prstGeom>
          <a:noFill/>
        </p:spPr>
        <p:txBody>
          <a:bodyPr wrap="square" rtlCol="0">
            <a:spAutoFit/>
          </a:bodyPr>
          <a:lstStyle/>
          <a:p>
            <a:pPr marL="457200" indent="-457200">
              <a:lnSpc>
                <a:spcPct val="110000"/>
              </a:lnSpc>
              <a:buClr>
                <a:srgbClr val="005388"/>
              </a:buClr>
              <a:buSzPts val="1800"/>
              <a:buFont typeface="Arial" panose="020B0604020202020204" pitchFamily="34" charset="0"/>
              <a:buChar char="•"/>
              <a:defRPr/>
            </a:pPr>
            <a:r>
              <a:rPr lang="en-US" sz="2800" dirty="0">
                <a:solidFill>
                  <a:srgbClr val="005388"/>
                </a:solidFill>
                <a:latin typeface="Calibri" panose="020F0502020204030204" pitchFamily="34" charset="0"/>
                <a:ea typeface="Calibri" panose="020F0502020204030204" pitchFamily="34" charset="0"/>
                <a:cs typeface="Calibri"/>
                <a:sym typeface="Calibri"/>
              </a:rPr>
              <a:t>A</a:t>
            </a:r>
            <a:r>
              <a:rPr lang="en-US" sz="2800" dirty="0" err="1">
                <a:solidFill>
                  <a:srgbClr val="005388"/>
                </a:solidFill>
                <a:latin typeface="Calibri" panose="020F0502020204030204" pitchFamily="34" charset="0"/>
                <a:ea typeface="Calibri" panose="020F0502020204030204" pitchFamily="34" charset="0"/>
                <a:cs typeface="Calibri"/>
                <a:sym typeface="Calibri"/>
              </a:rPr>
              <a:t>vailable</a:t>
            </a:r>
            <a:r>
              <a:rPr lang="en-US" sz="2800" dirty="0">
                <a:solidFill>
                  <a:srgbClr val="005388"/>
                </a:solidFill>
                <a:latin typeface="Calibri" panose="020F0502020204030204" pitchFamily="34" charset="0"/>
                <a:ea typeface="Calibri" panose="020F0502020204030204" pitchFamily="34" charset="0"/>
                <a:cs typeface="Calibri"/>
                <a:sym typeface="Calibri"/>
              </a:rPr>
              <a:t> for download from the Pilot webpage: </a:t>
            </a:r>
            <a:r>
              <a:rPr lang="en-US" sz="2800" dirty="0">
                <a:solidFill>
                  <a:srgbClr val="005388"/>
                </a:solidFill>
                <a:latin typeface="Calibri" panose="020F0502020204030204" pitchFamily="34" charset="0"/>
                <a:ea typeface="Calibri" panose="020F0502020204030204" pitchFamily="34" charset="0"/>
                <a:cs typeface="Calibri"/>
                <a:sym typeface="Calibri"/>
                <a:hlinkClick r:id="rId3"/>
              </a:rPr>
              <a:t>https://thefdp.org/demonstrations-resources/nih-data-management-sharing-pilot/</a:t>
            </a:r>
            <a:endParaRPr lang="en-US" sz="2800" dirty="0">
              <a:solidFill>
                <a:srgbClr val="005388"/>
              </a:solidFill>
              <a:latin typeface="Calibri" panose="020F0502020204030204" pitchFamily="34" charset="0"/>
              <a:ea typeface="Calibri" panose="020F0502020204030204" pitchFamily="34" charset="0"/>
              <a:cs typeface="Calibri"/>
              <a:sym typeface="Calibri"/>
            </a:endParaRPr>
          </a:p>
          <a:p>
            <a:pPr marL="457200" indent="-457200">
              <a:lnSpc>
                <a:spcPct val="110000"/>
              </a:lnSpc>
              <a:buClr>
                <a:srgbClr val="005388"/>
              </a:buClr>
              <a:buSzPts val="1800"/>
              <a:buFont typeface="Arial" panose="020B0604020202020204" pitchFamily="34" charset="0"/>
              <a:buChar char="•"/>
              <a:defRPr/>
            </a:pPr>
            <a:endParaRPr lang="en-US" sz="2800" dirty="0">
              <a:solidFill>
                <a:srgbClr val="005388"/>
              </a:solidFill>
              <a:latin typeface="Calibri" panose="020F0502020204030204" pitchFamily="34" charset="0"/>
              <a:cs typeface="Calibri"/>
              <a:sym typeface="Calibri"/>
            </a:endParaRPr>
          </a:p>
          <a:p>
            <a:pPr marL="457200" indent="-457200">
              <a:lnSpc>
                <a:spcPct val="110000"/>
              </a:lnSpc>
              <a:buClr>
                <a:srgbClr val="005388"/>
              </a:buClr>
              <a:buSzPts val="1800"/>
              <a:buFont typeface="Arial" panose="020B0604020202020204" pitchFamily="34" charset="0"/>
              <a:buChar char="•"/>
              <a:defRPr/>
            </a:pPr>
            <a:r>
              <a:rPr lang="en-US" sz="2800" dirty="0">
                <a:solidFill>
                  <a:srgbClr val="005388"/>
                </a:solidFill>
                <a:latin typeface="Calibri" panose="020F0502020204030204" pitchFamily="34" charset="0"/>
                <a:cs typeface="Calibri"/>
                <a:sym typeface="Calibri"/>
              </a:rPr>
              <a:t>Also available via </a:t>
            </a:r>
            <a:r>
              <a:rPr lang="en-US" sz="2800" dirty="0">
                <a:solidFill>
                  <a:srgbClr val="005388"/>
                </a:solidFill>
                <a:latin typeface="Calibri" panose="020F0502020204030204" pitchFamily="34" charset="0"/>
                <a:cs typeface="Calibri"/>
                <a:sym typeface="Calibri"/>
                <a:hlinkClick r:id="rId4"/>
              </a:rPr>
              <a:t>https://dmptool.org/</a:t>
            </a:r>
            <a:r>
              <a:rPr lang="en-US" sz="2800" dirty="0">
                <a:solidFill>
                  <a:srgbClr val="005388"/>
                </a:solidFill>
                <a:latin typeface="Calibri" panose="020F0502020204030204" pitchFamily="34" charset="0"/>
                <a:cs typeface="Calibri"/>
                <a:sym typeface="Calibri"/>
              </a:rPr>
              <a:t> </a:t>
            </a:r>
            <a:endParaRPr lang="en-US" sz="2800" dirty="0"/>
          </a:p>
        </p:txBody>
      </p:sp>
    </p:spTree>
    <p:extLst>
      <p:ext uri="{BB962C8B-B14F-4D97-AF65-F5344CB8AC3E}">
        <p14:creationId xmlns:p14="http://schemas.microsoft.com/office/powerpoint/2010/main" val="1350326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0002-B611-4A73-ACF3-CDDDCAF48880}"/>
              </a:ext>
            </a:extLst>
          </p:cNvPr>
          <p:cNvSpPr>
            <a:spLocks noGrp="1"/>
          </p:cNvSpPr>
          <p:nvPr>
            <p:ph type="title"/>
          </p:nvPr>
        </p:nvSpPr>
        <p:spPr/>
        <p:txBody>
          <a:bodyPr/>
          <a:lstStyle/>
          <a:p>
            <a:r>
              <a:rPr lang="en-US" dirty="0"/>
              <a:t>Other Relevant FDP Resources</a:t>
            </a:r>
          </a:p>
        </p:txBody>
      </p:sp>
      <p:sp>
        <p:nvSpPr>
          <p:cNvPr id="3" name="Text Placeholder 2">
            <a:extLst>
              <a:ext uri="{FF2B5EF4-FFF2-40B4-BE49-F238E27FC236}">
                <a16:creationId xmlns:a16="http://schemas.microsoft.com/office/drawing/2014/main" id="{A06A44EA-4105-470F-B7DE-B127058E2CCC}"/>
              </a:ext>
            </a:extLst>
          </p:cNvPr>
          <p:cNvSpPr>
            <a:spLocks noGrp="1"/>
          </p:cNvSpPr>
          <p:nvPr>
            <p:ph type="body" idx="1"/>
          </p:nvPr>
        </p:nvSpPr>
        <p:spPr>
          <a:xfrm>
            <a:off x="838200" y="1652005"/>
            <a:ext cx="10515600" cy="4983547"/>
          </a:xfrm>
        </p:spPr>
        <p:txBody>
          <a:bodyPr>
            <a:normAutofit fontScale="85000" lnSpcReduction="20000"/>
          </a:bodyPr>
          <a:lstStyle/>
          <a:p>
            <a:r>
              <a:rPr lang="en-US" sz="3300" dirty="0"/>
              <a:t>FDP Data Transfer and Use Agreement (DTUA) templates and samples</a:t>
            </a:r>
          </a:p>
          <a:p>
            <a:pPr lvl="1"/>
            <a:r>
              <a:rPr lang="en-US" sz="2800" dirty="0"/>
              <a:t>Created to increase consistency in terms and format of DTUAs, thus reducing associated administrative burden and negotiations.</a:t>
            </a:r>
          </a:p>
          <a:p>
            <a:pPr lvl="1"/>
            <a:r>
              <a:rPr lang="en-US" sz="2800" dirty="0"/>
              <a:t>Templates, samples, and guidance resources available at: </a:t>
            </a:r>
            <a:r>
              <a:rPr lang="en-US" sz="2800" dirty="0">
                <a:hlinkClick r:id="rId2"/>
              </a:rPr>
              <a:t>https://thefdp.org/demonstrations-resources/dtuas/</a:t>
            </a:r>
            <a:endParaRPr lang="en-US" sz="2800" dirty="0"/>
          </a:p>
          <a:p>
            <a:pPr lvl="1"/>
            <a:r>
              <a:rPr lang="en-US" sz="2800" dirty="0"/>
              <a:t>Contact the DTUA Working Group at </a:t>
            </a:r>
            <a:r>
              <a:rPr lang="en-US" sz="2800" dirty="0">
                <a:hlinkClick r:id="rId3"/>
              </a:rPr>
              <a:t>DTUA@thefdp.org</a:t>
            </a:r>
            <a:r>
              <a:rPr lang="en-US" sz="2800" dirty="0"/>
              <a:t> </a:t>
            </a:r>
          </a:p>
          <a:p>
            <a:pPr marL="571500" lvl="1" indent="0">
              <a:buNone/>
            </a:pPr>
            <a:endParaRPr lang="en-US" sz="2800" dirty="0"/>
          </a:p>
          <a:p>
            <a:r>
              <a:rPr lang="en-US" sz="3300" dirty="0"/>
              <a:t>Data Stewardship Subcommittee also working on other resources to support compliant data sharing, such as collaborating with Subawards Subcommittee on DMS Plans in the Subaward Agreement</a:t>
            </a:r>
          </a:p>
          <a:p>
            <a:pPr lvl="1"/>
            <a:r>
              <a:rPr lang="en-US" sz="2800" dirty="0"/>
              <a:t>For more information, see </a:t>
            </a:r>
            <a:r>
              <a:rPr lang="en-US" sz="2800" dirty="0">
                <a:hlinkClick r:id="rId4"/>
              </a:rPr>
              <a:t>https://thefdp.org/committees-subcommittees/research-compliance-committee/data-stewardship-subcommittee/</a:t>
            </a:r>
            <a:r>
              <a:rPr lang="en-US" sz="2800" dirty="0"/>
              <a:t> </a:t>
            </a:r>
          </a:p>
        </p:txBody>
      </p:sp>
    </p:spTree>
    <p:extLst>
      <p:ext uri="{BB962C8B-B14F-4D97-AF65-F5344CB8AC3E}">
        <p14:creationId xmlns:p14="http://schemas.microsoft.com/office/powerpoint/2010/main" val="332316705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ICHD_NIH_Blue_PPT_Template_WS">
  <a:themeElements>
    <a:clrScheme name="Custom 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954F71"/>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ctr">
          <a:defRPr sz="2000" dirty="0" smtClean="0"/>
        </a:defPPr>
      </a:lstStyle>
    </a:txDef>
  </a:objectDefaults>
  <a:extraClrSchemeLst/>
  <a:extLst>
    <a:ext uri="{05A4C25C-085E-4340-85A3-A5531E510DB2}">
      <thm15:themeFamily xmlns:thm15="http://schemas.microsoft.com/office/thememl/2012/main" name="NICHD_NIH_Blue_PPT_Template_WS" id="{317F4D5F-FFA2-45F3-8514-4B4F38EB398E}" vid="{836B5DDD-76DE-4CEA-B9FE-938B7A71FF4D}"/>
    </a:ext>
  </a:extLst>
</a:theme>
</file>

<file path=ppt/theme/theme4.xml><?xml version="1.0" encoding="utf-8"?>
<a:theme xmlns:a="http://schemas.openxmlformats.org/drawingml/2006/main" name="1_NICHD_NIH_Blue_PPT_Template_WS">
  <a:themeElements>
    <a:clrScheme name="Custom 6">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954F71"/>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lgn="ctr">
          <a:defRPr sz="2000" dirty="0" smtClean="0"/>
        </a:defPPr>
      </a:lstStyle>
    </a:txDef>
  </a:objectDefaults>
  <a:extraClrSchemeLst/>
  <a:extLst>
    <a:ext uri="{05A4C25C-085E-4340-85A3-A5531E510DB2}">
      <thm15:themeFamily xmlns:thm15="http://schemas.microsoft.com/office/thememl/2012/main" name="Presentation4" id="{EC99A2D4-7C78-5F49-8E46-737D3E7D891F}" vid="{CCB73688-5F0E-3A48-9755-392389872CB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CI PPT Template 16x9 GRAY">
  <a:themeElements>
    <a:clrScheme name="NCI Colors Theme">
      <a:dk1>
        <a:srgbClr val="606060"/>
      </a:dk1>
      <a:lt1>
        <a:srgbClr val="FFFFFF"/>
      </a:lt1>
      <a:dk2>
        <a:srgbClr val="BB0E3D"/>
      </a:dk2>
      <a:lt2>
        <a:srgbClr val="FFFFFF"/>
      </a:lt2>
      <a:accent1>
        <a:srgbClr val="BB0E3D"/>
      </a:accent1>
      <a:accent2>
        <a:srgbClr val="606060"/>
      </a:accent2>
      <a:accent3>
        <a:srgbClr val="123E57"/>
      </a:accent3>
      <a:accent4>
        <a:srgbClr val="2A71A5"/>
      </a:accent4>
      <a:accent5>
        <a:srgbClr val="178DA9"/>
      </a:accent5>
      <a:accent6>
        <a:srgbClr val="009999"/>
      </a:accent6>
      <a:hlink>
        <a:srgbClr val="3F54C9"/>
      </a:hlink>
      <a:folHlink>
        <a:srgbClr val="606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SharedWithUsers xmlns="9c26b516-99a2-46e9-9f5e-24cd0ed530a5">
      <UserInfo>
        <DisplayName>Biondi, Kimberly (NIH/OD) [C]</DisplayName>
        <AccountId>90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5" ma:contentTypeDescription="Create a new document." ma:contentTypeScope="" ma:versionID="1dee76f3a79c2d0cea96b6984b592e86">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914f7f4c19cde13f04d2c60eb018494"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E7264D-E06F-494B-9224-D152AB36085D}">
  <ds:schemaRefs>
    <ds:schemaRef ds:uri="http://schemas.microsoft.com/office/2006/metadata/properties"/>
    <ds:schemaRef ds:uri="http://schemas.microsoft.com/office/infopath/2007/PartnerControls"/>
    <ds:schemaRef ds:uri="9c26b516-99a2-46e9-9f5e-24cd0ed530a5"/>
    <ds:schemaRef ds:uri="989998f2-a2b7-4b44-82b6-b98408f16ef8"/>
  </ds:schemaRefs>
</ds:datastoreItem>
</file>

<file path=customXml/itemProps2.xml><?xml version="1.0" encoding="utf-8"?>
<ds:datastoreItem xmlns:ds="http://schemas.openxmlformats.org/officeDocument/2006/customXml" ds:itemID="{730EC428-2674-4DF0-8AD0-2769FEDA2B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9998f2-a2b7-4b44-82b6-b98408f16ef8"/>
    <ds:schemaRef ds:uri="9c26b516-99a2-46e9-9f5e-24cd0ed53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4F8F92-AA53-45A3-B3C0-AFE3B4BC5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1429</TotalTime>
  <Words>6210</Words>
  <Application>Microsoft Office PowerPoint</Application>
  <PresentationFormat>Widescreen</PresentationFormat>
  <Paragraphs>756</Paragraphs>
  <Slides>72</Slides>
  <Notes>43</Notes>
  <HiddenSlides>0</HiddenSlides>
  <MMClips>0</MMClips>
  <ScaleCrop>false</ScaleCrop>
  <HeadingPairs>
    <vt:vector size="4" baseType="variant">
      <vt:variant>
        <vt:lpstr>Theme</vt:lpstr>
      </vt:variant>
      <vt:variant>
        <vt:i4>7</vt:i4>
      </vt:variant>
      <vt:variant>
        <vt:lpstr>Slide Titles</vt:lpstr>
      </vt:variant>
      <vt:variant>
        <vt:i4>72</vt:i4>
      </vt:variant>
    </vt:vector>
  </HeadingPairs>
  <TitlesOfParts>
    <vt:vector size="79" baseType="lpstr">
      <vt:lpstr>Office Theme</vt:lpstr>
      <vt:lpstr>1_office theme</vt:lpstr>
      <vt:lpstr>NICHD_NIH_Blue_PPT_Template_WS</vt:lpstr>
      <vt:lpstr>1_NICHD_NIH_Blue_PPT_Template_WS</vt:lpstr>
      <vt:lpstr>2_Office Theme</vt:lpstr>
      <vt:lpstr>NCI PPT Template 16x9 GRAY</vt:lpstr>
      <vt:lpstr>3_Office Theme</vt:lpstr>
      <vt:lpstr>NIH Data Management and Sharing Pilot</vt:lpstr>
      <vt:lpstr>Meeting Agenda</vt:lpstr>
      <vt:lpstr>What is the Federal Demonstration Partnership (FDP)?</vt:lpstr>
      <vt:lpstr>Current FDP Membership</vt:lpstr>
      <vt:lpstr>Pilot Background</vt:lpstr>
      <vt:lpstr>Pilot Phase 1: NIH DMS Plan Template Pilot</vt:lpstr>
      <vt:lpstr>Pilot Phase 2: Cost Policies</vt:lpstr>
      <vt:lpstr>Where to find the templates?</vt:lpstr>
      <vt:lpstr>Other Relevant FDP Resources</vt:lpstr>
      <vt:lpstr>NIH Preliminary Observations from DMS Plan Submissions</vt:lpstr>
      <vt:lpstr>NICHD Data Management &amp; Sharing (DMS) Plans Federal Demonstration Partnership DMS Town Hall</vt:lpstr>
      <vt:lpstr>NICHD is committed to promoting data sharing to accelerate scientific progress </vt:lpstr>
      <vt:lpstr>NICHD DMS Plan Assessment Exercise  Timeline (2023)</vt:lpstr>
      <vt:lpstr>Preliminary Observations: Recurring Issues </vt:lpstr>
      <vt:lpstr>NICHD DMS Plans: Overall Tips </vt:lpstr>
      <vt:lpstr>Tips: Which data </vt:lpstr>
      <vt:lpstr>Tips: Where to share data </vt:lpstr>
      <vt:lpstr>Tips: How to share</vt:lpstr>
      <vt:lpstr>Tips: Justifiable Limitations or Delays</vt:lpstr>
      <vt:lpstr>Tips: DMS Budget</vt:lpstr>
      <vt:lpstr>NICHD-developed DMS Policy Resources</vt:lpstr>
      <vt:lpstr>THANK YOU!</vt:lpstr>
      <vt:lpstr>DMS Plans Assessment: Observations and Analysis</vt:lpstr>
      <vt:lpstr>Landscape of NCI-funded Research </vt:lpstr>
      <vt:lpstr>Overview</vt:lpstr>
      <vt:lpstr>DMS Plans Analyzed:</vt:lpstr>
      <vt:lpstr>Key Findings by DMS Policy Elements</vt:lpstr>
      <vt:lpstr>Element 1 </vt:lpstr>
      <vt:lpstr>Element 2</vt:lpstr>
      <vt:lpstr>Element 3</vt:lpstr>
      <vt:lpstr>Element 4</vt:lpstr>
      <vt:lpstr>Element 5</vt:lpstr>
      <vt:lpstr>Overall Summary</vt:lpstr>
      <vt:lpstr>General Observations</vt:lpstr>
      <vt:lpstr>Acknowledgement</vt:lpstr>
      <vt:lpstr>Thank you</vt:lpstr>
      <vt:lpstr>Data Management and Sharing Plans – NIMH Experience from the October 2023 Council Round</vt:lpstr>
      <vt:lpstr>Background Information</vt:lpstr>
      <vt:lpstr>Overall Evaluation</vt:lpstr>
      <vt:lpstr>Overall Evaluation (Cont’d)</vt:lpstr>
      <vt:lpstr>Data From October 2023 Council Round</vt:lpstr>
      <vt:lpstr>Data From October 2023 Council Round</vt:lpstr>
      <vt:lpstr>Data From October 2023 Council Round</vt:lpstr>
      <vt:lpstr>Data From October 2023 Council Round</vt:lpstr>
      <vt:lpstr>Data Archives </vt:lpstr>
      <vt:lpstr>BRAIN Initiative Data Archives </vt:lpstr>
      <vt:lpstr>Generalist Repository Ecosystem Initiative Archives (GREI) </vt:lpstr>
      <vt:lpstr>Data Types</vt:lpstr>
      <vt:lpstr>Software Availability</vt:lpstr>
      <vt:lpstr>NIBIB Data Management and Sharing (DMS) Plan Analysis and PO Feedbacks</vt:lpstr>
      <vt:lpstr>Outline</vt:lpstr>
      <vt:lpstr>Uniqueness of Tech/Eng. Focused Research</vt:lpstr>
      <vt:lpstr>DMS Plan Analysis and Feedback</vt:lpstr>
      <vt:lpstr>Data and Analysis</vt:lpstr>
      <vt:lpstr>Data and Analysis (cont’d)</vt:lpstr>
      <vt:lpstr>Overall: DMS Template Used</vt:lpstr>
      <vt:lpstr>Overall: DMS Cost Request</vt:lpstr>
      <vt:lpstr>Overall: DMS Budget Justification</vt:lpstr>
      <vt:lpstr>Summary of Association Analysis</vt:lpstr>
      <vt:lpstr>PO Feedback</vt:lpstr>
      <vt:lpstr>Summary</vt:lpstr>
      <vt:lpstr>Early DMS Plan Submission Feedback</vt:lpstr>
      <vt:lpstr>Which template did you submit?</vt:lpstr>
      <vt:lpstr>How much time did you spend completing the DMS Plan?</vt:lpstr>
      <vt:lpstr>Did you have assistance from others to complete the DMS Plan?</vt:lpstr>
      <vt:lpstr>Who assisted you with creating your plan?</vt:lpstr>
      <vt:lpstr>How much time did others spend assisting you to complete the DMS Plan?</vt:lpstr>
      <vt:lpstr>Will you need to adjust the standard practices in your lab in order to implement the DMS Plan as proposed?</vt:lpstr>
      <vt:lpstr>DMPTool by the numbers</vt:lpstr>
      <vt:lpstr>Initial Qualitative Feedback</vt:lpstr>
      <vt:lpstr>Interested in joining?</vt:lpstr>
      <vt:lpstr>Discussion/Q&amp;A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Data Management and Sharing Pilot</dc:title>
  <dc:creator>HMS-International_Collaborations</dc:creator>
  <cp:lastModifiedBy>Dwyer, Cynthia (NIH/OD) [E]</cp:lastModifiedBy>
  <cp:revision>71</cp:revision>
  <dcterms:created xsi:type="dcterms:W3CDTF">2023-01-11T22:52:52Z</dcterms:created>
  <dcterms:modified xsi:type="dcterms:W3CDTF">2023-12-14T16:49:24Z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MediaServiceImageTags">
    <vt:lpwstr/>
  </property>
</Properties>
</file>