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43" r:id="rId4"/>
    <p:sldMasterId id="2147484455" r:id="rId5"/>
  </p:sldMasterIdLst>
  <p:notesMasterIdLst>
    <p:notesMasterId r:id="rId47"/>
  </p:notesMasterIdLst>
  <p:handoutMasterIdLst>
    <p:handoutMasterId r:id="rId48"/>
  </p:handoutMasterIdLst>
  <p:sldIdLst>
    <p:sldId id="696" r:id="rId6"/>
    <p:sldId id="2500" r:id="rId7"/>
    <p:sldId id="2413" r:id="rId8"/>
    <p:sldId id="2451" r:id="rId9"/>
    <p:sldId id="2460" r:id="rId10"/>
    <p:sldId id="265" r:id="rId11"/>
    <p:sldId id="2399" r:id="rId12"/>
    <p:sldId id="2494" r:id="rId13"/>
    <p:sldId id="2495" r:id="rId14"/>
    <p:sldId id="2496" r:id="rId15"/>
    <p:sldId id="2497" r:id="rId16"/>
    <p:sldId id="2499" r:id="rId17"/>
    <p:sldId id="2498" r:id="rId18"/>
    <p:sldId id="2477" r:id="rId19"/>
    <p:sldId id="2478" r:id="rId20"/>
    <p:sldId id="2479" r:id="rId21"/>
    <p:sldId id="2480" r:id="rId22"/>
    <p:sldId id="2481" r:id="rId23"/>
    <p:sldId id="2482" r:id="rId24"/>
    <p:sldId id="2454" r:id="rId25"/>
    <p:sldId id="2424" r:id="rId26"/>
    <p:sldId id="2501" r:id="rId27"/>
    <p:sldId id="2483" r:id="rId28"/>
    <p:sldId id="2484" r:id="rId29"/>
    <p:sldId id="2485" r:id="rId30"/>
    <p:sldId id="2486" r:id="rId31"/>
    <p:sldId id="2487" r:id="rId32"/>
    <p:sldId id="2488" r:id="rId33"/>
    <p:sldId id="2489" r:id="rId34"/>
    <p:sldId id="2490" r:id="rId35"/>
    <p:sldId id="2491" r:id="rId36"/>
    <p:sldId id="2492" r:id="rId37"/>
    <p:sldId id="2493" r:id="rId38"/>
    <p:sldId id="2407" r:id="rId39"/>
    <p:sldId id="2437" r:id="rId40"/>
    <p:sldId id="2469" r:id="rId41"/>
    <p:sldId id="296" r:id="rId42"/>
    <p:sldId id="297" r:id="rId43"/>
    <p:sldId id="298" r:id="rId44"/>
    <p:sldId id="2394" r:id="rId45"/>
    <p:sldId id="2445" r:id="rId46"/>
  </p:sldIdLst>
  <p:sldSz cx="9144000" cy="6858000" type="screen4x3"/>
  <p:notesSz cx="70104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FDD80-0DE5-74CB-77D4-1D15C8BEB646}" name="Wolfrey, Crystal (NIH/NCI) [E]" initials="WC([" userId="S::wolfreyc@nih.gov::3d519fe0-2ebb-4d6d-87e2-bb0f2cba4e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bertini, Brian (NIH/NINR) [E]" initials="AB([" lastIdx="3" clrIdx="0">
    <p:extLst>
      <p:ext uri="{19B8F6BF-5375-455C-9EA6-DF929625EA0E}">
        <p15:presenceInfo xmlns:p15="http://schemas.microsoft.com/office/powerpoint/2012/main" userId="S-1-5-21-12604286-656692736-1848903544-7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B17EDC"/>
    <a:srgbClr val="FB73EB"/>
    <a:srgbClr val="F37B8A"/>
    <a:srgbClr val="FFFF66"/>
    <a:srgbClr val="0000FF"/>
    <a:srgbClr val="FF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85" d="100"/>
          <a:sy n="85" d="100"/>
        </p:scale>
        <p:origin x="797" y="62"/>
      </p:cViewPr>
      <p:guideLst>
        <p:guide orient="horz" pos="2160"/>
        <p:guide pos="2880"/>
      </p:guideLst>
    </p:cSldViewPr>
  </p:slideViewPr>
  <p:outlineViewPr>
    <p:cViewPr>
      <p:scale>
        <a:sx n="33" d="100"/>
        <a:sy n="33" d="100"/>
      </p:scale>
      <p:origin x="0" y="-22944"/>
    </p:cViewPr>
  </p:outlineViewPr>
  <p:notesTextViewPr>
    <p:cViewPr>
      <p:scale>
        <a:sx n="100" d="100"/>
        <a:sy n="100" d="100"/>
      </p:scale>
      <p:origin x="0" y="0"/>
    </p:cViewPr>
  </p:notesTextViewPr>
  <p:sorterViewPr>
    <p:cViewPr varScale="1">
      <p:scale>
        <a:sx n="100" d="100"/>
        <a:sy n="100" d="100"/>
      </p:scale>
      <p:origin x="0" y="-8196"/>
    </p:cViewPr>
  </p:sorterViewPr>
  <p:notesViewPr>
    <p:cSldViewPr>
      <p:cViewPr>
        <p:scale>
          <a:sx n="66" d="100"/>
          <a:sy n="66" d="100"/>
        </p:scale>
        <p:origin x="1797" y="-706"/>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240643" name="Rectangle 3"/>
          <p:cNvSpPr>
            <a:spLocks noGrp="1" noChangeArrowheads="1"/>
          </p:cNvSpPr>
          <p:nvPr>
            <p:ph type="dt" sz="quarter" idx="1"/>
          </p:nvPr>
        </p:nvSpPr>
        <p:spPr bwMode="auto">
          <a:xfrm>
            <a:off x="3973369" y="0"/>
            <a:ext cx="3037031"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r" defTabSz="922338" eaLnBrk="0" hangingPunct="0">
              <a:defRPr sz="1200">
                <a:latin typeface="Times New Roman" charset="0"/>
                <a:ea typeface="+mn-ea"/>
              </a:defRPr>
            </a:lvl1pPr>
          </a:lstStyle>
          <a:p>
            <a:pPr>
              <a:defRPr/>
            </a:pPr>
            <a:endParaRPr lang="en-US"/>
          </a:p>
        </p:txBody>
      </p:sp>
      <p:sp>
        <p:nvSpPr>
          <p:cNvPr id="240644" name="Rectangle 4"/>
          <p:cNvSpPr>
            <a:spLocks noGrp="1" noChangeArrowheads="1"/>
          </p:cNvSpPr>
          <p:nvPr>
            <p:ph type="ftr" sz="quarter" idx="2"/>
          </p:nvPr>
        </p:nvSpPr>
        <p:spPr bwMode="auto">
          <a:xfrm>
            <a:off x="0" y="8832850"/>
            <a:ext cx="3038649"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240645" name="Rectangle 5"/>
          <p:cNvSpPr>
            <a:spLocks noGrp="1" noChangeArrowheads="1"/>
          </p:cNvSpPr>
          <p:nvPr>
            <p:ph type="sldNum" sz="quarter" idx="3"/>
          </p:nvPr>
        </p:nvSpPr>
        <p:spPr bwMode="auto">
          <a:xfrm>
            <a:off x="3973369" y="8832850"/>
            <a:ext cx="3037031"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r" defTabSz="922338" eaLnBrk="0" hangingPunct="0">
              <a:defRPr sz="1200">
                <a:latin typeface="Times New Roman" pitchFamily="-108" charset="0"/>
              </a:defRPr>
            </a:lvl1pPr>
          </a:lstStyle>
          <a:p>
            <a:pPr>
              <a:defRPr/>
            </a:pPr>
            <a:fld id="{B06BFA41-FDDB-4CB2-B3CC-7D25749898F7}" type="slidenum">
              <a:rPr lang="en-US"/>
              <a:pPr>
                <a:defRPr/>
              </a:pPr>
              <a:t>‹#›</a:t>
            </a:fld>
            <a:endParaRPr lang="en-US"/>
          </a:p>
        </p:txBody>
      </p:sp>
    </p:spTree>
    <p:extLst>
      <p:ext uri="{BB962C8B-B14F-4D97-AF65-F5344CB8AC3E}">
        <p14:creationId xmlns:p14="http://schemas.microsoft.com/office/powerpoint/2010/main" val="243444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5123" name="Rectangle 3"/>
          <p:cNvSpPr>
            <a:spLocks noGrp="1" noChangeArrowheads="1"/>
          </p:cNvSpPr>
          <p:nvPr>
            <p:ph type="dt" idx="1"/>
          </p:nvPr>
        </p:nvSpPr>
        <p:spPr bwMode="auto">
          <a:xfrm>
            <a:off x="3973369" y="0"/>
            <a:ext cx="3037031"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r" defTabSz="922338" eaLnBrk="0" hangingPunct="0">
              <a:defRPr sz="1200">
                <a:latin typeface="Times New Roman" charset="0"/>
                <a:ea typeface="+mn-ea"/>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79513" y="698500"/>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1" y="4416426"/>
            <a:ext cx="5140960" cy="4181475"/>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8649"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973369" y="8832850"/>
            <a:ext cx="3037031"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r" defTabSz="922338" eaLnBrk="0" hangingPunct="0">
              <a:defRPr sz="1200">
                <a:latin typeface="Times New Roman" pitchFamily="-108" charset="0"/>
              </a:defRPr>
            </a:lvl1pPr>
          </a:lstStyle>
          <a:p>
            <a:pPr>
              <a:defRPr/>
            </a:pPr>
            <a:fld id="{903E8BCF-6E96-4C74-B992-BA29E33F15D9}" type="slidenum">
              <a:rPr lang="en-US"/>
              <a:pPr>
                <a:defRPr/>
              </a:pPr>
              <a:t>‹#›</a:t>
            </a:fld>
            <a:endParaRPr lang="en-US"/>
          </a:p>
        </p:txBody>
      </p:sp>
    </p:spTree>
    <p:extLst>
      <p:ext uri="{BB962C8B-B14F-4D97-AF65-F5344CB8AC3E}">
        <p14:creationId xmlns:p14="http://schemas.microsoft.com/office/powerpoint/2010/main" val="1537697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5CC00F-E771-4AA5-8F02-B06B67FEEDED}" type="slidenum">
              <a:rPr lang="en-US" smtClean="0"/>
              <a:pPr/>
              <a:t>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0DF2E7-C317-4DB9-844F-CBD40EC45DEC}" type="slidenum">
              <a:rPr lang="en-US"/>
              <a:pPr/>
              <a:t>40</a:t>
            </a:fld>
            <a:endParaRPr lang="en-US"/>
          </a:p>
        </p:txBody>
      </p:sp>
      <p:sp>
        <p:nvSpPr>
          <p:cNvPr id="1305602" name="Rectangle 2"/>
          <p:cNvSpPr>
            <a:spLocks noGrp="1" noRot="1" noChangeAspect="1" noChangeArrowheads="1" noTextEdit="1"/>
          </p:cNvSpPr>
          <p:nvPr>
            <p:ph type="sldImg"/>
          </p:nvPr>
        </p:nvSpPr>
        <p:spPr>
          <a:ln/>
        </p:spPr>
      </p:sp>
      <p:sp>
        <p:nvSpPr>
          <p:cNvPr id="130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44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79A80CB-BD6A-43AF-82D8-9197EA572948}" type="slidenum">
              <a:rPr lang="en-US" smtClean="0"/>
              <a:pPr/>
              <a:t>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47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ADC60B0-0024-4475-8282-2528D405BFE7}" type="slidenum">
              <a:rPr lang="en-US" smtClean="0"/>
              <a:pPr/>
              <a:t>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305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5F9A7FA-2BAF-4970-A88F-D2EB23F1BE25}" type="slidenum">
              <a:rPr lang="en-US" smtClean="0"/>
              <a:pPr/>
              <a:t>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918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AFD401-2D42-45D8-A662-C7877F3E0EF8}"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427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83A9485-3D3E-4734-ABEF-FC338DF11CB8}" type="slidenum">
              <a:rPr lang="en-US" smtClean="0"/>
              <a:pPr/>
              <a:t>34</a:t>
            </a:fld>
            <a:endParaRPr lang="en-US"/>
          </a:p>
        </p:txBody>
      </p:sp>
      <p:sp>
        <p:nvSpPr>
          <p:cNvPr id="44035" name="Rectangle 2"/>
          <p:cNvSpPr>
            <a:spLocks noGrp="1" noRot="1" noChangeAspect="1" noChangeArrowheads="1" noTextEdit="1"/>
          </p:cNvSpPr>
          <p:nvPr>
            <p:ph type="sldImg"/>
          </p:nvPr>
        </p:nvSpPr>
        <p:spPr>
          <a:xfrm>
            <a:off x="1143000" y="687388"/>
            <a:ext cx="4572000" cy="3429000"/>
          </a:xfrm>
          <a:ln/>
        </p:spPr>
      </p:sp>
      <p:sp>
        <p:nvSpPr>
          <p:cNvPr id="44036" name="Rectangle 3"/>
          <p:cNvSpPr>
            <a:spLocks noGrp="1" noChangeArrowheads="1"/>
          </p:cNvSpPr>
          <p:nvPr>
            <p:ph type="body" idx="1"/>
          </p:nvPr>
        </p:nvSpPr>
        <p:spPr>
          <a:xfrm>
            <a:off x="685800" y="4344025"/>
            <a:ext cx="5486400" cy="4112926"/>
          </a:xfrm>
          <a:noFill/>
          <a:ln/>
        </p:spPr>
        <p:txBody>
          <a:bodyPr/>
          <a:lstStyle/>
          <a:p>
            <a:pPr eaLnBrk="1" hangingPunct="1"/>
            <a:endParaRPr lang="en-US"/>
          </a:p>
        </p:txBody>
      </p:sp>
    </p:spTree>
    <p:extLst>
      <p:ext uri="{BB962C8B-B14F-4D97-AF65-F5344CB8AC3E}">
        <p14:creationId xmlns:p14="http://schemas.microsoft.com/office/powerpoint/2010/main" val="231821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440152F-97EE-4005-8056-D99BC330D6FD}" type="slidenum">
              <a:rPr lang="en-US" smtClean="0"/>
              <a:pPr/>
              <a:t>37</a:t>
            </a:fld>
            <a:endParaRPr lang="en-US"/>
          </a:p>
        </p:txBody>
      </p:sp>
      <p:sp>
        <p:nvSpPr>
          <p:cNvPr id="69635" name="Rectangle 2"/>
          <p:cNvSpPr>
            <a:spLocks noGrp="1" noRot="1" noChangeAspect="1" noChangeArrowheads="1" noTextEdit="1"/>
          </p:cNvSpPr>
          <p:nvPr>
            <p:ph type="sldImg"/>
          </p:nvPr>
        </p:nvSpPr>
        <p:spPr>
          <a:xfrm>
            <a:off x="1143000" y="687388"/>
            <a:ext cx="4572000" cy="3429000"/>
          </a:xfrm>
          <a:ln/>
        </p:spPr>
      </p:sp>
      <p:sp>
        <p:nvSpPr>
          <p:cNvPr id="69636" name="Rectangle 3"/>
          <p:cNvSpPr>
            <a:spLocks noGrp="1" noChangeArrowheads="1"/>
          </p:cNvSpPr>
          <p:nvPr>
            <p:ph type="body" idx="1"/>
          </p:nvPr>
        </p:nvSpPr>
        <p:spPr>
          <a:xfrm>
            <a:off x="762000" y="4272197"/>
            <a:ext cx="5486400" cy="4111365"/>
          </a:xfrm>
          <a:noFill/>
          <a:ln/>
        </p:spPr>
        <p:txBody>
          <a:bodyPr/>
          <a:lstStyle/>
          <a:p>
            <a:pPr eaLnBrk="1" hangingPunct="1"/>
            <a:endParaRPr lang="en-US" dirty="0"/>
          </a:p>
        </p:txBody>
      </p:sp>
    </p:spTree>
    <p:extLst>
      <p:ext uri="{BB962C8B-B14F-4D97-AF65-F5344CB8AC3E}">
        <p14:creationId xmlns:p14="http://schemas.microsoft.com/office/powerpoint/2010/main" val="77459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D83C833-3347-4DFC-8F12-DBAE9D0AD56A}" type="slidenum">
              <a:rPr lang="en-US" smtClean="0"/>
              <a:pPr/>
              <a:t>38</a:t>
            </a:fld>
            <a:endParaRPr lang="en-US"/>
          </a:p>
        </p:txBody>
      </p:sp>
      <p:sp>
        <p:nvSpPr>
          <p:cNvPr id="70659" name="Rectangle 2"/>
          <p:cNvSpPr>
            <a:spLocks noGrp="1" noRot="1" noChangeAspect="1" noChangeArrowheads="1" noTextEdit="1"/>
          </p:cNvSpPr>
          <p:nvPr>
            <p:ph type="sldImg"/>
          </p:nvPr>
        </p:nvSpPr>
        <p:spPr>
          <a:ln/>
        </p:spPr>
      </p:sp>
      <p:sp>
        <p:nvSpPr>
          <p:cNvPr id="70660" name="Rectangle 4"/>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9779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CF91DBE-C03A-4C4E-933E-F0E83DE174C1}" type="slidenum">
              <a:rPr lang="en-US" smtClean="0"/>
              <a:pPr/>
              <a:t>39</a:t>
            </a:fld>
            <a:endParaRPr lang="en-US"/>
          </a:p>
        </p:txBody>
      </p:sp>
      <p:sp>
        <p:nvSpPr>
          <p:cNvPr id="71683" name="Rectangle 2"/>
          <p:cNvSpPr>
            <a:spLocks noGrp="1" noRot="1" noChangeAspect="1" noChangeArrowheads="1" noTextEdit="1"/>
          </p:cNvSpPr>
          <p:nvPr>
            <p:ph type="sldImg"/>
          </p:nvPr>
        </p:nvSpPr>
        <p:spPr>
          <a:xfrm>
            <a:off x="1144588" y="687388"/>
            <a:ext cx="4572000" cy="3429000"/>
          </a:xfrm>
          <a:ln/>
        </p:spPr>
      </p:sp>
      <p:sp>
        <p:nvSpPr>
          <p:cNvPr id="716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59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A545C6-0AE8-4554-AD1B-2B7EEAD5CA6B}" type="slidenum">
              <a:rPr lang="en-US" smtClean="0"/>
              <a:pPr>
                <a:defRPr/>
              </a:pPr>
              <a:t>‹#›</a:t>
            </a:fld>
            <a:endParaRPr lang="en-US"/>
          </a:p>
        </p:txBody>
      </p:sp>
    </p:spTree>
    <p:extLst>
      <p:ext uri="{BB962C8B-B14F-4D97-AF65-F5344CB8AC3E}">
        <p14:creationId xmlns:p14="http://schemas.microsoft.com/office/powerpoint/2010/main" val="386068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1A0D39-B368-4224-8451-619C3D07B9C8}" type="slidenum">
              <a:rPr lang="en-US" smtClean="0"/>
              <a:pPr>
                <a:defRPr/>
              </a:pPr>
              <a:t>‹#›</a:t>
            </a:fld>
            <a:endParaRPr lang="en-US"/>
          </a:p>
        </p:txBody>
      </p:sp>
    </p:spTree>
    <p:extLst>
      <p:ext uri="{BB962C8B-B14F-4D97-AF65-F5344CB8AC3E}">
        <p14:creationId xmlns:p14="http://schemas.microsoft.com/office/powerpoint/2010/main" val="330700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CBA5CA77-8C12-48B1-B032-85832C327585}" type="slidenum">
              <a:rPr lang="en-US" smtClean="0"/>
              <a:pPr>
                <a:defRPr/>
              </a:pPr>
              <a:t>‹#›</a:t>
            </a:fld>
            <a:endParaRPr lang="en-US"/>
          </a:p>
        </p:txBody>
      </p:sp>
    </p:spTree>
    <p:extLst>
      <p:ext uri="{BB962C8B-B14F-4D97-AF65-F5344CB8AC3E}">
        <p14:creationId xmlns:p14="http://schemas.microsoft.com/office/powerpoint/2010/main" val="323545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7"/>
            <a:ext cx="8603674" cy="1739347"/>
          </a:xfrm>
        </p:spPr>
        <p:txBody>
          <a:bodyPr tIns="45720" bIns="45720" anchor="ctr">
            <a:normAutofit/>
          </a:bodyPr>
          <a:lstStyle>
            <a:lvl1pPr algn="ctr">
              <a:lnSpc>
                <a:spcPct val="80000"/>
              </a:lnSpc>
              <a:defRPr sz="45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7"/>
            <a:ext cx="6858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A545C6-0AE8-4554-AD1B-2B7EEAD5CA6B}" type="slidenum">
              <a:rPr lang="en-US" smtClean="0"/>
              <a:pPr>
                <a:defRPr/>
              </a:pPr>
              <a:t>‹#›</a:t>
            </a:fld>
            <a:endParaRPr lang="en-US"/>
          </a:p>
        </p:txBody>
      </p:sp>
    </p:spTree>
    <p:extLst>
      <p:ext uri="{BB962C8B-B14F-4D97-AF65-F5344CB8AC3E}">
        <p14:creationId xmlns:p14="http://schemas.microsoft.com/office/powerpoint/2010/main" val="86942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45263D-CFE2-4AA9-BA72-7BF9433896C3}" type="slidenum">
              <a:rPr lang="en-US" smtClean="0"/>
              <a:pPr>
                <a:defRPr/>
              </a:pPr>
              <a:t>‹#›</a:t>
            </a:fld>
            <a:endParaRPr lang="en-US" dirty="0"/>
          </a:p>
        </p:txBody>
      </p:sp>
      <p:pic>
        <p:nvPicPr>
          <p:cNvPr id="7" name="Picture 6">
            <a:extLst>
              <a:ext uri="{FF2B5EF4-FFF2-40B4-BE49-F238E27FC236}">
                <a16:creationId xmlns:a16="http://schemas.microsoft.com/office/drawing/2014/main" id="{651DD3F6-3770-4B27-966F-2610B6EB9EED}"/>
              </a:ext>
            </a:extLst>
          </p:cNvPr>
          <p:cNvPicPr>
            <a:picLocks noChangeAspect="1"/>
          </p:cNvPicPr>
          <p:nvPr userDrawn="1"/>
        </p:nvPicPr>
        <p:blipFill>
          <a:blip r:embed="rId2"/>
          <a:stretch>
            <a:fillRect/>
          </a:stretch>
        </p:blipFill>
        <p:spPr>
          <a:xfrm>
            <a:off x="5876236" y="6248400"/>
            <a:ext cx="448365" cy="446870"/>
          </a:xfrm>
          <a:prstGeom prst="rect">
            <a:avLst/>
          </a:prstGeom>
        </p:spPr>
      </p:pic>
      <p:pic>
        <p:nvPicPr>
          <p:cNvPr id="8" name="Picture 7">
            <a:extLst>
              <a:ext uri="{FF2B5EF4-FFF2-40B4-BE49-F238E27FC236}">
                <a16:creationId xmlns:a16="http://schemas.microsoft.com/office/drawing/2014/main" id="{FEEC09F1-B1D3-4A6E-AA5C-52F4939B7DEF}"/>
              </a:ext>
            </a:extLst>
          </p:cNvPr>
          <p:cNvPicPr>
            <a:picLocks noChangeAspect="1"/>
          </p:cNvPicPr>
          <p:nvPr userDrawn="1"/>
        </p:nvPicPr>
        <p:blipFill>
          <a:blip r:embed="rId3"/>
          <a:stretch>
            <a:fillRect/>
          </a:stretch>
        </p:blipFill>
        <p:spPr>
          <a:xfrm>
            <a:off x="6409050" y="6257343"/>
            <a:ext cx="2582550" cy="395991"/>
          </a:xfrm>
          <a:prstGeom prst="rect">
            <a:avLst/>
          </a:prstGeom>
        </p:spPr>
      </p:pic>
    </p:spTree>
    <p:extLst>
      <p:ext uri="{BB962C8B-B14F-4D97-AF65-F5344CB8AC3E}">
        <p14:creationId xmlns:p14="http://schemas.microsoft.com/office/powerpoint/2010/main" val="150120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45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2"/>
            <a:ext cx="78867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9C467A2-F7F7-4CD6-83FE-8788B88E77CA}" type="slidenum">
              <a:rPr lang="en-US" smtClean="0"/>
              <a:pPr>
                <a:defRPr/>
              </a:pPr>
              <a:t>‹#›</a:t>
            </a:fld>
            <a:endParaRPr lang="en-US"/>
          </a:p>
        </p:txBody>
      </p:sp>
    </p:spTree>
    <p:extLst>
      <p:ext uri="{BB962C8B-B14F-4D97-AF65-F5344CB8AC3E}">
        <p14:creationId xmlns:p14="http://schemas.microsoft.com/office/powerpoint/2010/main" val="11089591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BDC5D8-3B49-4D1E-A5EB-F64643600993}" type="slidenum">
              <a:rPr lang="en-US" smtClean="0"/>
              <a:pPr>
                <a:defRPr/>
              </a:pPr>
              <a:t>‹#›</a:t>
            </a:fld>
            <a:endParaRPr lang="en-US"/>
          </a:p>
        </p:txBody>
      </p:sp>
    </p:spTree>
    <p:extLst>
      <p:ext uri="{BB962C8B-B14F-4D97-AF65-F5344CB8AC3E}">
        <p14:creationId xmlns:p14="http://schemas.microsoft.com/office/powerpoint/2010/main" val="64597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5A5496-1A91-4873-8F52-7CCF584B1740}" type="slidenum">
              <a:rPr lang="en-US" smtClean="0"/>
              <a:pPr>
                <a:defRPr/>
              </a:pPr>
              <a:t>‹#›</a:t>
            </a:fld>
            <a:endParaRPr lang="en-US"/>
          </a:p>
        </p:txBody>
      </p:sp>
    </p:spTree>
    <p:extLst>
      <p:ext uri="{BB962C8B-B14F-4D97-AF65-F5344CB8AC3E}">
        <p14:creationId xmlns:p14="http://schemas.microsoft.com/office/powerpoint/2010/main" val="389246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8597E6-DFE6-4FF2-A965-13EB38C0DCF4}" type="slidenum">
              <a:rPr lang="en-US" smtClean="0"/>
              <a:pPr>
                <a:defRPr/>
              </a:pPr>
              <a:t>‹#›</a:t>
            </a:fld>
            <a:endParaRPr lang="en-US"/>
          </a:p>
        </p:txBody>
      </p:sp>
    </p:spTree>
    <p:extLst>
      <p:ext uri="{BB962C8B-B14F-4D97-AF65-F5344CB8AC3E}">
        <p14:creationId xmlns:p14="http://schemas.microsoft.com/office/powerpoint/2010/main" val="323032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061425-4909-4FA5-8232-A565C87DF346}" type="slidenum">
              <a:rPr lang="en-US" smtClean="0"/>
              <a:pPr>
                <a:defRPr/>
              </a:pPr>
              <a:t>‹#›</a:t>
            </a:fld>
            <a:endParaRPr lang="en-US"/>
          </a:p>
        </p:txBody>
      </p:sp>
    </p:spTree>
    <p:extLst>
      <p:ext uri="{BB962C8B-B14F-4D97-AF65-F5344CB8AC3E}">
        <p14:creationId xmlns:p14="http://schemas.microsoft.com/office/powerpoint/2010/main" val="1896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9"/>
            <a:ext cx="2560320" cy="3432319"/>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867D6C-A98E-4508-A419-EDD868F7ED54}" type="slidenum">
              <a:rPr lang="en-US" smtClean="0"/>
              <a:pPr>
                <a:defRPr/>
              </a:pPr>
              <a:t>‹#›</a:t>
            </a:fld>
            <a:endParaRPr lang="en-US"/>
          </a:p>
        </p:txBody>
      </p:sp>
    </p:spTree>
    <p:extLst>
      <p:ext uri="{BB962C8B-B14F-4D97-AF65-F5344CB8AC3E}">
        <p14:creationId xmlns:p14="http://schemas.microsoft.com/office/powerpoint/2010/main" val="22004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45263D-CFE2-4AA9-BA72-7BF9433896C3}" type="slidenum">
              <a:rPr lang="en-US" smtClean="0"/>
              <a:pPr>
                <a:defRPr/>
              </a:pPr>
              <a:t>‹#›</a:t>
            </a:fld>
            <a:endParaRPr lang="en-US" dirty="0"/>
          </a:p>
        </p:txBody>
      </p:sp>
      <p:pic>
        <p:nvPicPr>
          <p:cNvPr id="7" name="Picture 6">
            <a:extLst>
              <a:ext uri="{FF2B5EF4-FFF2-40B4-BE49-F238E27FC236}">
                <a16:creationId xmlns:a16="http://schemas.microsoft.com/office/drawing/2014/main" id="{651DD3F6-3770-4B27-966F-2610B6EB9EED}"/>
              </a:ext>
            </a:extLst>
          </p:cNvPr>
          <p:cNvPicPr>
            <a:picLocks noChangeAspect="1"/>
          </p:cNvPicPr>
          <p:nvPr userDrawn="1"/>
        </p:nvPicPr>
        <p:blipFill>
          <a:blip r:embed="rId2"/>
          <a:stretch>
            <a:fillRect/>
          </a:stretch>
        </p:blipFill>
        <p:spPr>
          <a:xfrm>
            <a:off x="5876235" y="6248400"/>
            <a:ext cx="448365" cy="446870"/>
          </a:xfrm>
          <a:prstGeom prst="rect">
            <a:avLst/>
          </a:prstGeom>
        </p:spPr>
      </p:pic>
      <p:pic>
        <p:nvPicPr>
          <p:cNvPr id="8" name="Picture 7">
            <a:extLst>
              <a:ext uri="{FF2B5EF4-FFF2-40B4-BE49-F238E27FC236}">
                <a16:creationId xmlns:a16="http://schemas.microsoft.com/office/drawing/2014/main" id="{FEEC09F1-B1D3-4A6E-AA5C-52F4939B7DEF}"/>
              </a:ext>
            </a:extLst>
          </p:cNvPr>
          <p:cNvPicPr>
            <a:picLocks noChangeAspect="1"/>
          </p:cNvPicPr>
          <p:nvPr userDrawn="1"/>
        </p:nvPicPr>
        <p:blipFill>
          <a:blip r:embed="rId3"/>
          <a:stretch>
            <a:fillRect/>
          </a:stretch>
        </p:blipFill>
        <p:spPr>
          <a:xfrm>
            <a:off x="6409050" y="6257341"/>
            <a:ext cx="2582550" cy="395991"/>
          </a:xfrm>
          <a:prstGeom prst="rect">
            <a:avLst/>
          </a:prstGeom>
        </p:spPr>
      </p:pic>
    </p:spTree>
    <p:extLst>
      <p:ext uri="{BB962C8B-B14F-4D97-AF65-F5344CB8AC3E}">
        <p14:creationId xmlns:p14="http://schemas.microsoft.com/office/powerpoint/2010/main" val="13734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81DD159-C98B-47D5-A764-317F1AB788FF}" type="slidenum">
              <a:rPr lang="en-US" smtClean="0"/>
              <a:pPr>
                <a:defRPr/>
              </a:pPr>
              <a:t>‹#›</a:t>
            </a:fld>
            <a:endParaRPr lang="en-US"/>
          </a:p>
        </p:txBody>
      </p:sp>
    </p:spTree>
    <p:extLst>
      <p:ext uri="{BB962C8B-B14F-4D97-AF65-F5344CB8AC3E}">
        <p14:creationId xmlns:p14="http://schemas.microsoft.com/office/powerpoint/2010/main" val="2583144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1A0D39-B368-4224-8451-619C3D07B9C8}" type="slidenum">
              <a:rPr lang="en-US" smtClean="0"/>
              <a:pPr>
                <a:defRPr/>
              </a:pPr>
              <a:t>‹#›</a:t>
            </a:fld>
            <a:endParaRPr lang="en-US"/>
          </a:p>
        </p:txBody>
      </p:sp>
    </p:spTree>
    <p:extLst>
      <p:ext uri="{BB962C8B-B14F-4D97-AF65-F5344CB8AC3E}">
        <p14:creationId xmlns:p14="http://schemas.microsoft.com/office/powerpoint/2010/main" val="1396193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422857"/>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7"/>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8" y="6422857"/>
            <a:ext cx="659819" cy="365125"/>
          </a:xfrm>
        </p:spPr>
        <p:txBody>
          <a:bodyPr/>
          <a:lstStyle/>
          <a:p>
            <a:pPr>
              <a:defRPr/>
            </a:pPr>
            <a:fld id="{CBA5CA77-8C12-48B1-B032-85832C327585}" type="slidenum">
              <a:rPr lang="en-US" smtClean="0"/>
              <a:pPr>
                <a:defRPr/>
              </a:pPr>
              <a:t>‹#›</a:t>
            </a:fld>
            <a:endParaRPr lang="en-US"/>
          </a:p>
        </p:txBody>
      </p:sp>
    </p:spTree>
    <p:extLst>
      <p:ext uri="{BB962C8B-B14F-4D97-AF65-F5344CB8AC3E}">
        <p14:creationId xmlns:p14="http://schemas.microsoft.com/office/powerpoint/2010/main" val="188579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9C467A2-F7F7-4CD6-83FE-8788B88E77CA}" type="slidenum">
              <a:rPr lang="en-US" smtClean="0"/>
              <a:pPr>
                <a:defRPr/>
              </a:pPr>
              <a:t>‹#›</a:t>
            </a:fld>
            <a:endParaRPr lang="en-US"/>
          </a:p>
        </p:txBody>
      </p:sp>
    </p:spTree>
    <p:extLst>
      <p:ext uri="{BB962C8B-B14F-4D97-AF65-F5344CB8AC3E}">
        <p14:creationId xmlns:p14="http://schemas.microsoft.com/office/powerpoint/2010/main" val="19273026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BDC5D8-3B49-4D1E-A5EB-F64643600993}" type="slidenum">
              <a:rPr lang="en-US" smtClean="0"/>
              <a:pPr>
                <a:defRPr/>
              </a:pPr>
              <a:t>‹#›</a:t>
            </a:fld>
            <a:endParaRPr lang="en-US"/>
          </a:p>
        </p:txBody>
      </p:sp>
    </p:spTree>
    <p:extLst>
      <p:ext uri="{BB962C8B-B14F-4D97-AF65-F5344CB8AC3E}">
        <p14:creationId xmlns:p14="http://schemas.microsoft.com/office/powerpoint/2010/main" val="291204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5A5496-1A91-4873-8F52-7CCF584B1740}" type="slidenum">
              <a:rPr lang="en-US" smtClean="0"/>
              <a:pPr>
                <a:defRPr/>
              </a:pPr>
              <a:t>‹#›</a:t>
            </a:fld>
            <a:endParaRPr lang="en-US"/>
          </a:p>
        </p:txBody>
      </p:sp>
    </p:spTree>
    <p:extLst>
      <p:ext uri="{BB962C8B-B14F-4D97-AF65-F5344CB8AC3E}">
        <p14:creationId xmlns:p14="http://schemas.microsoft.com/office/powerpoint/2010/main" val="90968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8597E6-DFE6-4FF2-A965-13EB38C0DCF4}" type="slidenum">
              <a:rPr lang="en-US" smtClean="0"/>
              <a:pPr>
                <a:defRPr/>
              </a:pPr>
              <a:t>‹#›</a:t>
            </a:fld>
            <a:endParaRPr lang="en-US"/>
          </a:p>
        </p:txBody>
      </p:sp>
    </p:spTree>
    <p:extLst>
      <p:ext uri="{BB962C8B-B14F-4D97-AF65-F5344CB8AC3E}">
        <p14:creationId xmlns:p14="http://schemas.microsoft.com/office/powerpoint/2010/main" val="70540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061425-4909-4FA5-8232-A565C87DF346}" type="slidenum">
              <a:rPr lang="en-US" smtClean="0"/>
              <a:pPr>
                <a:defRPr/>
              </a:pPr>
              <a:t>‹#›</a:t>
            </a:fld>
            <a:endParaRPr lang="en-US"/>
          </a:p>
        </p:txBody>
      </p:sp>
    </p:spTree>
    <p:extLst>
      <p:ext uri="{BB962C8B-B14F-4D97-AF65-F5344CB8AC3E}">
        <p14:creationId xmlns:p14="http://schemas.microsoft.com/office/powerpoint/2010/main" val="212624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867D6C-A98E-4508-A419-EDD868F7ED54}" type="slidenum">
              <a:rPr lang="en-US" smtClean="0"/>
              <a:pPr>
                <a:defRPr/>
              </a:pPr>
              <a:t>‹#›</a:t>
            </a:fld>
            <a:endParaRPr lang="en-US"/>
          </a:p>
        </p:txBody>
      </p:sp>
    </p:spTree>
    <p:extLst>
      <p:ext uri="{BB962C8B-B14F-4D97-AF65-F5344CB8AC3E}">
        <p14:creationId xmlns:p14="http://schemas.microsoft.com/office/powerpoint/2010/main" val="20628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81DD159-C98B-47D5-A764-317F1AB788FF}" type="slidenum">
              <a:rPr lang="en-US" smtClean="0"/>
              <a:pPr>
                <a:defRPr/>
              </a:pPr>
              <a:t>‹#›</a:t>
            </a:fld>
            <a:endParaRPr lang="en-US"/>
          </a:p>
        </p:txBody>
      </p:sp>
    </p:spTree>
    <p:extLst>
      <p:ext uri="{BB962C8B-B14F-4D97-AF65-F5344CB8AC3E}">
        <p14:creationId xmlns:p14="http://schemas.microsoft.com/office/powerpoint/2010/main" val="4951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1434602788"/>
      </p:ext>
    </p:extLst>
  </p:cSld>
  <p:clrMap bg1="dk1" tx1="lt1" bg2="dk2" tx2="lt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8" y="6422857"/>
            <a:ext cx="2595043" cy="365125"/>
          </a:xfrm>
          <a:prstGeom prst="rect">
            <a:avLst/>
          </a:prstGeom>
        </p:spPr>
        <p:txBody>
          <a:bodyPr vert="horz" lIns="91440" tIns="45720" rIns="45720" bIns="45720" rtlCol="0" anchor="ctr"/>
          <a:lstStyle>
            <a:lvl1pPr algn="l">
              <a:defRPr sz="788">
                <a:solidFill>
                  <a:schemeClr val="tx1"/>
                </a:solidFill>
              </a:defRPr>
            </a:lvl1pPr>
          </a:lstStyle>
          <a:p>
            <a:pPr>
              <a:defRPr/>
            </a:pPr>
            <a:endParaRPr lang="en-US"/>
          </a:p>
        </p:txBody>
      </p:sp>
      <p:sp>
        <p:nvSpPr>
          <p:cNvPr id="5" name="Footer Placeholder 4"/>
          <p:cNvSpPr>
            <a:spLocks noGrp="1"/>
          </p:cNvSpPr>
          <p:nvPr>
            <p:ph type="ftr" sz="quarter" idx="3"/>
          </p:nvPr>
        </p:nvSpPr>
        <p:spPr>
          <a:xfrm>
            <a:off x="4191001" y="6422857"/>
            <a:ext cx="4060627" cy="365125"/>
          </a:xfrm>
          <a:prstGeom prst="rect">
            <a:avLst/>
          </a:prstGeom>
        </p:spPr>
        <p:txBody>
          <a:bodyPr vert="horz" lIns="91440" tIns="45720" rIns="91440" bIns="45720" rtlCol="0" anchor="ctr"/>
          <a:lstStyle>
            <a:lvl1pPr algn="r">
              <a:defRPr sz="788">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7"/>
            <a:ext cx="709698" cy="365125"/>
          </a:xfrm>
          <a:prstGeom prst="rect">
            <a:avLst/>
          </a:prstGeom>
        </p:spPr>
        <p:txBody>
          <a:bodyPr vert="horz" lIns="45720" tIns="45720" rIns="91440" bIns="45720" rtlCol="0" anchor="ctr"/>
          <a:lstStyle>
            <a:lvl1pPr algn="l">
              <a:defRPr sz="900" b="0">
                <a:solidFill>
                  <a:schemeClr val="tx1"/>
                </a:solidFill>
              </a:defRPr>
            </a:lvl1p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455702165"/>
      </p:ext>
    </p:extLst>
  </p:cSld>
  <p:clrMap bg1="dk1" tx1="lt1" bg2="dk2" tx2="lt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hf hdr="0" ftr="0" dt="0"/>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2/subtitle-A/chapter-II/part-200"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1-149.html"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rants.nih.gov/grants/olaw/olaw.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grants.nih.gov/grants/policy/policy.htm" TargetMode="External"/><Relationship Id="rId4" Type="http://schemas.openxmlformats.org/officeDocument/2006/relationships/hyperlink" Target="http://ofm.od.nih.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grants.nih.gov/grants/compliance/compliance.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grants.nih.gov/grants/outreach.htm" TargetMode="External"/><Relationship Id="rId4" Type="http://schemas.openxmlformats.org/officeDocument/2006/relationships/hyperlink" Target="mailto:grantscompliance@mail.nih.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oamp.od.nih.gov/dfas" TargetMode="External"/><Relationship Id="rId5" Type="http://schemas.openxmlformats.org/officeDocument/2006/relationships/hyperlink" Target="mailto:grantspolicy@mail.nih.gov" TargetMode="External"/><Relationship Id="rId4" Type="http://schemas.openxmlformats.org/officeDocument/2006/relationships/hyperlink" Target="http://grants.nih.gov/grants/giwelcome.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rystal.Wolfrey@nih.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hyperlink" Target="mailto:sean.hine@nih.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hyperlink" Target="https://clinicaltrials.gov/ct2/home" TargetMode="Externa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hyperlink" Target="https://grants.nih.gov/policy/clinical-trials/reporting/understanding/nih-polic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ctrTitle"/>
          </p:nvPr>
        </p:nvSpPr>
        <p:spPr>
          <a:xfrm>
            <a:off x="609600" y="2362200"/>
            <a:ext cx="8077200" cy="1143000"/>
          </a:xfrm>
        </p:spPr>
        <p:txBody>
          <a:bodyPr>
            <a:noAutofit/>
          </a:bodyPr>
          <a:lstStyle/>
          <a:p>
            <a:pPr>
              <a:defRPr/>
            </a:pPr>
            <a:r>
              <a:rPr lang="en-US" sz="4800" b="1" dirty="0"/>
              <a:t>Advanced Administrative Topics: </a:t>
            </a:r>
            <a:br>
              <a:rPr lang="en-US" sz="4800" b="1" dirty="0">
                <a:solidFill>
                  <a:srgbClr val="FFC000"/>
                </a:solidFill>
              </a:rPr>
            </a:br>
            <a:r>
              <a:rPr lang="en-US" sz="4800" b="1" dirty="0">
                <a:solidFill>
                  <a:srgbClr val="FFC000"/>
                </a:solidFill>
              </a:rPr>
              <a:t>POST-Award</a:t>
            </a:r>
            <a:endParaRPr lang="en-US" sz="4800" dirty="0">
              <a:solidFill>
                <a:schemeClr val="tx1"/>
              </a:solidFill>
            </a:endParaRPr>
          </a:p>
        </p:txBody>
      </p:sp>
      <p:sp>
        <p:nvSpPr>
          <p:cNvPr id="6147" name="Rectangle 4"/>
          <p:cNvSpPr>
            <a:spLocks noGrp="1" noChangeArrowheads="1"/>
          </p:cNvSpPr>
          <p:nvPr>
            <p:ph type="subTitle" idx="1"/>
          </p:nvPr>
        </p:nvSpPr>
        <p:spPr>
          <a:xfrm>
            <a:off x="609600" y="3810000"/>
            <a:ext cx="8153400" cy="1981199"/>
          </a:xfrm>
          <a:noFill/>
        </p:spPr>
        <p:txBody>
          <a:bodyPr>
            <a:normAutofit/>
          </a:bodyPr>
          <a:lstStyle/>
          <a:p>
            <a:pPr marR="0" eaLnBrk="1" hangingPunct="1">
              <a:lnSpc>
                <a:spcPct val="90000"/>
              </a:lnSpc>
            </a:pPr>
            <a:endParaRPr lang="en-US" sz="900" dirty="0"/>
          </a:p>
          <a:p>
            <a:r>
              <a:rPr lang="en-US" sz="2400" b="1" dirty="0"/>
              <a:t>NIH Virtual Seminar on Program </a:t>
            </a:r>
          </a:p>
          <a:p>
            <a:r>
              <a:rPr lang="en-US" sz="2400" b="1" dirty="0"/>
              <a:t>Funding and Grants Administration</a:t>
            </a:r>
          </a:p>
          <a:p>
            <a:r>
              <a:rPr lang="en-US" sz="2400" dirty="0"/>
              <a:t>February 2, 2023</a:t>
            </a:r>
          </a:p>
          <a:p>
            <a:pPr marR="0" algn="ctr" eaLnBrk="1" hangingPunct="1">
              <a:lnSpc>
                <a:spcPct val="90000"/>
              </a:lnSpc>
            </a:pPr>
            <a:endParaRPr lang="en-US" sz="2400" dirty="0"/>
          </a:p>
          <a:p>
            <a:pPr marR="0" algn="ctr" eaLnBrk="1" hangingPunct="1">
              <a:lnSpc>
                <a:spcPct val="90000"/>
              </a:lnSpc>
            </a:pPr>
            <a:endParaRPr lang="en-US" sz="2800" dirty="0"/>
          </a:p>
        </p:txBody>
      </p:sp>
      <p:sp>
        <p:nvSpPr>
          <p:cNvPr id="2" name="Slide Number Placeholder 1">
            <a:extLst>
              <a:ext uri="{FF2B5EF4-FFF2-40B4-BE49-F238E27FC236}">
                <a16:creationId xmlns:a16="http://schemas.microsoft.com/office/drawing/2014/main" id="{CDEC2282-A4BE-FD0C-16B7-925DA82E5088}"/>
              </a:ext>
            </a:extLst>
          </p:cNvPr>
          <p:cNvSpPr>
            <a:spLocks noGrp="1"/>
          </p:cNvSpPr>
          <p:nvPr>
            <p:ph type="sldNum" sz="quarter" idx="12"/>
          </p:nvPr>
        </p:nvSpPr>
        <p:spPr/>
        <p:txBody>
          <a:bodyPr/>
          <a:lstStyle/>
          <a:p>
            <a:pPr>
              <a:defRPr/>
            </a:pPr>
            <a:fld id="{C9A545C6-0AE8-4554-AD1B-2B7EEAD5CA6B}" type="slidenum">
              <a:rPr lang="en-US" smtClean="0"/>
              <a:pPr>
                <a:defRPr/>
              </a:pPr>
              <a:t>1</a:t>
            </a:fld>
            <a:endParaRPr lang="en-US"/>
          </a:p>
        </p:txBody>
      </p:sp>
    </p:spTree>
    <p:custDataLst>
      <p:tags r:id="rId1"/>
    </p:custData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7551-8B2F-4AF4-84B4-35239F83BEA5}"/>
              </a:ext>
            </a:extLst>
          </p:cNvPr>
          <p:cNvSpPr>
            <a:spLocks noGrp="1"/>
          </p:cNvSpPr>
          <p:nvPr>
            <p:ph type="title"/>
          </p:nvPr>
        </p:nvSpPr>
        <p:spPr>
          <a:xfrm>
            <a:off x="533400" y="380999"/>
            <a:ext cx="4876800" cy="1425743"/>
          </a:xfrm>
        </p:spPr>
        <p:txBody>
          <a:bodyPr/>
          <a:lstStyle/>
          <a:p>
            <a:r>
              <a:rPr lang="en-US" dirty="0"/>
              <a:t>Clinical Trials Results Reporting</a:t>
            </a:r>
          </a:p>
        </p:txBody>
      </p:sp>
      <p:pic>
        <p:nvPicPr>
          <p:cNvPr id="3074" name="Picture 2" descr="Animated graphic with the words quiz time">
            <a:extLst>
              <a:ext uri="{FF2B5EF4-FFF2-40B4-BE49-F238E27FC236}">
                <a16:creationId xmlns:a16="http://schemas.microsoft.com/office/drawing/2014/main" id="{B7BBC9CA-7A75-4DD2-949A-29A912F26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3375"/>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CBDE46-204F-4895-B578-7C998F62AC76}"/>
              </a:ext>
            </a:extLst>
          </p:cNvPr>
          <p:cNvSpPr>
            <a:spLocks noGrp="1"/>
          </p:cNvSpPr>
          <p:nvPr>
            <p:ph idx="1"/>
          </p:nvPr>
        </p:nvSpPr>
        <p:spPr/>
        <p:txBody>
          <a:bodyPr>
            <a:normAutofit/>
          </a:bodyPr>
          <a:lstStyle/>
          <a:p>
            <a:pPr marL="0" indent="0">
              <a:buNone/>
            </a:pPr>
            <a:r>
              <a:rPr lang="en-US" sz="2400" dirty="0"/>
              <a:t>Multiple Choice!</a:t>
            </a:r>
          </a:p>
          <a:p>
            <a:r>
              <a:rPr lang="en-US" sz="2400" dirty="0"/>
              <a:t>To comply with NIH policy, what is the standard timeline for submission of results information after the trial’s primary completion date?</a:t>
            </a:r>
          </a:p>
          <a:p>
            <a:pPr marL="0" indent="0">
              <a:buNone/>
            </a:pPr>
            <a:r>
              <a:rPr lang="en-US" sz="2400" dirty="0"/>
              <a:t>A = 3 Months</a:t>
            </a:r>
          </a:p>
          <a:p>
            <a:pPr marL="0" indent="0">
              <a:buNone/>
            </a:pPr>
            <a:r>
              <a:rPr lang="en-US" sz="2400" dirty="0"/>
              <a:t>B = 9 Months</a:t>
            </a:r>
          </a:p>
          <a:p>
            <a:pPr marL="0" indent="0">
              <a:buNone/>
            </a:pPr>
            <a:r>
              <a:rPr lang="en-US" sz="2400" dirty="0"/>
              <a:t>C = 1 Year</a:t>
            </a:r>
          </a:p>
          <a:p>
            <a:pPr marL="0" indent="0">
              <a:buNone/>
            </a:pPr>
            <a:r>
              <a:rPr lang="en-US" sz="2400" dirty="0"/>
              <a:t>D = 2 Years</a:t>
            </a:r>
          </a:p>
        </p:txBody>
      </p:sp>
      <p:sp>
        <p:nvSpPr>
          <p:cNvPr id="5" name="TextBox 4">
            <a:extLst>
              <a:ext uri="{FF2B5EF4-FFF2-40B4-BE49-F238E27FC236}">
                <a16:creationId xmlns:a16="http://schemas.microsoft.com/office/drawing/2014/main" id="{752EBCD5-851D-4DC4-9128-E2E536D52730}"/>
              </a:ext>
            </a:extLst>
          </p:cNvPr>
          <p:cNvSpPr txBox="1"/>
          <p:nvPr/>
        </p:nvSpPr>
        <p:spPr>
          <a:xfrm>
            <a:off x="2895600" y="5410200"/>
            <a:ext cx="3708644" cy="553998"/>
          </a:xfrm>
          <a:prstGeom prst="rect">
            <a:avLst/>
          </a:prstGeom>
          <a:noFill/>
        </p:spPr>
        <p:txBody>
          <a:bodyPr wrap="none" rtlCol="0">
            <a:spAutoFit/>
          </a:bodyPr>
          <a:lstStyle/>
          <a:p>
            <a:pPr defTabSz="342900"/>
            <a:r>
              <a:rPr lang="en-US" sz="3000" b="1" dirty="0">
                <a:solidFill>
                  <a:srgbClr val="FFFFFF"/>
                </a:solidFill>
                <a:latin typeface="Corbel" panose="020B0503020204020204"/>
              </a:rPr>
              <a:t>ENTER IN THE CHAT!</a:t>
            </a:r>
          </a:p>
        </p:txBody>
      </p:sp>
      <p:sp>
        <p:nvSpPr>
          <p:cNvPr id="4" name="Slide Number Placeholder 3">
            <a:extLst>
              <a:ext uri="{FF2B5EF4-FFF2-40B4-BE49-F238E27FC236}">
                <a16:creationId xmlns:a16="http://schemas.microsoft.com/office/drawing/2014/main" id="{912A7757-387C-4981-8980-0A8601E7A66D}"/>
              </a:ext>
            </a:extLst>
          </p:cNvPr>
          <p:cNvSpPr>
            <a:spLocks noGrp="1"/>
          </p:cNvSpPr>
          <p:nvPr>
            <p:ph type="sldNum" sz="quarter" idx="12"/>
          </p:nvPr>
        </p:nvSpPr>
        <p:spPr>
          <a:xfrm>
            <a:off x="76200" y="6472990"/>
            <a:ext cx="709698" cy="365125"/>
          </a:xfrm>
        </p:spPr>
        <p:txBody>
          <a:bodyPr/>
          <a:lstStyle/>
          <a:p>
            <a:pPr defTabSz="342900">
              <a:defRPr/>
            </a:pPr>
            <a:fld id="{0645263D-CFE2-4AA9-BA72-7BF9433896C3}" type="slidenum">
              <a:rPr lang="en-US">
                <a:solidFill>
                  <a:srgbClr val="FFFFFF"/>
                </a:solidFill>
                <a:latin typeface="Corbel" panose="020B0503020204020204"/>
              </a:rPr>
              <a:pPr defTabSz="342900">
                <a:defRPr/>
              </a:pPr>
              <a:t>10</a:t>
            </a:fld>
            <a:endParaRPr lang="en-US" dirty="0">
              <a:solidFill>
                <a:srgbClr val="FFFFFF"/>
              </a:solidFill>
              <a:latin typeface="Corbel" panose="020B0503020204020204"/>
            </a:endParaRPr>
          </a:p>
        </p:txBody>
      </p:sp>
    </p:spTree>
    <p:custDataLst>
      <p:tags r:id="rId1"/>
    </p:custDataLst>
    <p:extLst>
      <p:ext uri="{BB962C8B-B14F-4D97-AF65-F5344CB8AC3E}">
        <p14:creationId xmlns:p14="http://schemas.microsoft.com/office/powerpoint/2010/main" val="380106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7551-8B2F-4AF4-84B4-35239F83BEA5}"/>
              </a:ext>
            </a:extLst>
          </p:cNvPr>
          <p:cNvSpPr>
            <a:spLocks noGrp="1"/>
          </p:cNvSpPr>
          <p:nvPr>
            <p:ph type="title"/>
          </p:nvPr>
        </p:nvSpPr>
        <p:spPr>
          <a:xfrm>
            <a:off x="228600" y="381000"/>
            <a:ext cx="4572000" cy="1131570"/>
          </a:xfrm>
        </p:spPr>
        <p:txBody>
          <a:bodyPr/>
          <a:lstStyle/>
          <a:p>
            <a:r>
              <a:rPr lang="en-US" dirty="0"/>
              <a:t>Clinical Trials Results Reporting (</a:t>
            </a:r>
            <a:r>
              <a:rPr lang="en-US" dirty="0" err="1"/>
              <a:t>AnSWER</a:t>
            </a:r>
            <a:r>
              <a:rPr lang="en-US" dirty="0"/>
              <a:t>)</a:t>
            </a:r>
          </a:p>
        </p:txBody>
      </p:sp>
      <p:sp>
        <p:nvSpPr>
          <p:cNvPr id="3" name="Content Placeholder 2">
            <a:extLst>
              <a:ext uri="{FF2B5EF4-FFF2-40B4-BE49-F238E27FC236}">
                <a16:creationId xmlns:a16="http://schemas.microsoft.com/office/drawing/2014/main" id="{65CBDE46-204F-4895-B578-7C998F62AC76}"/>
              </a:ext>
            </a:extLst>
          </p:cNvPr>
          <p:cNvSpPr>
            <a:spLocks noGrp="1"/>
          </p:cNvSpPr>
          <p:nvPr>
            <p:ph idx="1"/>
          </p:nvPr>
        </p:nvSpPr>
        <p:spPr>
          <a:xfrm>
            <a:off x="533400" y="1981200"/>
            <a:ext cx="7924019" cy="4236720"/>
          </a:xfrm>
        </p:spPr>
        <p:txBody>
          <a:bodyPr>
            <a:normAutofit/>
          </a:bodyPr>
          <a:lstStyle/>
          <a:p>
            <a:pPr marL="0" indent="0">
              <a:buNone/>
            </a:pPr>
            <a:r>
              <a:rPr lang="en-US" sz="2400" dirty="0"/>
              <a:t>Multiple Choice!</a:t>
            </a:r>
          </a:p>
          <a:p>
            <a:r>
              <a:rPr lang="en-US" sz="2400" dirty="0"/>
              <a:t>To comply with NIH policy, what is the standard timeline for submission of results information after the trial’s primary completion date?</a:t>
            </a:r>
          </a:p>
          <a:p>
            <a:pPr marL="0" indent="0">
              <a:buNone/>
            </a:pPr>
            <a:r>
              <a:rPr lang="en-US" sz="2400" dirty="0"/>
              <a:t>A = 3 Months</a:t>
            </a:r>
          </a:p>
          <a:p>
            <a:pPr marL="0" indent="0">
              <a:buNone/>
            </a:pPr>
            <a:r>
              <a:rPr lang="en-US" sz="2400" dirty="0"/>
              <a:t>B = 9 Months</a:t>
            </a:r>
          </a:p>
          <a:p>
            <a:pPr marL="0" indent="0">
              <a:buNone/>
            </a:pPr>
            <a:r>
              <a:rPr lang="en-US" sz="2400" b="1" u="sng" dirty="0"/>
              <a:t>C = 1 Year</a:t>
            </a:r>
          </a:p>
          <a:p>
            <a:pPr marL="0" indent="0">
              <a:buNone/>
            </a:pPr>
            <a:r>
              <a:rPr lang="en-US" sz="2400" dirty="0"/>
              <a:t>D = 2 Years</a:t>
            </a:r>
          </a:p>
        </p:txBody>
      </p:sp>
      <p:sp>
        <p:nvSpPr>
          <p:cNvPr id="4" name="Slide Number Placeholder 3">
            <a:extLst>
              <a:ext uri="{FF2B5EF4-FFF2-40B4-BE49-F238E27FC236}">
                <a16:creationId xmlns:a16="http://schemas.microsoft.com/office/drawing/2014/main" id="{912A7757-387C-4981-8980-0A8601E7A66D}"/>
              </a:ext>
            </a:extLst>
          </p:cNvPr>
          <p:cNvSpPr>
            <a:spLocks noGrp="1"/>
          </p:cNvSpPr>
          <p:nvPr>
            <p:ph type="sldNum" sz="quarter" idx="12"/>
          </p:nvPr>
        </p:nvSpPr>
        <p:spPr>
          <a:xfrm>
            <a:off x="76200" y="6456947"/>
            <a:ext cx="709698" cy="365125"/>
          </a:xfrm>
        </p:spPr>
        <p:txBody>
          <a:bodyPr/>
          <a:lstStyle/>
          <a:p>
            <a:pPr defTabSz="342900">
              <a:defRPr/>
            </a:pPr>
            <a:fld id="{0645263D-CFE2-4AA9-BA72-7BF9433896C3}" type="slidenum">
              <a:rPr lang="en-US">
                <a:solidFill>
                  <a:srgbClr val="FFFFFF"/>
                </a:solidFill>
                <a:latin typeface="Corbel" panose="020B0503020204020204"/>
              </a:rPr>
              <a:pPr defTabSz="342900">
                <a:defRPr/>
              </a:pPr>
              <a:t>11</a:t>
            </a:fld>
            <a:endParaRPr lang="en-US" dirty="0">
              <a:solidFill>
                <a:srgbClr val="FFFFFF"/>
              </a:solidFill>
              <a:latin typeface="Corbel" panose="020B0503020204020204"/>
            </a:endParaRPr>
          </a:p>
        </p:txBody>
      </p:sp>
    </p:spTree>
    <p:custDataLst>
      <p:tags r:id="rId1"/>
    </p:custDataLst>
    <p:extLst>
      <p:ext uri="{BB962C8B-B14F-4D97-AF65-F5344CB8AC3E}">
        <p14:creationId xmlns:p14="http://schemas.microsoft.com/office/powerpoint/2010/main" val="119645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5AFA-DE6E-0CE6-2261-9729D43A51ED}"/>
              </a:ext>
            </a:extLst>
          </p:cNvPr>
          <p:cNvSpPr>
            <a:spLocks noGrp="1"/>
          </p:cNvSpPr>
          <p:nvPr>
            <p:ph type="title"/>
          </p:nvPr>
        </p:nvSpPr>
        <p:spPr/>
        <p:txBody>
          <a:bodyPr/>
          <a:lstStyle/>
          <a:p>
            <a:r>
              <a:rPr lang="en-US" dirty="0"/>
              <a:t>Time for some back and forth...</a:t>
            </a:r>
          </a:p>
        </p:txBody>
      </p:sp>
      <p:sp>
        <p:nvSpPr>
          <p:cNvPr id="4" name="Slide Number Placeholder 3">
            <a:extLst>
              <a:ext uri="{FF2B5EF4-FFF2-40B4-BE49-F238E27FC236}">
                <a16:creationId xmlns:a16="http://schemas.microsoft.com/office/drawing/2014/main" id="{D340682F-FE52-3918-986E-C1393A31C54C}"/>
              </a:ext>
            </a:extLst>
          </p:cNvPr>
          <p:cNvSpPr>
            <a:spLocks noGrp="1"/>
          </p:cNvSpPr>
          <p:nvPr>
            <p:ph type="sldNum" sz="quarter" idx="12"/>
          </p:nvPr>
        </p:nvSpPr>
        <p:spPr>
          <a:xfrm>
            <a:off x="76200" y="6477000"/>
            <a:ext cx="709698" cy="365125"/>
          </a:xfrm>
        </p:spPr>
        <p:txBody>
          <a:bodyPr/>
          <a:lstStyle/>
          <a:p>
            <a:pPr>
              <a:defRPr/>
            </a:pPr>
            <a:fld id="{0645263D-CFE2-4AA9-BA72-7BF9433896C3}" type="slidenum">
              <a:rPr lang="en-US" smtClean="0"/>
              <a:pPr>
                <a:defRPr/>
              </a:pPr>
              <a:t>12</a:t>
            </a:fld>
            <a:endParaRPr lang="en-US" dirty="0"/>
          </a:p>
        </p:txBody>
      </p:sp>
      <p:pic>
        <p:nvPicPr>
          <p:cNvPr id="1026" name="Picture 2" descr="Animated picture with cats - two moving and one sleeping.  The movement is their head going back and forth.">
            <a:extLst>
              <a:ext uri="{FF2B5EF4-FFF2-40B4-BE49-F238E27FC236}">
                <a16:creationId xmlns:a16="http://schemas.microsoft.com/office/drawing/2014/main" id="{A4EA346E-B6D7-05AB-C80E-D20EB097F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228850"/>
            <a:ext cx="47434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8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43D9-5D00-41E0-9079-D1FE9D1E2F3F}"/>
              </a:ext>
            </a:extLst>
          </p:cNvPr>
          <p:cNvSpPr>
            <a:spLocks noGrp="1"/>
          </p:cNvSpPr>
          <p:nvPr>
            <p:ph type="title"/>
          </p:nvPr>
        </p:nvSpPr>
        <p:spPr>
          <a:xfrm>
            <a:off x="228600" y="381000"/>
            <a:ext cx="5372686" cy="1131570"/>
          </a:xfrm>
        </p:spPr>
        <p:txBody>
          <a:bodyPr>
            <a:normAutofit/>
          </a:bodyPr>
          <a:lstStyle/>
          <a:p>
            <a:r>
              <a:rPr lang="en-US" dirty="0"/>
              <a:t>Clinical Trial Results Reporting – making news!</a:t>
            </a:r>
          </a:p>
        </p:txBody>
      </p:sp>
      <p:sp>
        <p:nvSpPr>
          <p:cNvPr id="3" name="Content Placeholder 2">
            <a:extLst>
              <a:ext uri="{FF2B5EF4-FFF2-40B4-BE49-F238E27FC236}">
                <a16:creationId xmlns:a16="http://schemas.microsoft.com/office/drawing/2014/main" id="{8B837CD9-39AB-4A2D-B94A-19268C9BFBBC}"/>
              </a:ext>
            </a:extLst>
          </p:cNvPr>
          <p:cNvSpPr>
            <a:spLocks noGrp="1"/>
          </p:cNvSpPr>
          <p:nvPr>
            <p:ph idx="1"/>
          </p:nvPr>
        </p:nvSpPr>
        <p:spPr>
          <a:xfrm>
            <a:off x="838200" y="3200400"/>
            <a:ext cx="6934200" cy="2667000"/>
          </a:xfrm>
        </p:spPr>
        <p:txBody>
          <a:bodyPr>
            <a:noAutofit/>
          </a:bodyPr>
          <a:lstStyle/>
          <a:p>
            <a:r>
              <a:rPr lang="en-US" sz="2400" dirty="0"/>
              <a:t>In summary – if you have heard from NIH about potential non-compliance, the NIH needs you to confirm results reporting</a:t>
            </a:r>
          </a:p>
          <a:p>
            <a:r>
              <a:rPr lang="en-US" sz="2400" dirty="0"/>
              <a:t>It is critically important that results reporting concerns are addressed immediately – there can be substantial consequences if you are found in violation of the regs and policies</a:t>
            </a:r>
          </a:p>
          <a:p>
            <a:r>
              <a:rPr lang="en-US" sz="2400" dirty="0"/>
              <a:t>Reach out to NIH if you have questions!</a:t>
            </a:r>
          </a:p>
        </p:txBody>
      </p:sp>
      <p:sp>
        <p:nvSpPr>
          <p:cNvPr id="4" name="Slide Number Placeholder 3">
            <a:extLst>
              <a:ext uri="{FF2B5EF4-FFF2-40B4-BE49-F238E27FC236}">
                <a16:creationId xmlns:a16="http://schemas.microsoft.com/office/drawing/2014/main" id="{AA1C9E5A-50ED-48DA-BFD2-B8986783F1A5}"/>
              </a:ext>
            </a:extLst>
          </p:cNvPr>
          <p:cNvSpPr>
            <a:spLocks noGrp="1"/>
          </p:cNvSpPr>
          <p:nvPr>
            <p:ph type="sldNum" sz="quarter" idx="12"/>
          </p:nvPr>
        </p:nvSpPr>
        <p:spPr>
          <a:xfrm>
            <a:off x="76200" y="6477000"/>
            <a:ext cx="709698" cy="365125"/>
          </a:xfrm>
        </p:spPr>
        <p:txBody>
          <a:bodyPr/>
          <a:lstStyle/>
          <a:p>
            <a:pPr defTabSz="342900">
              <a:defRPr/>
            </a:pPr>
            <a:fld id="{0645263D-CFE2-4AA9-BA72-7BF9433896C3}" type="slidenum">
              <a:rPr lang="en-US">
                <a:solidFill>
                  <a:srgbClr val="FFFFFF"/>
                </a:solidFill>
                <a:latin typeface="Corbel" panose="020B0503020204020204"/>
              </a:rPr>
              <a:pPr defTabSz="342900">
                <a:defRPr/>
              </a:pPr>
              <a:t>13</a:t>
            </a:fld>
            <a:endParaRPr lang="en-US" dirty="0">
              <a:solidFill>
                <a:srgbClr val="FFFFFF"/>
              </a:solidFill>
              <a:latin typeface="Corbel" panose="020B0503020204020204"/>
            </a:endParaRPr>
          </a:p>
        </p:txBody>
      </p:sp>
      <p:pic>
        <p:nvPicPr>
          <p:cNvPr id="2050" name="Picture 2" descr="Image of a person with a puzzled look asking what is going on?">
            <a:extLst>
              <a:ext uri="{FF2B5EF4-FFF2-40B4-BE49-F238E27FC236}">
                <a16:creationId xmlns:a16="http://schemas.microsoft.com/office/drawing/2014/main" id="{81F47B1A-182B-E1AD-BB08-160F8CF71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12570"/>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8402-0175-2B16-A43E-30B675082228}"/>
              </a:ext>
            </a:extLst>
          </p:cNvPr>
          <p:cNvSpPr>
            <a:spLocks noGrp="1"/>
          </p:cNvSpPr>
          <p:nvPr>
            <p:ph type="title"/>
          </p:nvPr>
        </p:nvSpPr>
        <p:spPr>
          <a:xfrm>
            <a:off x="672830" y="-872317"/>
            <a:ext cx="7772400" cy="782624"/>
          </a:xfrm>
        </p:spPr>
        <p:txBody>
          <a:bodyPr/>
          <a:lstStyle/>
          <a:p>
            <a:r>
              <a:rPr lang="en-US" dirty="0"/>
              <a:t>Let’s Switch Gears</a:t>
            </a:r>
          </a:p>
        </p:txBody>
      </p:sp>
      <p:pic>
        <p:nvPicPr>
          <p:cNvPr id="3074" name="Picture 2" descr="Picture of a person speaking with text.  Another person walking away in the background.  Standing in a hallway.">
            <a:extLst>
              <a:ext uri="{FF2B5EF4-FFF2-40B4-BE49-F238E27FC236}">
                <a16:creationId xmlns:a16="http://schemas.microsoft.com/office/drawing/2014/main" id="{9A17D5EB-FF10-FAFC-114A-979C7DDB9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0"/>
            <a:ext cx="6086475" cy="35242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4385E7-D916-E378-00B3-2A687BF886BE}"/>
              </a:ext>
            </a:extLst>
          </p:cNvPr>
          <p:cNvSpPr>
            <a:spLocks noGrp="1"/>
          </p:cNvSpPr>
          <p:nvPr>
            <p:ph idx="1"/>
          </p:nvPr>
        </p:nvSpPr>
        <p:spPr>
          <a:xfrm>
            <a:off x="685800" y="3886200"/>
            <a:ext cx="7772400" cy="2383090"/>
          </a:xfrm>
        </p:spPr>
        <p:txBody>
          <a:bodyPr>
            <a:normAutofit/>
          </a:bodyPr>
          <a:lstStyle/>
          <a:p>
            <a:r>
              <a:rPr lang="en-US" sz="3600" dirty="0"/>
              <a:t>Let’s switch gears to a different topic!</a:t>
            </a:r>
          </a:p>
          <a:p>
            <a:endParaRPr lang="en-US" sz="3600" dirty="0"/>
          </a:p>
          <a:p>
            <a:pPr marL="0" indent="0" algn="ctr">
              <a:buNone/>
            </a:pPr>
            <a:r>
              <a:rPr lang="en-US" sz="3600" dirty="0"/>
              <a:t>Adding a Foreign Component!!</a:t>
            </a:r>
          </a:p>
        </p:txBody>
      </p:sp>
      <p:sp>
        <p:nvSpPr>
          <p:cNvPr id="4" name="Slide Number Placeholder 3">
            <a:extLst>
              <a:ext uri="{FF2B5EF4-FFF2-40B4-BE49-F238E27FC236}">
                <a16:creationId xmlns:a16="http://schemas.microsoft.com/office/drawing/2014/main" id="{06DE57E9-57AF-D294-5592-FCA91AD26757}"/>
              </a:ext>
            </a:extLst>
          </p:cNvPr>
          <p:cNvSpPr>
            <a:spLocks noGrp="1"/>
          </p:cNvSpPr>
          <p:nvPr>
            <p:ph type="sldNum" sz="quarter" idx="12"/>
          </p:nvPr>
        </p:nvSpPr>
        <p:spPr>
          <a:xfrm>
            <a:off x="76200" y="6448677"/>
            <a:ext cx="709698" cy="365125"/>
          </a:xfrm>
        </p:spPr>
        <p:txBody>
          <a:bodyPr/>
          <a:lstStyle/>
          <a:p>
            <a:pPr>
              <a:defRPr/>
            </a:pPr>
            <a:fld id="{0645263D-CFE2-4AA9-BA72-7BF9433896C3}"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8471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86CF-7315-0461-E896-9C791060DADA}"/>
              </a:ext>
            </a:extLst>
          </p:cNvPr>
          <p:cNvSpPr>
            <a:spLocks noGrp="1"/>
          </p:cNvSpPr>
          <p:nvPr>
            <p:ph type="title"/>
          </p:nvPr>
        </p:nvSpPr>
        <p:spPr/>
        <p:txBody>
          <a:bodyPr/>
          <a:lstStyle/>
          <a:p>
            <a:r>
              <a:rPr lang="en-US" dirty="0"/>
              <a:t>Prior Approval Requirements – a Refresher</a:t>
            </a:r>
          </a:p>
        </p:txBody>
      </p:sp>
      <p:sp>
        <p:nvSpPr>
          <p:cNvPr id="3" name="Content Placeholder 2">
            <a:extLst>
              <a:ext uri="{FF2B5EF4-FFF2-40B4-BE49-F238E27FC236}">
                <a16:creationId xmlns:a16="http://schemas.microsoft.com/office/drawing/2014/main" id="{CAA88B31-BF30-F16E-1BA3-ACFDE8AD61BA}"/>
              </a:ext>
            </a:extLst>
          </p:cNvPr>
          <p:cNvSpPr>
            <a:spLocks noGrp="1"/>
          </p:cNvSpPr>
          <p:nvPr>
            <p:ph idx="1"/>
          </p:nvPr>
        </p:nvSpPr>
        <p:spPr/>
        <p:txBody>
          <a:bodyPr/>
          <a:lstStyle/>
          <a:p>
            <a:r>
              <a:rPr lang="en-US" dirty="0"/>
              <a:t>There are a good few situations that require the awarding NIH Institute or Center’s approval prior to making a change</a:t>
            </a:r>
          </a:p>
          <a:p>
            <a:r>
              <a:rPr lang="en-US" dirty="0"/>
              <a:t>Common instances:</a:t>
            </a:r>
          </a:p>
          <a:p>
            <a:pPr lvl="1"/>
            <a:r>
              <a:rPr lang="en-US" dirty="0"/>
              <a:t>Request for additional time (extension) – with and without funds</a:t>
            </a:r>
          </a:p>
          <a:p>
            <a:pPr lvl="1"/>
            <a:r>
              <a:rPr lang="en-US" dirty="0"/>
              <a:t>Change of recipient organization</a:t>
            </a:r>
          </a:p>
          <a:p>
            <a:pPr lvl="1"/>
            <a:r>
              <a:rPr lang="en-US" dirty="0"/>
              <a:t>Adding a foreign component</a:t>
            </a:r>
          </a:p>
          <a:p>
            <a:pPr lvl="1"/>
            <a:r>
              <a:rPr lang="en-US" dirty="0"/>
              <a:t>Change in approved aims</a:t>
            </a:r>
          </a:p>
          <a:p>
            <a:r>
              <a:rPr lang="en-US" dirty="0"/>
              <a:t>See NIH Grants Policy Statement Section 8.1.2 for more information on Prior Approval Requirements</a:t>
            </a:r>
          </a:p>
        </p:txBody>
      </p:sp>
      <p:sp>
        <p:nvSpPr>
          <p:cNvPr id="4" name="Slide Number Placeholder 3">
            <a:extLst>
              <a:ext uri="{FF2B5EF4-FFF2-40B4-BE49-F238E27FC236}">
                <a16:creationId xmlns:a16="http://schemas.microsoft.com/office/drawing/2014/main" id="{52B73C76-B6F0-D060-0141-3A6DBA983606}"/>
              </a:ext>
            </a:extLst>
          </p:cNvPr>
          <p:cNvSpPr>
            <a:spLocks noGrp="1"/>
          </p:cNvSpPr>
          <p:nvPr>
            <p:ph type="sldNum" sz="quarter" idx="12"/>
          </p:nvPr>
        </p:nvSpPr>
        <p:spPr>
          <a:xfrm>
            <a:off x="76200" y="6480843"/>
            <a:ext cx="709698" cy="365125"/>
          </a:xfrm>
        </p:spPr>
        <p:txBody>
          <a:bodyPr/>
          <a:lstStyle/>
          <a:p>
            <a:pPr>
              <a:defRPr/>
            </a:pPr>
            <a:fld id="{0645263D-CFE2-4AA9-BA72-7BF9433896C3}" type="slidenum">
              <a:rPr lang="en-US" smtClean="0"/>
              <a:pPr>
                <a:defRPr/>
              </a:pPr>
              <a:t>15</a:t>
            </a:fld>
            <a:endParaRPr lang="en-US" dirty="0"/>
          </a:p>
        </p:txBody>
      </p:sp>
    </p:spTree>
    <p:extLst>
      <p:ext uri="{BB962C8B-B14F-4D97-AF65-F5344CB8AC3E}">
        <p14:creationId xmlns:p14="http://schemas.microsoft.com/office/powerpoint/2010/main" val="65825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ACB5-A329-E9DD-84DE-85F38512A851}"/>
              </a:ext>
            </a:extLst>
          </p:cNvPr>
          <p:cNvSpPr>
            <a:spLocks noGrp="1"/>
          </p:cNvSpPr>
          <p:nvPr>
            <p:ph type="title"/>
          </p:nvPr>
        </p:nvSpPr>
        <p:spPr/>
        <p:txBody>
          <a:bodyPr/>
          <a:lstStyle/>
          <a:p>
            <a:r>
              <a:rPr lang="en-US" dirty="0"/>
              <a:t>Specific to Foreign Component...</a:t>
            </a:r>
          </a:p>
        </p:txBody>
      </p:sp>
      <p:sp>
        <p:nvSpPr>
          <p:cNvPr id="3" name="Content Placeholder 2">
            <a:extLst>
              <a:ext uri="{FF2B5EF4-FFF2-40B4-BE49-F238E27FC236}">
                <a16:creationId xmlns:a16="http://schemas.microsoft.com/office/drawing/2014/main" id="{2B064161-CA8B-E044-25F7-3CF07EFFD707}"/>
              </a:ext>
            </a:extLst>
          </p:cNvPr>
          <p:cNvSpPr>
            <a:spLocks noGrp="1"/>
          </p:cNvSpPr>
          <p:nvPr>
            <p:ph idx="1"/>
          </p:nvPr>
        </p:nvSpPr>
        <p:spPr/>
        <p:txBody>
          <a:bodyPr>
            <a:normAutofit lnSpcReduction="10000"/>
          </a:bodyPr>
          <a:lstStyle/>
          <a:p>
            <a:r>
              <a:rPr lang="en-US" sz="2800" dirty="0"/>
              <a:t>Walking through an interesting situation...</a:t>
            </a:r>
          </a:p>
          <a:p>
            <a:pPr lvl="1"/>
            <a:r>
              <a:rPr lang="en-US" sz="2400" dirty="0"/>
              <a:t>Ongoing cooperative agreement – recently entered its 4</a:t>
            </a:r>
            <a:r>
              <a:rPr lang="en-US" sz="2400" baseline="30000" dirty="0"/>
              <a:t>th</a:t>
            </a:r>
            <a:r>
              <a:rPr lang="en-US" sz="2400" dirty="0"/>
              <a:t> year of a 5-year project period</a:t>
            </a:r>
          </a:p>
          <a:p>
            <a:pPr lvl="1"/>
            <a:r>
              <a:rPr lang="en-US" sz="2400" dirty="0"/>
              <a:t>The grant has struggled with enrollment – has a very specific segment of the population that would meet the study criteria</a:t>
            </a:r>
          </a:p>
          <a:p>
            <a:pPr lvl="1"/>
            <a:r>
              <a:rPr lang="en-US" sz="2400" dirty="0"/>
              <a:t>In conversations with the NIH grants manager and program official, it was determined that it would be beneficial to add another site</a:t>
            </a:r>
          </a:p>
          <a:p>
            <a:r>
              <a:rPr lang="en-US" sz="2800" dirty="0"/>
              <a:t>Let’s listen into a conversation now between the recipient’s AOR and the Grants Manager...</a:t>
            </a:r>
          </a:p>
        </p:txBody>
      </p:sp>
      <p:sp>
        <p:nvSpPr>
          <p:cNvPr id="4" name="Slide Number Placeholder 3">
            <a:extLst>
              <a:ext uri="{FF2B5EF4-FFF2-40B4-BE49-F238E27FC236}">
                <a16:creationId xmlns:a16="http://schemas.microsoft.com/office/drawing/2014/main" id="{0E1A219E-EC25-766B-E679-41E03B087748}"/>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16</a:t>
            </a:fld>
            <a:endParaRPr lang="en-US" dirty="0"/>
          </a:p>
        </p:txBody>
      </p:sp>
    </p:spTree>
    <p:extLst>
      <p:ext uri="{BB962C8B-B14F-4D97-AF65-F5344CB8AC3E}">
        <p14:creationId xmlns:p14="http://schemas.microsoft.com/office/powerpoint/2010/main" val="207066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69E8-5CAF-FF3B-2238-60B5A0359281}"/>
              </a:ext>
            </a:extLst>
          </p:cNvPr>
          <p:cNvSpPr>
            <a:spLocks noGrp="1"/>
          </p:cNvSpPr>
          <p:nvPr>
            <p:ph type="title"/>
          </p:nvPr>
        </p:nvSpPr>
        <p:spPr/>
        <p:txBody>
          <a:bodyPr/>
          <a:lstStyle/>
          <a:p>
            <a:r>
              <a:rPr lang="en-US" dirty="0"/>
              <a:t>Foreign Component...What did we learn?</a:t>
            </a:r>
          </a:p>
        </p:txBody>
      </p:sp>
      <p:sp>
        <p:nvSpPr>
          <p:cNvPr id="3" name="Content Placeholder 2">
            <a:extLst>
              <a:ext uri="{FF2B5EF4-FFF2-40B4-BE49-F238E27FC236}">
                <a16:creationId xmlns:a16="http://schemas.microsoft.com/office/drawing/2014/main" id="{D5825DC8-D215-2801-8F66-E95A058B40AC}"/>
              </a:ext>
            </a:extLst>
          </p:cNvPr>
          <p:cNvSpPr>
            <a:spLocks noGrp="1"/>
          </p:cNvSpPr>
          <p:nvPr>
            <p:ph idx="1"/>
          </p:nvPr>
        </p:nvSpPr>
        <p:spPr>
          <a:xfrm>
            <a:off x="685019" y="2011680"/>
            <a:ext cx="5106181" cy="4206240"/>
          </a:xfrm>
        </p:spPr>
        <p:txBody>
          <a:bodyPr/>
          <a:lstStyle/>
          <a:p>
            <a:r>
              <a:rPr lang="en-US" dirty="0"/>
              <a:t>Anytime you are dealing with a foreign component being added, you are in a prior approval situation</a:t>
            </a:r>
          </a:p>
          <a:p>
            <a:r>
              <a:rPr lang="en-US" dirty="0"/>
              <a:t>There are additional clearances that must be obtained to add a foreign component – some of which can take a while to obtain!</a:t>
            </a:r>
          </a:p>
          <a:p>
            <a:r>
              <a:rPr lang="en-US" dirty="0"/>
              <a:t>In this case, the best that could be done was authority to charge grant funds no earlier than the date of those clearances – which is when the NIH Institute/Center could approve the involvement</a:t>
            </a:r>
          </a:p>
        </p:txBody>
      </p:sp>
      <p:sp>
        <p:nvSpPr>
          <p:cNvPr id="4" name="Slide Number Placeholder 3">
            <a:extLst>
              <a:ext uri="{FF2B5EF4-FFF2-40B4-BE49-F238E27FC236}">
                <a16:creationId xmlns:a16="http://schemas.microsoft.com/office/drawing/2014/main" id="{165E7800-7EEB-6A8D-A585-61ABD91B9233}"/>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17</a:t>
            </a:fld>
            <a:endParaRPr lang="en-US" dirty="0"/>
          </a:p>
        </p:txBody>
      </p:sp>
      <p:pic>
        <p:nvPicPr>
          <p:cNvPr id="4098" name="Picture 2" descr="Picture of a person - hand to head with a smile.  Text included.">
            <a:extLst>
              <a:ext uri="{FF2B5EF4-FFF2-40B4-BE49-F238E27FC236}">
                <a16:creationId xmlns:a16="http://schemas.microsoft.com/office/drawing/2014/main" id="{B010201A-390A-6136-178C-4AE186DED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400" y="1905000"/>
            <a:ext cx="3048400" cy="262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149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04-261C-E6B7-31C8-1051D2D904AF}"/>
              </a:ext>
            </a:extLst>
          </p:cNvPr>
          <p:cNvSpPr>
            <a:spLocks noGrp="1"/>
          </p:cNvSpPr>
          <p:nvPr>
            <p:ph type="title"/>
          </p:nvPr>
        </p:nvSpPr>
        <p:spPr/>
        <p:txBody>
          <a:bodyPr/>
          <a:lstStyle/>
          <a:p>
            <a:r>
              <a:rPr lang="en-US" dirty="0"/>
              <a:t>For any prior approval request...</a:t>
            </a:r>
          </a:p>
        </p:txBody>
      </p:sp>
      <p:sp>
        <p:nvSpPr>
          <p:cNvPr id="3" name="Content Placeholder 2">
            <a:extLst>
              <a:ext uri="{FF2B5EF4-FFF2-40B4-BE49-F238E27FC236}">
                <a16:creationId xmlns:a16="http://schemas.microsoft.com/office/drawing/2014/main" id="{7D9E3F83-6C5C-635F-B76D-726187B59A20}"/>
              </a:ext>
            </a:extLst>
          </p:cNvPr>
          <p:cNvSpPr>
            <a:spLocks noGrp="1"/>
          </p:cNvSpPr>
          <p:nvPr>
            <p:ph idx="1"/>
          </p:nvPr>
        </p:nvSpPr>
        <p:spPr>
          <a:xfrm>
            <a:off x="685019" y="2011680"/>
            <a:ext cx="7772400" cy="2484120"/>
          </a:xfrm>
        </p:spPr>
        <p:txBody>
          <a:bodyPr/>
          <a:lstStyle/>
          <a:p>
            <a:r>
              <a:rPr lang="en-US" dirty="0"/>
              <a:t>Critically important to understand what needs a prior approval...For example!</a:t>
            </a:r>
          </a:p>
          <a:p>
            <a:pPr marL="0" indent="0">
              <a:buNone/>
            </a:pPr>
            <a:r>
              <a:rPr lang="en-US" dirty="0"/>
              <a:t>TRUE OR FALSE?</a:t>
            </a:r>
          </a:p>
          <a:p>
            <a:r>
              <a:rPr lang="en-US" dirty="0"/>
              <a:t>Do you need prior approval from NIH if a rebudgeting between costs categories on an R01 would be more than 25%?</a:t>
            </a:r>
          </a:p>
          <a:p>
            <a:r>
              <a:rPr lang="en-US" dirty="0"/>
              <a:t>Answer is...</a:t>
            </a:r>
          </a:p>
          <a:p>
            <a:endParaRPr lang="en-US" dirty="0"/>
          </a:p>
        </p:txBody>
      </p:sp>
      <p:sp>
        <p:nvSpPr>
          <p:cNvPr id="4" name="Slide Number Placeholder 3">
            <a:extLst>
              <a:ext uri="{FF2B5EF4-FFF2-40B4-BE49-F238E27FC236}">
                <a16:creationId xmlns:a16="http://schemas.microsoft.com/office/drawing/2014/main" id="{3BA24040-C37B-4F60-7778-F41B06EC66D3}"/>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18</a:t>
            </a:fld>
            <a:endParaRPr lang="en-US" dirty="0"/>
          </a:p>
        </p:txBody>
      </p:sp>
      <p:pic>
        <p:nvPicPr>
          <p:cNvPr id="1026" name="Picture 2" descr="Picture with text">
            <a:extLst>
              <a:ext uri="{FF2B5EF4-FFF2-40B4-BE49-F238E27FC236}">
                <a16:creationId xmlns:a16="http://schemas.microsoft.com/office/drawing/2014/main" id="{AA7F94F7-E572-34D3-B8F5-38E36A6A9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0833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3A09-10C2-9D75-B204-5FBB023ABD86}"/>
              </a:ext>
            </a:extLst>
          </p:cNvPr>
          <p:cNvSpPr>
            <a:spLocks noGrp="1"/>
          </p:cNvSpPr>
          <p:nvPr>
            <p:ph type="title"/>
          </p:nvPr>
        </p:nvSpPr>
        <p:spPr/>
        <p:txBody>
          <a:bodyPr/>
          <a:lstStyle/>
          <a:p>
            <a:r>
              <a:rPr lang="en-US" dirty="0"/>
              <a:t>Prior Approval - rebudgeting</a:t>
            </a:r>
          </a:p>
        </p:txBody>
      </p:sp>
      <p:sp>
        <p:nvSpPr>
          <p:cNvPr id="3" name="Content Placeholder 2">
            <a:extLst>
              <a:ext uri="{FF2B5EF4-FFF2-40B4-BE49-F238E27FC236}">
                <a16:creationId xmlns:a16="http://schemas.microsoft.com/office/drawing/2014/main" id="{482CFB92-2968-D087-2CE7-2B19A73BFBFD}"/>
              </a:ext>
            </a:extLst>
          </p:cNvPr>
          <p:cNvSpPr>
            <a:spLocks noGrp="1"/>
          </p:cNvSpPr>
          <p:nvPr>
            <p:ph idx="1"/>
          </p:nvPr>
        </p:nvSpPr>
        <p:spPr/>
        <p:txBody>
          <a:bodyPr>
            <a:normAutofit/>
          </a:bodyPr>
          <a:lstStyle/>
          <a:p>
            <a:r>
              <a:rPr lang="en-US" sz="3200" dirty="0"/>
              <a:t>Rebudgeting greater than 25% is a potential </a:t>
            </a:r>
            <a:r>
              <a:rPr lang="en-US" sz="3200" i="1" dirty="0"/>
              <a:t>indicator</a:t>
            </a:r>
            <a:r>
              <a:rPr lang="en-US" sz="3200" dirty="0"/>
              <a:t> of a change in scope</a:t>
            </a:r>
          </a:p>
          <a:p>
            <a:r>
              <a:rPr lang="en-US" sz="3200" dirty="0"/>
              <a:t>The </a:t>
            </a:r>
            <a:r>
              <a:rPr lang="en-US" sz="3200" dirty="0" err="1"/>
              <a:t>rebugeting</a:t>
            </a:r>
            <a:r>
              <a:rPr lang="en-US" sz="3200" dirty="0"/>
              <a:t> alone would not mean prior approval from NIH is necessary</a:t>
            </a:r>
          </a:p>
          <a:p>
            <a:r>
              <a:rPr lang="en-US" sz="3200" dirty="0"/>
              <a:t>However, if such rebudgeting results in a change in scope, then YES, prior approval would be required</a:t>
            </a:r>
          </a:p>
        </p:txBody>
      </p:sp>
      <p:sp>
        <p:nvSpPr>
          <p:cNvPr id="4" name="Slide Number Placeholder 3">
            <a:extLst>
              <a:ext uri="{FF2B5EF4-FFF2-40B4-BE49-F238E27FC236}">
                <a16:creationId xmlns:a16="http://schemas.microsoft.com/office/drawing/2014/main" id="{B6A3566F-CF29-EB9C-7F56-AA214BAFBBD8}"/>
              </a:ext>
            </a:extLst>
          </p:cNvPr>
          <p:cNvSpPr>
            <a:spLocks noGrp="1"/>
          </p:cNvSpPr>
          <p:nvPr>
            <p:ph type="sldNum" sz="quarter" idx="12"/>
          </p:nvPr>
        </p:nvSpPr>
        <p:spPr>
          <a:xfrm>
            <a:off x="76200" y="6464801"/>
            <a:ext cx="709698" cy="365125"/>
          </a:xfrm>
        </p:spPr>
        <p:txBody>
          <a:bodyPr/>
          <a:lstStyle/>
          <a:p>
            <a:pPr>
              <a:defRPr/>
            </a:pPr>
            <a:fld id="{0645263D-CFE2-4AA9-BA72-7BF9433896C3}" type="slidenum">
              <a:rPr lang="en-US" smtClean="0"/>
              <a:pPr>
                <a:defRPr/>
              </a:pPr>
              <a:t>19</a:t>
            </a:fld>
            <a:endParaRPr lang="en-US" dirty="0"/>
          </a:p>
        </p:txBody>
      </p:sp>
    </p:spTree>
    <p:extLst>
      <p:ext uri="{BB962C8B-B14F-4D97-AF65-F5344CB8AC3E}">
        <p14:creationId xmlns:p14="http://schemas.microsoft.com/office/powerpoint/2010/main" val="268240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01383" y="746760"/>
            <a:ext cx="7402512" cy="955675"/>
          </a:xfrm>
        </p:spPr>
        <p:txBody>
          <a:bodyPr/>
          <a:lstStyle/>
          <a:p>
            <a:pPr algn="ctr" eaLnBrk="1" hangingPunct="1"/>
            <a:r>
              <a:rPr lang="en-US" dirty="0"/>
              <a:t>Presenters</a:t>
            </a:r>
          </a:p>
        </p:txBody>
      </p:sp>
      <p:grpSp>
        <p:nvGrpSpPr>
          <p:cNvPr id="4" name="Group 3" descr="Crystal Wolfrey&#10;Chief Grants Management Officer&#10;National Cancer Institute">
            <a:extLst>
              <a:ext uri="{FF2B5EF4-FFF2-40B4-BE49-F238E27FC236}">
                <a16:creationId xmlns:a16="http://schemas.microsoft.com/office/drawing/2014/main" id="{92F9FA46-AB1D-8D33-806C-E42353ADD663}"/>
              </a:ext>
            </a:extLst>
          </p:cNvPr>
          <p:cNvGrpSpPr/>
          <p:nvPr/>
        </p:nvGrpSpPr>
        <p:grpSpPr>
          <a:xfrm>
            <a:off x="533400" y="1897321"/>
            <a:ext cx="6261417" cy="2232719"/>
            <a:chOff x="901383" y="1895374"/>
            <a:chExt cx="6261417" cy="2232719"/>
          </a:xfrm>
        </p:grpSpPr>
        <p:pic>
          <p:nvPicPr>
            <p:cNvPr id="3" name="Picture 2" descr="A picture containing person, wall, clothing, smiling&#10;">
              <a:extLst>
                <a:ext uri="{FF2B5EF4-FFF2-40B4-BE49-F238E27FC236}">
                  <a16:creationId xmlns:a16="http://schemas.microsoft.com/office/drawing/2014/main" id="{2A01FCF3-CCDB-4616-9904-F322A7505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383" y="1895374"/>
              <a:ext cx="1447800" cy="1981200"/>
            </a:xfrm>
            <a:prstGeom prst="rect">
              <a:avLst/>
            </a:prstGeom>
          </p:spPr>
        </p:pic>
        <p:sp>
          <p:nvSpPr>
            <p:cNvPr id="2" name="Rectangle 3">
              <a:extLst>
                <a:ext uri="{FF2B5EF4-FFF2-40B4-BE49-F238E27FC236}">
                  <a16:creationId xmlns:a16="http://schemas.microsoft.com/office/drawing/2014/main" id="{DD6E7AD6-B609-F4FA-B0C8-557C73CCD629}"/>
                </a:ext>
              </a:extLst>
            </p:cNvPr>
            <p:cNvSpPr txBox="1">
              <a:spLocks noChangeArrowheads="1"/>
            </p:cNvSpPr>
            <p:nvPr/>
          </p:nvSpPr>
          <p:spPr>
            <a:xfrm>
              <a:off x="2285175" y="2146893"/>
              <a:ext cx="4877625" cy="19812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dirty="0"/>
                <a:t>Crystal Wolfrey</a:t>
              </a:r>
            </a:p>
            <a:p>
              <a:pPr marL="0" indent="0" algn="ctr">
                <a:buFont typeface="Wingdings" pitchFamily="2" charset="2"/>
                <a:buNone/>
              </a:pPr>
              <a:r>
                <a:rPr lang="en-US" dirty="0"/>
                <a:t>Chief Grants Management Officer</a:t>
              </a:r>
            </a:p>
            <a:p>
              <a:pPr marL="0" indent="0" algn="ctr">
                <a:buFont typeface="Wingdings" pitchFamily="2" charset="2"/>
                <a:buNone/>
              </a:pPr>
              <a:r>
                <a:rPr lang="en-US" dirty="0"/>
                <a:t>National Cancer Institute</a:t>
              </a:r>
            </a:p>
            <a:p>
              <a:pPr marL="0" indent="0" algn="ctr">
                <a:buFont typeface="Wingdings" pitchFamily="2" charset="2"/>
                <a:buNone/>
              </a:pPr>
              <a:r>
                <a:rPr lang="en-US" dirty="0"/>
                <a:t>****************************</a:t>
              </a:r>
            </a:p>
            <a:p>
              <a:pPr algn="ctr">
                <a:buFont typeface="Wingdings" pitchFamily="2" charset="2"/>
                <a:buNone/>
              </a:pPr>
              <a:endParaRPr lang="en-US" sz="2800" dirty="0"/>
            </a:p>
          </p:txBody>
        </p:sp>
      </p:grpSp>
      <p:grpSp>
        <p:nvGrpSpPr>
          <p:cNvPr id="8" name="Group 7" descr="Sean Hine&#10;Deputy Chief Grants Management Officer&#10;National Cancer Institute">
            <a:extLst>
              <a:ext uri="{FF2B5EF4-FFF2-40B4-BE49-F238E27FC236}">
                <a16:creationId xmlns:a16="http://schemas.microsoft.com/office/drawing/2014/main" id="{6FE9F0F0-498D-4E94-3421-3CF7E79A6FEF}"/>
              </a:ext>
            </a:extLst>
          </p:cNvPr>
          <p:cNvGrpSpPr/>
          <p:nvPr/>
        </p:nvGrpSpPr>
        <p:grpSpPr>
          <a:xfrm>
            <a:off x="1319703" y="3964068"/>
            <a:ext cx="7137716" cy="2147172"/>
            <a:chOff x="1777683" y="4154753"/>
            <a:chExt cx="7137716" cy="2147172"/>
          </a:xfrm>
        </p:grpSpPr>
        <p:sp>
          <p:nvSpPr>
            <p:cNvPr id="6" name="Rectangle 3">
              <a:extLst>
                <a:ext uri="{FF2B5EF4-FFF2-40B4-BE49-F238E27FC236}">
                  <a16:creationId xmlns:a16="http://schemas.microsoft.com/office/drawing/2014/main" id="{8D8B1813-81AE-0ACD-473A-2C184AC31EB9}"/>
                </a:ext>
              </a:extLst>
            </p:cNvPr>
            <p:cNvSpPr txBox="1">
              <a:spLocks noChangeArrowheads="1"/>
            </p:cNvSpPr>
            <p:nvPr/>
          </p:nvSpPr>
          <p:spPr>
            <a:xfrm>
              <a:off x="1777683" y="4320725"/>
              <a:ext cx="6092756" cy="19812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dirty="0"/>
                <a:t>Sean Hine</a:t>
              </a:r>
            </a:p>
            <a:p>
              <a:pPr marL="0" indent="0" algn="ctr">
                <a:buFont typeface="Wingdings" pitchFamily="2" charset="2"/>
                <a:buNone/>
              </a:pPr>
              <a:r>
                <a:rPr lang="en-US" dirty="0"/>
                <a:t>Deputy Chief Grants Management Officer</a:t>
              </a:r>
            </a:p>
            <a:p>
              <a:pPr marL="0" indent="0" algn="ctr">
                <a:buFont typeface="Wingdings" pitchFamily="2" charset="2"/>
                <a:buNone/>
              </a:pPr>
              <a:r>
                <a:rPr lang="en-US" dirty="0"/>
                <a:t>National Cancer Institute</a:t>
              </a:r>
            </a:p>
            <a:p>
              <a:pPr marL="0" indent="0" algn="ctr">
                <a:buFont typeface="Wingdings" pitchFamily="2" charset="2"/>
                <a:buNone/>
              </a:pPr>
              <a:r>
                <a:rPr lang="en-US" dirty="0"/>
                <a:t>****************************</a:t>
              </a:r>
            </a:p>
            <a:p>
              <a:pPr algn="ctr"/>
              <a:endParaRPr lang="en-US" dirty="0"/>
            </a:p>
            <a:p>
              <a:pPr algn="ctr">
                <a:buFont typeface="Wingdings" pitchFamily="2" charset="2"/>
                <a:buNone/>
              </a:pPr>
              <a:endParaRPr lang="en-US" dirty="0"/>
            </a:p>
            <a:p>
              <a:pPr algn="ctr">
                <a:buFont typeface="Wingdings" pitchFamily="2" charset="2"/>
                <a:buNone/>
              </a:pPr>
              <a:endParaRPr lang="en-US" sz="2800" dirty="0"/>
            </a:p>
          </p:txBody>
        </p:sp>
        <p:pic>
          <p:nvPicPr>
            <p:cNvPr id="7" name="Picture 6" descr="A person in a suit smiling&#10;&#10;Description automatically generated with low confidence">
              <a:extLst>
                <a:ext uri="{FF2B5EF4-FFF2-40B4-BE49-F238E27FC236}">
                  <a16:creationId xmlns:a16="http://schemas.microsoft.com/office/drawing/2014/main" id="{91FF3156-2956-EFB2-8D23-911EE10C7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4154753"/>
              <a:ext cx="1600199" cy="1981200"/>
            </a:xfrm>
            <a:prstGeom prst="rect">
              <a:avLst/>
            </a:prstGeom>
          </p:spPr>
        </p:pic>
      </p:grpSp>
      <p:sp>
        <p:nvSpPr>
          <p:cNvPr id="4098" name="Slide Number Placeholder 4"/>
          <p:cNvSpPr>
            <a:spLocks noGrp="1"/>
          </p:cNvSpPr>
          <p:nvPr>
            <p:ph type="sldNum" sz="quarter" idx="12"/>
          </p:nvPr>
        </p:nvSpPr>
        <p:spPr>
          <a:xfrm>
            <a:off x="152400" y="6441276"/>
            <a:ext cx="5314517" cy="365125"/>
          </a:xfrm>
          <a:noFill/>
        </p:spPr>
        <p:txBody>
          <a:bodyPr/>
          <a:lstStyle/>
          <a:p>
            <a:fld id="{E5A353DF-BA0D-4FBB-863D-A4E0D7C3A0CB}" type="slidenum">
              <a:rPr lang="en-US" sz="1200" smtClean="0"/>
              <a:pPr/>
              <a:t>2</a:t>
            </a:fld>
            <a:endParaRPr lang="en-US" sz="1200"/>
          </a:p>
        </p:txBody>
      </p:sp>
    </p:spTree>
    <p:custDataLst>
      <p:tags r:id="rId1"/>
    </p:custDataLst>
    <p:extLst>
      <p:ext uri="{BB962C8B-B14F-4D97-AF65-F5344CB8AC3E}">
        <p14:creationId xmlns:p14="http://schemas.microsoft.com/office/powerpoint/2010/main" val="245498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7B2B-5CA1-4044-B447-17170F9BF89D}"/>
              </a:ext>
            </a:extLst>
          </p:cNvPr>
          <p:cNvSpPr>
            <a:spLocks noGrp="1"/>
          </p:cNvSpPr>
          <p:nvPr>
            <p:ph type="title"/>
          </p:nvPr>
        </p:nvSpPr>
        <p:spPr/>
        <p:txBody>
          <a:bodyPr>
            <a:normAutofit/>
          </a:bodyPr>
          <a:lstStyle/>
          <a:p>
            <a:r>
              <a:rPr lang="en-US" dirty="0"/>
              <a:t>What constitutes a </a:t>
            </a:r>
            <a:br>
              <a:rPr lang="en-US" dirty="0"/>
            </a:br>
            <a:r>
              <a:rPr lang="en-US" dirty="0"/>
              <a:t>change in scope?</a:t>
            </a:r>
          </a:p>
        </p:txBody>
      </p:sp>
      <p:sp>
        <p:nvSpPr>
          <p:cNvPr id="3" name="Content Placeholder 2">
            <a:extLst>
              <a:ext uri="{FF2B5EF4-FFF2-40B4-BE49-F238E27FC236}">
                <a16:creationId xmlns:a16="http://schemas.microsoft.com/office/drawing/2014/main" id="{CB68EEF3-7981-4E0C-A57D-DE68CDF5383E}"/>
              </a:ext>
            </a:extLst>
          </p:cNvPr>
          <p:cNvSpPr>
            <a:spLocks noGrp="1"/>
          </p:cNvSpPr>
          <p:nvPr>
            <p:ph idx="1"/>
          </p:nvPr>
        </p:nvSpPr>
        <p:spPr>
          <a:xfrm>
            <a:off x="982133" y="2133600"/>
            <a:ext cx="7704667" cy="4495800"/>
          </a:xfrm>
        </p:spPr>
        <p:txBody>
          <a:bodyPr>
            <a:normAutofit fontScale="92500" lnSpcReduction="20000"/>
          </a:bodyPr>
          <a:lstStyle/>
          <a:p>
            <a:r>
              <a:rPr lang="en-US" dirty="0"/>
              <a:t>There are a # of </a:t>
            </a:r>
            <a:r>
              <a:rPr lang="en-US" i="1" dirty="0"/>
              <a:t>potential indicators</a:t>
            </a:r>
            <a:r>
              <a:rPr lang="en-US" dirty="0"/>
              <a:t> of a change in scope which are:</a:t>
            </a:r>
          </a:p>
          <a:p>
            <a:pPr lvl="1"/>
            <a:r>
              <a:rPr lang="en-US" dirty="0"/>
              <a:t>Change in the specific aims approved at the time of award</a:t>
            </a:r>
          </a:p>
          <a:p>
            <a:pPr lvl="1"/>
            <a:r>
              <a:rPr lang="en-US" dirty="0"/>
              <a:t>Substitution of one animal model for another</a:t>
            </a:r>
          </a:p>
          <a:p>
            <a:pPr lvl="1"/>
            <a:r>
              <a:rPr lang="en-US" dirty="0"/>
              <a:t>Change from the approved use of live vertebrate animals</a:t>
            </a:r>
          </a:p>
          <a:p>
            <a:pPr lvl="1"/>
            <a:r>
              <a:rPr lang="en-US" dirty="0"/>
              <a:t>Change from the approved involvement of human subjects that would result in an increased risk (which has a # of situations!)</a:t>
            </a:r>
          </a:p>
          <a:p>
            <a:pPr lvl="1"/>
            <a:r>
              <a:rPr lang="en-US" dirty="0"/>
              <a:t>Shift of the research emphasis from one disease area to another</a:t>
            </a:r>
          </a:p>
          <a:p>
            <a:pPr lvl="1"/>
            <a:r>
              <a:rPr lang="en-US" dirty="0"/>
              <a:t>A clinical hold by FDA under a study involving an IND or an IDE</a:t>
            </a:r>
          </a:p>
          <a:p>
            <a:pPr lvl="1"/>
            <a:r>
              <a:rPr lang="en-US" dirty="0"/>
              <a:t>Application of a new technology</a:t>
            </a:r>
          </a:p>
          <a:p>
            <a:pPr lvl="1"/>
            <a:r>
              <a:rPr lang="en-US" dirty="0"/>
              <a:t>Transfer of the performance of substantive programmatic work to a 3</a:t>
            </a:r>
            <a:r>
              <a:rPr lang="en-US" baseline="30000" dirty="0"/>
              <a:t>rd</a:t>
            </a:r>
            <a:r>
              <a:rPr lang="en-US" dirty="0"/>
              <a:t> party</a:t>
            </a:r>
          </a:p>
          <a:p>
            <a:pPr lvl="1"/>
            <a:r>
              <a:rPr lang="en-US" dirty="0"/>
              <a:t>Change in personnel</a:t>
            </a:r>
          </a:p>
          <a:p>
            <a:pPr lvl="1"/>
            <a:r>
              <a:rPr lang="en-US" dirty="0"/>
              <a:t>Significant </a:t>
            </a:r>
            <a:r>
              <a:rPr lang="en-US" dirty="0" err="1"/>
              <a:t>rebudgeting</a:t>
            </a:r>
            <a:endParaRPr lang="en-US" dirty="0"/>
          </a:p>
          <a:p>
            <a:pPr lvl="1"/>
            <a:r>
              <a:rPr lang="en-US" dirty="0"/>
              <a:t>Incurrence of research patient costs that were not previously approved by NIH</a:t>
            </a:r>
          </a:p>
          <a:p>
            <a:pPr lvl="1"/>
            <a:r>
              <a:rPr lang="en-US" dirty="0"/>
              <a:t>Purchase of equipment exceeding $25K</a:t>
            </a:r>
          </a:p>
          <a:p>
            <a:endParaRPr lang="en-US" dirty="0"/>
          </a:p>
        </p:txBody>
      </p:sp>
      <p:sp>
        <p:nvSpPr>
          <p:cNvPr id="5" name="Slide Number Placeholder 4">
            <a:extLst>
              <a:ext uri="{FF2B5EF4-FFF2-40B4-BE49-F238E27FC236}">
                <a16:creationId xmlns:a16="http://schemas.microsoft.com/office/drawing/2014/main" id="{E16FB366-D782-48BA-8024-6FBD08AA4AA7}"/>
              </a:ext>
            </a:extLst>
          </p:cNvPr>
          <p:cNvSpPr>
            <a:spLocks noGrp="1"/>
          </p:cNvSpPr>
          <p:nvPr>
            <p:ph type="sldNum" sz="quarter" idx="12"/>
          </p:nvPr>
        </p:nvSpPr>
        <p:spPr>
          <a:xfrm>
            <a:off x="102351" y="6492875"/>
            <a:ext cx="709698" cy="365125"/>
          </a:xfrm>
        </p:spPr>
        <p:txBody>
          <a:bodyPr/>
          <a:lstStyle/>
          <a:p>
            <a:pPr>
              <a:defRPr/>
            </a:pPr>
            <a:fld id="{0645263D-CFE2-4AA9-BA72-7BF9433896C3}"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228076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1EA1C2-D2BB-EA26-1753-F3F5DECC60D9}"/>
              </a:ext>
            </a:extLst>
          </p:cNvPr>
          <p:cNvSpPr>
            <a:spLocks noGrp="1"/>
          </p:cNvSpPr>
          <p:nvPr>
            <p:ph type="title"/>
          </p:nvPr>
        </p:nvSpPr>
        <p:spPr>
          <a:xfrm>
            <a:off x="757766" y="-729220"/>
            <a:ext cx="7772400" cy="630224"/>
          </a:xfrm>
        </p:spPr>
        <p:txBody>
          <a:bodyPr/>
          <a:lstStyle/>
          <a:p>
            <a:r>
              <a:rPr lang="en-US" dirty="0"/>
              <a:t>Lightning Round Q&amp;A</a:t>
            </a:r>
          </a:p>
        </p:txBody>
      </p:sp>
      <p:pic>
        <p:nvPicPr>
          <p:cNvPr id="2052" name="Picture 4" descr="Text">
            <a:extLst>
              <a:ext uri="{FF2B5EF4-FFF2-40B4-BE49-F238E27FC236}">
                <a16:creationId xmlns:a16="http://schemas.microsoft.com/office/drawing/2014/main" id="{1F37ABD2-7672-49DB-A5A8-93186833F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320"/>
            <a:ext cx="5105400" cy="246127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4D98871-3964-06DA-E462-DE34869EF826}"/>
              </a:ext>
            </a:extLst>
          </p:cNvPr>
          <p:cNvSpPr>
            <a:spLocks noGrp="1"/>
          </p:cNvSpPr>
          <p:nvPr>
            <p:ph idx="1"/>
          </p:nvPr>
        </p:nvSpPr>
        <p:spPr>
          <a:xfrm>
            <a:off x="757766" y="3124200"/>
            <a:ext cx="7704667" cy="3048000"/>
          </a:xfrm>
        </p:spPr>
        <p:txBody>
          <a:bodyPr>
            <a:normAutofit/>
          </a:bodyPr>
          <a:lstStyle/>
          <a:p>
            <a:pPr lvl="0">
              <a:defRPr/>
            </a:pPr>
            <a:r>
              <a:rPr lang="en-US" dirty="0"/>
              <a:t>For the next few minutes, we will address as many questions as we can…</a:t>
            </a:r>
          </a:p>
          <a:p>
            <a:pPr lvl="0">
              <a:defRPr/>
            </a:pPr>
            <a:r>
              <a:rPr lang="en-US" dirty="0"/>
              <a:t>If they are too involved, we may need to skip it.  However, please feel free to contact us via e-mail (or attend one of the many Meet the Expert sessions!)</a:t>
            </a:r>
          </a:p>
        </p:txBody>
      </p:sp>
      <p:sp>
        <p:nvSpPr>
          <p:cNvPr id="2" name="Slide Number Placeholder 1">
            <a:extLst>
              <a:ext uri="{FF2B5EF4-FFF2-40B4-BE49-F238E27FC236}">
                <a16:creationId xmlns:a16="http://schemas.microsoft.com/office/drawing/2014/main" id="{AC9CC528-D9EE-4425-88A8-CFADA3078712}"/>
              </a:ext>
            </a:extLst>
          </p:cNvPr>
          <p:cNvSpPr>
            <a:spLocks noGrp="1"/>
          </p:cNvSpPr>
          <p:nvPr>
            <p:ph type="sldNum" sz="quarter" idx="12"/>
          </p:nvPr>
        </p:nvSpPr>
        <p:spPr>
          <a:xfrm>
            <a:off x="76200" y="6476833"/>
            <a:ext cx="709698" cy="365125"/>
          </a:xfrm>
        </p:spPr>
        <p:txBody>
          <a:bodyPr/>
          <a:lstStyle/>
          <a:p>
            <a:pPr>
              <a:defRPr/>
            </a:pPr>
            <a:fld id="{0645263D-CFE2-4AA9-BA72-7BF9433896C3}"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380510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637CE-D7D4-4A3B-8229-98020762CA35}"/>
              </a:ext>
            </a:extLst>
          </p:cNvPr>
          <p:cNvSpPr>
            <a:spLocks noGrp="1"/>
          </p:cNvSpPr>
          <p:nvPr>
            <p:ph type="title" idx="4294967295"/>
          </p:nvPr>
        </p:nvSpPr>
        <p:spPr>
          <a:xfrm>
            <a:off x="685800" y="2895600"/>
            <a:ext cx="7772400" cy="2895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200"/>
              </a:spcAft>
              <a:buClr>
                <a:schemeClr val="tx1"/>
              </a:buClr>
              <a:buSzTx/>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For the next few minutes, we will address as many questions as we can…</a:t>
            </a:r>
          </a:p>
          <a:p>
            <a:pPr marL="182880" marR="0" lvl="0" indent="-182880" algn="l" defTabSz="914400" rtl="0" eaLnBrk="1" fontAlgn="auto" latinLnBrk="0" hangingPunct="1">
              <a:lnSpc>
                <a:spcPct val="90000"/>
              </a:lnSpc>
              <a:spcBef>
                <a:spcPts val="1200"/>
              </a:spcBef>
              <a:spcAft>
                <a:spcPts val="200"/>
              </a:spcAft>
              <a:buClr>
                <a:schemeClr val="tx1"/>
              </a:buClr>
              <a:buSzTx/>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If they are too involved, we may need to skip it.  However, please feel free to contact us via e-mail (or attend one of the many Meet the Expert sessions!)</a:t>
            </a:r>
          </a:p>
        </p:txBody>
      </p:sp>
      <p:sp>
        <p:nvSpPr>
          <p:cNvPr id="2" name="Slide Number Placeholder 1">
            <a:extLst>
              <a:ext uri="{FF2B5EF4-FFF2-40B4-BE49-F238E27FC236}">
                <a16:creationId xmlns:a16="http://schemas.microsoft.com/office/drawing/2014/main" id="{AC9CC528-D9EE-4425-88A8-CFADA3078712}"/>
              </a:ext>
            </a:extLst>
          </p:cNvPr>
          <p:cNvSpPr>
            <a:spLocks noGrp="1"/>
          </p:cNvSpPr>
          <p:nvPr>
            <p:ph type="sldNum" sz="quarter" idx="12"/>
          </p:nvPr>
        </p:nvSpPr>
        <p:spPr>
          <a:xfrm>
            <a:off x="76200" y="6476833"/>
            <a:ext cx="709698" cy="365125"/>
          </a:xfrm>
        </p:spPr>
        <p:txBody>
          <a:bodyPr/>
          <a:lstStyle/>
          <a:p>
            <a:pPr>
              <a:defRPr/>
            </a:pPr>
            <a:fld id="{0645263D-CFE2-4AA9-BA72-7BF9433896C3}" type="slidenum">
              <a:rPr lang="en-US" smtClean="0"/>
              <a:pPr>
                <a:defRPr/>
              </a:pPr>
              <a:t>22</a:t>
            </a:fld>
            <a:endParaRPr lang="en-US" dirty="0"/>
          </a:p>
        </p:txBody>
      </p:sp>
      <p:pic>
        <p:nvPicPr>
          <p:cNvPr id="2052" name="Picture 4" descr="Text">
            <a:extLst>
              <a:ext uri="{FF2B5EF4-FFF2-40B4-BE49-F238E27FC236}">
                <a16:creationId xmlns:a16="http://schemas.microsoft.com/office/drawing/2014/main" id="{1F37ABD2-7672-49DB-A5A8-93186833F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320"/>
            <a:ext cx="5105400" cy="24612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724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17CD-561C-4B09-CBDB-53E19DC89802}"/>
              </a:ext>
            </a:extLst>
          </p:cNvPr>
          <p:cNvSpPr>
            <a:spLocks noGrp="1"/>
          </p:cNvSpPr>
          <p:nvPr>
            <p:ph type="title"/>
          </p:nvPr>
        </p:nvSpPr>
        <p:spPr/>
        <p:txBody>
          <a:bodyPr/>
          <a:lstStyle/>
          <a:p>
            <a:r>
              <a:rPr lang="en-US" dirty="0"/>
              <a:t>Flip Flopping of a </a:t>
            </a:r>
            <a:br>
              <a:rPr lang="en-US" dirty="0"/>
            </a:br>
            <a:r>
              <a:rPr lang="en-US" dirty="0"/>
              <a:t>research grant??</a:t>
            </a:r>
          </a:p>
        </p:txBody>
      </p:sp>
      <p:sp>
        <p:nvSpPr>
          <p:cNvPr id="3" name="Content Placeholder 2">
            <a:extLst>
              <a:ext uri="{FF2B5EF4-FFF2-40B4-BE49-F238E27FC236}">
                <a16:creationId xmlns:a16="http://schemas.microsoft.com/office/drawing/2014/main" id="{FC6ABA0C-42AC-EE5D-5C64-CFEDAFAC86EF}"/>
              </a:ext>
            </a:extLst>
          </p:cNvPr>
          <p:cNvSpPr>
            <a:spLocks noGrp="1"/>
          </p:cNvSpPr>
          <p:nvPr>
            <p:ph idx="1"/>
          </p:nvPr>
        </p:nvSpPr>
        <p:spPr/>
        <p:txBody>
          <a:bodyPr>
            <a:noAutofit/>
          </a:bodyPr>
          <a:lstStyle/>
          <a:p>
            <a:r>
              <a:rPr lang="en-US" sz="2800" dirty="0"/>
              <a:t>How about this for a situation...</a:t>
            </a:r>
          </a:p>
          <a:p>
            <a:r>
              <a:rPr lang="en-US" sz="2800" dirty="0"/>
              <a:t>Grant competes as an R01.  During which, it was identified that there are plans to have an NIH Intramural Investigator substantially involved</a:t>
            </a:r>
          </a:p>
          <a:p>
            <a:r>
              <a:rPr lang="en-US" sz="2800" dirty="0"/>
              <a:t>Before the initial award, the grant was converted to a U01 Cooperative Agreement</a:t>
            </a:r>
          </a:p>
          <a:p>
            <a:r>
              <a:rPr lang="en-US" sz="2800" dirty="0"/>
              <a:t>In year 3, the NIH Intramural Investigator completed their part and was no longer involved</a:t>
            </a:r>
          </a:p>
          <a:p>
            <a:r>
              <a:rPr lang="en-US" sz="2800" dirty="0"/>
              <a:t>What happens now??</a:t>
            </a:r>
          </a:p>
          <a:p>
            <a:endParaRPr lang="en-US" sz="2800" dirty="0"/>
          </a:p>
        </p:txBody>
      </p:sp>
      <p:sp>
        <p:nvSpPr>
          <p:cNvPr id="4" name="Slide Number Placeholder 3">
            <a:extLst>
              <a:ext uri="{FF2B5EF4-FFF2-40B4-BE49-F238E27FC236}">
                <a16:creationId xmlns:a16="http://schemas.microsoft.com/office/drawing/2014/main" id="{67AB01CD-D604-1A61-2CB1-E48FF46EDAD1}"/>
              </a:ext>
            </a:extLst>
          </p:cNvPr>
          <p:cNvSpPr>
            <a:spLocks noGrp="1"/>
          </p:cNvSpPr>
          <p:nvPr>
            <p:ph type="sldNum" sz="quarter" idx="12"/>
          </p:nvPr>
        </p:nvSpPr>
        <p:spPr>
          <a:xfrm>
            <a:off x="76200" y="6488864"/>
            <a:ext cx="709698" cy="365125"/>
          </a:xfrm>
        </p:spPr>
        <p:txBody>
          <a:bodyPr/>
          <a:lstStyle/>
          <a:p>
            <a:pPr>
              <a:defRPr/>
            </a:pPr>
            <a:fld id="{0645263D-CFE2-4AA9-BA72-7BF9433896C3}" type="slidenum">
              <a:rPr lang="en-US" smtClean="0"/>
              <a:pPr>
                <a:defRPr/>
              </a:pPr>
              <a:t>23</a:t>
            </a:fld>
            <a:endParaRPr lang="en-US" dirty="0"/>
          </a:p>
        </p:txBody>
      </p:sp>
    </p:spTree>
    <p:extLst>
      <p:ext uri="{BB962C8B-B14F-4D97-AF65-F5344CB8AC3E}">
        <p14:creationId xmlns:p14="http://schemas.microsoft.com/office/powerpoint/2010/main" val="123722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4B18-AAB4-216E-C414-3126FD69209D}"/>
              </a:ext>
            </a:extLst>
          </p:cNvPr>
          <p:cNvSpPr>
            <a:spLocks noGrp="1"/>
          </p:cNvSpPr>
          <p:nvPr>
            <p:ph type="title"/>
          </p:nvPr>
        </p:nvSpPr>
        <p:spPr>
          <a:xfrm>
            <a:off x="685019" y="284176"/>
            <a:ext cx="6782581" cy="1508760"/>
          </a:xfrm>
        </p:spPr>
        <p:txBody>
          <a:bodyPr/>
          <a:lstStyle/>
          <a:p>
            <a:r>
              <a:rPr lang="en-US" dirty="0"/>
              <a:t>Options abound!</a:t>
            </a:r>
          </a:p>
        </p:txBody>
      </p:sp>
      <p:sp>
        <p:nvSpPr>
          <p:cNvPr id="3" name="Content Placeholder 2">
            <a:extLst>
              <a:ext uri="{FF2B5EF4-FFF2-40B4-BE49-F238E27FC236}">
                <a16:creationId xmlns:a16="http://schemas.microsoft.com/office/drawing/2014/main" id="{7BB3F803-DA02-0D62-174B-EFF1596EAACA}"/>
              </a:ext>
            </a:extLst>
          </p:cNvPr>
          <p:cNvSpPr>
            <a:spLocks noGrp="1"/>
          </p:cNvSpPr>
          <p:nvPr>
            <p:ph idx="1"/>
          </p:nvPr>
        </p:nvSpPr>
        <p:spPr>
          <a:xfrm>
            <a:off x="301165" y="4572000"/>
            <a:ext cx="8541670" cy="1600200"/>
          </a:xfrm>
          <a:ln w="44450">
            <a:solidFill>
              <a:schemeClr val="tx1"/>
            </a:solidFill>
          </a:ln>
        </p:spPr>
        <p:txBody>
          <a:bodyPr>
            <a:normAutofit/>
          </a:bodyPr>
          <a:lstStyle/>
          <a:p>
            <a:r>
              <a:rPr lang="en-US" dirty="0"/>
              <a:t>It is critically important that the activity code and terms of award are correct for the  work being conducted and who will be conducting it</a:t>
            </a:r>
          </a:p>
          <a:p>
            <a:r>
              <a:rPr lang="en-US" dirty="0"/>
              <a:t>Things can change throughout the life of the project so the activity code and terms of award should change too! </a:t>
            </a:r>
          </a:p>
        </p:txBody>
      </p:sp>
      <p:sp>
        <p:nvSpPr>
          <p:cNvPr id="4" name="Slide Number Placeholder 3">
            <a:extLst>
              <a:ext uri="{FF2B5EF4-FFF2-40B4-BE49-F238E27FC236}">
                <a16:creationId xmlns:a16="http://schemas.microsoft.com/office/drawing/2014/main" id="{05CD54E6-F6F4-383B-D5DB-E342D4677C5C}"/>
              </a:ext>
            </a:extLst>
          </p:cNvPr>
          <p:cNvSpPr>
            <a:spLocks noGrp="1"/>
          </p:cNvSpPr>
          <p:nvPr>
            <p:ph type="sldNum" sz="quarter" idx="12"/>
          </p:nvPr>
        </p:nvSpPr>
        <p:spPr>
          <a:xfrm>
            <a:off x="76200" y="6464801"/>
            <a:ext cx="709698" cy="365125"/>
          </a:xfrm>
        </p:spPr>
        <p:txBody>
          <a:bodyPr/>
          <a:lstStyle/>
          <a:p>
            <a:pPr>
              <a:defRPr/>
            </a:pPr>
            <a:fld id="{0645263D-CFE2-4AA9-BA72-7BF9433896C3}" type="slidenum">
              <a:rPr lang="en-US" smtClean="0"/>
              <a:pPr>
                <a:defRPr/>
              </a:pPr>
              <a:t>24</a:t>
            </a:fld>
            <a:endParaRPr lang="en-US" dirty="0"/>
          </a:p>
        </p:txBody>
      </p:sp>
      <p:sp>
        <p:nvSpPr>
          <p:cNvPr id="5" name="Content Placeholder 2">
            <a:extLst>
              <a:ext uri="{FF2B5EF4-FFF2-40B4-BE49-F238E27FC236}">
                <a16:creationId xmlns:a16="http://schemas.microsoft.com/office/drawing/2014/main" id="{078280F7-81B5-AE29-AEF3-BB6979025F7D}"/>
              </a:ext>
            </a:extLst>
          </p:cNvPr>
          <p:cNvSpPr txBox="1">
            <a:spLocks/>
          </p:cNvSpPr>
          <p:nvPr/>
        </p:nvSpPr>
        <p:spPr>
          <a:xfrm>
            <a:off x="667039" y="1852376"/>
            <a:ext cx="7772400" cy="225552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dirty="0"/>
              <a:t>In summary:</a:t>
            </a:r>
          </a:p>
          <a:p>
            <a:pPr lvl="1"/>
            <a:r>
              <a:rPr lang="en-US" dirty="0"/>
              <a:t>Because of the proposed substantial NIH involvement, NIH staff negotiated with the recipient to convert the award to a cooperative agreement and added terms describing that involvement </a:t>
            </a:r>
          </a:p>
          <a:p>
            <a:pPr lvl="1"/>
            <a:r>
              <a:rPr lang="en-US" dirty="0"/>
              <a:t>When the substantial involvement ended, NIH  then negotiated to remove the terms and convert the award back to a grant.  </a:t>
            </a:r>
          </a:p>
          <a:p>
            <a:pPr lvl="1"/>
            <a:r>
              <a:rPr lang="en-US" dirty="0"/>
              <a:t>All done for based on the evolution of the project and the research</a:t>
            </a:r>
          </a:p>
        </p:txBody>
      </p:sp>
    </p:spTree>
    <p:extLst>
      <p:ext uri="{BB962C8B-B14F-4D97-AF65-F5344CB8AC3E}">
        <p14:creationId xmlns:p14="http://schemas.microsoft.com/office/powerpoint/2010/main" val="22898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98A2-7C71-5E6C-847A-EC73884C728B}"/>
              </a:ext>
            </a:extLst>
          </p:cNvPr>
          <p:cNvSpPr>
            <a:spLocks noGrp="1"/>
          </p:cNvSpPr>
          <p:nvPr>
            <p:ph type="title"/>
          </p:nvPr>
        </p:nvSpPr>
        <p:spPr>
          <a:xfrm>
            <a:off x="685800" y="2291165"/>
            <a:ext cx="7772400" cy="1088220"/>
          </a:xfrm>
        </p:spPr>
        <p:txBody>
          <a:bodyPr/>
          <a:lstStyle/>
          <a:p>
            <a:pPr algn="ctr"/>
            <a:r>
              <a:rPr lang="en-US" dirty="0">
                <a:solidFill>
                  <a:schemeClr val="tx1"/>
                </a:solidFill>
              </a:rPr>
              <a:t>Drawing down Funds</a:t>
            </a:r>
          </a:p>
        </p:txBody>
      </p:sp>
      <p:sp>
        <p:nvSpPr>
          <p:cNvPr id="3" name="Content Placeholder 2">
            <a:extLst>
              <a:ext uri="{FF2B5EF4-FFF2-40B4-BE49-F238E27FC236}">
                <a16:creationId xmlns:a16="http://schemas.microsoft.com/office/drawing/2014/main" id="{8BD0859A-31E7-F987-B86C-6CDE7DF75697}"/>
              </a:ext>
            </a:extLst>
          </p:cNvPr>
          <p:cNvSpPr>
            <a:spLocks noGrp="1"/>
          </p:cNvSpPr>
          <p:nvPr>
            <p:ph idx="1"/>
          </p:nvPr>
        </p:nvSpPr>
        <p:spPr>
          <a:xfrm>
            <a:off x="685019" y="3200400"/>
            <a:ext cx="7772400" cy="3505200"/>
          </a:xfrm>
        </p:spPr>
        <p:txBody>
          <a:bodyPr/>
          <a:lstStyle/>
          <a:p>
            <a:pPr marL="0" indent="0">
              <a:buNone/>
            </a:pPr>
            <a:r>
              <a:rPr lang="en-US" dirty="0"/>
              <a:t>Multiple Choice!</a:t>
            </a:r>
          </a:p>
          <a:p>
            <a:r>
              <a:rPr lang="en-US" dirty="0"/>
              <a:t>Up to how many days past the period of performance end date  does a recipient have to request payments from the Payment Management System?</a:t>
            </a:r>
          </a:p>
          <a:p>
            <a:pPr marL="0" indent="0">
              <a:buNone/>
            </a:pPr>
            <a:r>
              <a:rPr lang="en-US" dirty="0"/>
              <a:t>A = 60 days</a:t>
            </a:r>
          </a:p>
          <a:p>
            <a:pPr marL="0" indent="0">
              <a:buNone/>
            </a:pPr>
            <a:r>
              <a:rPr lang="en-US" dirty="0"/>
              <a:t>B = 90 days</a:t>
            </a:r>
          </a:p>
          <a:p>
            <a:pPr marL="0" indent="0">
              <a:buNone/>
            </a:pPr>
            <a:r>
              <a:rPr lang="en-US" dirty="0"/>
              <a:t>C = 120 days </a:t>
            </a:r>
          </a:p>
          <a:p>
            <a:pPr marL="0" indent="0">
              <a:buNone/>
            </a:pPr>
            <a:r>
              <a:rPr lang="en-US" dirty="0"/>
              <a:t>D = 180 days</a:t>
            </a:r>
          </a:p>
        </p:txBody>
      </p:sp>
      <p:sp>
        <p:nvSpPr>
          <p:cNvPr id="4" name="Slide Number Placeholder 3">
            <a:extLst>
              <a:ext uri="{FF2B5EF4-FFF2-40B4-BE49-F238E27FC236}">
                <a16:creationId xmlns:a16="http://schemas.microsoft.com/office/drawing/2014/main" id="{5D4545F1-6AFB-36B1-32D3-7BBF32A29D6F}"/>
              </a:ext>
            </a:extLst>
          </p:cNvPr>
          <p:cNvSpPr>
            <a:spLocks noGrp="1"/>
          </p:cNvSpPr>
          <p:nvPr>
            <p:ph type="sldNum" sz="quarter" idx="12"/>
          </p:nvPr>
        </p:nvSpPr>
        <p:spPr>
          <a:xfrm>
            <a:off x="76200" y="6464801"/>
            <a:ext cx="709698" cy="365125"/>
          </a:xfrm>
        </p:spPr>
        <p:txBody>
          <a:bodyPr/>
          <a:lstStyle/>
          <a:p>
            <a:pPr>
              <a:defRPr/>
            </a:pPr>
            <a:fld id="{0645263D-CFE2-4AA9-BA72-7BF9433896C3}" type="slidenum">
              <a:rPr lang="en-US" smtClean="0"/>
              <a:pPr>
                <a:defRPr/>
              </a:pPr>
              <a:t>25</a:t>
            </a:fld>
            <a:endParaRPr lang="en-US" dirty="0"/>
          </a:p>
        </p:txBody>
      </p:sp>
      <p:pic>
        <p:nvPicPr>
          <p:cNvPr id="2050" name="Picture 2" descr="Picture of a racoon with hands together with text">
            <a:extLst>
              <a:ext uri="{FF2B5EF4-FFF2-40B4-BE49-F238E27FC236}">
                <a16:creationId xmlns:a16="http://schemas.microsoft.com/office/drawing/2014/main" id="{5D794FD0-52F7-7173-1C60-BFB88DA2C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152400"/>
            <a:ext cx="3394057" cy="2209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52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1791-F58A-72E6-60B4-99D7F9EF3AC8}"/>
              </a:ext>
            </a:extLst>
          </p:cNvPr>
          <p:cNvSpPr>
            <a:spLocks noGrp="1"/>
          </p:cNvSpPr>
          <p:nvPr>
            <p:ph type="title"/>
          </p:nvPr>
        </p:nvSpPr>
        <p:spPr>
          <a:xfrm>
            <a:off x="685018" y="284176"/>
            <a:ext cx="8230381" cy="1508760"/>
          </a:xfrm>
        </p:spPr>
        <p:txBody>
          <a:bodyPr/>
          <a:lstStyle/>
          <a:p>
            <a:r>
              <a:rPr lang="en-US" dirty="0"/>
              <a:t>Drawing Down Funds (ANSWER)</a:t>
            </a:r>
          </a:p>
        </p:txBody>
      </p:sp>
      <p:sp>
        <p:nvSpPr>
          <p:cNvPr id="3" name="Content Placeholder 2">
            <a:extLst>
              <a:ext uri="{FF2B5EF4-FFF2-40B4-BE49-F238E27FC236}">
                <a16:creationId xmlns:a16="http://schemas.microsoft.com/office/drawing/2014/main" id="{C8C2CF60-AA89-BBDB-6230-F87C5BF6E0DE}"/>
              </a:ext>
            </a:extLst>
          </p:cNvPr>
          <p:cNvSpPr>
            <a:spLocks noGrp="1"/>
          </p:cNvSpPr>
          <p:nvPr>
            <p:ph idx="1"/>
          </p:nvPr>
        </p:nvSpPr>
        <p:spPr/>
        <p:txBody>
          <a:bodyPr/>
          <a:lstStyle/>
          <a:p>
            <a:pPr marL="0" indent="0">
              <a:buNone/>
            </a:pPr>
            <a:r>
              <a:rPr lang="en-US" dirty="0"/>
              <a:t>Multiple Choice!</a:t>
            </a:r>
          </a:p>
          <a:p>
            <a:r>
              <a:rPr lang="en-US" dirty="0"/>
              <a:t>Up to how many days past the period of performance end date  does a recipient have to request payments from the Payment Management System?</a:t>
            </a:r>
          </a:p>
          <a:p>
            <a:pPr marL="0" indent="0">
              <a:buNone/>
            </a:pPr>
            <a:r>
              <a:rPr lang="en-US" dirty="0"/>
              <a:t>A = 60 days</a:t>
            </a:r>
          </a:p>
          <a:p>
            <a:pPr marL="0" indent="0">
              <a:buNone/>
            </a:pPr>
            <a:r>
              <a:rPr lang="en-US" dirty="0"/>
              <a:t>B = 90 days</a:t>
            </a:r>
          </a:p>
          <a:p>
            <a:pPr marL="0" indent="0">
              <a:buNone/>
            </a:pPr>
            <a:r>
              <a:rPr lang="en-US" sz="2400" b="1" u="sng" dirty="0"/>
              <a:t>C = 120 days </a:t>
            </a:r>
          </a:p>
          <a:p>
            <a:pPr marL="0" indent="0">
              <a:buNone/>
            </a:pPr>
            <a:r>
              <a:rPr lang="en-US" dirty="0"/>
              <a:t>D = 180 days</a:t>
            </a:r>
          </a:p>
          <a:p>
            <a:endParaRPr lang="en-US" dirty="0"/>
          </a:p>
        </p:txBody>
      </p:sp>
      <p:sp>
        <p:nvSpPr>
          <p:cNvPr id="4" name="Slide Number Placeholder 3">
            <a:extLst>
              <a:ext uri="{FF2B5EF4-FFF2-40B4-BE49-F238E27FC236}">
                <a16:creationId xmlns:a16="http://schemas.microsoft.com/office/drawing/2014/main" id="{A4CE8403-7EF4-8891-69AB-D017E2E4CC6B}"/>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381568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799E-21BF-4087-37D6-2CE20B40AF7E}"/>
              </a:ext>
            </a:extLst>
          </p:cNvPr>
          <p:cNvSpPr>
            <a:spLocks noGrp="1"/>
          </p:cNvSpPr>
          <p:nvPr>
            <p:ph type="title"/>
          </p:nvPr>
        </p:nvSpPr>
        <p:spPr/>
        <p:txBody>
          <a:bodyPr/>
          <a:lstStyle/>
          <a:p>
            <a:r>
              <a:rPr lang="en-US" dirty="0"/>
              <a:t>Drawing Down Funds </a:t>
            </a:r>
          </a:p>
        </p:txBody>
      </p:sp>
      <p:sp>
        <p:nvSpPr>
          <p:cNvPr id="3" name="Content Placeholder 2">
            <a:extLst>
              <a:ext uri="{FF2B5EF4-FFF2-40B4-BE49-F238E27FC236}">
                <a16:creationId xmlns:a16="http://schemas.microsoft.com/office/drawing/2014/main" id="{753FA953-064A-D8FD-E535-5547A42F190A}"/>
              </a:ext>
            </a:extLst>
          </p:cNvPr>
          <p:cNvSpPr>
            <a:spLocks noGrp="1"/>
          </p:cNvSpPr>
          <p:nvPr>
            <p:ph idx="1"/>
          </p:nvPr>
        </p:nvSpPr>
        <p:spPr/>
        <p:txBody>
          <a:bodyPr>
            <a:normAutofit/>
          </a:bodyPr>
          <a:lstStyle/>
          <a:p>
            <a:r>
              <a:rPr lang="en-US" dirty="0"/>
              <a:t>The requirement (including timing) has been around forever – see </a:t>
            </a:r>
            <a:r>
              <a:rPr lang="en-US" dirty="0">
                <a:hlinkClick r:id="rId3"/>
              </a:rPr>
              <a:t>2 CFR Part 200</a:t>
            </a:r>
            <a:endParaRPr lang="en-US" dirty="0"/>
          </a:p>
          <a:p>
            <a:r>
              <a:rPr lang="en-US" dirty="0"/>
              <a:t>What if something comes up though?  Is there a “But...can I have an exception?” to draw down funds beyond 120 days</a:t>
            </a:r>
          </a:p>
          <a:p>
            <a:r>
              <a:rPr lang="en-US" dirty="0"/>
              <a:t>Yes!  BUT, with some qualifications...</a:t>
            </a:r>
          </a:p>
          <a:p>
            <a:pPr lvl="1"/>
            <a:r>
              <a:rPr lang="en-US" dirty="0"/>
              <a:t>A request to draw down funds beyond 120 days would have to be submitted to the NIH Institute or Center</a:t>
            </a:r>
          </a:p>
          <a:p>
            <a:pPr lvl="1"/>
            <a:r>
              <a:rPr lang="en-US" dirty="0"/>
              <a:t>Included in which, you must provide specifics – Payment Management subaccount, grant #, amount of funds being requested</a:t>
            </a:r>
          </a:p>
          <a:p>
            <a:pPr lvl="1"/>
            <a:r>
              <a:rPr lang="en-US" dirty="0"/>
              <a:t>Additionally, you need to provide a justification for the late payment request</a:t>
            </a:r>
          </a:p>
          <a:p>
            <a:pPr lvl="1"/>
            <a:r>
              <a:rPr lang="en-US" dirty="0"/>
              <a:t>Finally, what action will be taken to avoid this in the future?</a:t>
            </a:r>
          </a:p>
        </p:txBody>
      </p:sp>
      <p:sp>
        <p:nvSpPr>
          <p:cNvPr id="4" name="Slide Number Placeholder 3">
            <a:extLst>
              <a:ext uri="{FF2B5EF4-FFF2-40B4-BE49-F238E27FC236}">
                <a16:creationId xmlns:a16="http://schemas.microsoft.com/office/drawing/2014/main" id="{715AFB3B-3617-B019-95D3-CA9BA1506515}"/>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27</a:t>
            </a:fld>
            <a:endParaRPr lang="en-US" dirty="0"/>
          </a:p>
        </p:txBody>
      </p:sp>
    </p:spTree>
    <p:custDataLst>
      <p:tags r:id="rId1"/>
    </p:custDataLst>
    <p:extLst>
      <p:ext uri="{BB962C8B-B14F-4D97-AF65-F5344CB8AC3E}">
        <p14:creationId xmlns:p14="http://schemas.microsoft.com/office/powerpoint/2010/main" val="3352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8E87-7A9F-5B28-34ED-5BA4879E472F}"/>
              </a:ext>
            </a:extLst>
          </p:cNvPr>
          <p:cNvSpPr>
            <a:spLocks noGrp="1"/>
          </p:cNvSpPr>
          <p:nvPr>
            <p:ph type="title"/>
          </p:nvPr>
        </p:nvSpPr>
        <p:spPr/>
        <p:txBody>
          <a:bodyPr/>
          <a:lstStyle/>
          <a:p>
            <a:r>
              <a:rPr lang="en-US" dirty="0"/>
              <a:t>Drawing Down Funds  </a:t>
            </a:r>
          </a:p>
        </p:txBody>
      </p:sp>
      <p:sp>
        <p:nvSpPr>
          <p:cNvPr id="3" name="Content Placeholder 2">
            <a:extLst>
              <a:ext uri="{FF2B5EF4-FFF2-40B4-BE49-F238E27FC236}">
                <a16:creationId xmlns:a16="http://schemas.microsoft.com/office/drawing/2014/main" id="{DFD0D372-DA23-5AB2-8759-8E8BCB56EE95}"/>
              </a:ext>
            </a:extLst>
          </p:cNvPr>
          <p:cNvSpPr>
            <a:spLocks noGrp="1"/>
          </p:cNvSpPr>
          <p:nvPr>
            <p:ph idx="1"/>
          </p:nvPr>
        </p:nvSpPr>
        <p:spPr>
          <a:xfrm>
            <a:off x="685019" y="2011680"/>
            <a:ext cx="7772400" cy="3246120"/>
          </a:xfrm>
        </p:spPr>
        <p:txBody>
          <a:bodyPr>
            <a:noAutofit/>
          </a:bodyPr>
          <a:lstStyle/>
          <a:p>
            <a:r>
              <a:rPr lang="en-US" sz="2400" dirty="0"/>
              <a:t>After that request for the late draw, NIH will notify Payment Management and the recipient of approval</a:t>
            </a:r>
          </a:p>
          <a:p>
            <a:r>
              <a:rPr lang="en-US" sz="2400" dirty="0"/>
              <a:t>The recipient can submit the payment request and the payment will be processed</a:t>
            </a:r>
          </a:p>
          <a:p>
            <a:r>
              <a:rPr lang="en-US" sz="2400" dirty="0"/>
              <a:t>Lots of details included here at </a:t>
            </a:r>
            <a:r>
              <a:rPr lang="en-US" sz="2400" dirty="0">
                <a:hlinkClick r:id="rId3"/>
              </a:rPr>
              <a:t>NOT-OD-21-149</a:t>
            </a:r>
            <a:endParaRPr lang="en-US" sz="2400" dirty="0"/>
          </a:p>
          <a:p>
            <a:r>
              <a:rPr lang="en-US" sz="2400" dirty="0"/>
              <a:t>Requests are considered on a case-by-case basis</a:t>
            </a:r>
          </a:p>
          <a:p>
            <a:r>
              <a:rPr lang="en-US" sz="2400" dirty="0"/>
              <a:t>Organizations that have repeated instances can expect to hear from NIH...</a:t>
            </a:r>
          </a:p>
        </p:txBody>
      </p:sp>
      <p:sp>
        <p:nvSpPr>
          <p:cNvPr id="4" name="Slide Number Placeholder 3">
            <a:extLst>
              <a:ext uri="{FF2B5EF4-FFF2-40B4-BE49-F238E27FC236}">
                <a16:creationId xmlns:a16="http://schemas.microsoft.com/office/drawing/2014/main" id="{096D1960-C9B5-B6BB-5981-BFE17218DEE4}"/>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28</a:t>
            </a:fld>
            <a:endParaRPr lang="en-US" dirty="0"/>
          </a:p>
        </p:txBody>
      </p:sp>
      <p:pic>
        <p:nvPicPr>
          <p:cNvPr id="3074" name="Picture 2" descr="Picture of a bird looking sideways with animated hands on its hips.  Text included.">
            <a:extLst>
              <a:ext uri="{FF2B5EF4-FFF2-40B4-BE49-F238E27FC236}">
                <a16:creationId xmlns:a16="http://schemas.microsoft.com/office/drawing/2014/main" id="{D2F2D48C-108A-3D6A-9883-AA3EC265E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791" y="5040227"/>
            <a:ext cx="2346856" cy="16002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674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3500-0CCE-7F4D-23EF-2671E17BF8F1}"/>
              </a:ext>
            </a:extLst>
          </p:cNvPr>
          <p:cNvSpPr>
            <a:spLocks noGrp="1"/>
          </p:cNvSpPr>
          <p:nvPr>
            <p:ph type="title"/>
          </p:nvPr>
        </p:nvSpPr>
        <p:spPr/>
        <p:txBody>
          <a:bodyPr>
            <a:normAutofit/>
          </a:bodyPr>
          <a:lstStyle/>
          <a:p>
            <a:r>
              <a:rPr lang="en-US" dirty="0"/>
              <a:t>Last one...and it is good!</a:t>
            </a:r>
          </a:p>
        </p:txBody>
      </p:sp>
      <p:sp>
        <p:nvSpPr>
          <p:cNvPr id="3" name="Content Placeholder 2">
            <a:extLst>
              <a:ext uri="{FF2B5EF4-FFF2-40B4-BE49-F238E27FC236}">
                <a16:creationId xmlns:a16="http://schemas.microsoft.com/office/drawing/2014/main" id="{0C523D23-539C-AB92-8667-1BB1BA34618E}"/>
              </a:ext>
            </a:extLst>
          </p:cNvPr>
          <p:cNvSpPr>
            <a:spLocks noGrp="1"/>
          </p:cNvSpPr>
          <p:nvPr>
            <p:ph idx="1"/>
          </p:nvPr>
        </p:nvSpPr>
        <p:spPr>
          <a:xfrm>
            <a:off x="685019" y="2011680"/>
            <a:ext cx="7772400" cy="731520"/>
          </a:xfrm>
        </p:spPr>
        <p:txBody>
          <a:bodyPr>
            <a:normAutofit/>
          </a:bodyPr>
          <a:lstStyle/>
          <a:p>
            <a:r>
              <a:rPr lang="en-US" sz="2800" dirty="0"/>
              <a:t>Settle in for a moment as we take you on a walk...</a:t>
            </a:r>
          </a:p>
          <a:p>
            <a:endParaRPr lang="en-US" sz="2800" dirty="0"/>
          </a:p>
        </p:txBody>
      </p:sp>
      <p:sp>
        <p:nvSpPr>
          <p:cNvPr id="4" name="Slide Number Placeholder 3">
            <a:extLst>
              <a:ext uri="{FF2B5EF4-FFF2-40B4-BE49-F238E27FC236}">
                <a16:creationId xmlns:a16="http://schemas.microsoft.com/office/drawing/2014/main" id="{CB1B2FB9-5137-09BF-FD56-03DD9FBD4629}"/>
              </a:ext>
            </a:extLst>
          </p:cNvPr>
          <p:cNvSpPr>
            <a:spLocks noGrp="1"/>
          </p:cNvSpPr>
          <p:nvPr>
            <p:ph type="sldNum" sz="quarter" idx="12"/>
          </p:nvPr>
        </p:nvSpPr>
        <p:spPr>
          <a:xfrm>
            <a:off x="76200" y="6477000"/>
            <a:ext cx="709698" cy="365125"/>
          </a:xfrm>
        </p:spPr>
        <p:txBody>
          <a:bodyPr/>
          <a:lstStyle/>
          <a:p>
            <a:pPr>
              <a:defRPr/>
            </a:pPr>
            <a:fld id="{0645263D-CFE2-4AA9-BA72-7BF9433896C3}" type="slidenum">
              <a:rPr lang="en-US" smtClean="0"/>
              <a:pPr>
                <a:defRPr/>
              </a:pPr>
              <a:t>29</a:t>
            </a:fld>
            <a:endParaRPr lang="en-US" dirty="0"/>
          </a:p>
        </p:txBody>
      </p:sp>
      <p:pic>
        <p:nvPicPr>
          <p:cNvPr id="4100" name="Picture 4" descr="Animated picture of a person mouthing words and turning to walk away. Woods in the background.  Text included.">
            <a:extLst>
              <a:ext uri="{FF2B5EF4-FFF2-40B4-BE49-F238E27FC236}">
                <a16:creationId xmlns:a16="http://schemas.microsoft.com/office/drawing/2014/main" id="{0A29F8E6-6399-1DBA-14E5-CC443E7B9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001" y="2961944"/>
            <a:ext cx="3802436"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1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69C1-F658-4A33-9854-D8C7C1ACE87B}"/>
              </a:ext>
            </a:extLst>
          </p:cNvPr>
          <p:cNvSpPr>
            <a:spLocks noGrp="1"/>
          </p:cNvSpPr>
          <p:nvPr>
            <p:ph type="title"/>
          </p:nvPr>
        </p:nvSpPr>
        <p:spPr/>
        <p:txBody>
          <a:bodyPr/>
          <a:lstStyle/>
          <a:p>
            <a:r>
              <a:rPr lang="en-US" dirty="0"/>
              <a:t>Quick logistics…</a:t>
            </a:r>
          </a:p>
        </p:txBody>
      </p:sp>
      <p:sp>
        <p:nvSpPr>
          <p:cNvPr id="3" name="Content Placeholder 2">
            <a:extLst>
              <a:ext uri="{FF2B5EF4-FFF2-40B4-BE49-F238E27FC236}">
                <a16:creationId xmlns:a16="http://schemas.microsoft.com/office/drawing/2014/main" id="{47929B5F-D225-4C0A-89C3-D043C2D2E68A}"/>
              </a:ext>
            </a:extLst>
          </p:cNvPr>
          <p:cNvSpPr>
            <a:spLocks noGrp="1"/>
          </p:cNvSpPr>
          <p:nvPr>
            <p:ph idx="1"/>
          </p:nvPr>
        </p:nvSpPr>
        <p:spPr>
          <a:xfrm>
            <a:off x="228601" y="1828800"/>
            <a:ext cx="8458200" cy="4495800"/>
          </a:xfrm>
        </p:spPr>
        <p:txBody>
          <a:bodyPr>
            <a:normAutofit/>
          </a:bodyPr>
          <a:lstStyle/>
          <a:p>
            <a:r>
              <a:rPr lang="en-US" sz="2400" dirty="0"/>
              <a:t>You are all muted with no video</a:t>
            </a:r>
          </a:p>
          <a:p>
            <a:r>
              <a:rPr lang="en-US" sz="2400" dirty="0"/>
              <a:t>You are welcome to put questions in the Q&amp;A however…</a:t>
            </a:r>
          </a:p>
          <a:p>
            <a:pPr lvl="1"/>
            <a:r>
              <a:rPr lang="en-US" sz="2200" dirty="0"/>
              <a:t>This session relies heavily on case studies – real-life examples of issues that have occurred</a:t>
            </a:r>
          </a:p>
          <a:p>
            <a:pPr lvl="1"/>
            <a:r>
              <a:rPr lang="en-US" sz="2200" dirty="0"/>
              <a:t>We will be trying to cover a number of topics – directly and indirectly -  throughout</a:t>
            </a:r>
          </a:p>
          <a:p>
            <a:pPr lvl="1"/>
            <a:r>
              <a:rPr lang="en-US" sz="2200" dirty="0"/>
              <a:t>We will most likely not have ample time to cover Q&amp;A but we have some plans in the presentation...</a:t>
            </a:r>
          </a:p>
          <a:p>
            <a:pPr lvl="1"/>
            <a:r>
              <a:rPr lang="en-US" sz="2200" dirty="0"/>
              <a:t>We have NIH Grants Management Officials monitoring the Q&amp;A, who will do their best to respond to your questions</a:t>
            </a:r>
          </a:p>
          <a:p>
            <a:pPr lvl="1"/>
            <a:r>
              <a:rPr lang="en-US" sz="2200" dirty="0"/>
              <a:t>Head to the NIH and/or individual IC booths to discussion your questions further!</a:t>
            </a:r>
          </a:p>
        </p:txBody>
      </p:sp>
      <p:sp>
        <p:nvSpPr>
          <p:cNvPr id="4" name="Slide Number Placeholder 3">
            <a:extLst>
              <a:ext uri="{FF2B5EF4-FFF2-40B4-BE49-F238E27FC236}">
                <a16:creationId xmlns:a16="http://schemas.microsoft.com/office/drawing/2014/main" id="{534F5DFA-CB21-3BD0-EA83-B2926176B1D5}"/>
              </a:ext>
            </a:extLst>
          </p:cNvPr>
          <p:cNvSpPr>
            <a:spLocks noGrp="1"/>
          </p:cNvSpPr>
          <p:nvPr>
            <p:ph type="sldNum" sz="quarter" idx="12"/>
          </p:nvPr>
        </p:nvSpPr>
        <p:spPr>
          <a:xfrm>
            <a:off x="76200" y="6456780"/>
            <a:ext cx="709698" cy="365125"/>
          </a:xfrm>
        </p:spPr>
        <p:txBody>
          <a:bodyPr/>
          <a:lstStyle/>
          <a:p>
            <a:pPr>
              <a:defRPr/>
            </a:pPr>
            <a:fld id="{0645263D-CFE2-4AA9-BA72-7BF9433896C3}" type="slidenum">
              <a:rPr lang="en-US" smtClean="0"/>
              <a:pPr>
                <a:defRPr/>
              </a:pPr>
              <a:t>3</a:t>
            </a:fld>
            <a:endParaRPr lang="en-US" dirty="0"/>
          </a:p>
        </p:txBody>
      </p:sp>
    </p:spTree>
    <p:extLst>
      <p:ext uri="{BB962C8B-B14F-4D97-AF65-F5344CB8AC3E}">
        <p14:creationId xmlns:p14="http://schemas.microsoft.com/office/powerpoint/2010/main" val="151072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3691-3671-591A-C087-7BAE71DD5348}"/>
              </a:ext>
            </a:extLst>
          </p:cNvPr>
          <p:cNvSpPr>
            <a:spLocks noGrp="1"/>
          </p:cNvSpPr>
          <p:nvPr>
            <p:ph type="title"/>
          </p:nvPr>
        </p:nvSpPr>
        <p:spPr/>
        <p:txBody>
          <a:bodyPr/>
          <a:lstStyle/>
          <a:p>
            <a:r>
              <a:rPr lang="en-US" dirty="0"/>
              <a:t>Big change mid-project...</a:t>
            </a:r>
          </a:p>
        </p:txBody>
      </p:sp>
      <p:sp>
        <p:nvSpPr>
          <p:cNvPr id="3" name="Content Placeholder 2">
            <a:extLst>
              <a:ext uri="{FF2B5EF4-FFF2-40B4-BE49-F238E27FC236}">
                <a16:creationId xmlns:a16="http://schemas.microsoft.com/office/drawing/2014/main" id="{05AF8ABA-69E8-86F1-DFF4-2F53377FD56D}"/>
              </a:ext>
            </a:extLst>
          </p:cNvPr>
          <p:cNvSpPr>
            <a:spLocks noGrp="1"/>
          </p:cNvSpPr>
          <p:nvPr>
            <p:ph idx="1"/>
          </p:nvPr>
        </p:nvSpPr>
        <p:spPr/>
        <p:txBody>
          <a:bodyPr>
            <a:normAutofit/>
          </a:bodyPr>
          <a:lstStyle/>
          <a:p>
            <a:r>
              <a:rPr lang="en-US" sz="3200" dirty="0"/>
              <a:t>An NIH P01 is wrapping up year 2</a:t>
            </a:r>
          </a:p>
          <a:p>
            <a:r>
              <a:rPr lang="en-US" sz="3200" dirty="0"/>
              <a:t>Has a clinical trials involved – delayed onset as protocols are being developed</a:t>
            </a:r>
          </a:p>
          <a:p>
            <a:r>
              <a:rPr lang="en-US" sz="3200" dirty="0"/>
              <a:t>However, a very significant event has occurred...</a:t>
            </a:r>
          </a:p>
          <a:p>
            <a:r>
              <a:rPr lang="en-US" sz="3200" dirty="0"/>
              <a:t>Let’s drop in on a call between the PI and the NIH Program Official...</a:t>
            </a:r>
          </a:p>
        </p:txBody>
      </p:sp>
      <p:sp>
        <p:nvSpPr>
          <p:cNvPr id="4" name="Slide Number Placeholder 3">
            <a:extLst>
              <a:ext uri="{FF2B5EF4-FFF2-40B4-BE49-F238E27FC236}">
                <a16:creationId xmlns:a16="http://schemas.microsoft.com/office/drawing/2014/main" id="{21CB48E5-06FC-AF3D-96E0-C11C4DFBB8D2}"/>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30</a:t>
            </a:fld>
            <a:endParaRPr lang="en-US" dirty="0"/>
          </a:p>
        </p:txBody>
      </p:sp>
      <p:pic>
        <p:nvPicPr>
          <p:cNvPr id="5122" name="Picture 2" descr="Yikes GIF - GIFCOP">
            <a:extLst>
              <a:ext uri="{FF2B5EF4-FFF2-40B4-BE49-F238E27FC236}">
                <a16:creationId xmlns:a16="http://schemas.microsoft.com/office/drawing/2014/main" id="{83E44605-BF89-2D83-6CAA-EC95E3F8E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4422321"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59C3-1B95-0B78-3688-498D4EA4A355}"/>
              </a:ext>
            </a:extLst>
          </p:cNvPr>
          <p:cNvSpPr>
            <a:spLocks noGrp="1"/>
          </p:cNvSpPr>
          <p:nvPr>
            <p:ph type="title"/>
          </p:nvPr>
        </p:nvSpPr>
        <p:spPr/>
        <p:txBody>
          <a:bodyPr/>
          <a:lstStyle/>
          <a:p>
            <a:r>
              <a:rPr lang="en-US" dirty="0"/>
              <a:t>NIH Officials at work...</a:t>
            </a:r>
          </a:p>
        </p:txBody>
      </p:sp>
      <p:sp>
        <p:nvSpPr>
          <p:cNvPr id="3" name="Content Placeholder 2">
            <a:extLst>
              <a:ext uri="{FF2B5EF4-FFF2-40B4-BE49-F238E27FC236}">
                <a16:creationId xmlns:a16="http://schemas.microsoft.com/office/drawing/2014/main" id="{462CFE2F-10E0-0E09-3182-6E16BE90BF6C}"/>
              </a:ext>
            </a:extLst>
          </p:cNvPr>
          <p:cNvSpPr>
            <a:spLocks noGrp="1"/>
          </p:cNvSpPr>
          <p:nvPr>
            <p:ph idx="1"/>
          </p:nvPr>
        </p:nvSpPr>
        <p:spPr>
          <a:xfrm>
            <a:off x="685019" y="2011680"/>
            <a:ext cx="7772400" cy="4160520"/>
          </a:xfrm>
        </p:spPr>
        <p:txBody>
          <a:bodyPr/>
          <a:lstStyle/>
          <a:p>
            <a:r>
              <a:rPr lang="en-US" dirty="0"/>
              <a:t>A LOT of conversations had to take place amongst NIH Officials...</a:t>
            </a:r>
          </a:p>
          <a:p>
            <a:r>
              <a:rPr lang="en-US" dirty="0"/>
              <a:t>What can even be considered in a situation like this?</a:t>
            </a:r>
          </a:p>
          <a:p>
            <a:endParaRPr lang="en-US" dirty="0"/>
          </a:p>
        </p:txBody>
      </p:sp>
      <p:sp>
        <p:nvSpPr>
          <p:cNvPr id="4" name="Slide Number Placeholder 3">
            <a:extLst>
              <a:ext uri="{FF2B5EF4-FFF2-40B4-BE49-F238E27FC236}">
                <a16:creationId xmlns:a16="http://schemas.microsoft.com/office/drawing/2014/main" id="{D2E2709F-1A3C-3C0E-121B-4E49E6DECC37}"/>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31</a:t>
            </a:fld>
            <a:endParaRPr lang="en-US" dirty="0"/>
          </a:p>
        </p:txBody>
      </p:sp>
      <p:pic>
        <p:nvPicPr>
          <p:cNvPr id="6146" name="Picture 2" descr="Animated picture of a bear wearing a shirt.  Tapping his head with hand.  Text included">
            <a:extLst>
              <a:ext uri="{FF2B5EF4-FFF2-40B4-BE49-F238E27FC236}">
                <a16:creationId xmlns:a16="http://schemas.microsoft.com/office/drawing/2014/main" id="{918C1A80-1ACB-3AF8-8F7F-8902ECB0C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109" y="3509535"/>
            <a:ext cx="4992220"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6616-AEC9-7EBF-CD61-C4D9A79CEAAC}"/>
              </a:ext>
            </a:extLst>
          </p:cNvPr>
          <p:cNvSpPr>
            <a:spLocks noGrp="1"/>
          </p:cNvSpPr>
          <p:nvPr>
            <p:ph type="title"/>
          </p:nvPr>
        </p:nvSpPr>
        <p:spPr/>
        <p:txBody>
          <a:bodyPr/>
          <a:lstStyle/>
          <a:p>
            <a:r>
              <a:rPr lang="en-US" dirty="0"/>
              <a:t>Big change mid-project – what happened?</a:t>
            </a:r>
          </a:p>
        </p:txBody>
      </p:sp>
      <p:sp>
        <p:nvSpPr>
          <p:cNvPr id="3" name="Content Placeholder 2">
            <a:extLst>
              <a:ext uri="{FF2B5EF4-FFF2-40B4-BE49-F238E27FC236}">
                <a16:creationId xmlns:a16="http://schemas.microsoft.com/office/drawing/2014/main" id="{E0E7F2E5-DCB7-04FE-BDF5-98DB94B8AD41}"/>
              </a:ext>
            </a:extLst>
          </p:cNvPr>
          <p:cNvSpPr>
            <a:spLocks noGrp="1"/>
          </p:cNvSpPr>
          <p:nvPr>
            <p:ph idx="1"/>
          </p:nvPr>
        </p:nvSpPr>
        <p:spPr/>
        <p:txBody>
          <a:bodyPr>
            <a:noAutofit/>
          </a:bodyPr>
          <a:lstStyle/>
          <a:p>
            <a:r>
              <a:rPr lang="en-US" sz="2400" dirty="0"/>
              <a:t>Months of negotiations including multiple phone calls and discussion of options</a:t>
            </a:r>
          </a:p>
          <a:p>
            <a:r>
              <a:rPr lang="en-US" sz="2400" dirty="0"/>
              <a:t>NIH negotiated a mid-project extension for year 2 – adding on 9 months of time to give an opportunity for the recipient to adjust</a:t>
            </a:r>
          </a:p>
          <a:p>
            <a:r>
              <a:rPr lang="en-US" sz="2400" dirty="0"/>
              <a:t>Milestones were negotiated and added to the terms of award.  Intention was to give the recipient very clear expectations from NIH as well as what next steps may look like</a:t>
            </a:r>
          </a:p>
          <a:p>
            <a:r>
              <a:rPr lang="en-US" sz="2400" dirty="0"/>
              <a:t>An update on progress was due the standard 60 days before the new cycle date</a:t>
            </a:r>
          </a:p>
          <a:p>
            <a:endParaRPr lang="en-US" sz="2400" dirty="0"/>
          </a:p>
          <a:p>
            <a:endParaRPr lang="en-US" sz="2400" dirty="0"/>
          </a:p>
        </p:txBody>
      </p:sp>
      <p:sp>
        <p:nvSpPr>
          <p:cNvPr id="4" name="Slide Number Placeholder 3">
            <a:extLst>
              <a:ext uri="{FF2B5EF4-FFF2-40B4-BE49-F238E27FC236}">
                <a16:creationId xmlns:a16="http://schemas.microsoft.com/office/drawing/2014/main" id="{0C7DCFE7-3CD1-B7C6-8F3E-04CCB1FE6171}"/>
              </a:ext>
            </a:extLst>
          </p:cNvPr>
          <p:cNvSpPr>
            <a:spLocks noGrp="1"/>
          </p:cNvSpPr>
          <p:nvPr>
            <p:ph type="sldNum" sz="quarter" idx="12"/>
          </p:nvPr>
        </p:nvSpPr>
        <p:spPr>
          <a:xfrm>
            <a:off x="23282" y="6492875"/>
            <a:ext cx="709698" cy="365125"/>
          </a:xfrm>
        </p:spPr>
        <p:txBody>
          <a:bodyPr/>
          <a:lstStyle/>
          <a:p>
            <a:pPr>
              <a:defRPr/>
            </a:pPr>
            <a:fld id="{0645263D-CFE2-4AA9-BA72-7BF9433896C3}" type="slidenum">
              <a:rPr lang="en-US" smtClean="0"/>
              <a:pPr>
                <a:defRPr/>
              </a:pPr>
              <a:t>32</a:t>
            </a:fld>
            <a:endParaRPr lang="en-US" dirty="0"/>
          </a:p>
        </p:txBody>
      </p:sp>
    </p:spTree>
    <p:extLst>
      <p:ext uri="{BB962C8B-B14F-4D97-AF65-F5344CB8AC3E}">
        <p14:creationId xmlns:p14="http://schemas.microsoft.com/office/powerpoint/2010/main" val="2190854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573E-A037-DA8F-F498-FAF563B62A15}"/>
              </a:ext>
            </a:extLst>
          </p:cNvPr>
          <p:cNvSpPr>
            <a:spLocks noGrp="1"/>
          </p:cNvSpPr>
          <p:nvPr>
            <p:ph type="title"/>
          </p:nvPr>
        </p:nvSpPr>
        <p:spPr/>
        <p:txBody>
          <a:bodyPr/>
          <a:lstStyle/>
          <a:p>
            <a:r>
              <a:rPr lang="en-US" dirty="0"/>
              <a:t>Big change mid-project – What Happened? </a:t>
            </a:r>
          </a:p>
        </p:txBody>
      </p:sp>
      <p:sp>
        <p:nvSpPr>
          <p:cNvPr id="3" name="Content Placeholder 2">
            <a:extLst>
              <a:ext uri="{FF2B5EF4-FFF2-40B4-BE49-F238E27FC236}">
                <a16:creationId xmlns:a16="http://schemas.microsoft.com/office/drawing/2014/main" id="{4617CAC5-B199-3DCC-FDEE-851AD2E76838}"/>
              </a:ext>
            </a:extLst>
          </p:cNvPr>
          <p:cNvSpPr>
            <a:spLocks noGrp="1"/>
          </p:cNvSpPr>
          <p:nvPr>
            <p:ph idx="1"/>
          </p:nvPr>
        </p:nvSpPr>
        <p:spPr/>
        <p:txBody>
          <a:bodyPr>
            <a:noAutofit/>
          </a:bodyPr>
          <a:lstStyle/>
          <a:p>
            <a:r>
              <a:rPr lang="en-US" sz="2400" dirty="0"/>
              <a:t>The recipient continued to work through all of the approvals – trying to obtain the necessary FDA approvals</a:t>
            </a:r>
          </a:p>
          <a:p>
            <a:r>
              <a:rPr lang="en-US" sz="2400" dirty="0"/>
              <a:t>A couple of protocols have since cleared – while others still are pending</a:t>
            </a:r>
          </a:p>
          <a:p>
            <a:r>
              <a:rPr lang="en-US" sz="2400" dirty="0"/>
              <a:t>How could this ultimately end?</a:t>
            </a:r>
          </a:p>
          <a:p>
            <a:pPr lvl="1"/>
            <a:r>
              <a:rPr lang="en-US" sz="2400" dirty="0"/>
              <a:t>Hopefully, work continues to get all protocols in place and approved – the project just continues albeit behind the initial schedule</a:t>
            </a:r>
          </a:p>
          <a:p>
            <a:pPr lvl="1"/>
            <a:r>
              <a:rPr lang="en-US" sz="2400" dirty="0"/>
              <a:t>May have to consider a revision to the plans as well as the budget</a:t>
            </a:r>
          </a:p>
          <a:p>
            <a:pPr lvl="1"/>
            <a:r>
              <a:rPr lang="en-US" sz="2400" dirty="0"/>
              <a:t>If all else fails, consider the prospect of phasing out the grant</a:t>
            </a:r>
          </a:p>
        </p:txBody>
      </p:sp>
      <p:sp>
        <p:nvSpPr>
          <p:cNvPr id="4" name="Slide Number Placeholder 3">
            <a:extLst>
              <a:ext uri="{FF2B5EF4-FFF2-40B4-BE49-F238E27FC236}">
                <a16:creationId xmlns:a16="http://schemas.microsoft.com/office/drawing/2014/main" id="{9AABAA1C-0CA3-251E-1E6D-0D197746F7CB}"/>
              </a:ext>
            </a:extLst>
          </p:cNvPr>
          <p:cNvSpPr>
            <a:spLocks noGrp="1"/>
          </p:cNvSpPr>
          <p:nvPr>
            <p:ph type="sldNum" sz="quarter" idx="12"/>
          </p:nvPr>
        </p:nvSpPr>
        <p:spPr>
          <a:xfrm>
            <a:off x="76200" y="6488864"/>
            <a:ext cx="709698" cy="365125"/>
          </a:xfrm>
        </p:spPr>
        <p:txBody>
          <a:bodyPr/>
          <a:lstStyle/>
          <a:p>
            <a:pPr>
              <a:defRPr/>
            </a:pPr>
            <a:fld id="{0645263D-CFE2-4AA9-BA72-7BF9433896C3}"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1802112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066800" y="444305"/>
            <a:ext cx="7470742" cy="1371600"/>
          </a:xfrm>
        </p:spPr>
        <p:txBody>
          <a:bodyPr>
            <a:normAutofit/>
          </a:bodyPr>
          <a:lstStyle/>
          <a:p>
            <a:pPr algn="ctr" eaLnBrk="1" hangingPunct="1"/>
            <a:r>
              <a:rPr lang="en-US" dirty="0"/>
              <a:t>Changes, Delays and Balances</a:t>
            </a:r>
          </a:p>
        </p:txBody>
      </p:sp>
      <p:sp>
        <p:nvSpPr>
          <p:cNvPr id="8196" name="Rectangle 3"/>
          <p:cNvSpPr>
            <a:spLocks noGrp="1" noChangeArrowheads="1"/>
          </p:cNvSpPr>
          <p:nvPr>
            <p:ph idx="1"/>
          </p:nvPr>
        </p:nvSpPr>
        <p:spPr>
          <a:xfrm>
            <a:off x="876300" y="1981200"/>
            <a:ext cx="7391400" cy="5105400"/>
          </a:xfrm>
        </p:spPr>
        <p:txBody>
          <a:bodyPr>
            <a:normAutofit/>
          </a:bodyPr>
          <a:lstStyle/>
          <a:p>
            <a:r>
              <a:rPr lang="en-US" sz="3200" dirty="0"/>
              <a:t>Biomedical research is does not always proceed as planned</a:t>
            </a:r>
            <a:endParaRPr lang="en-US" sz="3200" i="1" dirty="0"/>
          </a:p>
          <a:p>
            <a:pPr lvl="1"/>
            <a:r>
              <a:rPr lang="en-US" sz="3200" dirty="0"/>
              <a:t>Projects are delayed</a:t>
            </a:r>
          </a:p>
          <a:p>
            <a:pPr lvl="1"/>
            <a:r>
              <a:rPr lang="en-US" sz="3200" dirty="0"/>
              <a:t>Balances accrue in the project</a:t>
            </a:r>
          </a:p>
          <a:p>
            <a:pPr lvl="1"/>
            <a:r>
              <a:rPr lang="en-US" sz="3200" dirty="0"/>
              <a:t>Progress points the research in a different direction</a:t>
            </a:r>
          </a:p>
          <a:p>
            <a:pPr lvl="1"/>
            <a:r>
              <a:rPr lang="en-US" sz="3200" dirty="0"/>
              <a:t>Changes in scope require prior approval per NIH GPS 8.2.1.5</a:t>
            </a:r>
          </a:p>
        </p:txBody>
      </p:sp>
      <p:sp>
        <p:nvSpPr>
          <p:cNvPr id="8194" name="Slide Number Placeholder 4"/>
          <p:cNvSpPr>
            <a:spLocks noGrp="1"/>
          </p:cNvSpPr>
          <p:nvPr>
            <p:ph type="sldNum" sz="quarter" idx="12"/>
          </p:nvPr>
        </p:nvSpPr>
        <p:spPr>
          <a:xfrm>
            <a:off x="31652" y="6340475"/>
            <a:ext cx="5314517" cy="365125"/>
          </a:xfrm>
          <a:noFill/>
        </p:spPr>
        <p:txBody>
          <a:bodyPr/>
          <a:lstStyle/>
          <a:p>
            <a:fld id="{BC97CE80-FE09-425E-962E-42773264A316}" type="slidenum">
              <a:rPr lang="en-US" sz="1200" smtClean="0"/>
              <a:pPr/>
              <a:t>34</a:t>
            </a:fld>
            <a:endParaRPr lang="en-US" sz="1200" dirty="0"/>
          </a:p>
        </p:txBody>
      </p:sp>
    </p:spTree>
    <p:extLst>
      <p:ext uri="{BB962C8B-B14F-4D97-AF65-F5344CB8AC3E}">
        <p14:creationId xmlns:p14="http://schemas.microsoft.com/office/powerpoint/2010/main" val="3753068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9074-51A7-47FC-B784-957188AF8A41}"/>
              </a:ext>
            </a:extLst>
          </p:cNvPr>
          <p:cNvSpPr>
            <a:spLocks noGrp="1"/>
          </p:cNvSpPr>
          <p:nvPr>
            <p:ph type="title"/>
          </p:nvPr>
        </p:nvSpPr>
        <p:spPr/>
        <p:txBody>
          <a:bodyPr/>
          <a:lstStyle/>
          <a:p>
            <a:r>
              <a:rPr lang="en-US" dirty="0"/>
              <a:t>Progress Issues?  </a:t>
            </a:r>
            <a:br>
              <a:rPr lang="en-US" dirty="0"/>
            </a:br>
            <a:r>
              <a:rPr lang="en-US" dirty="0"/>
              <a:t>What can be done?</a:t>
            </a:r>
          </a:p>
        </p:txBody>
      </p:sp>
      <p:sp>
        <p:nvSpPr>
          <p:cNvPr id="3" name="Content Placeholder 2">
            <a:extLst>
              <a:ext uri="{FF2B5EF4-FFF2-40B4-BE49-F238E27FC236}">
                <a16:creationId xmlns:a16="http://schemas.microsoft.com/office/drawing/2014/main" id="{9A042123-8894-459F-8273-8BEAB8F4D6C8}"/>
              </a:ext>
            </a:extLst>
          </p:cNvPr>
          <p:cNvSpPr>
            <a:spLocks noGrp="1"/>
          </p:cNvSpPr>
          <p:nvPr>
            <p:ph idx="1"/>
          </p:nvPr>
        </p:nvSpPr>
        <p:spPr/>
        <p:txBody>
          <a:bodyPr>
            <a:normAutofit/>
          </a:bodyPr>
          <a:lstStyle/>
          <a:p>
            <a:r>
              <a:rPr lang="en-US" sz="2400" dirty="0"/>
              <a:t>First, get in touch with NIH – the sooner the better!</a:t>
            </a:r>
          </a:p>
          <a:p>
            <a:r>
              <a:rPr lang="en-US" sz="2400" dirty="0"/>
              <a:t>There are options that can be considered:</a:t>
            </a:r>
          </a:p>
          <a:p>
            <a:pPr lvl="1"/>
            <a:r>
              <a:rPr lang="en-US" sz="2400" dirty="0"/>
              <a:t>Mid project period extensions </a:t>
            </a:r>
          </a:p>
          <a:p>
            <a:pPr lvl="1"/>
            <a:r>
              <a:rPr lang="en-US" sz="2400" dirty="0"/>
              <a:t>Interim reporting/milestones</a:t>
            </a:r>
          </a:p>
          <a:p>
            <a:pPr lvl="1"/>
            <a:r>
              <a:rPr lang="en-US" sz="2400" dirty="0"/>
              <a:t>Restructuring the budgets (accounting for the new timeline)</a:t>
            </a:r>
          </a:p>
          <a:p>
            <a:pPr lvl="1"/>
            <a:r>
              <a:rPr lang="en-US" sz="2400" dirty="0"/>
              <a:t>Worst case – phasing out the grant</a:t>
            </a:r>
          </a:p>
          <a:p>
            <a:r>
              <a:rPr lang="en-US" sz="2400" dirty="0"/>
              <a:t>Future year funds in a grant are not guaranteed!</a:t>
            </a:r>
          </a:p>
          <a:p>
            <a:r>
              <a:rPr lang="en-US" sz="2400" dirty="0"/>
              <a:t>However, NIH is here to help in any way we can.</a:t>
            </a:r>
          </a:p>
        </p:txBody>
      </p:sp>
      <p:sp>
        <p:nvSpPr>
          <p:cNvPr id="4" name="Slide Number Placeholder 3">
            <a:extLst>
              <a:ext uri="{FF2B5EF4-FFF2-40B4-BE49-F238E27FC236}">
                <a16:creationId xmlns:a16="http://schemas.microsoft.com/office/drawing/2014/main" id="{AAB17B06-F669-47A6-A3C2-366726AA841A}"/>
              </a:ext>
            </a:extLst>
          </p:cNvPr>
          <p:cNvSpPr>
            <a:spLocks noGrp="1"/>
          </p:cNvSpPr>
          <p:nvPr>
            <p:ph type="sldNum" sz="quarter" idx="12"/>
          </p:nvPr>
        </p:nvSpPr>
        <p:spPr>
          <a:xfrm>
            <a:off x="76200" y="6464801"/>
            <a:ext cx="709698" cy="365125"/>
          </a:xfrm>
        </p:spPr>
        <p:txBody>
          <a:bodyPr/>
          <a:lstStyle/>
          <a:p>
            <a:pPr>
              <a:defRPr/>
            </a:pPr>
            <a:fld id="{0645263D-CFE2-4AA9-BA72-7BF9433896C3}" type="slidenum">
              <a:rPr lang="en-US" smtClean="0"/>
              <a:pPr>
                <a:defRPr/>
              </a:pPr>
              <a:t>35</a:t>
            </a:fld>
            <a:endParaRPr lang="en-US" dirty="0"/>
          </a:p>
        </p:txBody>
      </p:sp>
    </p:spTree>
    <p:extLst>
      <p:ext uri="{BB962C8B-B14F-4D97-AF65-F5344CB8AC3E}">
        <p14:creationId xmlns:p14="http://schemas.microsoft.com/office/powerpoint/2010/main" val="36282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B39E-F095-47FB-9396-2C519B540026}"/>
              </a:ext>
            </a:extLst>
          </p:cNvPr>
          <p:cNvSpPr>
            <a:spLocks noGrp="1"/>
          </p:cNvSpPr>
          <p:nvPr>
            <p:ph type="title"/>
          </p:nvPr>
        </p:nvSpPr>
        <p:spPr/>
        <p:txBody>
          <a:bodyPr/>
          <a:lstStyle/>
          <a:p>
            <a:r>
              <a:rPr lang="en-US" dirty="0"/>
              <a:t>Important to note...</a:t>
            </a:r>
          </a:p>
        </p:txBody>
      </p:sp>
      <p:sp>
        <p:nvSpPr>
          <p:cNvPr id="5" name="Content Placeholder 4">
            <a:extLst>
              <a:ext uri="{FF2B5EF4-FFF2-40B4-BE49-F238E27FC236}">
                <a16:creationId xmlns:a16="http://schemas.microsoft.com/office/drawing/2014/main" id="{36528571-94CE-4D1C-9579-F6D37E121F5D}"/>
              </a:ext>
            </a:extLst>
          </p:cNvPr>
          <p:cNvSpPr>
            <a:spLocks noGrp="1"/>
          </p:cNvSpPr>
          <p:nvPr>
            <p:ph idx="1"/>
          </p:nvPr>
        </p:nvSpPr>
        <p:spPr>
          <a:xfrm>
            <a:off x="972608" y="2095500"/>
            <a:ext cx="7704667" cy="3332816"/>
          </a:xfrm>
        </p:spPr>
        <p:txBody>
          <a:bodyPr>
            <a:normAutofit/>
          </a:bodyPr>
          <a:lstStyle/>
          <a:p>
            <a:r>
              <a:rPr lang="en-US" sz="3600" dirty="0"/>
              <a:t>Even with a complete mess, the NIH IC was still seeking to find a win/win!</a:t>
            </a:r>
          </a:p>
        </p:txBody>
      </p:sp>
      <p:sp>
        <p:nvSpPr>
          <p:cNvPr id="3" name="Slide Number Placeholder 2">
            <a:extLst>
              <a:ext uri="{FF2B5EF4-FFF2-40B4-BE49-F238E27FC236}">
                <a16:creationId xmlns:a16="http://schemas.microsoft.com/office/drawing/2014/main" id="{7C0E3CC8-7FD5-4EED-898A-D1FB2BCE3B24}"/>
              </a:ext>
            </a:extLst>
          </p:cNvPr>
          <p:cNvSpPr>
            <a:spLocks noGrp="1"/>
          </p:cNvSpPr>
          <p:nvPr>
            <p:ph type="sldNum" sz="quarter" idx="12"/>
          </p:nvPr>
        </p:nvSpPr>
        <p:spPr>
          <a:xfrm>
            <a:off x="76200" y="6472822"/>
            <a:ext cx="709698" cy="365125"/>
          </a:xfrm>
        </p:spPr>
        <p:txBody>
          <a:bodyPr/>
          <a:lstStyle/>
          <a:p>
            <a:pPr>
              <a:defRPr/>
            </a:pPr>
            <a:fld id="{0645263D-CFE2-4AA9-BA72-7BF9433896C3}" type="slidenum">
              <a:rPr lang="en-US" smtClean="0"/>
              <a:pPr>
                <a:defRPr/>
              </a:pPr>
              <a:t>36</a:t>
            </a:fld>
            <a:endParaRPr lang="en-US" dirty="0"/>
          </a:p>
        </p:txBody>
      </p:sp>
      <p:pic>
        <p:nvPicPr>
          <p:cNvPr id="2050" name="Picture 2" descr="Picture of animated people standing together.  Large eyes and looking around.  Text included.">
            <a:extLst>
              <a:ext uri="{FF2B5EF4-FFF2-40B4-BE49-F238E27FC236}">
                <a16:creationId xmlns:a16="http://schemas.microsoft.com/office/drawing/2014/main" id="{A637CA05-8F59-442D-97D7-0C80BF7EC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964" y="3733800"/>
            <a:ext cx="394607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81000" y="243192"/>
            <a:ext cx="8229600" cy="758757"/>
          </a:xfrm>
        </p:spPr>
        <p:txBody>
          <a:bodyPr/>
          <a:lstStyle/>
          <a:p>
            <a:pPr eaLnBrk="1" hangingPunct="1"/>
            <a:r>
              <a:rPr lang="en-US" dirty="0"/>
              <a:t>Resources…</a:t>
            </a:r>
          </a:p>
        </p:txBody>
      </p:sp>
      <p:sp>
        <p:nvSpPr>
          <p:cNvPr id="33796" name="Rectangle 3"/>
          <p:cNvSpPr>
            <a:spLocks noGrp="1" noChangeArrowheads="1"/>
          </p:cNvSpPr>
          <p:nvPr>
            <p:ph idx="1"/>
          </p:nvPr>
        </p:nvSpPr>
        <p:spPr>
          <a:xfrm>
            <a:off x="357883" y="1828800"/>
            <a:ext cx="6781800" cy="5155660"/>
          </a:xfrm>
        </p:spPr>
        <p:txBody>
          <a:bodyPr>
            <a:normAutofit fontScale="92500" lnSpcReduction="10000"/>
          </a:bodyPr>
          <a:lstStyle/>
          <a:p>
            <a:pPr eaLnBrk="1" hangingPunct="1">
              <a:lnSpc>
                <a:spcPct val="80000"/>
              </a:lnSpc>
              <a:buFont typeface="Wingdings" pitchFamily="2" charset="2"/>
              <a:buNone/>
            </a:pPr>
            <a:r>
              <a:rPr lang="en-US" sz="1400" dirty="0"/>
              <a:t>I.  </a:t>
            </a:r>
            <a:r>
              <a:rPr lang="en-US" sz="2400" b="1" dirty="0"/>
              <a:t>Your Organization</a:t>
            </a:r>
          </a:p>
          <a:p>
            <a:pPr lvl="1" eaLnBrk="1" hangingPunct="1">
              <a:lnSpc>
                <a:spcPct val="80000"/>
              </a:lnSpc>
              <a:buFont typeface="Wingdings" panose="05000000000000000000" pitchFamily="2" charset="2"/>
              <a:buChar char="§"/>
            </a:pPr>
            <a:r>
              <a:rPr lang="en-US" sz="2000" dirty="0"/>
              <a:t>Sponsored Programs Office</a:t>
            </a:r>
          </a:p>
          <a:p>
            <a:pPr lvl="1" eaLnBrk="1" hangingPunct="1">
              <a:lnSpc>
                <a:spcPct val="80000"/>
              </a:lnSpc>
              <a:buFont typeface="Wingdings" panose="05000000000000000000" pitchFamily="2" charset="2"/>
              <a:buChar char="§"/>
            </a:pPr>
            <a:r>
              <a:rPr lang="en-US" sz="2000" dirty="0"/>
              <a:t>Accounting Office</a:t>
            </a:r>
          </a:p>
          <a:p>
            <a:pPr lvl="1" eaLnBrk="1" hangingPunct="1">
              <a:lnSpc>
                <a:spcPct val="80000"/>
              </a:lnSpc>
              <a:buFont typeface="Wingdings" panose="05000000000000000000" pitchFamily="2" charset="2"/>
              <a:buChar char="§"/>
            </a:pPr>
            <a:r>
              <a:rPr lang="en-US" sz="2000" dirty="0"/>
              <a:t>Internal Auditor</a:t>
            </a:r>
          </a:p>
          <a:p>
            <a:pPr lvl="1" eaLnBrk="1" hangingPunct="1">
              <a:lnSpc>
                <a:spcPct val="80000"/>
              </a:lnSpc>
              <a:buFont typeface="Wingdings" panose="05000000000000000000" pitchFamily="2" charset="2"/>
              <a:buChar char="§"/>
            </a:pPr>
            <a:r>
              <a:rPr lang="en-US" sz="2000" dirty="0"/>
              <a:t>IRBs</a:t>
            </a:r>
          </a:p>
          <a:p>
            <a:pPr lvl="1" eaLnBrk="1" hangingPunct="1">
              <a:lnSpc>
                <a:spcPct val="80000"/>
              </a:lnSpc>
              <a:buFont typeface="Wingdings" panose="05000000000000000000" pitchFamily="2" charset="2"/>
              <a:buChar char="§"/>
            </a:pPr>
            <a:r>
              <a:rPr lang="en-US" sz="2000" dirty="0"/>
              <a:t>IACUCs</a:t>
            </a:r>
          </a:p>
          <a:p>
            <a:pPr lvl="1" eaLnBrk="1" hangingPunct="1">
              <a:lnSpc>
                <a:spcPct val="80000"/>
              </a:lnSpc>
              <a:buFont typeface="Wingdings" pitchFamily="2" charset="2"/>
              <a:buNone/>
            </a:pPr>
            <a:endParaRPr lang="en-US" sz="700" dirty="0"/>
          </a:p>
          <a:p>
            <a:pPr eaLnBrk="1" hangingPunct="1">
              <a:lnSpc>
                <a:spcPct val="80000"/>
              </a:lnSpc>
              <a:buFont typeface="Wingdings" pitchFamily="2" charset="2"/>
              <a:buNone/>
            </a:pPr>
            <a:r>
              <a:rPr lang="en-US" sz="1400" dirty="0"/>
              <a:t>II.  </a:t>
            </a:r>
            <a:r>
              <a:rPr lang="en-US" sz="2400" b="1" dirty="0"/>
              <a:t>NIH</a:t>
            </a:r>
          </a:p>
          <a:p>
            <a:pPr lvl="1" eaLnBrk="1" hangingPunct="1">
              <a:lnSpc>
                <a:spcPct val="80000"/>
              </a:lnSpc>
              <a:buFont typeface="Wingdings" panose="05000000000000000000" pitchFamily="2" charset="2"/>
              <a:buChar char="§"/>
            </a:pPr>
            <a:r>
              <a:rPr lang="en-US" sz="2000" dirty="0"/>
              <a:t>Grants Management Specialist</a:t>
            </a:r>
          </a:p>
          <a:p>
            <a:pPr lvl="1" eaLnBrk="1" hangingPunct="1">
              <a:lnSpc>
                <a:spcPct val="80000"/>
              </a:lnSpc>
              <a:buFont typeface="Wingdings" panose="05000000000000000000" pitchFamily="2" charset="2"/>
              <a:buChar char="§"/>
            </a:pPr>
            <a:r>
              <a:rPr lang="en-US" sz="2000" dirty="0"/>
              <a:t>Program Administrator</a:t>
            </a:r>
          </a:p>
          <a:p>
            <a:pPr lvl="1" eaLnBrk="1" hangingPunct="1">
              <a:lnSpc>
                <a:spcPct val="80000"/>
              </a:lnSpc>
              <a:buFont typeface="Wingdings" panose="05000000000000000000" pitchFamily="2" charset="2"/>
              <a:buChar char="§"/>
            </a:pPr>
            <a:r>
              <a:rPr lang="en-US" sz="2000" dirty="0"/>
              <a:t>Office of Laboratory Animal Welfare (OLAW) </a:t>
            </a:r>
            <a:r>
              <a:rPr lang="en-US" sz="2000" dirty="0">
                <a:hlinkClick r:id="rId3" tooltip="Office of Laboratory Animal Welfare site"/>
              </a:rPr>
              <a:t>http://grants.nih.gov/grants/olaw/olaw.htm</a:t>
            </a:r>
            <a:endParaRPr lang="en-US" sz="2000" dirty="0"/>
          </a:p>
          <a:p>
            <a:pPr lvl="1" eaLnBrk="1" hangingPunct="1">
              <a:lnSpc>
                <a:spcPct val="80000"/>
              </a:lnSpc>
              <a:buFont typeface="Wingdings" panose="05000000000000000000" pitchFamily="2" charset="2"/>
              <a:buChar char="§"/>
            </a:pPr>
            <a:r>
              <a:rPr lang="en-US" sz="2000" dirty="0"/>
              <a:t>Office of Financial Management   </a:t>
            </a:r>
            <a:r>
              <a:rPr lang="en-US" sz="2000" dirty="0">
                <a:hlinkClick r:id="rId4" tooltip="Office of Financial Management"/>
              </a:rPr>
              <a:t>http://ofm.od.nih.gov</a:t>
            </a:r>
            <a:endParaRPr lang="en-US" sz="2000" dirty="0"/>
          </a:p>
          <a:p>
            <a:pPr lvl="1" eaLnBrk="1" hangingPunct="1">
              <a:lnSpc>
                <a:spcPct val="80000"/>
              </a:lnSpc>
              <a:buFont typeface="Wingdings" panose="05000000000000000000" pitchFamily="2" charset="2"/>
              <a:buChar char="§"/>
            </a:pPr>
            <a:r>
              <a:rPr lang="en-US" sz="2000" dirty="0"/>
              <a:t>Grants Policy &amp; Guidance</a:t>
            </a:r>
            <a:br>
              <a:rPr lang="en-US" sz="2000" dirty="0"/>
            </a:br>
            <a:r>
              <a:rPr lang="en-US" sz="2000" dirty="0">
                <a:hlinkClick r:id="rId5" tooltip="Grants Policy &amp; Guidance"/>
              </a:rPr>
              <a:t>http://grants.nih.gov/grants/policy/policy.htm </a:t>
            </a:r>
            <a:endParaRPr lang="en-US" sz="800" dirty="0"/>
          </a:p>
          <a:p>
            <a:pPr eaLnBrk="1" hangingPunct="1">
              <a:lnSpc>
                <a:spcPct val="80000"/>
              </a:lnSpc>
              <a:buFont typeface="Wingdings" pitchFamily="2" charset="2"/>
              <a:buNone/>
            </a:pPr>
            <a:r>
              <a:rPr lang="en-US" sz="1400" dirty="0"/>
              <a:t>III.  </a:t>
            </a:r>
            <a:r>
              <a:rPr lang="en-US" sz="2400" b="1" dirty="0"/>
              <a:t>HHS</a:t>
            </a:r>
          </a:p>
          <a:p>
            <a:pPr lvl="1" eaLnBrk="1" hangingPunct="1">
              <a:lnSpc>
                <a:spcPct val="80000"/>
              </a:lnSpc>
              <a:buFont typeface="Wingdings" panose="05000000000000000000" pitchFamily="2" charset="2"/>
              <a:buChar char="§"/>
            </a:pPr>
            <a:r>
              <a:rPr lang="en-US" sz="2000" dirty="0"/>
              <a:t>Office for Human Research Protections (OHRP)</a:t>
            </a:r>
          </a:p>
          <a:p>
            <a:pPr lvl="1" eaLnBrk="1" hangingPunct="1">
              <a:lnSpc>
                <a:spcPct val="80000"/>
              </a:lnSpc>
              <a:buFont typeface="Wingdings" pitchFamily="2" charset="2"/>
              <a:buAutoNum type="arabicPeriod"/>
            </a:pPr>
            <a:endParaRPr lang="en-US" sz="2000" dirty="0"/>
          </a:p>
        </p:txBody>
      </p:sp>
      <p:sp>
        <p:nvSpPr>
          <p:cNvPr id="33794" name="Slide Number Placeholder 4"/>
          <p:cNvSpPr>
            <a:spLocks noGrp="1"/>
          </p:cNvSpPr>
          <p:nvPr>
            <p:ph type="sldNum" sz="quarter" idx="12"/>
          </p:nvPr>
        </p:nvSpPr>
        <p:spPr>
          <a:xfrm>
            <a:off x="152400" y="6313251"/>
            <a:ext cx="5314517" cy="365125"/>
          </a:xfrm>
          <a:noFill/>
        </p:spPr>
        <p:txBody>
          <a:bodyPr/>
          <a:lstStyle/>
          <a:p>
            <a:fld id="{845377C7-8C6F-44E1-9D2D-F56C4876DDDF}" type="slidenum">
              <a:rPr lang="en-US" sz="1200" smtClean="0"/>
              <a:pPr/>
              <a:t>37</a:t>
            </a:fld>
            <a:endParaRPr lang="en-US" sz="1200" dirty="0"/>
          </a:p>
        </p:txBody>
      </p:sp>
    </p:spTree>
    <p:extLst>
      <p:ext uri="{BB962C8B-B14F-4D97-AF65-F5344CB8AC3E}">
        <p14:creationId xmlns:p14="http://schemas.microsoft.com/office/powerpoint/2010/main" val="4010432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359924"/>
            <a:ext cx="8229600" cy="836578"/>
          </a:xfrm>
        </p:spPr>
        <p:txBody>
          <a:bodyPr/>
          <a:lstStyle/>
          <a:p>
            <a:pPr eaLnBrk="1" hangingPunct="1"/>
            <a:r>
              <a:rPr lang="en-US" dirty="0"/>
              <a:t>Resources for Compliance</a:t>
            </a:r>
          </a:p>
        </p:txBody>
      </p:sp>
      <p:sp>
        <p:nvSpPr>
          <p:cNvPr id="34820" name="Rectangle 3"/>
          <p:cNvSpPr>
            <a:spLocks noGrp="1" noChangeArrowheads="1"/>
          </p:cNvSpPr>
          <p:nvPr>
            <p:ph idx="1"/>
          </p:nvPr>
        </p:nvSpPr>
        <p:spPr>
          <a:xfrm>
            <a:off x="457200" y="1872573"/>
            <a:ext cx="7696200" cy="4625502"/>
          </a:xfrm>
        </p:spPr>
        <p:txBody>
          <a:bodyPr>
            <a:normAutofit fontScale="92500" lnSpcReduction="10000"/>
          </a:bodyPr>
          <a:lstStyle/>
          <a:p>
            <a:pPr marL="339725" indent="-339725" eaLnBrk="1" hangingPunct="1">
              <a:lnSpc>
                <a:spcPct val="80000"/>
              </a:lnSpc>
              <a:buFont typeface="Wingdings" pitchFamily="2" charset="2"/>
              <a:buNone/>
            </a:pPr>
            <a:r>
              <a:rPr lang="en-US" sz="2200" dirty="0"/>
              <a:t>Tips, methods, what to do?  So many resources, only a select few are named here.  </a:t>
            </a:r>
          </a:p>
          <a:p>
            <a:pPr marL="339725" indent="-339725" eaLnBrk="1" hangingPunct="1">
              <a:lnSpc>
                <a:spcPct val="80000"/>
              </a:lnSpc>
              <a:buClr>
                <a:schemeClr val="tx1"/>
              </a:buClr>
            </a:pPr>
            <a:endParaRPr lang="en-US" sz="1600" dirty="0">
              <a:solidFill>
                <a:schemeClr val="accent2"/>
              </a:solidFill>
            </a:endParaRPr>
          </a:p>
          <a:p>
            <a:pPr marL="339725" indent="-339725" eaLnBrk="1" hangingPunct="1">
              <a:lnSpc>
                <a:spcPct val="80000"/>
              </a:lnSpc>
              <a:buClr>
                <a:schemeClr val="tx1"/>
              </a:buClr>
            </a:pPr>
            <a:r>
              <a:rPr lang="en-US" sz="2400" dirty="0"/>
              <a:t>NIH Grants Compliance and Oversight – website has compendium of observations, and presentations</a:t>
            </a:r>
          </a:p>
          <a:p>
            <a:pPr marL="339725" indent="-339725" eaLnBrk="1" hangingPunct="1">
              <a:lnSpc>
                <a:spcPct val="80000"/>
              </a:lnSpc>
              <a:buClr>
                <a:schemeClr val="tx1"/>
              </a:buClr>
              <a:buFont typeface="Wingdings" pitchFamily="2" charset="2"/>
              <a:buNone/>
            </a:pPr>
            <a:r>
              <a:rPr lang="en-US" sz="2400" dirty="0"/>
              <a:t>	</a:t>
            </a:r>
            <a:r>
              <a:rPr lang="en-US" sz="2400" dirty="0">
                <a:hlinkClick r:id="rId3" tooltip="NIH Grants Compliance and Oversight"/>
              </a:rPr>
              <a:t>http://grants.nih.gov/grants/compliance/compliance.htm </a:t>
            </a:r>
            <a:endParaRPr lang="en-US" sz="2400" dirty="0"/>
          </a:p>
          <a:p>
            <a:pPr marL="339725" indent="-339725" eaLnBrk="1" hangingPunct="1">
              <a:lnSpc>
                <a:spcPct val="80000"/>
              </a:lnSpc>
              <a:buClr>
                <a:schemeClr val="tx1"/>
              </a:buClr>
              <a:buFont typeface="Wingdings" pitchFamily="2" charset="2"/>
              <a:buNone/>
            </a:pPr>
            <a:endParaRPr lang="en-US" sz="2400" dirty="0"/>
          </a:p>
          <a:p>
            <a:pPr marL="339725" indent="-339725" eaLnBrk="1" hangingPunct="1">
              <a:lnSpc>
                <a:spcPct val="80000"/>
              </a:lnSpc>
              <a:buClr>
                <a:schemeClr val="tx1"/>
              </a:buClr>
            </a:pPr>
            <a:r>
              <a:rPr lang="en-US" sz="2400" dirty="0"/>
              <a:t>NIH Grants Compliance Inbox</a:t>
            </a:r>
          </a:p>
          <a:p>
            <a:pPr marL="339725" indent="-339725" eaLnBrk="1" hangingPunct="1">
              <a:lnSpc>
                <a:spcPct val="80000"/>
              </a:lnSpc>
              <a:buClr>
                <a:schemeClr val="tx1"/>
              </a:buClr>
              <a:buFont typeface="Wingdings" pitchFamily="2" charset="2"/>
              <a:buNone/>
            </a:pPr>
            <a:r>
              <a:rPr lang="en-US" sz="2400" dirty="0"/>
              <a:t>	</a:t>
            </a:r>
            <a:r>
              <a:rPr lang="en-US" sz="2400" dirty="0">
                <a:hlinkClick r:id="rId4" tooltip="NIH Grants Compliance Inbox"/>
              </a:rPr>
              <a:t>grantscompliance@mail.nih.gov</a:t>
            </a:r>
            <a:r>
              <a:rPr lang="en-US" sz="2400" dirty="0"/>
              <a:t> </a:t>
            </a:r>
          </a:p>
          <a:p>
            <a:pPr marL="339725" indent="-339725" eaLnBrk="1" hangingPunct="1">
              <a:lnSpc>
                <a:spcPct val="80000"/>
              </a:lnSpc>
              <a:buClr>
                <a:schemeClr val="tx1"/>
              </a:buClr>
              <a:buFont typeface="Wingdings" pitchFamily="2" charset="2"/>
              <a:buNone/>
            </a:pPr>
            <a:endParaRPr lang="en-US" sz="2400" dirty="0"/>
          </a:p>
          <a:p>
            <a:pPr marL="339725" indent="-339725" eaLnBrk="1" hangingPunct="1">
              <a:lnSpc>
                <a:spcPct val="80000"/>
              </a:lnSpc>
              <a:buClr>
                <a:schemeClr val="tx1"/>
              </a:buClr>
            </a:pPr>
            <a:r>
              <a:rPr lang="en-US" sz="2400" dirty="0"/>
              <a:t>NIH Outreach Activities </a:t>
            </a:r>
          </a:p>
          <a:p>
            <a:pPr marL="339725" indent="-339725" eaLnBrk="1" hangingPunct="1">
              <a:lnSpc>
                <a:spcPct val="80000"/>
              </a:lnSpc>
              <a:buClr>
                <a:schemeClr val="tx1"/>
              </a:buClr>
              <a:buNone/>
            </a:pPr>
            <a:r>
              <a:rPr lang="en-US" sz="2400" dirty="0"/>
              <a:t>	</a:t>
            </a:r>
            <a:r>
              <a:rPr lang="en-US" sz="2400" dirty="0">
                <a:hlinkClick r:id="rId5" tooltip="NIH Outreach Activities"/>
              </a:rPr>
              <a:t>http://grants.nih.gov/grants/outreach.htm </a:t>
            </a:r>
            <a:endParaRPr lang="en-US" sz="2400" dirty="0"/>
          </a:p>
          <a:p>
            <a:pPr marL="339725" indent="-339725" eaLnBrk="1" hangingPunct="1">
              <a:lnSpc>
                <a:spcPct val="80000"/>
              </a:lnSpc>
              <a:buClr>
                <a:schemeClr val="tx1"/>
              </a:buClr>
              <a:buFont typeface="Wingdings" pitchFamily="2" charset="2"/>
              <a:buNone/>
            </a:pPr>
            <a:endParaRPr lang="en-US" sz="2400" dirty="0"/>
          </a:p>
        </p:txBody>
      </p:sp>
      <p:sp>
        <p:nvSpPr>
          <p:cNvPr id="34818" name="Slide Number Placeholder 4"/>
          <p:cNvSpPr>
            <a:spLocks noGrp="1"/>
          </p:cNvSpPr>
          <p:nvPr>
            <p:ph type="sldNum" sz="quarter" idx="12"/>
          </p:nvPr>
        </p:nvSpPr>
        <p:spPr>
          <a:xfrm>
            <a:off x="152400" y="6315513"/>
            <a:ext cx="5314517" cy="365125"/>
          </a:xfrm>
          <a:noFill/>
        </p:spPr>
        <p:txBody>
          <a:bodyPr/>
          <a:lstStyle/>
          <a:p>
            <a:fld id="{154855E4-0C07-4FE5-A5AA-9957A8D6149D}" type="slidenum">
              <a:rPr lang="en-US" sz="1200" smtClean="0"/>
              <a:pPr/>
              <a:t>38</a:t>
            </a:fld>
            <a:endParaRPr lang="en-US" sz="1200" dirty="0"/>
          </a:p>
        </p:txBody>
      </p:sp>
    </p:spTree>
    <p:extLst>
      <p:ext uri="{BB962C8B-B14F-4D97-AF65-F5344CB8AC3E}">
        <p14:creationId xmlns:p14="http://schemas.microsoft.com/office/powerpoint/2010/main" val="757052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838200" y="762000"/>
            <a:ext cx="8229600" cy="739302"/>
          </a:xfrm>
        </p:spPr>
        <p:txBody>
          <a:bodyPr>
            <a:normAutofit/>
          </a:bodyPr>
          <a:lstStyle/>
          <a:p>
            <a:pPr eaLnBrk="1" hangingPunct="1"/>
            <a:r>
              <a:rPr lang="en-US" dirty="0"/>
              <a:t>Select Resources at the NIH</a:t>
            </a:r>
          </a:p>
        </p:txBody>
      </p:sp>
      <p:sp>
        <p:nvSpPr>
          <p:cNvPr id="35844" name="Rectangle 3"/>
          <p:cNvSpPr>
            <a:spLocks noGrp="1" noChangeArrowheads="1"/>
          </p:cNvSpPr>
          <p:nvPr>
            <p:ph idx="1"/>
          </p:nvPr>
        </p:nvSpPr>
        <p:spPr>
          <a:xfrm>
            <a:off x="381000" y="1905000"/>
            <a:ext cx="8077200" cy="4648200"/>
          </a:xfrm>
        </p:spPr>
        <p:txBody>
          <a:bodyPr>
            <a:normAutofit/>
          </a:bodyPr>
          <a:lstStyle/>
          <a:p>
            <a:pPr eaLnBrk="1" hangingPunct="1">
              <a:lnSpc>
                <a:spcPct val="80000"/>
              </a:lnSpc>
              <a:buFont typeface="Wingdings" pitchFamily="2" charset="2"/>
              <a:buNone/>
            </a:pPr>
            <a:r>
              <a:rPr lang="en-US" sz="2400" dirty="0"/>
              <a:t>NIH Grants Management Specialist and Program Official listed on the Notice of Award.  Also, check the </a:t>
            </a:r>
            <a:r>
              <a:rPr lang="en-US" sz="2400" dirty="0" err="1"/>
              <a:t>eRA</a:t>
            </a:r>
            <a:r>
              <a:rPr lang="en-US" sz="2400" dirty="0"/>
              <a:t> Commons since assignments can change!</a:t>
            </a:r>
            <a:endParaRPr lang="en-US" sz="1000" dirty="0"/>
          </a:p>
          <a:p>
            <a:pPr eaLnBrk="1" hangingPunct="1">
              <a:lnSpc>
                <a:spcPct val="80000"/>
              </a:lnSpc>
              <a:buFont typeface="Wingdings" pitchFamily="2" charset="2"/>
              <a:buNone/>
            </a:pPr>
            <a:endParaRPr lang="en-US" sz="1000" dirty="0"/>
          </a:p>
          <a:p>
            <a:pPr eaLnBrk="1" hangingPunct="1">
              <a:lnSpc>
                <a:spcPct val="80000"/>
              </a:lnSpc>
              <a:buFont typeface="Wingdings" pitchFamily="2" charset="2"/>
              <a:buNone/>
            </a:pPr>
            <a:r>
              <a:rPr lang="en-US" sz="2400" dirty="0"/>
              <a:t>Office of Extramural Research: </a:t>
            </a:r>
            <a:r>
              <a:rPr lang="en-US" sz="1900" dirty="0">
                <a:hlinkClick r:id="rId3" tooltip="NIH Grants page"/>
              </a:rPr>
              <a:t>http://grants.nih.gov/grants/oer.htm </a:t>
            </a:r>
            <a:endParaRPr lang="en-US" sz="1900" dirty="0"/>
          </a:p>
          <a:p>
            <a:pPr eaLnBrk="1" hangingPunct="1">
              <a:lnSpc>
                <a:spcPct val="80000"/>
              </a:lnSpc>
              <a:buFont typeface="Wingdings" pitchFamily="2" charset="2"/>
              <a:buNone/>
            </a:pPr>
            <a:endParaRPr lang="en-US" sz="1000" dirty="0"/>
          </a:p>
          <a:p>
            <a:pPr eaLnBrk="1" hangingPunct="1">
              <a:lnSpc>
                <a:spcPct val="80000"/>
              </a:lnSpc>
              <a:buNone/>
            </a:pPr>
            <a:r>
              <a:rPr lang="en-US" sz="2400" dirty="0"/>
              <a:t>NIH Grants Information: </a:t>
            </a:r>
            <a:r>
              <a:rPr lang="en-US" sz="1900" dirty="0">
                <a:hlinkClick r:id="rId4" tooltip="NIH Grants Information"/>
              </a:rPr>
              <a:t>http://grants.nih.gov/grants/giwelcome.htm</a:t>
            </a:r>
            <a:endParaRPr lang="en-US" sz="1900" dirty="0"/>
          </a:p>
          <a:p>
            <a:pPr eaLnBrk="1" hangingPunct="1">
              <a:lnSpc>
                <a:spcPct val="80000"/>
              </a:lnSpc>
              <a:buFont typeface="Wingdings" pitchFamily="2" charset="2"/>
              <a:buNone/>
            </a:pPr>
            <a:endParaRPr lang="en-US" sz="1000" dirty="0"/>
          </a:p>
          <a:p>
            <a:pPr eaLnBrk="1" hangingPunct="1">
              <a:lnSpc>
                <a:spcPct val="80000"/>
              </a:lnSpc>
              <a:buFont typeface="Wingdings" pitchFamily="2" charset="2"/>
              <a:buNone/>
            </a:pPr>
            <a:r>
              <a:rPr lang="en-US" sz="2400" dirty="0"/>
              <a:t>NIH Grants Policy Inbox (policy questions not specific to the </a:t>
            </a:r>
            <a:r>
              <a:rPr lang="en-US" sz="2400" dirty="0" err="1"/>
              <a:t>NoA</a:t>
            </a:r>
            <a:r>
              <a:rPr lang="en-US" sz="2400" dirty="0"/>
              <a:t>):  </a:t>
            </a:r>
            <a:r>
              <a:rPr lang="en-US" sz="1900" dirty="0">
                <a:hlinkClick r:id="rId5" tooltip="NIH Grants Policy Inbox"/>
              </a:rPr>
              <a:t>grantspolicy@mail.nih.gov</a:t>
            </a:r>
            <a:r>
              <a:rPr lang="en-US" sz="1900" dirty="0"/>
              <a:t> </a:t>
            </a:r>
          </a:p>
          <a:p>
            <a:pPr eaLnBrk="1" hangingPunct="1">
              <a:lnSpc>
                <a:spcPct val="80000"/>
              </a:lnSpc>
              <a:buFont typeface="Wingdings" pitchFamily="2" charset="2"/>
              <a:buNone/>
            </a:pPr>
            <a:endParaRPr lang="en-US" sz="1000" dirty="0"/>
          </a:p>
          <a:p>
            <a:pPr eaLnBrk="1" hangingPunct="1">
              <a:lnSpc>
                <a:spcPct val="80000"/>
              </a:lnSpc>
              <a:buNone/>
            </a:pPr>
            <a:r>
              <a:rPr lang="en-US" sz="2400" dirty="0"/>
              <a:t>Division of Financial Advisory Services: </a:t>
            </a:r>
            <a:r>
              <a:rPr lang="en-US" sz="1800" dirty="0">
                <a:hlinkClick r:id="rId6" tooltip="Division of Financial Advisory Services"/>
              </a:rPr>
              <a:t>http://oamp.od.nih.gov/dfas </a:t>
            </a:r>
            <a:endParaRPr lang="en-US" sz="1800" dirty="0"/>
          </a:p>
          <a:p>
            <a:pPr eaLnBrk="1" hangingPunct="1">
              <a:lnSpc>
                <a:spcPct val="80000"/>
              </a:lnSpc>
              <a:buFont typeface="Wingdings" pitchFamily="2" charset="2"/>
              <a:buNone/>
            </a:pPr>
            <a:endParaRPr lang="en-US" sz="1900" dirty="0"/>
          </a:p>
          <a:p>
            <a:pPr eaLnBrk="1" hangingPunct="1">
              <a:lnSpc>
                <a:spcPct val="80000"/>
              </a:lnSpc>
              <a:buFont typeface="Wingdings" pitchFamily="2" charset="2"/>
              <a:buNone/>
            </a:pPr>
            <a:endParaRPr lang="en-US" sz="1000" dirty="0"/>
          </a:p>
        </p:txBody>
      </p:sp>
      <p:sp>
        <p:nvSpPr>
          <p:cNvPr id="5" name="Slide Number Placeholder 4">
            <a:extLst>
              <a:ext uri="{FF2B5EF4-FFF2-40B4-BE49-F238E27FC236}">
                <a16:creationId xmlns:a16="http://schemas.microsoft.com/office/drawing/2014/main" id="{4103557A-4F0C-47D6-B9BF-9C0F00E0C3C6}"/>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39</a:t>
            </a:fld>
            <a:endParaRPr lang="en-US" sz="1200" dirty="0"/>
          </a:p>
        </p:txBody>
      </p:sp>
      <p:sp>
        <p:nvSpPr>
          <p:cNvPr id="2" name="Slide Number Placeholder 1">
            <a:extLst>
              <a:ext uri="{FF2B5EF4-FFF2-40B4-BE49-F238E27FC236}">
                <a16:creationId xmlns:a16="http://schemas.microsoft.com/office/drawing/2014/main" id="{9CB3A3EF-B65A-106D-26CD-A10628F9B0D8}"/>
              </a:ext>
            </a:extLst>
          </p:cNvPr>
          <p:cNvSpPr>
            <a:spLocks noGrp="1"/>
          </p:cNvSpPr>
          <p:nvPr>
            <p:ph type="sldNum" sz="quarter" idx="12"/>
          </p:nvPr>
        </p:nvSpPr>
        <p:spPr/>
        <p:txBody>
          <a:bodyPr/>
          <a:lstStyle/>
          <a:p>
            <a:pPr>
              <a:defRPr/>
            </a:pPr>
            <a:fld id="{0645263D-CFE2-4AA9-BA72-7BF9433896C3}" type="slidenum">
              <a:rPr lang="en-US" smtClean="0"/>
              <a:pPr>
                <a:defRPr/>
              </a:pPr>
              <a:t>39</a:t>
            </a:fld>
            <a:endParaRPr lang="en-US" dirty="0"/>
          </a:p>
        </p:txBody>
      </p:sp>
    </p:spTree>
    <p:extLst>
      <p:ext uri="{BB962C8B-B14F-4D97-AF65-F5344CB8AC3E}">
        <p14:creationId xmlns:p14="http://schemas.microsoft.com/office/powerpoint/2010/main" val="15080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D3BF-4FEF-4D91-8573-B76526D37524}"/>
              </a:ext>
            </a:extLst>
          </p:cNvPr>
          <p:cNvSpPr>
            <a:spLocks noGrp="1"/>
          </p:cNvSpPr>
          <p:nvPr>
            <p:ph type="title"/>
          </p:nvPr>
        </p:nvSpPr>
        <p:spPr/>
        <p:txBody>
          <a:bodyPr/>
          <a:lstStyle/>
          <a:p>
            <a:r>
              <a:rPr lang="en-US" dirty="0"/>
              <a:t>What period of time is considered “Post Award?”</a:t>
            </a:r>
          </a:p>
        </p:txBody>
      </p:sp>
      <p:sp>
        <p:nvSpPr>
          <p:cNvPr id="3" name="Content Placeholder 2">
            <a:extLst>
              <a:ext uri="{FF2B5EF4-FFF2-40B4-BE49-F238E27FC236}">
                <a16:creationId xmlns:a16="http://schemas.microsoft.com/office/drawing/2014/main" id="{1CCB807C-2C43-433D-9033-94AAE97FC1AC}"/>
              </a:ext>
            </a:extLst>
          </p:cNvPr>
          <p:cNvSpPr>
            <a:spLocks noGrp="1"/>
          </p:cNvSpPr>
          <p:nvPr>
            <p:ph idx="1"/>
          </p:nvPr>
        </p:nvSpPr>
        <p:spPr/>
        <p:txBody>
          <a:bodyPr>
            <a:normAutofit/>
          </a:bodyPr>
          <a:lstStyle/>
          <a:p>
            <a:r>
              <a:rPr lang="en-US" sz="3600" dirty="0"/>
              <a:t>Any time after the initial competing award is made</a:t>
            </a:r>
          </a:p>
          <a:p>
            <a:r>
              <a:rPr lang="en-US" sz="3600" dirty="0"/>
              <a:t>Annual reports are considered a post-award period</a:t>
            </a:r>
          </a:p>
          <a:p>
            <a:r>
              <a:rPr lang="en-US" sz="3600" dirty="0"/>
              <a:t>This is the time where much of the “action” happens!</a:t>
            </a:r>
          </a:p>
        </p:txBody>
      </p:sp>
      <p:sp>
        <p:nvSpPr>
          <p:cNvPr id="4" name="Slide Number Placeholder 3">
            <a:extLst>
              <a:ext uri="{FF2B5EF4-FFF2-40B4-BE49-F238E27FC236}">
                <a16:creationId xmlns:a16="http://schemas.microsoft.com/office/drawing/2014/main" id="{26B4F7FB-A331-4096-B261-3889BC1868A5}"/>
              </a:ext>
            </a:extLst>
          </p:cNvPr>
          <p:cNvSpPr>
            <a:spLocks noGrp="1"/>
          </p:cNvSpPr>
          <p:nvPr>
            <p:ph type="sldNum" sz="quarter" idx="12"/>
          </p:nvPr>
        </p:nvSpPr>
        <p:spPr>
          <a:xfrm>
            <a:off x="76200" y="6488864"/>
            <a:ext cx="709698" cy="365125"/>
          </a:xfrm>
        </p:spPr>
        <p:txBody>
          <a:bodyPr/>
          <a:lstStyle/>
          <a:p>
            <a:pPr>
              <a:defRPr/>
            </a:pPr>
            <a:fld id="{0645263D-CFE2-4AA9-BA72-7BF9433896C3}" type="slidenum">
              <a:rPr lang="en-US" smtClean="0"/>
              <a:pPr>
                <a:defRPr/>
              </a:pPr>
              <a:t>4</a:t>
            </a:fld>
            <a:endParaRPr lang="en-US" dirty="0"/>
          </a:p>
        </p:txBody>
      </p:sp>
    </p:spTree>
    <p:extLst>
      <p:ext uri="{BB962C8B-B14F-4D97-AF65-F5344CB8AC3E}">
        <p14:creationId xmlns:p14="http://schemas.microsoft.com/office/powerpoint/2010/main" val="141598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xfrm>
            <a:off x="1730375" y="4038600"/>
            <a:ext cx="7565372" cy="1063158"/>
          </a:xfrm>
        </p:spPr>
        <p:txBody>
          <a:bodyPr>
            <a:normAutofit fontScale="90000"/>
          </a:bodyPr>
          <a:lstStyle/>
          <a:p>
            <a:r>
              <a:rPr lang="en-US" dirty="0">
                <a:solidFill>
                  <a:schemeClr val="tx1"/>
                </a:solidFill>
              </a:rPr>
              <a:t>Questions?? Feel free to </a:t>
            </a:r>
            <a:br>
              <a:rPr lang="en-US" dirty="0">
                <a:solidFill>
                  <a:schemeClr val="tx1"/>
                </a:solidFill>
              </a:rPr>
            </a:br>
            <a:r>
              <a:rPr lang="en-US" dirty="0">
                <a:solidFill>
                  <a:schemeClr val="tx1"/>
                </a:solidFill>
              </a:rPr>
              <a:t>contact us via e-mail:</a:t>
            </a:r>
            <a:br>
              <a:rPr lang="en-US" dirty="0">
                <a:solidFill>
                  <a:schemeClr val="tx1"/>
                </a:solidFill>
              </a:rPr>
            </a:br>
            <a:r>
              <a:rPr lang="en-US" dirty="0">
                <a:solidFill>
                  <a:schemeClr val="tx1"/>
                </a:solidFill>
              </a:rPr>
              <a:t>Crystal Wolfrey - </a:t>
            </a:r>
            <a:r>
              <a:rPr lang="en-US" dirty="0">
                <a:solidFill>
                  <a:srgbClr val="990099"/>
                </a:solidFill>
                <a:hlinkClick r:id="rId3"/>
              </a:rPr>
              <a:t>crystal.wolfrey@nih.gov</a:t>
            </a:r>
            <a:br>
              <a:rPr lang="en-US" dirty="0">
                <a:solidFill>
                  <a:srgbClr val="990099"/>
                </a:solidFill>
              </a:rPr>
            </a:br>
            <a:br>
              <a:rPr lang="en-US" dirty="0">
                <a:solidFill>
                  <a:srgbClr val="990099"/>
                </a:solidFill>
              </a:rPr>
            </a:br>
            <a:r>
              <a:rPr lang="en-US" dirty="0">
                <a:solidFill>
                  <a:schemeClr val="tx1"/>
                </a:solidFill>
              </a:rPr>
              <a:t>Sean Hine – </a:t>
            </a:r>
            <a:br>
              <a:rPr lang="en-US" dirty="0">
                <a:solidFill>
                  <a:srgbClr val="990099"/>
                </a:solidFill>
              </a:rPr>
            </a:br>
            <a:r>
              <a:rPr lang="en-US" dirty="0">
                <a:solidFill>
                  <a:srgbClr val="990099"/>
                </a:solidFill>
                <a:hlinkClick r:id="rId4"/>
              </a:rPr>
              <a:t>sean.hine@nih.gov</a:t>
            </a:r>
            <a:br>
              <a:rPr lang="en-US" dirty="0">
                <a:solidFill>
                  <a:srgbClr val="990099"/>
                </a:solidFill>
              </a:rPr>
            </a:br>
            <a:br>
              <a:rPr lang="en-US" dirty="0">
                <a:solidFill>
                  <a:srgbClr val="990099"/>
                </a:solidFill>
              </a:rPr>
            </a:br>
            <a:br>
              <a:rPr lang="en-US" dirty="0">
                <a:solidFill>
                  <a:srgbClr val="990099"/>
                </a:solidFill>
              </a:rPr>
            </a:br>
            <a:endParaRPr lang="en-US" dirty="0">
              <a:solidFill>
                <a:srgbClr val="990099"/>
              </a:solidFill>
            </a:endParaRPr>
          </a:p>
        </p:txBody>
      </p:sp>
      <p:graphicFrame>
        <p:nvGraphicFramePr>
          <p:cNvPr id="1304579" name="Object 3" descr="Cartoon character scratching their head with a question mark above."/>
          <p:cNvGraphicFramePr>
            <a:graphicFrameLocks noGrp="1" noChangeAspect="1"/>
          </p:cNvGraphicFramePr>
          <p:nvPr>
            <p:ph idx="1"/>
          </p:nvPr>
        </p:nvGraphicFramePr>
        <p:xfrm>
          <a:off x="142875" y="2133600"/>
          <a:ext cx="1577975" cy="3394075"/>
        </p:xfrm>
        <a:graphic>
          <a:graphicData uri="http://schemas.openxmlformats.org/presentationml/2006/ole">
            <mc:AlternateContent xmlns:mc="http://schemas.openxmlformats.org/markup-compatibility/2006">
              <mc:Choice xmlns:v="urn:schemas-microsoft-com:vml" Requires="v">
                <p:oleObj name="Clip" r:id="rId5" imgW="1857600" imgH="3995640" progId="">
                  <p:embed/>
                </p:oleObj>
              </mc:Choice>
              <mc:Fallback>
                <p:oleObj name="Clip" r:id="rId5" imgW="1857600" imgH="3995640" progId="">
                  <p:embed/>
                  <p:pic>
                    <p:nvPicPr>
                      <p:cNvPr id="1304579" name="Object 3" descr="Cartoon character scratching their head with a question mark abo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2133600"/>
                        <a:ext cx="1577975" cy="3394075"/>
                      </a:xfrm>
                      <a:prstGeom prst="rect">
                        <a:avLst/>
                      </a:prstGeom>
                      <a:noFill/>
                    </p:spPr>
                  </p:pic>
                </p:oleObj>
              </mc:Fallback>
            </mc:AlternateContent>
          </a:graphicData>
        </a:graphic>
      </p:graphicFrame>
      <p:sp>
        <p:nvSpPr>
          <p:cNvPr id="4" name="Slide Number Placeholder 4">
            <a:extLst>
              <a:ext uri="{FF2B5EF4-FFF2-40B4-BE49-F238E27FC236}">
                <a16:creationId xmlns:a16="http://schemas.microsoft.com/office/drawing/2014/main" id="{C5F4E1E3-0B80-441D-8E07-F8304C8365BA}"/>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40</a:t>
            </a:fld>
            <a:endParaRPr lang="en-US" sz="1200" dirty="0"/>
          </a:p>
        </p:txBody>
      </p:sp>
      <p:sp>
        <p:nvSpPr>
          <p:cNvPr id="2" name="Slide Number Placeholder 1">
            <a:extLst>
              <a:ext uri="{FF2B5EF4-FFF2-40B4-BE49-F238E27FC236}">
                <a16:creationId xmlns:a16="http://schemas.microsoft.com/office/drawing/2014/main" id="{C4F9D1A6-6214-6829-94AE-ABF969165F61}"/>
              </a:ext>
            </a:extLst>
          </p:cNvPr>
          <p:cNvSpPr>
            <a:spLocks noGrp="1"/>
          </p:cNvSpPr>
          <p:nvPr>
            <p:ph type="sldNum" sz="quarter" idx="12"/>
          </p:nvPr>
        </p:nvSpPr>
        <p:spPr/>
        <p:txBody>
          <a:bodyPr/>
          <a:lstStyle/>
          <a:p>
            <a:pPr>
              <a:defRPr/>
            </a:pPr>
            <a:fld id="{0645263D-CFE2-4AA9-BA72-7BF9433896C3}" type="slidenum">
              <a:rPr lang="en-US" smtClean="0"/>
              <a:pPr>
                <a:defRPr/>
              </a:pPr>
              <a:t>40</a:t>
            </a:fld>
            <a:endParaRPr lang="en-US" dirty="0"/>
          </a:p>
        </p:txBody>
      </p:sp>
    </p:spTree>
    <p:extLst>
      <p:ext uri="{BB962C8B-B14F-4D97-AF65-F5344CB8AC3E}">
        <p14:creationId xmlns:p14="http://schemas.microsoft.com/office/powerpoint/2010/main" val="26571832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04579"/>
                                        </p:tgtEl>
                                        <p:attrNameLst>
                                          <p:attrName>style.visibility</p:attrName>
                                        </p:attrNameLst>
                                      </p:cBhvr>
                                      <p:to>
                                        <p:strVal val="visible"/>
                                      </p:to>
                                    </p:set>
                                    <p:anim calcmode="lin" valueType="num">
                                      <p:cBhvr additive="base">
                                        <p:cTn id="7" dur="500" fill="hold"/>
                                        <p:tgtEl>
                                          <p:spTgt spid="1304579"/>
                                        </p:tgtEl>
                                        <p:attrNameLst>
                                          <p:attrName>ppt_x</p:attrName>
                                        </p:attrNameLst>
                                      </p:cBhvr>
                                      <p:tavLst>
                                        <p:tav tm="0">
                                          <p:val>
                                            <p:strVal val="0-#ppt_w/2"/>
                                          </p:val>
                                        </p:tav>
                                        <p:tav tm="100000">
                                          <p:val>
                                            <p:strVal val="#ppt_x"/>
                                          </p:val>
                                        </p:tav>
                                      </p:tavLst>
                                    </p:anim>
                                    <p:anim calcmode="lin" valueType="num">
                                      <p:cBhvr additive="base">
                                        <p:cTn id="8" dur="500" fill="hold"/>
                                        <p:tgtEl>
                                          <p:spTgt spid="130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4D87-51B1-454E-8969-7FE43AC5A497}"/>
              </a:ext>
            </a:extLst>
          </p:cNvPr>
          <p:cNvSpPr>
            <a:spLocks noGrp="1"/>
          </p:cNvSpPr>
          <p:nvPr>
            <p:ph type="title"/>
          </p:nvPr>
        </p:nvSpPr>
        <p:spPr/>
        <p:txBody>
          <a:bodyPr/>
          <a:lstStyle/>
          <a:p>
            <a:r>
              <a:rPr lang="en-US" dirty="0"/>
              <a:t>We have a few minutes…</a:t>
            </a:r>
          </a:p>
        </p:txBody>
      </p:sp>
      <p:sp>
        <p:nvSpPr>
          <p:cNvPr id="3" name="Content Placeholder 2">
            <a:extLst>
              <a:ext uri="{FF2B5EF4-FFF2-40B4-BE49-F238E27FC236}">
                <a16:creationId xmlns:a16="http://schemas.microsoft.com/office/drawing/2014/main" id="{C06F19DF-497C-4805-B38B-128D5995B148}"/>
              </a:ext>
            </a:extLst>
          </p:cNvPr>
          <p:cNvSpPr>
            <a:spLocks noGrp="1"/>
          </p:cNvSpPr>
          <p:nvPr>
            <p:ph idx="1"/>
          </p:nvPr>
        </p:nvSpPr>
        <p:spPr/>
        <p:txBody>
          <a:bodyPr/>
          <a:lstStyle/>
          <a:p>
            <a:r>
              <a:rPr lang="en-US" dirty="0"/>
              <a:t>Bring on the questions!!</a:t>
            </a:r>
          </a:p>
          <a:p>
            <a:r>
              <a:rPr lang="en-US" dirty="0"/>
              <a:t>Enter your questions in the Q&amp;A and we will address what we can!</a:t>
            </a:r>
          </a:p>
        </p:txBody>
      </p:sp>
      <p:sp>
        <p:nvSpPr>
          <p:cNvPr id="4" name="Slide Number Placeholder 3">
            <a:extLst>
              <a:ext uri="{FF2B5EF4-FFF2-40B4-BE49-F238E27FC236}">
                <a16:creationId xmlns:a16="http://schemas.microsoft.com/office/drawing/2014/main" id="{F966F6EB-B1C1-46C8-85FE-D45189B3349A}"/>
              </a:ext>
            </a:extLst>
          </p:cNvPr>
          <p:cNvSpPr>
            <a:spLocks noGrp="1"/>
          </p:cNvSpPr>
          <p:nvPr>
            <p:ph type="sldNum" sz="quarter" idx="12"/>
          </p:nvPr>
        </p:nvSpPr>
        <p:spPr>
          <a:xfrm>
            <a:off x="76200" y="6436664"/>
            <a:ext cx="709698" cy="365125"/>
          </a:xfrm>
        </p:spPr>
        <p:txBody>
          <a:bodyPr/>
          <a:lstStyle/>
          <a:p>
            <a:pPr>
              <a:defRPr/>
            </a:pPr>
            <a:fld id="{0645263D-CFE2-4AA9-BA72-7BF9433896C3}" type="slidenum">
              <a:rPr lang="en-US" smtClean="0"/>
              <a:pPr>
                <a:defRPr/>
              </a:pPr>
              <a:t>41</a:t>
            </a:fld>
            <a:endParaRPr lang="en-US" dirty="0"/>
          </a:p>
        </p:txBody>
      </p:sp>
    </p:spTree>
    <p:extLst>
      <p:ext uri="{BB962C8B-B14F-4D97-AF65-F5344CB8AC3E}">
        <p14:creationId xmlns:p14="http://schemas.microsoft.com/office/powerpoint/2010/main" val="377833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81000" y="268736"/>
            <a:ext cx="8610600" cy="1371600"/>
          </a:xfrm>
        </p:spPr>
        <p:txBody>
          <a:bodyPr>
            <a:normAutofit/>
          </a:bodyPr>
          <a:lstStyle/>
          <a:p>
            <a:r>
              <a:rPr lang="en-US" sz="3600" dirty="0"/>
              <a:t>NIH Perspective...</a:t>
            </a:r>
            <a:r>
              <a:rPr lang="en-US" sz="4000" dirty="0"/>
              <a:t> </a:t>
            </a:r>
            <a:r>
              <a:rPr lang="en-US" sz="3600" dirty="0"/>
              <a:t>a </a:t>
            </a:r>
            <a:br>
              <a:rPr lang="en-US" sz="3600" dirty="0"/>
            </a:br>
            <a:r>
              <a:rPr lang="en-US" sz="3600" dirty="0"/>
              <a:t>Few Things to Remember</a:t>
            </a:r>
          </a:p>
        </p:txBody>
      </p:sp>
      <p:sp>
        <p:nvSpPr>
          <p:cNvPr id="15364" name="Rectangle 3"/>
          <p:cNvSpPr>
            <a:spLocks noGrp="1" noChangeArrowheads="1"/>
          </p:cNvSpPr>
          <p:nvPr>
            <p:ph idx="1"/>
          </p:nvPr>
        </p:nvSpPr>
        <p:spPr>
          <a:xfrm>
            <a:off x="169164" y="2147919"/>
            <a:ext cx="8523834" cy="4704416"/>
          </a:xfrm>
        </p:spPr>
        <p:txBody>
          <a:bodyPr>
            <a:normAutofit/>
          </a:bodyPr>
          <a:lstStyle/>
          <a:p>
            <a:pPr lvl="1" eaLnBrk="1" hangingPunct="1"/>
            <a:r>
              <a:rPr lang="en-US" sz="2800" dirty="0"/>
              <a:t>We must support federal policy, to enforce applicable laws, cost principles and administrative requirements</a:t>
            </a:r>
          </a:p>
          <a:p>
            <a:pPr lvl="1" eaLnBrk="1" hangingPunct="1"/>
            <a:r>
              <a:rPr lang="en-US" sz="2800" dirty="0"/>
              <a:t>We must act as stewards of federal funds</a:t>
            </a:r>
          </a:p>
          <a:p>
            <a:pPr lvl="1" eaLnBrk="1" hangingPunct="1"/>
            <a:r>
              <a:rPr lang="en-US" sz="2800" dirty="0"/>
              <a:t>Some IC’s have a relatively broad mission; others are (by comparison) relatively narrow</a:t>
            </a:r>
          </a:p>
          <a:p>
            <a:pPr lvl="1" eaLnBrk="1" hangingPunct="1"/>
            <a:r>
              <a:rPr lang="en-US" sz="2800" dirty="0"/>
              <a:t>Larger IC’s have more funds which can mean more flexibilities</a:t>
            </a:r>
          </a:p>
          <a:p>
            <a:pPr lvl="1" eaLnBrk="1" hangingPunct="1"/>
            <a:r>
              <a:rPr lang="en-US" sz="2800" dirty="0"/>
              <a:t>Not all IC’s fund the same grant mechanisms</a:t>
            </a:r>
          </a:p>
          <a:p>
            <a:pPr lvl="1" eaLnBrk="1" hangingPunct="1"/>
            <a:r>
              <a:rPr lang="en-US" sz="2800" dirty="0"/>
              <a:t>The correct answer often really is...”it depends”</a:t>
            </a:r>
          </a:p>
          <a:p>
            <a:pPr lvl="1" eaLnBrk="1" hangingPunct="1"/>
            <a:endParaRPr lang="en-US" sz="2800" dirty="0"/>
          </a:p>
          <a:p>
            <a:pPr eaLnBrk="1" hangingPunct="1"/>
            <a:endParaRPr lang="en-US" sz="2800" dirty="0"/>
          </a:p>
        </p:txBody>
      </p:sp>
      <p:sp>
        <p:nvSpPr>
          <p:cNvPr id="5" name="Slide Number Placeholder 4">
            <a:extLst>
              <a:ext uri="{FF2B5EF4-FFF2-40B4-BE49-F238E27FC236}">
                <a16:creationId xmlns:a16="http://schemas.microsoft.com/office/drawing/2014/main" id="{A81D46A6-63A8-4915-81A1-44A241865FB6}"/>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5</a:t>
            </a:fld>
            <a:endParaRPr lang="en-US" sz="1200" dirty="0"/>
          </a:p>
        </p:txBody>
      </p:sp>
    </p:spTree>
    <p:custDataLst>
      <p:tags r:id="rId1"/>
    </p:custDataLst>
    <p:extLst>
      <p:ext uri="{BB962C8B-B14F-4D97-AF65-F5344CB8AC3E}">
        <p14:creationId xmlns:p14="http://schemas.microsoft.com/office/powerpoint/2010/main" val="2617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81000" y="350066"/>
            <a:ext cx="9144000" cy="1371600"/>
          </a:xfrm>
        </p:spPr>
        <p:txBody>
          <a:bodyPr>
            <a:noAutofit/>
          </a:bodyPr>
          <a:lstStyle/>
          <a:p>
            <a:pPr algn="ctr" eaLnBrk="1" hangingPunct="1"/>
            <a:r>
              <a:rPr lang="en-US" sz="3200" dirty="0"/>
              <a:t>NIH Perspective When Considering Challenging Complex Situations During Post-Award</a:t>
            </a:r>
          </a:p>
        </p:txBody>
      </p:sp>
      <p:sp>
        <p:nvSpPr>
          <p:cNvPr id="16388" name="Rectangle 3"/>
          <p:cNvSpPr>
            <a:spLocks noGrp="1" noChangeArrowheads="1"/>
          </p:cNvSpPr>
          <p:nvPr>
            <p:ph idx="1"/>
          </p:nvPr>
        </p:nvSpPr>
        <p:spPr>
          <a:xfrm>
            <a:off x="381000" y="1981200"/>
            <a:ext cx="8267700" cy="4069534"/>
          </a:xfrm>
        </p:spPr>
        <p:txBody>
          <a:bodyPr>
            <a:noAutofit/>
          </a:bodyPr>
          <a:lstStyle/>
          <a:p>
            <a:pPr eaLnBrk="1" hangingPunct="1">
              <a:lnSpc>
                <a:spcPct val="90000"/>
              </a:lnSpc>
            </a:pPr>
            <a:r>
              <a:rPr lang="en-US" sz="2400" dirty="0"/>
              <a:t>Have we "listened" enough to really understand all the issues and objectives of the situation?</a:t>
            </a:r>
          </a:p>
          <a:p>
            <a:pPr eaLnBrk="1" hangingPunct="1">
              <a:lnSpc>
                <a:spcPct val="90000"/>
              </a:lnSpc>
            </a:pPr>
            <a:r>
              <a:rPr lang="en-US" sz="2400" dirty="0"/>
              <a:t>What is in the best interest of the science?</a:t>
            </a:r>
          </a:p>
          <a:p>
            <a:pPr eaLnBrk="1" hangingPunct="1">
              <a:lnSpc>
                <a:spcPct val="90000"/>
              </a:lnSpc>
            </a:pPr>
            <a:r>
              <a:rPr lang="en-US" sz="2400" dirty="0"/>
              <a:t>What will best serve the investment of the taxpayer in the project?</a:t>
            </a:r>
          </a:p>
          <a:p>
            <a:r>
              <a:rPr lang="en-US" sz="2400" dirty="0"/>
              <a:t>Do we have the necessary funds to support the proposed arrangements? </a:t>
            </a:r>
          </a:p>
          <a:p>
            <a:r>
              <a:rPr lang="en-US" sz="2400" dirty="0"/>
              <a:t>How would this play if presented on the evening news or the front page of ......?</a:t>
            </a:r>
          </a:p>
          <a:p>
            <a:r>
              <a:rPr lang="en-US" sz="2400" dirty="0"/>
              <a:t>Is there an opportunity for a 'win/win’?</a:t>
            </a:r>
          </a:p>
          <a:p>
            <a:r>
              <a:rPr lang="en-US" sz="2400" dirty="0"/>
              <a:t>Can we get to a “yes?”</a:t>
            </a:r>
          </a:p>
          <a:p>
            <a:endParaRPr lang="en-US" sz="2400" dirty="0"/>
          </a:p>
          <a:p>
            <a:pPr eaLnBrk="1" hangingPunct="1">
              <a:lnSpc>
                <a:spcPct val="90000"/>
              </a:lnSpc>
            </a:pPr>
            <a:endParaRPr lang="en-US" sz="2400" dirty="0"/>
          </a:p>
          <a:p>
            <a:pPr eaLnBrk="1" hangingPunct="1">
              <a:lnSpc>
                <a:spcPct val="90000"/>
              </a:lnSpc>
              <a:buFont typeface="Wingdings" pitchFamily="2" charset="2"/>
              <a:buNone/>
            </a:pPr>
            <a:endParaRPr lang="en-US" sz="2400" dirty="0"/>
          </a:p>
        </p:txBody>
      </p:sp>
      <p:sp>
        <p:nvSpPr>
          <p:cNvPr id="16386" name="Slide Number Placeholder 4"/>
          <p:cNvSpPr>
            <a:spLocks noGrp="1"/>
          </p:cNvSpPr>
          <p:nvPr>
            <p:ph type="sldNum" sz="quarter" idx="12"/>
          </p:nvPr>
        </p:nvSpPr>
        <p:spPr>
          <a:xfrm>
            <a:off x="152400" y="6325371"/>
            <a:ext cx="5314517" cy="365125"/>
          </a:xfrm>
          <a:noFill/>
        </p:spPr>
        <p:txBody>
          <a:bodyPr/>
          <a:lstStyle/>
          <a:p>
            <a:fld id="{D7D2B9D8-AE10-4E3C-B8BC-6669762FBA2A}" type="slidenum">
              <a:rPr lang="en-US" sz="1200" smtClean="0"/>
              <a:pPr/>
              <a:t>6</a:t>
            </a:fld>
            <a:endParaRPr lang="en-US" sz="1200" dirty="0"/>
          </a:p>
        </p:txBody>
      </p:sp>
    </p:spTree>
    <p:extLst>
      <p:ext uri="{BB962C8B-B14F-4D97-AF65-F5344CB8AC3E}">
        <p14:creationId xmlns:p14="http://schemas.microsoft.com/office/powerpoint/2010/main" val="93552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43000" y="384702"/>
            <a:ext cx="7086600" cy="1546811"/>
          </a:xfrm>
        </p:spPr>
        <p:txBody>
          <a:bodyPr>
            <a:noAutofit/>
          </a:bodyPr>
          <a:lstStyle/>
          <a:p>
            <a:pPr algn="ctr" eaLnBrk="1" hangingPunct="1"/>
            <a:r>
              <a:rPr lang="en-US" sz="3200" dirty="0"/>
              <a:t>Issues and Scenarios for Today’s Discussion</a:t>
            </a:r>
            <a:br>
              <a:rPr lang="en-US" sz="3200" dirty="0"/>
            </a:br>
            <a:endParaRPr lang="en-US" sz="3200" dirty="0"/>
          </a:p>
        </p:txBody>
      </p:sp>
      <p:sp>
        <p:nvSpPr>
          <p:cNvPr id="18436" name="Rectangle 3"/>
          <p:cNvSpPr>
            <a:spLocks noGrp="1" noChangeArrowheads="1"/>
          </p:cNvSpPr>
          <p:nvPr>
            <p:ph idx="1"/>
          </p:nvPr>
        </p:nvSpPr>
        <p:spPr>
          <a:xfrm>
            <a:off x="416169" y="2061661"/>
            <a:ext cx="8118231" cy="3916363"/>
          </a:xfrm>
        </p:spPr>
        <p:txBody>
          <a:bodyPr>
            <a:normAutofit/>
          </a:bodyPr>
          <a:lstStyle/>
          <a:p>
            <a:r>
              <a:rPr lang="en-US" sz="3200" dirty="0"/>
              <a:t>Results Reporting with Clinical Trials</a:t>
            </a:r>
          </a:p>
          <a:p>
            <a:r>
              <a:rPr lang="en-US" sz="3200" dirty="0"/>
              <a:t>Adding a Foreign Component</a:t>
            </a:r>
          </a:p>
          <a:p>
            <a:r>
              <a:rPr lang="en-US" sz="3200" dirty="0"/>
              <a:t>Flip Flopping – R01 to U01 (and back?)</a:t>
            </a:r>
          </a:p>
          <a:p>
            <a:r>
              <a:rPr lang="en-US" sz="3200" dirty="0"/>
              <a:t>Drawing Down Funds...a Bit Late!</a:t>
            </a:r>
          </a:p>
          <a:p>
            <a:r>
              <a:rPr lang="en-US" sz="3200" dirty="0"/>
              <a:t>What to do with a Major Change in Plans!</a:t>
            </a:r>
          </a:p>
          <a:p>
            <a:pPr eaLnBrk="1" hangingPunct="1"/>
            <a:endParaRPr lang="en-US" sz="3200" dirty="0"/>
          </a:p>
        </p:txBody>
      </p:sp>
      <p:sp>
        <p:nvSpPr>
          <p:cNvPr id="18434" name="Slide Number Placeholder 4"/>
          <p:cNvSpPr>
            <a:spLocks noGrp="1"/>
          </p:cNvSpPr>
          <p:nvPr>
            <p:ph type="sldNum" sz="quarter" idx="12"/>
          </p:nvPr>
        </p:nvSpPr>
        <p:spPr>
          <a:xfrm>
            <a:off x="152400" y="6324600"/>
            <a:ext cx="263769" cy="365125"/>
          </a:xfrm>
          <a:noFill/>
        </p:spPr>
        <p:txBody>
          <a:bodyPr/>
          <a:lstStyle/>
          <a:p>
            <a:fld id="{A4139501-E187-4B31-A353-1CF822941357}" type="slidenum">
              <a:rPr lang="en-US" sz="1200" smtClean="0"/>
              <a:pPr/>
              <a:t>7</a:t>
            </a:fld>
            <a:endParaRPr lang="en-US" sz="1200" dirty="0"/>
          </a:p>
        </p:txBody>
      </p:sp>
    </p:spTree>
    <p:extLst>
      <p:ext uri="{BB962C8B-B14F-4D97-AF65-F5344CB8AC3E}">
        <p14:creationId xmlns:p14="http://schemas.microsoft.com/office/powerpoint/2010/main" val="68495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2D28F8-A126-49BC-A621-8F75728F1757}"/>
              </a:ext>
            </a:extLst>
          </p:cNvPr>
          <p:cNvSpPr>
            <a:spLocks noGrp="1"/>
          </p:cNvSpPr>
          <p:nvPr>
            <p:ph type="title"/>
          </p:nvPr>
        </p:nvSpPr>
        <p:spPr>
          <a:xfrm>
            <a:off x="1066799" y="1981200"/>
            <a:ext cx="7010400" cy="1131570"/>
          </a:xfrm>
        </p:spPr>
        <p:txBody>
          <a:bodyPr/>
          <a:lstStyle/>
          <a:p>
            <a:r>
              <a:rPr lang="en-US" dirty="0">
                <a:solidFill>
                  <a:schemeClr val="tx1"/>
                </a:solidFill>
              </a:rPr>
              <a:t>Clinical Trial Results Reporting</a:t>
            </a:r>
          </a:p>
        </p:txBody>
      </p:sp>
      <p:pic>
        <p:nvPicPr>
          <p:cNvPr id="2050" name="Picture 2" descr="Philip Defranco GIF - Philip Defranco Lets - Discover &amp; Share GIFs">
            <a:extLst>
              <a:ext uri="{FF2B5EF4-FFF2-40B4-BE49-F238E27FC236}">
                <a16:creationId xmlns:a16="http://schemas.microsoft.com/office/drawing/2014/main" id="{0345B386-2827-4DEC-8A16-D370453B3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2885"/>
            <a:ext cx="3557588"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07D6D65-F29E-45CE-BC16-3483D303A3B9}"/>
              </a:ext>
            </a:extLst>
          </p:cNvPr>
          <p:cNvSpPr>
            <a:spLocks noGrp="1"/>
          </p:cNvSpPr>
          <p:nvPr>
            <p:ph idx="1"/>
          </p:nvPr>
        </p:nvSpPr>
        <p:spPr>
          <a:xfrm>
            <a:off x="1066799" y="2895600"/>
            <a:ext cx="7198339" cy="2819400"/>
          </a:xfrm>
        </p:spPr>
        <p:txBody>
          <a:bodyPr>
            <a:noAutofit/>
          </a:bodyPr>
          <a:lstStyle/>
          <a:p>
            <a:r>
              <a:rPr lang="en-US" sz="2400" dirty="0"/>
              <a:t>Enhanced efforts to ensure the results of clinical trials are widely available to the public – includes  </a:t>
            </a:r>
          </a:p>
          <a:p>
            <a:pPr lvl="1"/>
            <a:r>
              <a:rPr lang="en-US" sz="2400" dirty="0"/>
              <a:t>Final Rule” (42 CFR Part 11), which clarifies and expands the legal requirements for registration and results submission of clinical trials of FDA-regulated products and</a:t>
            </a:r>
          </a:p>
          <a:p>
            <a:pPr lvl="1"/>
            <a:r>
              <a:rPr lang="en-US" sz="2400" dirty="0"/>
              <a:t>NIH Policy on Dissemination of NIH-Funded Clinical Trial Information which expands the requirements to all NIH funded clinical trials whether or not they are subject to the regulation</a:t>
            </a:r>
          </a:p>
          <a:p>
            <a:pPr marL="171450" lvl="1" indent="0">
              <a:buNone/>
            </a:pPr>
            <a:endParaRPr lang="en-US" sz="2400" dirty="0"/>
          </a:p>
        </p:txBody>
      </p:sp>
      <p:sp>
        <p:nvSpPr>
          <p:cNvPr id="2" name="Slide Number Placeholder 3">
            <a:extLst>
              <a:ext uri="{FF2B5EF4-FFF2-40B4-BE49-F238E27FC236}">
                <a16:creationId xmlns:a16="http://schemas.microsoft.com/office/drawing/2014/main" id="{78AE899A-5AA0-7911-A290-8681A0C1934B}"/>
              </a:ext>
            </a:extLst>
          </p:cNvPr>
          <p:cNvSpPr txBox="1">
            <a:spLocks/>
          </p:cNvSpPr>
          <p:nvPr/>
        </p:nvSpPr>
        <p:spPr>
          <a:xfrm>
            <a:off x="76200" y="6460791"/>
            <a:ext cx="709698" cy="365125"/>
          </a:xfrm>
          <a:prstGeom prst="rect">
            <a:avLst/>
          </a:prstGeom>
        </p:spPr>
        <p:txBody>
          <a:bodyPr vert="horz" lIns="45720" tIns="45720" rIns="91440" bIns="45720" rtlCol="0" anchor="ctr"/>
          <a:lstStyle>
            <a:defPPr>
              <a:defRPr lang="en-US"/>
            </a:defPPr>
            <a:lvl1pPr marL="0" algn="l" defTabSz="457200" rtl="0" eaLnBrk="1" latinLnBrk="0" hangingPunct="1">
              <a:defRPr sz="9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defRPr/>
            </a:pPr>
            <a:fld id="{0645263D-CFE2-4AA9-BA72-7BF9433896C3}" type="slidenum">
              <a:rPr lang="en-US" smtClean="0">
                <a:solidFill>
                  <a:srgbClr val="FFFFFF"/>
                </a:solidFill>
                <a:latin typeface="Corbel" panose="020B0503020204020204"/>
              </a:rPr>
              <a:pPr defTabSz="342900">
                <a:defRPr/>
              </a:pPr>
              <a:t>8</a:t>
            </a:fld>
            <a:endParaRPr lang="en-US" dirty="0">
              <a:solidFill>
                <a:srgbClr val="FFFFFF"/>
              </a:solidFill>
              <a:latin typeface="Corbel" panose="020B0503020204020204"/>
            </a:endParaRPr>
          </a:p>
        </p:txBody>
      </p:sp>
    </p:spTree>
    <p:custDataLst>
      <p:tags r:id="rId1"/>
    </p:custDataLst>
    <p:extLst>
      <p:ext uri="{BB962C8B-B14F-4D97-AF65-F5344CB8AC3E}">
        <p14:creationId xmlns:p14="http://schemas.microsoft.com/office/powerpoint/2010/main" val="183156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2D28F8-A126-49BC-A621-8F75728F1757}"/>
              </a:ext>
            </a:extLst>
          </p:cNvPr>
          <p:cNvSpPr>
            <a:spLocks noGrp="1"/>
          </p:cNvSpPr>
          <p:nvPr>
            <p:ph type="title"/>
          </p:nvPr>
        </p:nvSpPr>
        <p:spPr>
          <a:xfrm>
            <a:off x="76200" y="457200"/>
            <a:ext cx="8763000" cy="1131570"/>
          </a:xfrm>
        </p:spPr>
        <p:txBody>
          <a:bodyPr/>
          <a:lstStyle/>
          <a:p>
            <a:r>
              <a:rPr lang="en-US" dirty="0"/>
              <a:t>Dissemination of Clinical Trial Information</a:t>
            </a:r>
          </a:p>
        </p:txBody>
      </p:sp>
      <p:sp>
        <p:nvSpPr>
          <p:cNvPr id="6" name="Content Placeholder 5">
            <a:extLst>
              <a:ext uri="{FF2B5EF4-FFF2-40B4-BE49-F238E27FC236}">
                <a16:creationId xmlns:a16="http://schemas.microsoft.com/office/drawing/2014/main" id="{607D6D65-F29E-45CE-BC16-3483D303A3B9}"/>
              </a:ext>
            </a:extLst>
          </p:cNvPr>
          <p:cNvSpPr>
            <a:spLocks noGrp="1"/>
          </p:cNvSpPr>
          <p:nvPr>
            <p:ph idx="1"/>
          </p:nvPr>
        </p:nvSpPr>
        <p:spPr>
          <a:xfrm>
            <a:off x="457200" y="1981200"/>
            <a:ext cx="7315200" cy="4038600"/>
          </a:xfrm>
        </p:spPr>
        <p:txBody>
          <a:bodyPr>
            <a:normAutofit/>
          </a:bodyPr>
          <a:lstStyle/>
          <a:p>
            <a:r>
              <a:rPr lang="en-US" sz="2400" b="0" i="0" dirty="0">
                <a:effectLst/>
                <a:latin typeface="Corbel" panose="020B0503020204020204" pitchFamily="34" charset="0"/>
              </a:rPr>
              <a:t>All NIH-funded clinical trials are expected to register and submit results information to </a:t>
            </a:r>
            <a:r>
              <a:rPr lang="en-US" sz="2400" b="0" i="0" u="none" strike="noStrike" dirty="0">
                <a:effectLst/>
                <a:latin typeface="Corbel" panose="020B0503020204020204" pitchFamily="34" charset="0"/>
                <a:hlinkClick r:id="rId3">
                  <a:extLst>
                    <a:ext uri="{A12FA001-AC4F-418D-AE19-62706E023703}">
                      <ahyp:hlinkClr xmlns:ahyp="http://schemas.microsoft.com/office/drawing/2018/hyperlinkcolor" val="tx"/>
                    </a:ext>
                  </a:extLst>
                </a:hlinkClick>
              </a:rPr>
              <a:t>Clinicaltrials.gov</a:t>
            </a:r>
            <a:r>
              <a:rPr lang="en-US" sz="2400" b="0" i="0" dirty="0">
                <a:effectLst/>
                <a:latin typeface="Corbel" panose="020B0503020204020204" pitchFamily="34" charset="0"/>
              </a:rPr>
              <a:t>, as per the "</a:t>
            </a:r>
            <a:r>
              <a:rPr lang="en-US" sz="2400" b="0" i="0" u="none" strike="noStrike" dirty="0">
                <a:effectLst/>
                <a:latin typeface="Corbel" panose="020B0503020204020204" pitchFamily="34" charset="0"/>
                <a:hlinkClick r:id="rId4">
                  <a:extLst>
                    <a:ext uri="{A12FA001-AC4F-418D-AE19-62706E023703}">
                      <ahyp:hlinkClr xmlns:ahyp="http://schemas.microsoft.com/office/drawing/2018/hyperlinkcolor" val="tx"/>
                    </a:ext>
                  </a:extLst>
                </a:hlinkClick>
              </a:rPr>
              <a:t>NIH Policy on Dissemination of NIH-Funded Clinical Trial Information</a:t>
            </a:r>
            <a:r>
              <a:rPr lang="en-US" sz="2400" b="0" i="0" dirty="0">
                <a:effectLst/>
                <a:latin typeface="Corbel" panose="020B0503020204020204" pitchFamily="34" charset="0"/>
              </a:rPr>
              <a:t>" for competing applications and contract proposals submitted on or after January 18, 2017</a:t>
            </a:r>
          </a:p>
          <a:p>
            <a:r>
              <a:rPr lang="en-US" sz="2400" b="0" i="0" dirty="0">
                <a:effectLst/>
              </a:rPr>
              <a:t>Both the NIH policy and the federal regulation aim to increase the availability of information to the public about clinical trials – information that is not systematically available from other public sources</a:t>
            </a:r>
            <a:endParaRPr lang="en-US" sz="2400" dirty="0"/>
          </a:p>
        </p:txBody>
      </p:sp>
      <p:sp>
        <p:nvSpPr>
          <p:cNvPr id="4" name="Slide Number Placeholder 3">
            <a:extLst>
              <a:ext uri="{FF2B5EF4-FFF2-40B4-BE49-F238E27FC236}">
                <a16:creationId xmlns:a16="http://schemas.microsoft.com/office/drawing/2014/main" id="{4B69E76F-E6DC-43DB-8F19-58E1F82761D3}"/>
              </a:ext>
            </a:extLst>
          </p:cNvPr>
          <p:cNvSpPr>
            <a:spLocks noGrp="1"/>
          </p:cNvSpPr>
          <p:nvPr>
            <p:ph type="sldNum" sz="quarter" idx="12"/>
          </p:nvPr>
        </p:nvSpPr>
        <p:spPr>
          <a:xfrm>
            <a:off x="76200" y="6460791"/>
            <a:ext cx="709698" cy="365125"/>
          </a:xfrm>
        </p:spPr>
        <p:txBody>
          <a:bodyPr/>
          <a:lstStyle/>
          <a:p>
            <a:pPr defTabSz="342900">
              <a:defRPr/>
            </a:pPr>
            <a:fld id="{0645263D-CFE2-4AA9-BA72-7BF9433896C3}" type="slidenum">
              <a:rPr lang="en-US">
                <a:solidFill>
                  <a:srgbClr val="FFFFFF"/>
                </a:solidFill>
                <a:latin typeface="Corbel" panose="020B0503020204020204"/>
              </a:rPr>
              <a:pPr defTabSz="342900">
                <a:defRPr/>
              </a:pPr>
              <a:t>9</a:t>
            </a:fld>
            <a:endParaRPr lang="en-US" dirty="0">
              <a:solidFill>
                <a:srgbClr val="FFFFFF"/>
              </a:solidFill>
              <a:latin typeface="Corbel" panose="020B0503020204020204"/>
            </a:endParaRPr>
          </a:p>
        </p:txBody>
      </p:sp>
    </p:spTree>
    <p:custDataLst>
      <p:tags r:id="rId1"/>
    </p:custDataLst>
    <p:extLst>
      <p:ext uri="{BB962C8B-B14F-4D97-AF65-F5344CB8AC3E}">
        <p14:creationId xmlns:p14="http://schemas.microsoft.com/office/powerpoint/2010/main" val="1727650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25"/>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D62CAE6BE7B49BBCD87F204005B37" ma:contentTypeVersion="0" ma:contentTypeDescription="Create a new document." ma:contentTypeScope="" ma:versionID="c477eda353b5b1c2e09a74dd30d77d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F7D55A0-61B3-4FA0-8F89-56BA091E1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01ADA04-E63A-4CAD-B1AA-1D7F41F6E0FE}">
  <ds:schemaRefs>
    <ds:schemaRef ds:uri="http://schemas.microsoft.com/sharepoint/v3/contenttype/forms"/>
  </ds:schemaRefs>
</ds:datastoreItem>
</file>

<file path=customXml/itemProps3.xml><?xml version="1.0" encoding="utf-8"?>
<ds:datastoreItem xmlns:ds="http://schemas.openxmlformats.org/officeDocument/2006/customXml" ds:itemID="{EB5B88BA-8C73-47D0-A2BB-BEA84BC117CB}">
  <ds:schemaRef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Banded</Template>
  <TotalTime>30614</TotalTime>
  <Words>2617</Words>
  <Application>Microsoft Office PowerPoint</Application>
  <PresentationFormat>On-screen Show (4:3)</PresentationFormat>
  <Paragraphs>300</Paragraphs>
  <Slides>41</Slides>
  <Notes>10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8" baseType="lpstr">
      <vt:lpstr>Arial</vt:lpstr>
      <vt:lpstr>Corbel</vt:lpstr>
      <vt:lpstr>Times New Roman</vt:lpstr>
      <vt:lpstr>Wingdings</vt:lpstr>
      <vt:lpstr>Banded</vt:lpstr>
      <vt:lpstr>1_Banded</vt:lpstr>
      <vt:lpstr>Clip</vt:lpstr>
      <vt:lpstr>Advanced Administrative Topics:  POST-Award</vt:lpstr>
      <vt:lpstr>Presenters</vt:lpstr>
      <vt:lpstr>Quick logistics…</vt:lpstr>
      <vt:lpstr>What period of time is considered “Post Award?”</vt:lpstr>
      <vt:lpstr>NIH Perspective... a  Few Things to Remember</vt:lpstr>
      <vt:lpstr>NIH Perspective When Considering Challenging Complex Situations During Post-Award</vt:lpstr>
      <vt:lpstr>Issues and Scenarios for Today’s Discussion </vt:lpstr>
      <vt:lpstr>Clinical Trial Results Reporting</vt:lpstr>
      <vt:lpstr>Dissemination of Clinical Trial Information</vt:lpstr>
      <vt:lpstr>Clinical Trials Results Reporting</vt:lpstr>
      <vt:lpstr>Clinical Trials Results Reporting (AnSWER)</vt:lpstr>
      <vt:lpstr>Time for some back and forth...</vt:lpstr>
      <vt:lpstr>Clinical Trial Results Reporting – making news!</vt:lpstr>
      <vt:lpstr>Let’s Switch Gears</vt:lpstr>
      <vt:lpstr>Prior Approval Requirements – a Refresher</vt:lpstr>
      <vt:lpstr>Specific to Foreign Component...</vt:lpstr>
      <vt:lpstr>Foreign Component...What did we learn?</vt:lpstr>
      <vt:lpstr>For any prior approval request...</vt:lpstr>
      <vt:lpstr>Prior Approval - rebudgeting</vt:lpstr>
      <vt:lpstr>What constitutes a  change in scope?</vt:lpstr>
      <vt:lpstr>Lightning Round Q&amp;A</vt:lpstr>
      <vt:lpstr>For the next few minutes, we will address as many questions as we can… If they are too involved, we may need to skip it.  However, please feel free to contact us via e-mail (or attend one of the many Meet the Expert sessions!)</vt:lpstr>
      <vt:lpstr>Flip Flopping of a  research grant??</vt:lpstr>
      <vt:lpstr>Options abound!</vt:lpstr>
      <vt:lpstr>Drawing down Funds</vt:lpstr>
      <vt:lpstr>Drawing Down Funds (ANSWER)</vt:lpstr>
      <vt:lpstr>Drawing Down Funds </vt:lpstr>
      <vt:lpstr>Drawing Down Funds  </vt:lpstr>
      <vt:lpstr>Last one...and it is good!</vt:lpstr>
      <vt:lpstr>Big change mid-project...</vt:lpstr>
      <vt:lpstr>NIH Officials at work...</vt:lpstr>
      <vt:lpstr>Big change mid-project – what happened?</vt:lpstr>
      <vt:lpstr>Big change mid-project – What Happened? </vt:lpstr>
      <vt:lpstr>Changes, Delays and Balances</vt:lpstr>
      <vt:lpstr>Progress Issues?   What can be done?</vt:lpstr>
      <vt:lpstr>Important to note...</vt:lpstr>
      <vt:lpstr>Resources…</vt:lpstr>
      <vt:lpstr>Resources for Compliance</vt:lpstr>
      <vt:lpstr>Select Resources at the NIH</vt:lpstr>
      <vt:lpstr>Questions?? Feel free to  contact us via e-mail: Crystal Wolfrey - crystal.wolfrey@nih.gov  Sean Hine –  sean.hine@nih.gov   </vt:lpstr>
      <vt:lpstr>We have a few minutes…</vt:lpstr>
    </vt:vector>
  </TitlesOfParts>
  <Company>OD/OIT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Administrative Topics: Post-Award</dc:title>
  <dc:creator>Cummins, Sheri (NIH/OD) [E]</dc:creator>
  <cp:lastModifiedBy>Sharma, Priyanka (NIH/OD) [C]</cp:lastModifiedBy>
  <cp:revision>1174</cp:revision>
  <cp:lastPrinted>2016-02-25T16:57:10Z</cp:lastPrinted>
  <dcterms:created xsi:type="dcterms:W3CDTF">2011-03-04T00:36:21Z</dcterms:created>
  <dcterms:modified xsi:type="dcterms:W3CDTF">2023-02-02T22:31:46Z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2506691C-3E3F-4D47-9DEC-DB7916B84A61</vt:lpwstr>
  </property>
  <property fmtid="{D5CDD505-2E9C-101B-9397-08002B2CF9AE}" pid="3" name="ArticulatePath">
    <vt:lpwstr>Advanced_Administrative_Topics-Post-Award 2023</vt:lpwstr>
  </property>
</Properties>
</file>