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handoutMasterIdLst>
    <p:handoutMasterId r:id="rId26"/>
  </p:handoutMasterIdLst>
  <p:sldIdLst>
    <p:sldId id="2147309445" r:id="rId5"/>
    <p:sldId id="2145706189" r:id="rId6"/>
    <p:sldId id="2147309358" r:id="rId7"/>
    <p:sldId id="2147309373" r:id="rId8"/>
    <p:sldId id="2147309370" r:id="rId9"/>
    <p:sldId id="2147309372" r:id="rId10"/>
    <p:sldId id="274" r:id="rId11"/>
    <p:sldId id="2147309338" r:id="rId12"/>
    <p:sldId id="2147309405" r:id="rId13"/>
    <p:sldId id="2145706201" r:id="rId14"/>
    <p:sldId id="2147309446" r:id="rId15"/>
    <p:sldId id="2147309374" r:id="rId16"/>
    <p:sldId id="2147309377" r:id="rId17"/>
    <p:sldId id="2145706198" r:id="rId18"/>
    <p:sldId id="2147309449" r:id="rId19"/>
    <p:sldId id="2147309450" r:id="rId20"/>
    <p:sldId id="2147309451" r:id="rId21"/>
    <p:sldId id="2147309448" r:id="rId22"/>
    <p:sldId id="2147309442" r:id="rId23"/>
    <p:sldId id="2147309401"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ExtraBold" panose="020B0906030804020204" pitchFamily="34" charset="0"/>
      <p:bold r:id="rId39"/>
      <p:boldItalic r:id="rId40"/>
    </p:embeddedFont>
    <p:embeddedFont>
      <p:font typeface="Open Sans Light" panose="020B0306030504020204" pitchFamily="34" charset="0"/>
      <p:regular r:id="rId41"/>
      <p:italic r:id="rId42"/>
    </p:embeddedFont>
    <p:embeddedFont>
      <p:font typeface="Open Sans Light ITALIC" panose="020B0306030504020204" charset="0"/>
      <p:italic r:id="rId43"/>
    </p:embeddedFont>
    <p:embeddedFont>
      <p:font typeface="Raleway Light" pitchFamily="2"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CDE1B-DBB0-ACE9-6534-3F62BB487A76}" name="OPERA DGSI" initials="KG" userId="OPERA DGSI" providerId="None"/>
  <p188:author id="{C5D4994D-F3F2-F448-7439-9E0371F504B6}" name="Hoshaw, Brian (NIH/NEI) [E]" initials="H[" userId="S::hoshawb@nih.gov::9af3886f-112d-4c56-8043-a2586a6c89e5" providerId="AD"/>
  <p188:author id="{14095F70-7602-E19E-514C-8003CB733766}" name="SPB Comments" initials="mlw" userId="SPB Comments" providerId="None"/>
  <p188:author id="{AD3EF173-7339-9CD3-7081-D23E3223B678}" name="OPERA/DGSI/SPB" initials="mlw" userId="OPERA/DGSI/SPB" providerId="None"/>
  <p188:author id="{B1503892-D07A-C146-6998-43CC0FEDAD3D}" name="Caprara, Mark (NIH/CSR) [E]" initials="CM([" userId="S::capraramg@nih.gov::e3458ac6-dc96-43ad-b653-8a1c9298287d" providerId="AD"/>
  <p188:author id="{E71EE098-B93C-66B5-7C72-3710ADDD6FEE}" name="Kramer, Kristin (NIH/CSR) [E]" initials="KK([" userId="S::kramerkm@nih.gov::7a1b8a59-9f30-4ef7-8003-6ac3d21a2874" providerId="AD"/>
  <p188:author id="{B24C9FBE-8CCD-83DA-6BBC-5249B82D26D4}" name="Roberts, Ben (NIH/OD) [E]" initials="RB([" userId="S::robertsbs@nih.gov::c48dde0e-754e-4c9a-b2bc-009558c698f1" providerId="AD"/>
  <p188:author id="{28AA0BF4-C1A5-B5D4-C80F-C31D4B8B52D5}" name="Megan Columbus" initials="MC" userId="S::columbum@nih.gov::a814b567-0fe2-4d52-b753-aca9f82d8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96"/>
    <a:srgbClr val="379E4E"/>
    <a:srgbClr val="FFFFFF"/>
    <a:srgbClr val="0F7FC9"/>
    <a:srgbClr val="59A80F"/>
    <a:srgbClr val="015396"/>
    <a:srgbClr val="616265"/>
    <a:srgbClr val="55A995"/>
    <a:srgbClr val="ABD5C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4" d="100"/>
          <a:sy n="54" d="100"/>
        </p:scale>
        <p:origin x="33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RFI Responses</a:t>
            </a:r>
          </a:p>
        </c:rich>
      </c:tx>
      <c:layout>
        <c:manualLayout>
          <c:xMode val="edge"/>
          <c:yMode val="edge"/>
          <c:x val="0.13912294764964803"/>
          <c:y val="3.521027511608532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Responses</c:v>
                </c:pt>
              </c:strCache>
            </c:strRef>
          </c:tx>
          <c:spPr>
            <a:solidFill>
              <a:schemeClr val="accent1">
                <a:lumMod val="75000"/>
              </a:schemeClr>
            </a:solidFill>
          </c:spPr>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5EE4-495B-8A7A-4543E7F57AC1}"/>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5EE4-495B-8A7A-4543E7F57AC1}"/>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5EE4-495B-8A7A-4543E7F57AC1}"/>
              </c:ext>
            </c:extLst>
          </c:dPt>
          <c:cat>
            <c:strRef>
              <c:f>Sheet1!$A$2:$A$4</c:f>
              <c:strCache>
                <c:ptCount val="3"/>
                <c:pt idx="0">
                  <c:v>Individuals</c:v>
                </c:pt>
                <c:pt idx="1">
                  <c:v>Scientific Societies</c:v>
                </c:pt>
                <c:pt idx="2">
                  <c:v>Academic Institutions</c:v>
                </c:pt>
              </c:strCache>
            </c:strRef>
          </c:cat>
          <c:val>
            <c:numRef>
              <c:f>Sheet1!$B$2:$B$4</c:f>
              <c:numCache>
                <c:formatCode>General</c:formatCode>
                <c:ptCount val="3"/>
                <c:pt idx="0">
                  <c:v>780</c:v>
                </c:pt>
                <c:pt idx="1">
                  <c:v>30</c:v>
                </c:pt>
                <c:pt idx="2">
                  <c:v>23</c:v>
                </c:pt>
              </c:numCache>
            </c:numRef>
          </c:val>
          <c:extLst>
            <c:ext xmlns:c16="http://schemas.microsoft.com/office/drawing/2014/chart" uri="{C3380CC4-5D6E-409C-BE32-E72D297353CC}">
              <c16:uniqueId val="{00000006-5EE4-495B-8A7A-4543E7F57AC1}"/>
            </c:ext>
          </c:extLst>
        </c:ser>
        <c:dLbls>
          <c:showLegendKey val="0"/>
          <c:showVal val="0"/>
          <c:showCatName val="0"/>
          <c:showSerName val="0"/>
          <c:showPercent val="0"/>
          <c:showBubbleSize val="0"/>
          <c:showLeaderLines val="1"/>
        </c:dLbls>
        <c:firstSliceAng val="6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11/3/2023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220611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352710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24215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AAF89-8B7F-4435-AFB5-3C5C817A75D6}" type="slidenum">
              <a:rPr lang="en-US" smtClean="0"/>
              <a:t>20</a:t>
            </a:fld>
            <a:endParaRPr lang="en-US"/>
          </a:p>
        </p:txBody>
      </p:sp>
    </p:spTree>
    <p:extLst>
      <p:ext uri="{BB962C8B-B14F-4D97-AF65-F5344CB8AC3E}">
        <p14:creationId xmlns:p14="http://schemas.microsoft.com/office/powerpoint/2010/main" val="76291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25695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56204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185039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AAF89-8B7F-4435-AFB5-3C5C817A75D6}" type="slidenum">
              <a:rPr lang="en-US" smtClean="0"/>
              <a:t>9</a:t>
            </a:fld>
            <a:endParaRPr lang="en-US"/>
          </a:p>
        </p:txBody>
      </p:sp>
    </p:spTree>
    <p:extLst>
      <p:ext uri="{BB962C8B-B14F-4D97-AF65-F5344CB8AC3E}">
        <p14:creationId xmlns:p14="http://schemas.microsoft.com/office/powerpoint/2010/main" val="261867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63653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99179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13327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91701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hscmd.org/community-initiatives-and-outreach/hhs-logo/"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ational Institutes of Health Logo: Turning Discovery Into Health">
            <a:extLst>
              <a:ext uri="{FF2B5EF4-FFF2-40B4-BE49-F238E27FC236}">
                <a16:creationId xmlns:a16="http://schemas.microsoft.com/office/drawing/2014/main" id="{D0806970-6BEC-C249-795F-C1EDD9CE5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9552" y="5525389"/>
            <a:ext cx="4224537" cy="655321"/>
          </a:xfrm>
          <a:prstGeom prst="rect">
            <a:avLst/>
          </a:prstGeom>
        </p:spPr>
      </p:pic>
    </p:spTree>
    <p:extLst>
      <p:ext uri="{BB962C8B-B14F-4D97-AF65-F5344CB8AC3E}">
        <p14:creationId xmlns:p14="http://schemas.microsoft.com/office/powerpoint/2010/main" val="21432994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TBD</a:t>
            </a:r>
          </a:p>
          <a:p>
            <a:endParaRPr lang="en-US"/>
          </a:p>
          <a:p>
            <a:r>
              <a:rPr lang="en-US"/>
              <a:t>NIHGrantsEvents@nih.gov</a:t>
            </a:r>
          </a:p>
          <a:p>
            <a:endParaRPr lang="en-US"/>
          </a:p>
          <a:p>
            <a:r>
              <a:rPr lang="en-US"/>
              <a:t>@NIHGrants</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552450" y="4335578"/>
            <a:ext cx="1613336"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167317" y="2766218"/>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Contact Us</a:t>
            </a:r>
          </a:p>
        </p:txBody>
      </p:sp>
      <p:pic>
        <p:nvPicPr>
          <p:cNvPr id="3" name="Picture 2" descr="National Institutes of Health Logo: Turning Discovery Into Health">
            <a:extLst>
              <a:ext uri="{FF2B5EF4-FFF2-40B4-BE49-F238E27FC236}">
                <a16:creationId xmlns:a16="http://schemas.microsoft.com/office/drawing/2014/main" id="{EC43E4D3-2873-EAC7-B270-F5F9A2F535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15300" y="3164136"/>
            <a:ext cx="3414878" cy="529725"/>
          </a:xfrm>
          <a:prstGeom prst="rect">
            <a:avLst/>
          </a:prstGeom>
        </p:spPr>
      </p:pic>
      <p:pic>
        <p:nvPicPr>
          <p:cNvPr id="4" name="Picture 3" descr="HHS logo">
            <a:extLst>
              <a:ext uri="{FF2B5EF4-FFF2-40B4-BE49-F238E27FC236}">
                <a16:creationId xmlns:a16="http://schemas.microsoft.com/office/drawing/2014/main" id="{AB788C02-BC84-E836-ABB4-B55363E1360E}"/>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175" y="3049808"/>
            <a:ext cx="876248" cy="794465"/>
          </a:xfrm>
          <a:prstGeom prst="rect">
            <a:avLst/>
          </a:prstGeom>
        </p:spPr>
      </p:pic>
    </p:spTree>
    <p:extLst>
      <p:ext uri="{BB962C8B-B14F-4D97-AF65-F5344CB8AC3E}">
        <p14:creationId xmlns:p14="http://schemas.microsoft.com/office/powerpoint/2010/main" val="208186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914400" y="934648"/>
            <a:ext cx="10325100"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5161844" y="1527399"/>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1752601" y="1933574"/>
            <a:ext cx="8696324"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a:br>
            <a:br>
              <a:rPr lang="en-US"/>
            </a:br>
            <a:r>
              <a:rPr lang="en-US"/>
              <a:t>Click to edit Master title style</a:t>
            </a:r>
          </a:p>
        </p:txBody>
      </p:sp>
      <p:pic>
        <p:nvPicPr>
          <p:cNvPr id="3" name="Picture 2" descr="National Institutes of Health Logo: Turning Discovery Into Health">
            <a:extLst>
              <a:ext uri="{FF2B5EF4-FFF2-40B4-BE49-F238E27FC236}">
                <a16:creationId xmlns:a16="http://schemas.microsoft.com/office/drawing/2014/main" id="{87DB9C2C-EB91-0678-5958-D9767CAF6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2313" y="5838277"/>
            <a:ext cx="4224537" cy="655321"/>
          </a:xfrm>
          <a:prstGeom prst="rect">
            <a:avLst/>
          </a:prstGeom>
        </p:spPr>
      </p:pic>
      <p:pic>
        <p:nvPicPr>
          <p:cNvPr id="2" name="Picture 1" descr="HHS logo">
            <a:extLst>
              <a:ext uri="{FF2B5EF4-FFF2-40B4-BE49-F238E27FC236}">
                <a16:creationId xmlns:a16="http://schemas.microsoft.com/office/drawing/2014/main" id="{96D5C3A3-3705-E066-4509-9658451263B7}"/>
              </a:ext>
            </a:extLst>
          </p:cNvPr>
          <p:cNvPicPr>
            <a:picLocks noChangeAspect="1"/>
          </p:cNvPicPr>
          <p:nvPr userDrawn="1"/>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0475" y="5742796"/>
            <a:ext cx="904823" cy="820373"/>
          </a:xfrm>
          <a:prstGeom prst="rect">
            <a:avLst/>
          </a:prstGeom>
        </p:spPr>
      </p:pic>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17"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grants.nih.gov/policy/peer/simplifying-review.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ublic.csr.nih.gov/AboutCSR/Address-Bias-in-Peer-Re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policy/peer/simplifying-review.ht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hyperlink" Target="https://grants.nih.gov/sites/default/files/NIH%20SRF%20RFI%20Content%20Analyses%20April%202023%20508c.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0" y="1739881"/>
            <a:ext cx="12192000" cy="2398715"/>
          </a:xfrm>
        </p:spPr>
        <p:txBody>
          <a:bodyPr/>
          <a:lstStyle/>
          <a:p>
            <a:r>
              <a:rPr lang="en-US" dirty="0">
                <a:latin typeface="+mn-lt"/>
              </a:rPr>
              <a:t>Simplified Review Framework </a:t>
            </a:r>
            <a:br>
              <a:rPr lang="en-US" dirty="0">
                <a:latin typeface="+mn-lt"/>
              </a:rPr>
            </a:br>
            <a:r>
              <a:rPr lang="en-US" sz="3200" dirty="0">
                <a:latin typeface="+mn-lt"/>
              </a:rPr>
              <a:t>Research Project Grants (RPG)</a:t>
            </a:r>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a:xfrm>
            <a:off x="0" y="4258630"/>
            <a:ext cx="12192000" cy="694359"/>
          </a:xfrm>
        </p:spPr>
        <p:txBody>
          <a:bodyPr>
            <a:normAutofit/>
          </a:bodyPr>
          <a:lstStyle/>
          <a:p>
            <a:r>
              <a:rPr lang="en-US" sz="1800" dirty="0">
                <a:latin typeface="+mn-lt"/>
              </a:rPr>
              <a:t>An Update| November 3, 2023 | Mark Caprara, CSR; Brian Hoshaw, NEI; Lisa Steele, CSR</a:t>
            </a:r>
          </a:p>
        </p:txBody>
      </p:sp>
      <p:sp>
        <p:nvSpPr>
          <p:cNvPr id="5" name="TextBox 4">
            <a:extLst>
              <a:ext uri="{FF2B5EF4-FFF2-40B4-BE49-F238E27FC236}">
                <a16:creationId xmlns:a16="http://schemas.microsoft.com/office/drawing/2014/main" id="{7D541F9C-9C4F-3BA1-A91A-55C8B16A1632}"/>
              </a:ext>
            </a:extLst>
          </p:cNvPr>
          <p:cNvSpPr txBox="1"/>
          <p:nvPr/>
        </p:nvSpPr>
        <p:spPr>
          <a:xfrm>
            <a:off x="2880232" y="4703691"/>
            <a:ext cx="6431536" cy="369332"/>
          </a:xfrm>
          <a:prstGeom prst="rect">
            <a:avLst/>
          </a:prstGeom>
          <a:noFill/>
        </p:spPr>
        <p:txBody>
          <a:bodyPr wrap="square">
            <a:spAutoFit/>
          </a:bodyPr>
          <a:lstStyle/>
          <a:p>
            <a:r>
              <a:rPr lang="en-US" dirty="0">
                <a:hlinkClick r:id="rId4"/>
              </a:rPr>
              <a:t>Simplifying Framework for Peer Review Criteria for Research Grants</a:t>
            </a:r>
            <a:endParaRPr lang="en-US" dirty="0"/>
          </a:p>
        </p:txBody>
      </p:sp>
    </p:spTree>
    <p:custDataLst>
      <p:tags r:id="rId1"/>
    </p:custDataLst>
    <p:extLst>
      <p:ext uri="{BB962C8B-B14F-4D97-AF65-F5344CB8AC3E}">
        <p14:creationId xmlns:p14="http://schemas.microsoft.com/office/powerpoint/2010/main" val="383298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475943" y="0"/>
            <a:ext cx="11508667" cy="1325563"/>
          </a:xfrm>
        </p:spPr>
        <p:txBody>
          <a:bodyPr>
            <a:normAutofit/>
          </a:bodyPr>
          <a:lstStyle/>
          <a:p>
            <a:r>
              <a:rPr lang="en-US" sz="3600" dirty="0">
                <a:solidFill>
                  <a:schemeClr val="tx1"/>
                </a:solidFill>
              </a:rPr>
              <a:t>Simplified Review Framework at a High Level </a:t>
            </a:r>
            <a:r>
              <a:rPr lang="en-US" sz="2800" dirty="0">
                <a:solidFill>
                  <a:schemeClr val="tx1"/>
                </a:solidFill>
              </a:rPr>
              <a:t>(1 of 2)</a:t>
            </a:r>
            <a:endParaRPr lang="en-US" sz="3600" dirty="0">
              <a:solidFill>
                <a:schemeClr val="tx1"/>
              </a:solidFill>
            </a:endParaRPr>
          </a:p>
        </p:txBody>
      </p:sp>
      <p:sp>
        <p:nvSpPr>
          <p:cNvPr id="8" name="Content Placeholder 7">
            <a:extLst>
              <a:ext uri="{FF2B5EF4-FFF2-40B4-BE49-F238E27FC236}">
                <a16:creationId xmlns:a16="http://schemas.microsoft.com/office/drawing/2014/main" id="{C216A181-ABAB-72DD-23C0-173ACECAAE52}"/>
              </a:ext>
            </a:extLst>
          </p:cNvPr>
          <p:cNvSpPr>
            <a:spLocks noGrp="1"/>
          </p:cNvSpPr>
          <p:nvPr>
            <p:ph idx="1"/>
          </p:nvPr>
        </p:nvSpPr>
        <p:spPr>
          <a:xfrm>
            <a:off x="475943" y="895109"/>
            <a:ext cx="11354695" cy="5665945"/>
          </a:xfrm>
        </p:spPr>
        <p:txBody>
          <a:bodyPr>
            <a:normAutofit fontScale="70000" lnSpcReduction="20000"/>
          </a:bodyPr>
          <a:lstStyle/>
          <a:p>
            <a:pPr marL="457200" lvl="1" indent="0">
              <a:buNone/>
            </a:pPr>
            <a:endParaRPr lang="en-US" sz="46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en-US" sz="3100" b="1" dirty="0">
                <a:latin typeface="+mn-lt"/>
              </a:rPr>
              <a:t> </a:t>
            </a:r>
            <a:r>
              <a:rPr lang="en-US" sz="3400" b="1" dirty="0">
                <a:latin typeface="+mn-lt"/>
              </a:rPr>
              <a:t>Simplify and improve review by focusing reviewer attention on three main questions</a:t>
            </a:r>
          </a:p>
          <a:p>
            <a:pPr marL="0" indent="0">
              <a:buNone/>
            </a:pPr>
            <a:r>
              <a:rPr lang="en-US" sz="3100" dirty="0">
                <a:latin typeface="+mn-lt"/>
              </a:rPr>
              <a:t>	“Should it be done?”</a:t>
            </a:r>
          </a:p>
          <a:p>
            <a:pPr marL="0" indent="0">
              <a:buNone/>
            </a:pPr>
            <a:r>
              <a:rPr lang="en-US" sz="3100" dirty="0">
                <a:latin typeface="+mn-lt"/>
              </a:rPr>
              <a:t>	“Can it be done?”</a:t>
            </a:r>
          </a:p>
          <a:p>
            <a:pPr marL="0" indent="0">
              <a:buNone/>
            </a:pPr>
            <a:r>
              <a:rPr lang="en-US" sz="3100" dirty="0">
                <a:latin typeface="+mn-lt"/>
              </a:rPr>
              <a:t>	“Will it be done?”</a:t>
            </a:r>
          </a:p>
          <a:p>
            <a:pPr marL="0" indent="0">
              <a:buNone/>
            </a:pPr>
            <a:endParaRPr lang="en-US" sz="2600" dirty="0">
              <a:latin typeface="+mn-lt"/>
            </a:endParaRPr>
          </a:p>
          <a:p>
            <a:pPr marL="914400" lvl="2" indent="0">
              <a:buNone/>
            </a:pPr>
            <a:r>
              <a:rPr lang="en-US" sz="2900" b="1" dirty="0">
                <a:solidFill>
                  <a:schemeClr val="accent5">
                    <a:lumMod val="50000"/>
                  </a:schemeClr>
                </a:solidFill>
                <a:latin typeface="+mn-lt"/>
              </a:rPr>
              <a:t>By reorganizing the five core review criteria into three factors </a:t>
            </a:r>
            <a:r>
              <a:rPr lang="en-US" sz="2900" dirty="0">
                <a:solidFill>
                  <a:schemeClr val="accent5">
                    <a:lumMod val="50000"/>
                  </a:schemeClr>
                </a:solidFill>
                <a:latin typeface="+mn-lt"/>
              </a:rPr>
              <a:t>to align with these questions</a:t>
            </a:r>
          </a:p>
          <a:p>
            <a:pPr marL="914400" lvl="2" indent="0">
              <a:buNone/>
            </a:pPr>
            <a:r>
              <a:rPr lang="en-US" sz="2900" dirty="0">
                <a:solidFill>
                  <a:schemeClr val="accent5">
                    <a:lumMod val="50000"/>
                  </a:schemeClr>
                </a:solidFill>
                <a:latin typeface="+mn-lt"/>
              </a:rPr>
              <a:t>	Factor 1: Importance of the Research</a:t>
            </a:r>
          </a:p>
          <a:p>
            <a:pPr marL="914400" lvl="2" indent="0">
              <a:buNone/>
            </a:pPr>
            <a:r>
              <a:rPr lang="en-US" sz="2900" dirty="0">
                <a:solidFill>
                  <a:schemeClr val="accent5">
                    <a:lumMod val="50000"/>
                  </a:schemeClr>
                </a:solidFill>
                <a:latin typeface="+mn-lt"/>
              </a:rPr>
              <a:t>	Factor 2: Rigor and Feasibility</a:t>
            </a:r>
          </a:p>
          <a:p>
            <a:pPr marL="914400" lvl="2" indent="0">
              <a:buNone/>
            </a:pPr>
            <a:r>
              <a:rPr lang="en-US" sz="2900" dirty="0">
                <a:solidFill>
                  <a:schemeClr val="accent5">
                    <a:lumMod val="50000"/>
                  </a:schemeClr>
                </a:solidFill>
                <a:latin typeface="+mn-lt"/>
              </a:rPr>
              <a:t>	Factor 3: Expertise and Resources</a:t>
            </a:r>
          </a:p>
          <a:p>
            <a:pPr marL="0" indent="0">
              <a:buNone/>
            </a:pPr>
            <a:endParaRPr lang="en-US" sz="2600" dirty="0">
              <a:latin typeface="+mn-lt"/>
            </a:endParaRPr>
          </a:p>
          <a:p>
            <a:pPr>
              <a:buFont typeface="Wingdings" panose="05000000000000000000" pitchFamily="2" charset="2"/>
              <a:buChar char="Ø"/>
            </a:pPr>
            <a:r>
              <a:rPr lang="en-US" sz="3100" b="1" dirty="0">
                <a:latin typeface="+mn-lt"/>
              </a:rPr>
              <a:t> Modify the criterion definitions for Investigator and Environment to reduce reputational bias</a:t>
            </a:r>
            <a:br>
              <a:rPr lang="en-US" sz="3100" dirty="0">
                <a:latin typeface="+mn-lt"/>
              </a:rPr>
            </a:br>
            <a:endParaRPr lang="en-US" sz="3100" dirty="0">
              <a:latin typeface="+mn-lt"/>
            </a:endParaRPr>
          </a:p>
          <a:p>
            <a:pPr marL="914400" lvl="2" indent="0">
              <a:buNone/>
            </a:pPr>
            <a:r>
              <a:rPr lang="en-US" sz="2900" dirty="0">
                <a:solidFill>
                  <a:schemeClr val="accent5">
                    <a:lumMod val="50000"/>
                  </a:schemeClr>
                </a:solidFill>
                <a:latin typeface="+mn-lt"/>
              </a:rPr>
              <a:t>By having reviewers assess the adequacy of investigator expertise and institutional resources with respect to the work proposed as a binary choice: Appropriate or Gaps Identified. </a:t>
            </a:r>
          </a:p>
          <a:p>
            <a:pPr marL="0" indent="0">
              <a:buNone/>
            </a:pPr>
            <a:endParaRPr lang="en-US" sz="2600" dirty="0">
              <a:latin typeface="+mn-lt"/>
            </a:endParaRPr>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a:p>
        </p:txBody>
      </p:sp>
    </p:spTree>
    <p:extLst>
      <p:ext uri="{BB962C8B-B14F-4D97-AF65-F5344CB8AC3E}">
        <p14:creationId xmlns:p14="http://schemas.microsoft.com/office/powerpoint/2010/main" val="219069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D84-596F-C42E-9B23-F37B4E6E71C0}"/>
              </a:ext>
            </a:extLst>
          </p:cNvPr>
          <p:cNvSpPr>
            <a:spLocks noGrp="1"/>
          </p:cNvSpPr>
          <p:nvPr>
            <p:ph type="title"/>
          </p:nvPr>
        </p:nvSpPr>
        <p:spPr>
          <a:xfrm>
            <a:off x="499620" y="289711"/>
            <a:ext cx="11023862" cy="1325563"/>
          </a:xfrm>
        </p:spPr>
        <p:txBody>
          <a:bodyPr>
            <a:normAutofit/>
          </a:bodyPr>
          <a:lstStyle/>
          <a:p>
            <a:r>
              <a:rPr lang="en-US" sz="3600" dirty="0">
                <a:solidFill>
                  <a:schemeClr val="tx1"/>
                </a:solidFill>
              </a:rPr>
              <a:t>Simplified Review Framework at a High Level </a:t>
            </a:r>
            <a:r>
              <a:rPr lang="en-US" sz="2800" dirty="0">
                <a:solidFill>
                  <a:schemeClr val="tx1"/>
                </a:solidFill>
              </a:rPr>
              <a:t>(2 of 2)</a:t>
            </a:r>
            <a:endParaRPr lang="en-US" sz="3600" dirty="0">
              <a:solidFill>
                <a:schemeClr val="tx1"/>
              </a:solidFill>
            </a:endParaRPr>
          </a:p>
        </p:txBody>
      </p:sp>
      <p:sp>
        <p:nvSpPr>
          <p:cNvPr id="2" name="Content Placeholder 1">
            <a:extLst>
              <a:ext uri="{FF2B5EF4-FFF2-40B4-BE49-F238E27FC236}">
                <a16:creationId xmlns:a16="http://schemas.microsoft.com/office/drawing/2014/main" id="{72723651-4CFA-BBC1-94B1-83E53F1425F0}"/>
              </a:ext>
            </a:extLst>
          </p:cNvPr>
          <p:cNvSpPr>
            <a:spLocks noGrp="1"/>
          </p:cNvSpPr>
          <p:nvPr>
            <p:ph idx="1"/>
          </p:nvPr>
        </p:nvSpPr>
        <p:spPr/>
        <p:txBody>
          <a:bodyPr/>
          <a:lstStyle/>
          <a:p>
            <a:r>
              <a:rPr lang="en-US" sz="2600" b="1" dirty="0">
                <a:latin typeface="+mn-lt"/>
              </a:rPr>
              <a:t>Simplify and strengthen review criteria </a:t>
            </a:r>
            <a:r>
              <a:rPr lang="en-US" sz="2600" dirty="0">
                <a:latin typeface="+mn-lt"/>
              </a:rPr>
              <a:t>by using conceptual definitions rather than lists of questions. </a:t>
            </a:r>
          </a:p>
          <a:p>
            <a:pPr marL="457200" lvl="1" indent="0">
              <a:buNone/>
            </a:pPr>
            <a:r>
              <a:rPr lang="en-US" sz="2600" dirty="0">
                <a:solidFill>
                  <a:schemeClr val="accent5">
                    <a:lumMod val="50000"/>
                  </a:schemeClr>
                </a:solidFill>
                <a:latin typeface="+mn-lt"/>
              </a:rPr>
              <a:t>Shifting away from extensive sets of complex questions encourages thoughtful integration of concepts rather than “yes-no” thinking.</a:t>
            </a:r>
          </a:p>
          <a:p>
            <a:pPr marL="0" indent="0">
              <a:buNone/>
            </a:pPr>
            <a:endParaRPr lang="en-US" sz="2600" dirty="0">
              <a:latin typeface="+mn-lt"/>
            </a:endParaRPr>
          </a:p>
          <a:p>
            <a:r>
              <a:rPr lang="en-US" sz="2600" b="1" dirty="0">
                <a:latin typeface="+mn-lt"/>
              </a:rPr>
              <a:t>Relieve reviewer burden </a:t>
            </a:r>
            <a:r>
              <a:rPr lang="en-US" sz="2600" dirty="0">
                <a:latin typeface="+mn-lt"/>
              </a:rPr>
              <a:t>by not requiring peer review of select “additional considerations”.</a:t>
            </a:r>
          </a:p>
          <a:p>
            <a:pPr marL="457200" lvl="1" indent="0">
              <a:buNone/>
            </a:pPr>
            <a:r>
              <a:rPr lang="en-US" sz="2600" dirty="0">
                <a:solidFill>
                  <a:schemeClr val="accent5">
                    <a:lumMod val="50000"/>
                  </a:schemeClr>
                </a:solidFill>
                <a:latin typeface="+mn-lt"/>
              </a:rPr>
              <a:t>Considerations not directly related to scientific merit shift to NIH staff administrative review.</a:t>
            </a:r>
          </a:p>
          <a:p>
            <a:endParaRPr lang="en-US" dirty="0"/>
          </a:p>
        </p:txBody>
      </p:sp>
      <p:sp>
        <p:nvSpPr>
          <p:cNvPr id="4" name="Slide Number Placeholder">
            <a:extLst>
              <a:ext uri="{FF2B5EF4-FFF2-40B4-BE49-F238E27FC236}">
                <a16:creationId xmlns:a16="http://schemas.microsoft.com/office/drawing/2014/main" id="{FE498B6F-DA3F-BF6B-77EA-329DFD72DE1B}"/>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11</a:t>
            </a:fld>
            <a:endParaRPr lang="en-US" dirty="0"/>
          </a:p>
        </p:txBody>
      </p:sp>
    </p:spTree>
    <p:extLst>
      <p:ext uri="{BB962C8B-B14F-4D97-AF65-F5344CB8AC3E}">
        <p14:creationId xmlns:p14="http://schemas.microsoft.com/office/powerpoint/2010/main" val="324855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524539" y="0"/>
            <a:ext cx="10515600" cy="1325563"/>
          </a:xfrm>
        </p:spPr>
        <p:txBody>
          <a:bodyPr>
            <a:normAutofit/>
          </a:bodyPr>
          <a:lstStyle/>
          <a:p>
            <a:r>
              <a:rPr lang="en-US" sz="3600" dirty="0">
                <a:solidFill>
                  <a:schemeClr val="tx1"/>
                </a:solidFill>
              </a:rPr>
              <a:t>Five Criteria Reorganized Into Three Factors</a:t>
            </a:r>
          </a:p>
        </p:txBody>
      </p:sp>
      <p:sp>
        <p:nvSpPr>
          <p:cNvPr id="4" name="Content Placeholder 7" descr="Current&#10;•Significance -scored&#10;•Investigator(s) –scored&#10;•Innovation –scored&#10;•Approach –scored&#10;•Environment -scored">
            <a:extLst>
              <a:ext uri="{FF2B5EF4-FFF2-40B4-BE49-F238E27FC236}">
                <a16:creationId xmlns:a16="http://schemas.microsoft.com/office/drawing/2014/main" id="{0AFB8BEB-778B-36FE-2697-255AEFFF2332}"/>
              </a:ext>
            </a:extLst>
          </p:cNvPr>
          <p:cNvSpPr>
            <a:spLocks noGrp="1"/>
          </p:cNvSpPr>
          <p:nvPr>
            <p:ph idx="1"/>
          </p:nvPr>
        </p:nvSpPr>
        <p:spPr>
          <a:xfrm>
            <a:off x="720042" y="1851247"/>
            <a:ext cx="4322925" cy="3746866"/>
          </a:xfrm>
          <a:solidFill>
            <a:schemeClr val="accent5">
              <a:lumMod val="40000"/>
              <a:lumOff val="60000"/>
            </a:schemeClr>
          </a:solidFill>
          <a:ln>
            <a:solidFill>
              <a:srgbClr val="68686D"/>
            </a:solidFill>
          </a:ln>
        </p:spPr>
        <p:txBody>
          <a:bodyPr>
            <a:normAutofit/>
          </a:bodyPr>
          <a:lstStyle/>
          <a:p>
            <a:pPr marL="0" marR="0" indent="0" algn="ctr">
              <a:spcBef>
                <a:spcPts val="600"/>
              </a:spcBef>
              <a:spcAft>
                <a:spcPts val="0"/>
              </a:spcAft>
              <a:buNone/>
            </a:pPr>
            <a:r>
              <a:rPr lang="en-US" b="1" dirty="0">
                <a:solidFill>
                  <a:schemeClr val="tx1"/>
                </a:solidFill>
                <a:effectLst/>
                <a:latin typeface="+mn-lt"/>
              </a:rPr>
              <a:t>Current</a:t>
            </a:r>
            <a:endParaRPr lang="en-US" dirty="0">
              <a:solidFill>
                <a:schemeClr val="tx1"/>
              </a:solidFill>
              <a:latin typeface="+mn-lt"/>
            </a:endParaRPr>
          </a:p>
          <a:p>
            <a:pPr>
              <a:spcBef>
                <a:spcPts val="1200"/>
              </a:spcBef>
            </a:pPr>
            <a:r>
              <a:rPr lang="en-US" dirty="0">
                <a:latin typeface="+mn-lt"/>
              </a:rPr>
              <a:t>Significance  - scored</a:t>
            </a:r>
          </a:p>
          <a:p>
            <a:pPr>
              <a:spcBef>
                <a:spcPts val="1200"/>
              </a:spcBef>
            </a:pPr>
            <a:r>
              <a:rPr lang="en-US" dirty="0">
                <a:latin typeface="+mn-lt"/>
              </a:rPr>
              <a:t>Investigator(s) – scored</a:t>
            </a:r>
          </a:p>
          <a:p>
            <a:pPr>
              <a:spcBef>
                <a:spcPts val="1200"/>
              </a:spcBef>
            </a:pPr>
            <a:r>
              <a:rPr lang="en-US" dirty="0">
                <a:latin typeface="+mn-lt"/>
              </a:rPr>
              <a:t>Innovation – scored</a:t>
            </a:r>
          </a:p>
          <a:p>
            <a:pPr>
              <a:spcBef>
                <a:spcPts val="1200"/>
              </a:spcBef>
            </a:pPr>
            <a:r>
              <a:rPr lang="en-US" dirty="0">
                <a:latin typeface="+mn-lt"/>
              </a:rPr>
              <a:t>Approach – scored</a:t>
            </a:r>
          </a:p>
          <a:p>
            <a:pPr>
              <a:spcBef>
                <a:spcPts val="1200"/>
              </a:spcBef>
            </a:pPr>
            <a:r>
              <a:rPr lang="en-US" dirty="0">
                <a:latin typeface="+mn-lt"/>
              </a:rPr>
              <a:t>Environment - scored</a:t>
            </a:r>
          </a:p>
        </p:txBody>
      </p:sp>
      <p:sp>
        <p:nvSpPr>
          <p:cNvPr id="5" name="Content Placeholder 7" descr="Simplified Framework (all considered in Overall Impact Score)&#10;•Factor 1: Importance of the Research&#10;•Significance, Innovation&#10;•Scored 1-9&#10;•Factor 2: Rigor and Feasibility&#10;•Approach (also include Inclusions for HS and CT Study Timeline)&#10;•Scored 1-9&#10;•Factor 3: Expertise and Resources&#10;•Investigators, Environment&#10;•Evaluated as appropriate or gaps identified; gaps require explanation&#10;•No individual score">
            <a:extLst>
              <a:ext uri="{FF2B5EF4-FFF2-40B4-BE49-F238E27FC236}">
                <a16:creationId xmlns:a16="http://schemas.microsoft.com/office/drawing/2014/main" id="{053FB266-9959-F66E-DA74-D07BC430237E}"/>
              </a:ext>
            </a:extLst>
          </p:cNvPr>
          <p:cNvSpPr txBox="1">
            <a:spLocks/>
          </p:cNvSpPr>
          <p:nvPr/>
        </p:nvSpPr>
        <p:spPr>
          <a:xfrm>
            <a:off x="5874785" y="1690688"/>
            <a:ext cx="5552930" cy="4612141"/>
          </a:xfrm>
          <a:prstGeom prst="rect">
            <a:avLst/>
          </a:prstGeom>
          <a:solidFill>
            <a:schemeClr val="accent5">
              <a:lumMod val="20000"/>
              <a:lumOff val="80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lgn="l" defTabSz="914400" rtl="0" eaLnBrk="1" latinLnBrk="0" hangingPunct="1">
              <a:lnSpc>
                <a:spcPct val="90000"/>
              </a:lnSpc>
              <a:spcBef>
                <a:spcPts val="500"/>
              </a:spcBef>
              <a:buFont typeface="Arial" pitchFamily="34" charset="0"/>
              <a:buChar char="−"/>
              <a:defRPr sz="1867" kern="1200"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lgn="l" defTabSz="914400" rtl="0" eaLnBrk="1" latinLnBrk="0" hangingPunct="1">
              <a:lnSpc>
                <a:spcPct val="90000"/>
              </a:lnSpc>
              <a:spcBef>
                <a:spcPts val="500"/>
              </a:spcBef>
              <a:buFont typeface="Arial"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lgn="l" defTabSz="91440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Simplified Framework                                        </a:t>
            </a:r>
            <a:r>
              <a:rPr lang="en-US" sz="2000" b="1" dirty="0">
                <a:solidFill>
                  <a:schemeClr val="tx1"/>
                </a:solidFill>
                <a:effectLst/>
                <a:latin typeface="+mn-lt"/>
                <a:ea typeface="Open Sans Light" panose="020B0306030504020204" pitchFamily="34" charset="0"/>
                <a:cs typeface="Open Sans Light" panose="020B0306030504020204" pitchFamily="34" charset="0"/>
              </a:rPr>
              <a:t> (</a:t>
            </a:r>
            <a:r>
              <a:rPr lang="en-US" sz="2000" b="1" u="sng" dirty="0">
                <a:solidFill>
                  <a:schemeClr val="tx1"/>
                </a:solidFill>
                <a:effectLst/>
                <a:latin typeface="+mn-lt"/>
                <a:ea typeface="Open Sans Light" panose="020B0306030504020204" pitchFamily="34" charset="0"/>
                <a:cs typeface="Open Sans Light" panose="020B0306030504020204" pitchFamily="34" charset="0"/>
              </a:rPr>
              <a:t>all</a:t>
            </a:r>
            <a:r>
              <a:rPr lang="en-US" sz="2000" b="1" dirty="0">
                <a:solidFill>
                  <a:schemeClr val="tx1"/>
                </a:solidFill>
                <a:effectLst/>
                <a:latin typeface="+mn-lt"/>
                <a:ea typeface="Open Sans Light" panose="020B0306030504020204" pitchFamily="34" charset="0"/>
                <a:cs typeface="Open Sans Light" panose="020B0306030504020204" pitchFamily="34" charset="0"/>
              </a:rPr>
              <a:t> considered in Overall Impact Score)</a:t>
            </a:r>
            <a:endParaRPr lang="en-US" sz="2000" b="1" dirty="0">
              <a:solidFill>
                <a:schemeClr val="tx1"/>
              </a:solidFill>
              <a:latin typeface="+mn-lt"/>
              <a:ea typeface="Open Sans Light" panose="020B0306030504020204" pitchFamily="34" charset="0"/>
              <a:cs typeface="Open Sans Light" panose="020B0306030504020204" pitchFamily="34" charset="0"/>
            </a:endParaRP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1: Importance of the Research </a:t>
            </a:r>
          </a:p>
          <a:p>
            <a:pPr lvl="1">
              <a:buClr>
                <a:srgbClr val="0F7FC9"/>
              </a:buClr>
            </a:pPr>
            <a:r>
              <a:rPr lang="en-US" sz="2000" dirty="0">
                <a:solidFill>
                  <a:prstClr val="black"/>
                </a:solidFill>
                <a:latin typeface="+mn-lt"/>
                <a:ea typeface="Open Sans Light" panose="020B0306030504020204" pitchFamily="34" charset="0"/>
                <a:cs typeface="Open Sans Light" panose="020B0306030504020204" pitchFamily="34" charset="0"/>
              </a:rPr>
              <a:t>Significance, Innovation </a:t>
            </a:r>
          </a:p>
          <a:p>
            <a:pPr lvl="1">
              <a:buClr>
                <a:srgbClr val="0F7FC9"/>
              </a:buClr>
            </a:pPr>
            <a:r>
              <a:rPr lang="en-US" sz="2000" dirty="0">
                <a:solidFill>
                  <a:prstClr val="black"/>
                </a:solidFill>
                <a:latin typeface="+mn-lt"/>
                <a:ea typeface="Open Sans Light" panose="020B0306030504020204" pitchFamily="34" charset="0"/>
                <a:cs typeface="Open Sans Light" panose="020B0306030504020204" pitchFamily="34" charset="0"/>
              </a:rPr>
              <a:t>S</a:t>
            </a:r>
            <a:r>
              <a:rPr kumimoji="0" lang="en-US" sz="2000"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cored 1-9 </a:t>
            </a: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2: Rigor and Feasibility </a:t>
            </a:r>
          </a:p>
          <a:p>
            <a:pPr lvl="1">
              <a:buClr>
                <a:srgbClr val="0F7FC9"/>
              </a:buClr>
            </a:pPr>
            <a:r>
              <a:rPr lang="en-US" sz="2000" dirty="0">
                <a:solidFill>
                  <a:prstClr val="black"/>
                </a:solidFill>
                <a:latin typeface="+mn-lt"/>
                <a:ea typeface="Open Sans Light"/>
                <a:cs typeface="Open Sans Light"/>
              </a:rPr>
              <a:t>Approach (</a:t>
            </a:r>
            <a:r>
              <a:rPr lang="en-US" sz="2000" i="1" dirty="0">
                <a:solidFill>
                  <a:prstClr val="black"/>
                </a:solidFill>
                <a:latin typeface="+mn-lt"/>
                <a:ea typeface="Open Sans Light"/>
                <a:cs typeface="Open Sans Light"/>
              </a:rPr>
              <a:t>also include Inclusions for HS and CT Study Timeline</a:t>
            </a:r>
            <a:r>
              <a:rPr lang="en-US" sz="2000" dirty="0">
                <a:solidFill>
                  <a:prstClr val="black"/>
                </a:solidFill>
                <a:latin typeface="+mn-lt"/>
                <a:ea typeface="Open Sans Light"/>
                <a:cs typeface="Open Sans Light"/>
              </a:rPr>
              <a:t>)</a:t>
            </a:r>
          </a:p>
          <a:p>
            <a:pPr lvl="1">
              <a:buClr>
                <a:srgbClr val="0F7FC9"/>
              </a:buClr>
            </a:pPr>
            <a:r>
              <a:rPr kumimoji="0" lang="en-US" sz="2000"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Scored 1-9 </a:t>
            </a:r>
          </a:p>
          <a:p>
            <a:pPr>
              <a:buClr>
                <a:srgbClr val="0F7FC9"/>
              </a:buClr>
            </a:pPr>
            <a:r>
              <a:rPr kumimoji="0" lang="en-US" sz="2400" b="1" i="0" u="none" strike="noStrike" kern="1200" cap="none" spc="0" normalizeH="0" baseline="0" noProof="0" dirty="0">
                <a:ln>
                  <a:noFill/>
                </a:ln>
                <a:solidFill>
                  <a:prstClr val="black"/>
                </a:solidFill>
                <a:effectLst/>
                <a:uLnTx/>
                <a:uFillTx/>
                <a:latin typeface="+mn-lt"/>
                <a:ea typeface="Open Sans Light"/>
                <a:cs typeface="Open Sans Light"/>
              </a:rPr>
              <a:t>Factor 3: Expertise and Resources</a:t>
            </a:r>
            <a:r>
              <a:rPr lang="en-US" sz="2400" b="1" dirty="0">
                <a:solidFill>
                  <a:prstClr val="black"/>
                </a:solidFill>
                <a:latin typeface="+mn-lt"/>
                <a:ea typeface="Open Sans Light"/>
                <a:cs typeface="Open Sans Light"/>
              </a:rPr>
              <a:t> </a:t>
            </a:r>
            <a:endParaRPr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endParaRPr>
          </a:p>
          <a:p>
            <a:pPr lvl="1">
              <a:lnSpc>
                <a:spcPct val="100000"/>
              </a:lnSpc>
              <a:buClr>
                <a:srgbClr val="0F7FC9"/>
              </a:buClr>
            </a:pPr>
            <a:r>
              <a:rPr lang="en-US" sz="2000" dirty="0">
                <a:solidFill>
                  <a:prstClr val="black"/>
                </a:solidFill>
                <a:latin typeface="+mn-lt"/>
                <a:ea typeface="Open Sans Light"/>
                <a:cs typeface="Open Sans Light"/>
              </a:rPr>
              <a:t>Investigators, Environment</a:t>
            </a:r>
          </a:p>
          <a:p>
            <a:pPr lvl="1">
              <a:lnSpc>
                <a:spcPct val="100000"/>
              </a:lnSpc>
              <a:buClr>
                <a:srgbClr val="0F7FC9"/>
              </a:buClr>
            </a:pPr>
            <a:r>
              <a:rPr lang="en-US" sz="2000" dirty="0">
                <a:solidFill>
                  <a:prstClr val="black"/>
                </a:solidFill>
                <a:latin typeface="+mn-lt"/>
                <a:ea typeface="Open Sans Light"/>
                <a:cs typeface="Open Sans Light"/>
              </a:rPr>
              <a:t>Evaluated as appropriate or gaps identified; gaps require explanation</a:t>
            </a:r>
          </a:p>
          <a:p>
            <a:pPr lvl="1">
              <a:lnSpc>
                <a:spcPct val="100000"/>
              </a:lnSpc>
              <a:buClr>
                <a:srgbClr val="0F7FC9"/>
              </a:buClr>
            </a:pPr>
            <a:r>
              <a:rPr lang="en-US" sz="2000" dirty="0">
                <a:solidFill>
                  <a:prstClr val="black"/>
                </a:solidFill>
                <a:latin typeface="+mn-lt"/>
                <a:ea typeface="Open Sans Light"/>
                <a:cs typeface="Open Sans Light"/>
              </a:rPr>
              <a:t>No individual score</a:t>
            </a:r>
          </a:p>
          <a:p>
            <a:pPr marL="0" marR="0" indent="0">
              <a:lnSpc>
                <a:spcPct val="100000"/>
              </a:lnSpc>
              <a:spcBef>
                <a:spcPts val="600"/>
              </a:spcBef>
              <a:spcAft>
                <a:spcPts val="800"/>
              </a:spcAft>
              <a:buNone/>
            </a:pPr>
            <a:endParaRPr lang="en-US" sz="2000" b="1" dirty="0">
              <a:solidFill>
                <a:schemeClr val="tx1"/>
              </a:solidFill>
              <a:effectLst/>
              <a:latin typeface="+mn-lt"/>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11A93C93-098E-4B18-6732-0B772665EDA5}"/>
              </a:ext>
              <a:ext uri="{C183D7F6-B498-43B3-948B-1728B52AA6E4}">
                <adec:decorative xmlns:adec="http://schemas.microsoft.com/office/drawing/2017/decorative" val="1"/>
              </a:ext>
            </a:extLst>
          </p:cNvPr>
          <p:cNvSpPr/>
          <p:nvPr/>
        </p:nvSpPr>
        <p:spPr>
          <a:xfrm>
            <a:off x="6096000" y="5326912"/>
            <a:ext cx="4944139" cy="975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12</a:t>
            </a:fld>
            <a:endParaRPr lang="en-US"/>
          </a:p>
        </p:txBody>
      </p:sp>
    </p:spTree>
    <p:extLst>
      <p:ext uri="{BB962C8B-B14F-4D97-AF65-F5344CB8AC3E}">
        <p14:creationId xmlns:p14="http://schemas.microsoft.com/office/powerpoint/2010/main" val="113690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A96F-A7BD-E626-4CD4-3C594F0CF72F}"/>
              </a:ext>
            </a:extLst>
          </p:cNvPr>
          <p:cNvSpPr>
            <a:spLocks noGrp="1"/>
          </p:cNvSpPr>
          <p:nvPr>
            <p:ph type="title"/>
          </p:nvPr>
        </p:nvSpPr>
        <p:spPr>
          <a:xfrm>
            <a:off x="709367" y="0"/>
            <a:ext cx="10515600" cy="1325563"/>
          </a:xfrm>
        </p:spPr>
        <p:txBody>
          <a:bodyPr>
            <a:normAutofit/>
          </a:bodyPr>
          <a:lstStyle/>
          <a:p>
            <a:r>
              <a:rPr lang="en-US" sz="3600" dirty="0">
                <a:solidFill>
                  <a:schemeClr val="tx1"/>
                </a:solidFill>
              </a:rPr>
              <a:t>Examples of Conceptional Review Definitions</a:t>
            </a:r>
          </a:p>
        </p:txBody>
      </p:sp>
      <p:sp>
        <p:nvSpPr>
          <p:cNvPr id="5" name="Content Placeholder 7" descr="Simplified Framework&#10;Factor 1: Importance of the Research&#10;Evaluate the importance of the proposed research in the context of current scientific challenges and opportunities, either for advancing knowledge within the field, or more broadly.&#10;Evaluate whether the proposed work applies novel concepts, methods or technologies or uses existing concepts, methods, technologies in novel ways, to enhance the overall impact of the project.">
            <a:extLst>
              <a:ext uri="{FF2B5EF4-FFF2-40B4-BE49-F238E27FC236}">
                <a16:creationId xmlns:a16="http://schemas.microsoft.com/office/drawing/2014/main" id="{053FB266-9959-F66E-DA74-D07BC430237E}"/>
              </a:ext>
            </a:extLst>
          </p:cNvPr>
          <p:cNvSpPr txBox="1">
            <a:spLocks/>
          </p:cNvSpPr>
          <p:nvPr/>
        </p:nvSpPr>
        <p:spPr>
          <a:xfrm>
            <a:off x="1629108" y="1129983"/>
            <a:ext cx="8881779" cy="4038426"/>
          </a:xfrm>
          <a:prstGeom prst="rect">
            <a:avLst/>
          </a:prstGeom>
          <a:solidFill>
            <a:schemeClr val="accent5">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lgn="l" defTabSz="914400" rtl="0" eaLnBrk="1" latinLnBrk="0" hangingPunct="1">
              <a:lnSpc>
                <a:spcPct val="90000"/>
              </a:lnSpc>
              <a:spcBef>
                <a:spcPts val="500"/>
              </a:spcBef>
              <a:buFont typeface="Arial" pitchFamily="34" charset="0"/>
              <a:buChar char="−"/>
              <a:defRPr sz="1867" kern="1200" baseline="0">
                <a:solidFill>
                  <a:srgbClr val="616265"/>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lgn="l" defTabSz="914400" rtl="0" eaLnBrk="1" latinLnBrk="0" hangingPunct="1">
              <a:lnSpc>
                <a:spcPct val="90000"/>
              </a:lnSpc>
              <a:spcBef>
                <a:spcPts val="500"/>
              </a:spcBef>
              <a:buFont typeface="Arial" pitchFamily="34" charset="0"/>
              <a:buChar char="•"/>
              <a:defRPr sz="1867" kern="1200">
                <a:solidFill>
                  <a:srgbClr val="616265"/>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lgn="l" defTabSz="914400"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Simplified Framework                                       </a:t>
            </a:r>
          </a:p>
          <a:p>
            <a:pPr marL="0" marR="0" indent="0" algn="ctr">
              <a:lnSpc>
                <a:spcPct val="100000"/>
              </a:lnSpc>
              <a:spcBef>
                <a:spcPts val="600"/>
              </a:spcBef>
              <a:spcAft>
                <a:spcPts val="800"/>
              </a:spcAft>
              <a:buNone/>
            </a:pPr>
            <a:r>
              <a:rPr lang="en-US" sz="2400" b="1" dirty="0">
                <a:solidFill>
                  <a:schemeClr val="tx1"/>
                </a:solidFill>
                <a:effectLst/>
                <a:latin typeface="+mn-lt"/>
                <a:ea typeface="Open Sans Light" panose="020B0306030504020204" pitchFamily="34" charset="0"/>
                <a:cs typeface="Open Sans Light" panose="020B0306030504020204" pitchFamily="34" charset="0"/>
              </a:rPr>
              <a:t> </a:t>
            </a:r>
            <a:r>
              <a:rPr lang="en-US" sz="2000" b="1" dirty="0">
                <a:solidFill>
                  <a:schemeClr val="tx1"/>
                </a:solidFill>
                <a:effectLst/>
                <a:latin typeface="+mn-lt"/>
                <a:ea typeface="Open Sans Light" panose="020B0306030504020204" pitchFamily="34" charset="0"/>
                <a:cs typeface="Open Sans Light" panose="020B0306030504020204" pitchFamily="34" charset="0"/>
              </a:rPr>
              <a:t> </a:t>
            </a:r>
            <a:r>
              <a:rPr kumimoji="0" lang="en-US" sz="2400" b="1"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Factor 1: Importance of the Research </a:t>
            </a:r>
          </a:p>
          <a:p>
            <a:pPr marL="0" marR="0" lvl="0" indent="0">
              <a:spcBef>
                <a:spcPts val="100"/>
              </a:spcBef>
              <a:spcAft>
                <a:spcPts val="100"/>
              </a:spcAft>
              <a:buNone/>
            </a:pPr>
            <a:r>
              <a:rPr lang="en-US" sz="1800" dirty="0">
                <a:solidFill>
                  <a:srgbClr val="000000"/>
                </a:solidFill>
                <a:effectLst/>
                <a:latin typeface="Calibri" panose="020F0502020204030204" pitchFamily="34" charset="0"/>
                <a:ea typeface="Helvetica" panose="020B0604020202020204" pitchFamily="34" charset="0"/>
              </a:rPr>
              <a:t>Evaluate the importance of the proposed research in the context of current scientific challenges and opportunities, either for advancing knowledge within the field, or more broadly.</a:t>
            </a:r>
            <a:endParaRPr lang="en-US" sz="2000" dirty="0">
              <a:solidFill>
                <a:prstClr val="black"/>
              </a:solidFill>
              <a:latin typeface="+mn-lt"/>
              <a:ea typeface="Open Sans Light" panose="020B0306030504020204" pitchFamily="34" charset="0"/>
              <a:cs typeface="Open Sans Light" panose="020B0306030504020204" pitchFamily="34" charset="0"/>
            </a:endParaRPr>
          </a:p>
          <a:p>
            <a:pPr marL="0" marR="0" lvl="0" indent="0">
              <a:spcBef>
                <a:spcPts val="100"/>
              </a:spcBef>
              <a:spcAft>
                <a:spcPts val="100"/>
              </a:spcAft>
              <a:buNone/>
            </a:pPr>
            <a:endParaRPr lang="en-US" sz="1800" dirty="0">
              <a:solidFill>
                <a:srgbClr val="000000"/>
              </a:solidFill>
              <a:effectLst/>
              <a:latin typeface="Calibri" panose="020F0502020204030204" pitchFamily="34" charset="0"/>
              <a:ea typeface="Helvetica" panose="020B0604020202020204" pitchFamily="34" charset="0"/>
            </a:endParaRPr>
          </a:p>
          <a:p>
            <a:pPr marL="0" marR="0" lvl="0" indent="0">
              <a:spcBef>
                <a:spcPts val="100"/>
              </a:spcBef>
              <a:spcAft>
                <a:spcPts val="100"/>
              </a:spcAft>
              <a:buNone/>
            </a:pPr>
            <a:endParaRPr lang="en-US" sz="1800" dirty="0">
              <a:solidFill>
                <a:srgbClr val="000000"/>
              </a:solidFill>
              <a:latin typeface="Calibri" panose="020F0502020204030204" pitchFamily="34" charset="0"/>
              <a:ea typeface="Helvetica" panose="020B0604020202020204" pitchFamily="34" charset="0"/>
            </a:endParaRPr>
          </a:p>
          <a:p>
            <a:pPr marL="0" marR="0" lvl="0" indent="0">
              <a:spcBef>
                <a:spcPts val="100"/>
              </a:spcBef>
              <a:spcAft>
                <a:spcPts val="100"/>
              </a:spcAft>
              <a:buNone/>
            </a:pPr>
            <a:r>
              <a:rPr lang="en-US" sz="1800" dirty="0">
                <a:solidFill>
                  <a:srgbClr val="000000"/>
                </a:solidFill>
                <a:effectLst/>
                <a:latin typeface="Calibri" panose="020F0502020204030204" pitchFamily="34" charset="0"/>
                <a:ea typeface="Helvetica" panose="020B0604020202020204" pitchFamily="34" charset="0"/>
              </a:rPr>
              <a:t>Evaluate whether the proposed work applies novel concepts, methods or technologies or uses existing concepts, methods, technologies in novel ways, to enhance the overall impact of the project.</a:t>
            </a:r>
            <a:endParaRPr lang="en-US" sz="1800" dirty="0">
              <a:solidFill>
                <a:srgbClr val="000000"/>
              </a:solidFill>
              <a:effectLst/>
              <a:latin typeface="Symbol" panose="05050102010706020507" pitchFamily="18" charset="2"/>
              <a:ea typeface="Helvetica" panose="020B0604020202020204" pitchFamily="34" charset="0"/>
            </a:endParaRPr>
          </a:p>
          <a:p>
            <a:pPr lvl="1">
              <a:buClr>
                <a:srgbClr val="0F7FC9"/>
              </a:buClr>
            </a:pPr>
            <a:endParaRPr lang="en-US" sz="2000" dirty="0">
              <a:solidFill>
                <a:prstClr val="black"/>
              </a:solidFill>
              <a:latin typeface="+mn-lt"/>
              <a:ea typeface="Open Sans Light" panose="020B0306030504020204" pitchFamily="34" charset="0"/>
              <a:cs typeface="Open Sans Light" panose="020B0306030504020204" pitchFamily="34" charset="0"/>
            </a:endParaRPr>
          </a:p>
          <a:p>
            <a:pPr marL="0" marR="0" indent="0">
              <a:lnSpc>
                <a:spcPct val="100000"/>
              </a:lnSpc>
              <a:spcBef>
                <a:spcPts val="600"/>
              </a:spcBef>
              <a:spcAft>
                <a:spcPts val="800"/>
              </a:spcAft>
              <a:buNone/>
            </a:pPr>
            <a:endParaRPr lang="en-US" sz="2000" b="1" dirty="0">
              <a:solidFill>
                <a:schemeClr val="tx1"/>
              </a:solidFill>
              <a:effectLst/>
              <a:latin typeface="+mn-lt"/>
              <a:ea typeface="Open Sans Light" panose="020B0306030504020204" pitchFamily="34" charset="0"/>
              <a:cs typeface="Open Sans Light" panose="020B0306030504020204" pitchFamily="34" charset="0"/>
            </a:endParaRPr>
          </a:p>
        </p:txBody>
      </p:sp>
      <p:sp>
        <p:nvSpPr>
          <p:cNvPr id="7" name="Title 2">
            <a:extLst>
              <a:ext uri="{FF2B5EF4-FFF2-40B4-BE49-F238E27FC236}">
                <a16:creationId xmlns:a16="http://schemas.microsoft.com/office/drawing/2014/main" id="{6DFF6974-DE81-AAB0-F426-8513029E5028}"/>
              </a:ext>
            </a:extLst>
          </p:cNvPr>
          <p:cNvSpPr txBox="1">
            <a:spLocks/>
          </p:cNvSpPr>
          <p:nvPr/>
        </p:nvSpPr>
        <p:spPr>
          <a:xfrm>
            <a:off x="792480" y="52821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3200" i="1" dirty="0">
                <a:solidFill>
                  <a:schemeClr val="accent1">
                    <a:lumMod val="50000"/>
                  </a:schemeClr>
                </a:solidFill>
                <a:latin typeface="+mn-lt"/>
              </a:rPr>
              <a:t>Guidance to Reviewers is more direct </a:t>
            </a:r>
          </a:p>
        </p:txBody>
      </p:sp>
      <p:sp>
        <p:nvSpPr>
          <p:cNvPr id="2" name="Slide Number Placeholder">
            <a:extLst>
              <a:ext uri="{FF2B5EF4-FFF2-40B4-BE49-F238E27FC236}">
                <a16:creationId xmlns:a16="http://schemas.microsoft.com/office/drawing/2014/main" id="{4D452601-8F87-AC5E-CBB2-EA52322A8F7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a:p>
        </p:txBody>
      </p:sp>
    </p:spTree>
    <p:extLst>
      <p:ext uri="{BB962C8B-B14F-4D97-AF65-F5344CB8AC3E}">
        <p14:creationId xmlns:p14="http://schemas.microsoft.com/office/powerpoint/2010/main" val="372379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7EF0C-C356-5F60-44AB-9A1A9A3C01FB}"/>
              </a:ext>
            </a:extLst>
          </p:cNvPr>
          <p:cNvSpPr>
            <a:spLocks noGrp="1"/>
          </p:cNvSpPr>
          <p:nvPr>
            <p:ph type="title"/>
          </p:nvPr>
        </p:nvSpPr>
        <p:spPr>
          <a:xfrm>
            <a:off x="838200" y="151765"/>
            <a:ext cx="10632440" cy="1325563"/>
          </a:xfrm>
        </p:spPr>
        <p:txBody>
          <a:bodyPr>
            <a:normAutofit/>
          </a:bodyPr>
          <a:lstStyle/>
          <a:p>
            <a:r>
              <a:rPr lang="en-US" sz="3600" dirty="0">
                <a:solidFill>
                  <a:schemeClr val="tx1"/>
                </a:solidFill>
              </a:rPr>
              <a:t>Reduced Additional Review Considerations</a:t>
            </a:r>
          </a:p>
        </p:txBody>
      </p:sp>
      <p:sp>
        <p:nvSpPr>
          <p:cNvPr id="2" name="Content Placeholder 1">
            <a:extLst>
              <a:ext uri="{FF2B5EF4-FFF2-40B4-BE49-F238E27FC236}">
                <a16:creationId xmlns:a16="http://schemas.microsoft.com/office/drawing/2014/main" id="{AE5295D4-5C74-9CD5-FC5F-43B2B3D51172}"/>
              </a:ext>
            </a:extLst>
          </p:cNvPr>
          <p:cNvSpPr>
            <a:spLocks noGrp="1"/>
          </p:cNvSpPr>
          <p:nvPr>
            <p:ph idx="1"/>
          </p:nvPr>
        </p:nvSpPr>
        <p:spPr>
          <a:xfrm>
            <a:off x="1071264" y="1322863"/>
            <a:ext cx="9830610" cy="2985045"/>
          </a:xfrm>
        </p:spPr>
        <p:txBody>
          <a:bodyPr>
            <a:normAutofit/>
          </a:bodyPr>
          <a:lstStyle/>
          <a:p>
            <a:pPr marL="0" indent="0">
              <a:buNone/>
            </a:pPr>
            <a:r>
              <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Most Additional Review </a:t>
            </a:r>
            <a:r>
              <a:rPr kumimoji="0" lang="en-US" i="0"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Considerations</a:t>
            </a:r>
            <a:r>
              <a:rPr kumimoji="0" lang="en-US" b="1" i="0"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 </a:t>
            </a:r>
            <a:r>
              <a:rPr kumimoji="0" lang="en-US" b="1" i="0" u="none" strike="noStrike" kern="1200" cap="none" spc="0" normalizeH="0" baseline="0" noProof="0" dirty="0">
                <a:ln>
                  <a:noFill/>
                </a:ln>
                <a:solidFill>
                  <a:srgbClr val="0F7FC9"/>
                </a:solidFill>
                <a:effectLst/>
                <a:uLnTx/>
                <a:uFillTx/>
                <a:latin typeface="+mn-lt"/>
                <a:ea typeface="Open Sans Light" panose="020B0306030504020204" pitchFamily="34" charset="0"/>
                <a:cs typeface="Open Sans Light" panose="020B0306030504020204" pitchFamily="34" charset="0"/>
              </a:rPr>
              <a:t>removed</a:t>
            </a:r>
            <a:r>
              <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rPr>
              <a:t> from first-level peer review; responsibility will shift to </a:t>
            </a:r>
            <a:r>
              <a:rPr lang="en-US" dirty="0">
                <a:solidFill>
                  <a:prstClr val="black"/>
                </a:solidFill>
                <a:latin typeface="+mn-lt"/>
              </a:rPr>
              <a:t>awarding institute/center</a:t>
            </a:r>
            <a:br>
              <a:rPr lang="en-US" dirty="0">
                <a:solidFill>
                  <a:prstClr val="black"/>
                </a:solidFill>
                <a:latin typeface="+mn-lt"/>
              </a:rPr>
            </a:br>
            <a:endParaRPr kumimoji="0" lang="en-US" i="0" u="none" strike="noStrike" kern="1200" cap="none" spc="0" normalizeH="0" baseline="0" noProof="0" dirty="0">
              <a:ln>
                <a:noFill/>
              </a:ln>
              <a:solidFill>
                <a:prstClr val="black"/>
              </a:solidFill>
              <a:effectLst/>
              <a:uLnTx/>
              <a:uFillTx/>
              <a:latin typeface="+mn-lt"/>
              <a:ea typeface="Open Sans Light" panose="020B0306030504020204" pitchFamily="34" charset="0"/>
              <a:cs typeface="Open Sans Light" panose="020B0306030504020204" pitchFamily="34" charset="0"/>
            </a:endParaRPr>
          </a:p>
        </p:txBody>
      </p:sp>
      <p:graphicFrame>
        <p:nvGraphicFramePr>
          <p:cNvPr id="6" name="Table 6">
            <a:extLst>
              <a:ext uri="{FF2B5EF4-FFF2-40B4-BE49-F238E27FC236}">
                <a16:creationId xmlns:a16="http://schemas.microsoft.com/office/drawing/2014/main" id="{99A6A3FB-D3BA-B8BE-BA58-677F3E457C4C}"/>
              </a:ext>
            </a:extLst>
          </p:cNvPr>
          <p:cNvGraphicFramePr>
            <a:graphicFrameLocks noGrp="1"/>
          </p:cNvGraphicFramePr>
          <p:nvPr>
            <p:extLst>
              <p:ext uri="{D42A27DB-BD31-4B8C-83A1-F6EECF244321}">
                <p14:modId xmlns:p14="http://schemas.microsoft.com/office/powerpoint/2010/main" val="2345832252"/>
              </p:ext>
            </p:extLst>
          </p:nvPr>
        </p:nvGraphicFramePr>
        <p:xfrm>
          <a:off x="1475070" y="2259466"/>
          <a:ext cx="9426804" cy="4053840"/>
        </p:xfrm>
        <a:graphic>
          <a:graphicData uri="http://schemas.openxmlformats.org/drawingml/2006/table">
            <a:tbl>
              <a:tblPr firstRow="1" bandRow="1">
                <a:tableStyleId>{5C22544A-7EE6-4342-B048-85BDC9FD1C3A}</a:tableStyleId>
              </a:tblPr>
              <a:tblGrid>
                <a:gridCol w="4713402">
                  <a:extLst>
                    <a:ext uri="{9D8B030D-6E8A-4147-A177-3AD203B41FA5}">
                      <a16:colId xmlns:a16="http://schemas.microsoft.com/office/drawing/2014/main" val="2776987729"/>
                    </a:ext>
                  </a:extLst>
                </a:gridCol>
                <a:gridCol w="4713402">
                  <a:extLst>
                    <a:ext uri="{9D8B030D-6E8A-4147-A177-3AD203B41FA5}">
                      <a16:colId xmlns:a16="http://schemas.microsoft.com/office/drawing/2014/main" val="553670659"/>
                    </a:ext>
                  </a:extLst>
                </a:gridCol>
              </a:tblGrid>
              <a:tr h="383616">
                <a:tc>
                  <a:txBody>
                    <a:bodyPr/>
                    <a:lstStyle/>
                    <a:p>
                      <a:pPr algn="ctr"/>
                      <a:r>
                        <a:rPr lang="en-US" sz="2000">
                          <a:latin typeface="+mn-lt"/>
                        </a:rPr>
                        <a:t>Current</a:t>
                      </a:r>
                      <a:endParaRPr lang="en-US">
                        <a:latin typeface="+mn-lt"/>
                      </a:endParaRPr>
                    </a:p>
                  </a:txBody>
                  <a:tcPr/>
                </a:tc>
                <a:tc>
                  <a:txBody>
                    <a:bodyPr/>
                    <a:lstStyle/>
                    <a:p>
                      <a:pPr algn="ctr"/>
                      <a:r>
                        <a:rPr lang="en-US" sz="2000">
                          <a:latin typeface="+mn-lt"/>
                        </a:rPr>
                        <a:t>Simplified Framework</a:t>
                      </a:r>
                    </a:p>
                  </a:txBody>
                  <a:tcPr/>
                </a:tc>
                <a:extLst>
                  <a:ext uri="{0D108BD9-81ED-4DB2-BD59-A6C34878D82A}">
                    <a16:rowId xmlns:a16="http://schemas.microsoft.com/office/drawing/2014/main" val="899758277"/>
                  </a:ext>
                </a:extLst>
              </a:tr>
              <a:tr h="3526809">
                <a:tc>
                  <a:txBody>
                    <a:bodyPr/>
                    <a:lstStyle/>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(no effect on overall impact score)</a:t>
                      </a:r>
                    </a:p>
                    <a:p>
                      <a:pPr marR="0" lvl="0" defTabSz="914400" fontAlgn="auto">
                        <a:spcBef>
                          <a:spcPts val="300"/>
                        </a:spcBef>
                        <a:spcAft>
                          <a:spcPts val="0"/>
                        </a:spcAft>
                        <a:buClr>
                          <a:srgbClr val="0F7FC9"/>
                        </a:buClr>
                        <a:buSzTx/>
                        <a:tabLst/>
                        <a:defRPr/>
                      </a:pPr>
                      <a:endParaRPr lang="en-US" sz="2000" b="1" dirty="0">
                        <a:solidFill>
                          <a:prstClr val="black"/>
                        </a:solidFill>
                        <a:latin typeface="+mn-lt"/>
                        <a:ea typeface="Open Sans Light" panose="020B0306030504020204" pitchFamily="34" charset="0"/>
                        <a:cs typeface="Open Sans Light" panose="020B0306030504020204" pitchFamily="34" charset="0"/>
                      </a:endParaRP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Applications from Foreign Organizations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Select Agent Research</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Resource Sharing Plans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28600" indent="-228600">
                        <a:spcBef>
                          <a:spcPts val="600"/>
                        </a:spcBef>
                        <a:buClr>
                          <a:srgbClr val="0F7FC9"/>
                        </a:buClr>
                        <a:buFont typeface="Arial" pitchFamily="34" charset="0"/>
                        <a:buChar char="•"/>
                        <a:defRP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p>
                      <a:endParaRPr lang="en-US" sz="2400" dirty="0">
                        <a:latin typeface="+mn-lt"/>
                      </a:endParaRPr>
                    </a:p>
                  </a:txBody>
                  <a:tcPr>
                    <a:solidFill>
                      <a:schemeClr val="accent5">
                        <a:lumMod val="40000"/>
                        <a:lumOff val="60000"/>
                      </a:schemeClr>
                    </a:solidFill>
                  </a:tcPr>
                </a:tc>
                <a:tc>
                  <a:txBody>
                    <a:bodyPr/>
                    <a:lstStyle/>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Additional Review Considerations </a:t>
                      </a:r>
                    </a:p>
                    <a:p>
                      <a:pPr marR="0" lvl="0" defTabSz="914400" fontAlgn="auto">
                        <a:spcBef>
                          <a:spcPts val="300"/>
                        </a:spcBef>
                        <a:spcAft>
                          <a:spcPts val="0"/>
                        </a:spcAft>
                        <a:buClr>
                          <a:srgbClr val="0F7FC9"/>
                        </a:buClr>
                        <a:buSzTx/>
                        <a:tabLst/>
                        <a:defRPr/>
                      </a:pPr>
                      <a:r>
                        <a:rPr lang="en-US" sz="2000" b="1" dirty="0">
                          <a:solidFill>
                            <a:prstClr val="black"/>
                          </a:solidFill>
                          <a:latin typeface="+mn-lt"/>
                          <a:ea typeface="Open Sans Light" panose="020B0306030504020204" pitchFamily="34" charset="0"/>
                          <a:cs typeface="Open Sans Light" panose="020B0306030504020204" pitchFamily="34" charset="0"/>
                        </a:rPr>
                        <a:t>(no effect on overall impact score)</a:t>
                      </a:r>
                    </a:p>
                    <a:p>
                      <a:pPr marR="0" lvl="0" defTabSz="914400" fontAlgn="auto">
                        <a:spcBef>
                          <a:spcPts val="300"/>
                        </a:spcBef>
                        <a:spcAft>
                          <a:spcPts val="0"/>
                        </a:spcAft>
                        <a:buClr>
                          <a:srgbClr val="0F7FC9"/>
                        </a:buClr>
                        <a:buSzTx/>
                        <a:tabLst/>
                        <a:defRPr/>
                      </a:pPr>
                      <a:endParaRPr lang="en-US" sz="2000" b="1" dirty="0">
                        <a:solidFill>
                          <a:prstClr val="black"/>
                        </a:solidFill>
                        <a:latin typeface="+mn-lt"/>
                        <a:ea typeface="Open Sans Light" panose="020B0306030504020204" pitchFamily="34" charset="0"/>
                        <a:cs typeface="Open Sans Light" panose="020B0306030504020204" pitchFamily="34" charset="0"/>
                      </a:endParaRPr>
                    </a:p>
                    <a:p>
                      <a:pPr marL="285750" indent="-285750">
                        <a:spcBef>
                          <a:spcPts val="600"/>
                        </a:spcBef>
                        <a:buFont typeface="Arial" panose="020B0604020202020204" pitchFamily="34" charset="0"/>
                        <a:buChar cha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Authentication of Key Biological and/or Chemical Resources</a:t>
                      </a:r>
                    </a:p>
                    <a:p>
                      <a:pPr marL="285750" indent="-285750">
                        <a:spcBef>
                          <a:spcPts val="600"/>
                        </a:spcBef>
                        <a:buFont typeface="Arial" panose="020B0604020202020204" pitchFamily="34" charset="0"/>
                        <a:buChar char="•"/>
                      </a:pPr>
                      <a:r>
                        <a:rPr kumimoji="0" lang="en-US" sz="2000" i="0" u="none" strike="noStrike" kern="1200" cap="none" spc="0" normalizeH="0" baseline="0" dirty="0">
                          <a:ln>
                            <a:noFill/>
                          </a:ln>
                          <a:solidFill>
                            <a:prstClr val="black"/>
                          </a:solidFill>
                          <a:effectLst/>
                          <a:uLnTx/>
                          <a:uFillTx/>
                          <a:latin typeface="+mn-lt"/>
                          <a:ea typeface="Open Sans Light" panose="020B0306030504020204" pitchFamily="34" charset="0"/>
                          <a:cs typeface="Open Sans Light" panose="020B0306030504020204" pitchFamily="34" charset="0"/>
                        </a:rPr>
                        <a:t>Budget and Period of Support</a:t>
                      </a:r>
                    </a:p>
                  </a:txBody>
                  <a:tcPr>
                    <a:solidFill>
                      <a:schemeClr val="accent5">
                        <a:lumMod val="20000"/>
                        <a:lumOff val="80000"/>
                      </a:schemeClr>
                    </a:solidFill>
                  </a:tcPr>
                </a:tc>
                <a:extLst>
                  <a:ext uri="{0D108BD9-81ED-4DB2-BD59-A6C34878D82A}">
                    <a16:rowId xmlns:a16="http://schemas.microsoft.com/office/drawing/2014/main" val="3463998310"/>
                  </a:ext>
                </a:extLst>
              </a:tr>
            </a:tbl>
          </a:graphicData>
        </a:graphic>
      </p:graphicFrame>
      <p:sp>
        <p:nvSpPr>
          <p:cNvPr id="12" name="Slide Number Placeholder">
            <a:extLst>
              <a:ext uri="{FF2B5EF4-FFF2-40B4-BE49-F238E27FC236}">
                <a16:creationId xmlns:a16="http://schemas.microsoft.com/office/drawing/2014/main" id="{D926178C-B334-DDFB-57F3-5035B8EABAC2}"/>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a:p>
        </p:txBody>
      </p:sp>
    </p:spTree>
    <p:extLst>
      <p:ext uri="{BB962C8B-B14F-4D97-AF65-F5344CB8AC3E}">
        <p14:creationId xmlns:p14="http://schemas.microsoft.com/office/powerpoint/2010/main" val="423602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10B63-CF20-7FB6-1219-D00DF13CCAC2}"/>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(1 of 3)</a:t>
            </a:r>
          </a:p>
        </p:txBody>
      </p:sp>
      <p:sp>
        <p:nvSpPr>
          <p:cNvPr id="4" name="Content Placeholder 1">
            <a:extLst>
              <a:ext uri="{FF2B5EF4-FFF2-40B4-BE49-F238E27FC236}">
                <a16:creationId xmlns:a16="http://schemas.microsoft.com/office/drawing/2014/main" id="{32F7B815-8CBB-5CC0-8D26-92E579C25D30}"/>
              </a:ext>
            </a:extLst>
          </p:cNvPr>
          <p:cNvSpPr txBox="1">
            <a:spLocks/>
          </p:cNvSpPr>
          <p:nvPr/>
        </p:nvSpPr>
        <p:spPr>
          <a:xfrm>
            <a:off x="659930" y="1097975"/>
            <a:ext cx="10872140"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latin typeface="+mn-lt"/>
              </a:rPr>
              <a:t>SRG Action: Impact Score:## Percentile:#</a:t>
            </a:r>
          </a:p>
          <a:p>
            <a:pPr marL="0" indent="0">
              <a:spcBef>
                <a:spcPts val="0"/>
              </a:spcBef>
              <a:buFont typeface="Arial" panose="020B0604020202020204" pitchFamily="34" charset="0"/>
              <a:buNone/>
            </a:pPr>
            <a:endParaRPr lang="en-US" sz="1600" b="1" dirty="0">
              <a:latin typeface="+mn-lt"/>
            </a:endParaRPr>
          </a:p>
          <a:p>
            <a:pPr marL="0" indent="0">
              <a:spcBef>
                <a:spcPts val="0"/>
              </a:spcBef>
              <a:buFont typeface="Arial" panose="020B0604020202020204" pitchFamily="34" charset="0"/>
              <a:buNone/>
            </a:pPr>
            <a:endParaRPr lang="en-US" sz="1600" b="1" dirty="0">
              <a:latin typeface="+mn-lt"/>
            </a:endParaRPr>
          </a:p>
          <a:p>
            <a:pPr marL="0" indent="0">
              <a:spcBef>
                <a:spcPts val="0"/>
              </a:spcBef>
              <a:buFont typeface="Arial" panose="020B0604020202020204" pitchFamily="34" charset="0"/>
              <a:buNone/>
            </a:pP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RESUME AND SUMMARY OF DISCUSSION: </a:t>
            </a:r>
          </a:p>
          <a:p>
            <a:pPr marL="0" indent="0">
              <a:spcBef>
                <a:spcPts val="0"/>
              </a:spcBef>
              <a:buFont typeface="Arial" panose="020B0604020202020204" pitchFamily="34" charset="0"/>
              <a:buNone/>
            </a:pPr>
            <a:r>
              <a:rPr lang="en-US" sz="1600" i="1" dirty="0">
                <a:solidFill>
                  <a:srgbClr val="000000"/>
                </a:solidFill>
                <a:latin typeface="+mn-lt"/>
                <a:ea typeface="Arial" panose="020B0604020202020204" pitchFamily="34" charset="0"/>
              </a:rPr>
              <a:t>SRO Text</a:t>
            </a: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CRITIQUE 1</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Factor 1: </a:t>
            </a:r>
            <a:r>
              <a:rPr lang="en-US" sz="1600" i="1" dirty="0">
                <a:solidFill>
                  <a:srgbClr val="000000"/>
                </a:solidFill>
                <a:latin typeface="+mn-lt"/>
                <a:ea typeface="Arial" panose="020B0604020202020204" pitchFamily="34" charset="0"/>
              </a:rPr>
              <a:t>score</a:t>
            </a:r>
            <a:endParaRPr lang="en-US" sz="1600" i="1"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Factor 2:  </a:t>
            </a:r>
            <a:r>
              <a:rPr lang="en-US" sz="1600" i="1" dirty="0">
                <a:solidFill>
                  <a:srgbClr val="000000"/>
                </a:solidFill>
                <a:latin typeface="+mn-lt"/>
                <a:ea typeface="Arial" panose="020B0604020202020204" pitchFamily="34" charset="0"/>
              </a:rPr>
              <a:t>score</a:t>
            </a:r>
            <a:endParaRPr lang="en-US" sz="1600" i="1"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Arial" panose="020B0604020202020204" pitchFamily="34" charset="0"/>
              </a:rPr>
              <a:t>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Overall Impact: </a:t>
            </a:r>
            <a:r>
              <a:rPr lang="en-US" sz="1600" i="1" dirty="0">
                <a:solidFill>
                  <a:srgbClr val="000000"/>
                </a:solidFill>
                <a:latin typeface="+mn-lt"/>
                <a:ea typeface="Arial" panose="020B0604020202020204" pitchFamily="34" charset="0"/>
              </a:rPr>
              <a:t>Reviewer Text</a:t>
            </a: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cs typeface="Times New Roman" panose="02020603050405020304" pitchFamily="18" charset="0"/>
              </a:rPr>
              <a:t>1. Factor 1 Importance of the Research (Significance and Innovation):</a:t>
            </a:r>
            <a:endParaRPr lang="en-US" sz="1600" dirty="0">
              <a:latin typeface="+mn-lt"/>
              <a:ea typeface="Times New Roman" panose="02020603050405020304" pitchFamily="18" charset="0"/>
              <a:cs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Strengths </a:t>
            </a:r>
            <a:endParaRPr lang="en-US" sz="1600" dirty="0">
              <a:latin typeface="+mn-lt"/>
              <a:ea typeface="Times New Roman" panose="02020603050405020304" pitchFamily="18" charset="0"/>
            </a:endParaRPr>
          </a:p>
          <a:p>
            <a:pPr>
              <a:spcBef>
                <a:spcPts val="200"/>
              </a:spcBef>
              <a:spcAft>
                <a:spcPts val="480"/>
              </a:spcAft>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Weaknesses</a:t>
            </a:r>
            <a:endParaRPr lang="en-US" sz="1600" dirty="0">
              <a:latin typeface="+mn-lt"/>
              <a:ea typeface="Times New Roman" panose="02020603050405020304" pitchFamily="18" charset="0"/>
            </a:endParaRPr>
          </a:p>
          <a:p>
            <a:pPr>
              <a:spcBef>
                <a:spcPts val="200"/>
              </a:spcBef>
              <a:spcAft>
                <a:spcPts val="480"/>
              </a:spcAft>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endParaRPr lang="en-US" sz="1600" i="1"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800" b="1" dirty="0">
                <a:solidFill>
                  <a:srgbClr val="000000"/>
                </a:solidFill>
                <a:latin typeface="+mn-lt"/>
                <a:ea typeface="Arial" panose="020B0604020202020204" pitchFamily="34" charset="0"/>
              </a:rPr>
              <a:t> </a:t>
            </a:r>
            <a:endParaRPr lang="en-US" sz="1800" dirty="0">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05D8F428-DFCE-073A-2AA7-E56D5A68C22B}"/>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15</a:t>
            </a:fld>
            <a:endParaRPr lang="en-US" dirty="0"/>
          </a:p>
        </p:txBody>
      </p:sp>
    </p:spTree>
    <p:extLst>
      <p:ext uri="{BB962C8B-B14F-4D97-AF65-F5344CB8AC3E}">
        <p14:creationId xmlns:p14="http://schemas.microsoft.com/office/powerpoint/2010/main" val="369504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E702896-D110-94C1-FC9E-3AEA050F2723}"/>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(2 of 3)</a:t>
            </a:r>
          </a:p>
        </p:txBody>
      </p:sp>
      <p:sp>
        <p:nvSpPr>
          <p:cNvPr id="3" name="Content Placeholder 1">
            <a:extLst>
              <a:ext uri="{FF2B5EF4-FFF2-40B4-BE49-F238E27FC236}">
                <a16:creationId xmlns:a16="http://schemas.microsoft.com/office/drawing/2014/main" id="{78ED832F-450B-F5D8-0D27-DAC917AD96D9}"/>
              </a:ext>
            </a:extLst>
          </p:cNvPr>
          <p:cNvSpPr txBox="1">
            <a:spLocks/>
          </p:cNvSpPr>
          <p:nvPr/>
        </p:nvSpPr>
        <p:spPr>
          <a:xfrm>
            <a:off x="609600" y="875999"/>
            <a:ext cx="10923639"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2. Factor 2 Rigor and Feasibility (Approach):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Strengths </a:t>
            </a:r>
            <a:endParaRPr lang="en-US" sz="1600" dirty="0">
              <a:latin typeface="+mn-lt"/>
              <a:ea typeface="Times New Roman" panose="02020603050405020304" pitchFamily="18" charset="0"/>
            </a:endParaRPr>
          </a:p>
          <a:p>
            <a:pPr>
              <a:spcBef>
                <a:spcPts val="200"/>
              </a:spcBef>
              <a:spcAft>
                <a:spcPts val="480"/>
              </a:spcAft>
              <a:buClrTx/>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b="1" dirty="0">
                <a:solidFill>
                  <a:srgbClr val="000000"/>
                </a:solidFill>
                <a:latin typeface="+mn-lt"/>
                <a:ea typeface="Arial" panose="020B0604020202020204" pitchFamily="34" charset="0"/>
              </a:rPr>
              <a:t>Weaknesses</a:t>
            </a:r>
            <a:endParaRPr lang="en-US" sz="1600" dirty="0">
              <a:latin typeface="+mn-lt"/>
              <a:ea typeface="Times New Roman" panose="02020603050405020304" pitchFamily="18" charset="0"/>
            </a:endParaRPr>
          </a:p>
          <a:p>
            <a:pPr>
              <a:spcBef>
                <a:spcPts val="200"/>
              </a:spcBef>
              <a:spcAft>
                <a:spcPts val="480"/>
              </a:spcAft>
              <a:buClrTx/>
            </a:pPr>
            <a:r>
              <a:rPr lang="en-US" sz="1600" i="1" dirty="0">
                <a:solidFill>
                  <a:srgbClr val="000000"/>
                </a:solidFill>
                <a:latin typeface="+mn-lt"/>
                <a:ea typeface="Arial" panose="020B0604020202020204" pitchFamily="34" charset="0"/>
              </a:rPr>
              <a:t>Reviewer Text</a:t>
            </a:r>
            <a:endParaRPr lang="en-US" sz="1600" i="1"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Inclusion Plans: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Sex/Gender:  Distribution justified scientifically</a:t>
            </a:r>
            <a:endParaRPr lang="en-US" sz="16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Race/Ethnicity:  Distribution justified scientifically </a:t>
            </a:r>
            <a:endParaRPr lang="en-US" sz="16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Arial" panose="020B0604020202020204" pitchFamily="34" charset="0"/>
              </a:rPr>
              <a:t>Inclusion/Exclusion Based on Age:  Distribution justified scientifically</a:t>
            </a:r>
          </a:p>
          <a:p>
            <a:pPr marL="0" indent="0">
              <a:spcBef>
                <a:spcPts val="200"/>
              </a:spcBef>
              <a:spcAft>
                <a:spcPts val="480"/>
              </a:spcAft>
              <a:buFont typeface="Arial" panose="020B0604020202020204" pitchFamily="34" charset="0"/>
              <a:buNone/>
            </a:pPr>
            <a:endParaRPr lang="en-US" sz="18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3. Factor 3: Expertise and Resources (Investigators and Environment):</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dirty="0">
                <a:solidFill>
                  <a:srgbClr val="000000"/>
                </a:solidFill>
                <a:latin typeface="+mn-lt"/>
                <a:ea typeface="Arial" panose="020B0604020202020204" pitchFamily="34" charset="0"/>
              </a:rPr>
              <a:t>              Appropriate</a:t>
            </a:r>
          </a:p>
          <a:p>
            <a:pPr marL="0" indent="0">
              <a:spcBef>
                <a:spcPts val="200"/>
              </a:spcBef>
              <a:spcAft>
                <a:spcPts val="480"/>
              </a:spcAft>
              <a:buFont typeface="Arial" panose="020B0604020202020204" pitchFamily="34" charset="0"/>
              <a:buNone/>
              <a:tabLst>
                <a:tab pos="1838325" algn="l"/>
              </a:tabLst>
            </a:pPr>
            <a:r>
              <a:rPr lang="en-US" sz="1800" b="1" i="1" dirty="0">
                <a:solidFill>
                  <a:srgbClr val="000000"/>
                </a:solidFill>
                <a:latin typeface="+mn-lt"/>
                <a:ea typeface="Times New Roman" panose="02020603050405020304" pitchFamily="18" charset="0"/>
              </a:rPr>
              <a:t>OR</a:t>
            </a:r>
            <a:endParaRPr lang="en-US" sz="1800" dirty="0">
              <a:solidFill>
                <a:srgbClr val="000000"/>
              </a:solidFill>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3. Factor 3: Expertise and Resources (Investigators and Environment):</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dirty="0">
                <a:solidFill>
                  <a:srgbClr val="000000"/>
                </a:solidFill>
                <a:latin typeface="+mn-lt"/>
                <a:ea typeface="Arial" panose="020B0604020202020204" pitchFamily="34" charset="0"/>
              </a:rPr>
              <a:t>              Gaps Identified</a:t>
            </a:r>
            <a:endParaRPr lang="en-US" sz="1600" dirty="0">
              <a:latin typeface="+mn-lt"/>
              <a:ea typeface="Arial" panose="020B0604020202020204" pitchFamily="34" charset="0"/>
            </a:endParaRPr>
          </a:p>
          <a:p>
            <a:pPr>
              <a:spcBef>
                <a:spcPts val="200"/>
              </a:spcBef>
              <a:spcAft>
                <a:spcPts val="480"/>
              </a:spcAft>
              <a:buClrTx/>
              <a:tabLst>
                <a:tab pos="1838325" algn="l"/>
              </a:tabLst>
            </a:pPr>
            <a:r>
              <a:rPr lang="en-US" sz="1600" i="1" dirty="0">
                <a:solidFill>
                  <a:srgbClr val="000000"/>
                </a:solidFill>
                <a:latin typeface="+mn-lt"/>
                <a:ea typeface="Arial" panose="020B0604020202020204" pitchFamily="34" charset="0"/>
              </a:rPr>
              <a:t>Reviewer Text</a:t>
            </a:r>
          </a:p>
          <a:p>
            <a:pPr marL="0" indent="0">
              <a:spcBef>
                <a:spcPts val="200"/>
              </a:spcBef>
              <a:spcAft>
                <a:spcPts val="480"/>
              </a:spcAft>
              <a:buClrTx/>
              <a:buNone/>
              <a:tabLst>
                <a:tab pos="1838325" algn="l"/>
              </a:tabLst>
            </a:pPr>
            <a:endParaRPr lang="en-US" sz="1800" i="1" dirty="0">
              <a:solidFill>
                <a:srgbClr val="000000"/>
              </a:solidFill>
              <a:latin typeface="+mn-lt"/>
              <a:ea typeface="Times New Roman" panose="02020603050405020304" pitchFamily="18" charset="0"/>
            </a:endParaRPr>
          </a:p>
          <a:p>
            <a:pPr marL="0" indent="0">
              <a:spcBef>
                <a:spcPts val="200"/>
              </a:spcBef>
              <a:spcAft>
                <a:spcPts val="480"/>
              </a:spcAft>
              <a:buClrTx/>
              <a:buNone/>
            </a:pPr>
            <a:endParaRPr lang="en-US" sz="1800" dirty="0">
              <a:solidFill>
                <a:srgbClr val="000000"/>
              </a:solidFill>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4B9C5D70-F0B2-E133-6DF7-AFD7014E25CC}"/>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16</a:t>
            </a:fld>
            <a:endParaRPr lang="en-US" dirty="0"/>
          </a:p>
        </p:txBody>
      </p:sp>
    </p:spTree>
    <p:extLst>
      <p:ext uri="{BB962C8B-B14F-4D97-AF65-F5344CB8AC3E}">
        <p14:creationId xmlns:p14="http://schemas.microsoft.com/office/powerpoint/2010/main" val="327434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0EFA3BA-4015-0783-F062-3C02DB5C9835}"/>
              </a:ext>
            </a:extLst>
          </p:cNvPr>
          <p:cNvSpPr txBox="1">
            <a:spLocks noGrp="1"/>
          </p:cNvSpPr>
          <p:nvPr>
            <p:ph type="title" idx="4294967295"/>
          </p:nvPr>
        </p:nvSpPr>
        <p:spPr>
          <a:xfrm>
            <a:off x="1052053" y="234245"/>
            <a:ext cx="9917648" cy="8637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will my summary statement look like? (3 of 3)</a:t>
            </a:r>
          </a:p>
        </p:txBody>
      </p:sp>
      <p:sp>
        <p:nvSpPr>
          <p:cNvPr id="3" name="Content Placeholder 1">
            <a:extLst>
              <a:ext uri="{FF2B5EF4-FFF2-40B4-BE49-F238E27FC236}">
                <a16:creationId xmlns:a16="http://schemas.microsoft.com/office/drawing/2014/main" id="{9692285C-EAE0-8C98-172C-F35D7C991F0E}"/>
              </a:ext>
            </a:extLst>
          </p:cNvPr>
          <p:cNvSpPr txBox="1">
            <a:spLocks/>
          </p:cNvSpPr>
          <p:nvPr/>
        </p:nvSpPr>
        <p:spPr>
          <a:xfrm>
            <a:off x="636046" y="1250348"/>
            <a:ext cx="10333654" cy="5106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dirty="0">
                <a:solidFill>
                  <a:srgbClr val="000000"/>
                </a:solidFill>
                <a:latin typeface="+mn-lt"/>
                <a:ea typeface="Arial" panose="020B0604020202020204" pitchFamily="34" charset="0"/>
              </a:rPr>
              <a:t>Protections for Human Subjects: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Appropriate</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Vertebrate Animals: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Not Applicable (No Vertebrate Animals)</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Biohazards:</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pPr>
            <a:r>
              <a:rPr lang="en-US" sz="1600" dirty="0">
                <a:solidFill>
                  <a:srgbClr val="000000"/>
                </a:solidFill>
                <a:latin typeface="+mn-lt"/>
                <a:ea typeface="Times New Roman" panose="02020603050405020304" pitchFamily="18" charset="0"/>
              </a:rPr>
              <a:t>Not Applicable (No Biohazards) </a:t>
            </a:r>
          </a:p>
          <a:p>
            <a:pPr marL="0" indent="0">
              <a:spcBef>
                <a:spcPts val="200"/>
              </a:spcBef>
              <a:spcAft>
                <a:spcPts val="480"/>
              </a:spcAft>
              <a:buFont typeface="Arial" panose="020B0604020202020204" pitchFamily="34" charset="0"/>
              <a:buNone/>
            </a:pP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b="1" dirty="0">
                <a:solidFill>
                  <a:srgbClr val="000000"/>
                </a:solidFill>
                <a:latin typeface="+mn-lt"/>
                <a:ea typeface="Times New Roman" panose="02020603050405020304" pitchFamily="18" charset="0"/>
              </a:rPr>
              <a:t>Authentication of Key Biological and/or Chemical Resources:</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Times New Roman" panose="02020603050405020304" pitchFamily="18" charset="0"/>
              </a:rPr>
              <a:t>Appropriate </a:t>
            </a:r>
            <a:endParaRPr lang="en-US" sz="1600" dirty="0">
              <a:latin typeface="+mn-lt"/>
              <a:ea typeface="Times New Roman" panose="02020603050405020304" pitchFamily="18" charset="0"/>
            </a:endParaRPr>
          </a:p>
          <a:p>
            <a:pPr marL="0" indent="0">
              <a:spcBef>
                <a:spcPts val="0"/>
              </a:spcBef>
              <a:buFont typeface="Arial" panose="020B0604020202020204" pitchFamily="34" charset="0"/>
              <a:buNone/>
            </a:pPr>
            <a:r>
              <a:rPr lang="en-US" sz="1600" dirty="0">
                <a:solidFill>
                  <a:srgbClr val="000000"/>
                </a:solidFill>
                <a:latin typeface="+mn-lt"/>
                <a:ea typeface="Times New Roman" panose="02020603050405020304" pitchFamily="18" charset="0"/>
              </a:rPr>
              <a:t> </a:t>
            </a:r>
            <a:endParaRPr lang="en-US" sz="1600" dirty="0">
              <a:latin typeface="+mn-lt"/>
              <a:ea typeface="Times New Roman" panose="02020603050405020304" pitchFamily="18" charset="0"/>
            </a:endParaRPr>
          </a:p>
          <a:p>
            <a:pPr marL="0" indent="0">
              <a:spcBef>
                <a:spcPts val="200"/>
              </a:spcBef>
              <a:spcAft>
                <a:spcPts val="480"/>
              </a:spcAft>
              <a:buFont typeface="Arial" panose="020B0604020202020204" pitchFamily="34" charset="0"/>
              <a:buNone/>
              <a:tabLst>
                <a:tab pos="1838325" algn="l"/>
              </a:tabLst>
            </a:pPr>
            <a:r>
              <a:rPr lang="en-US" sz="1600" b="1" dirty="0">
                <a:solidFill>
                  <a:srgbClr val="000000"/>
                </a:solidFill>
                <a:latin typeface="+mn-lt"/>
                <a:ea typeface="Arial" panose="020B0604020202020204" pitchFamily="34" charset="0"/>
              </a:rPr>
              <a:t>Budget and Period of Support:</a:t>
            </a:r>
            <a:endParaRPr lang="en-US" sz="1600" dirty="0">
              <a:latin typeface="+mn-lt"/>
              <a:ea typeface="Times New Roman" panose="02020603050405020304" pitchFamily="18" charset="0"/>
            </a:endParaRPr>
          </a:p>
          <a:p>
            <a:pPr marL="0" indent="0">
              <a:spcBef>
                <a:spcPts val="200"/>
              </a:spcBef>
              <a:spcAft>
                <a:spcPts val="480"/>
              </a:spcAft>
              <a:buNone/>
            </a:pPr>
            <a:r>
              <a:rPr lang="en-US" sz="1600" dirty="0">
                <a:solidFill>
                  <a:srgbClr val="000000"/>
                </a:solidFill>
                <a:latin typeface="+mn-lt"/>
                <a:ea typeface="Lato" panose="020F0502020204030203" pitchFamily="34" charset="0"/>
                <a:cs typeface="Lato" panose="020F0502020204030203" pitchFamily="34" charset="0"/>
              </a:rPr>
              <a:t>Budget and period of support are appropriate to support the proposed research </a:t>
            </a:r>
            <a:endParaRPr lang="en-US" sz="1600" dirty="0">
              <a:latin typeface="+mn-lt"/>
              <a:ea typeface="Times New Roman" panose="02020603050405020304" pitchFamily="18" charset="0"/>
            </a:endParaRPr>
          </a:p>
        </p:txBody>
      </p:sp>
      <p:sp>
        <p:nvSpPr>
          <p:cNvPr id="2" name="Slide Number Placeholder">
            <a:extLst>
              <a:ext uri="{FF2B5EF4-FFF2-40B4-BE49-F238E27FC236}">
                <a16:creationId xmlns:a16="http://schemas.microsoft.com/office/drawing/2014/main" id="{595FA4E3-FA36-80AC-0161-8E62A64CDADA}"/>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17</a:t>
            </a:fld>
            <a:endParaRPr lang="en-US" dirty="0"/>
          </a:p>
        </p:txBody>
      </p:sp>
    </p:spTree>
    <p:extLst>
      <p:ext uri="{BB962C8B-B14F-4D97-AF65-F5344CB8AC3E}">
        <p14:creationId xmlns:p14="http://schemas.microsoft.com/office/powerpoint/2010/main" val="176571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220FB-69F4-C179-B1FF-600E4E5A1EFC}"/>
              </a:ext>
            </a:extLst>
          </p:cNvPr>
          <p:cNvSpPr>
            <a:spLocks noGrp="1"/>
          </p:cNvSpPr>
          <p:nvPr>
            <p:ph type="title"/>
          </p:nvPr>
        </p:nvSpPr>
        <p:spPr>
          <a:xfrm>
            <a:off x="1067037" y="-89297"/>
            <a:ext cx="10515600" cy="1325563"/>
          </a:xfrm>
        </p:spPr>
        <p:txBody>
          <a:bodyPr>
            <a:normAutofit/>
          </a:bodyPr>
          <a:lstStyle/>
          <a:p>
            <a:r>
              <a:rPr lang="en-US" sz="3600" dirty="0">
                <a:latin typeface="+mn-lt"/>
              </a:rPr>
              <a:t>NIH Will Continue to Monitor Quality of Peer Review</a:t>
            </a:r>
          </a:p>
        </p:txBody>
      </p:sp>
      <p:sp>
        <p:nvSpPr>
          <p:cNvPr id="2" name="Content Placeholder 1">
            <a:extLst>
              <a:ext uri="{FF2B5EF4-FFF2-40B4-BE49-F238E27FC236}">
                <a16:creationId xmlns:a16="http://schemas.microsoft.com/office/drawing/2014/main" id="{42A45C67-3312-D8CE-938B-029D0EFE930C}"/>
              </a:ext>
            </a:extLst>
          </p:cNvPr>
          <p:cNvSpPr>
            <a:spLocks noGrp="1"/>
          </p:cNvSpPr>
          <p:nvPr>
            <p:ph idx="1"/>
          </p:nvPr>
        </p:nvSpPr>
        <p:spPr>
          <a:xfrm>
            <a:off x="721662" y="472297"/>
            <a:ext cx="11206350" cy="1527938"/>
          </a:xfrm>
        </p:spPr>
        <p:txBody>
          <a:bodyPr vert="horz" lIns="91440" tIns="45720" rIns="91440" bIns="45720" rtlCol="0" anchor="t">
            <a:noAutofit/>
          </a:bodyPr>
          <a:lstStyle/>
          <a:p>
            <a:pPr marL="0" indent="0">
              <a:lnSpc>
                <a:spcPct val="100000"/>
              </a:lnSpc>
              <a:buNone/>
            </a:pPr>
            <a:endParaRPr lang="en-US" sz="2000" b="1" dirty="0">
              <a:latin typeface="+mn-lt"/>
            </a:endParaRPr>
          </a:p>
          <a:p>
            <a:pPr marL="228600" lvl="1" indent="0">
              <a:lnSpc>
                <a:spcPct val="100000"/>
              </a:lnSpc>
              <a:spcBef>
                <a:spcPts val="0"/>
              </a:spcBef>
              <a:spcAft>
                <a:spcPts val="600"/>
              </a:spcAft>
              <a:buNone/>
            </a:pPr>
            <a:r>
              <a:rPr lang="en-US" sz="2400" i="1" dirty="0"/>
              <a:t>We expect clearer evaluations of a) the importance of the research b) the rigor and feasibility of the approach, and c) the appropriateness of investigator/environment</a:t>
            </a:r>
            <a:r>
              <a:rPr lang="en-US" sz="2400" dirty="0"/>
              <a:t>.  </a:t>
            </a:r>
          </a:p>
          <a:p>
            <a:pPr marL="228600" lvl="1" indent="0">
              <a:lnSpc>
                <a:spcPct val="100000"/>
              </a:lnSpc>
              <a:spcBef>
                <a:spcPts val="0"/>
              </a:spcBef>
              <a:spcAft>
                <a:spcPts val="600"/>
              </a:spcAft>
              <a:buNone/>
            </a:pPr>
            <a:endParaRPr lang="en-US" sz="1900" dirty="0">
              <a:latin typeface="+mn-lt"/>
            </a:endParaRPr>
          </a:p>
          <a:p>
            <a:pPr marL="228600" lvl="1" indent="0">
              <a:lnSpc>
                <a:spcPct val="100000"/>
              </a:lnSpc>
              <a:spcBef>
                <a:spcPts val="0"/>
              </a:spcBef>
              <a:spcAft>
                <a:spcPts val="600"/>
              </a:spcAft>
              <a:buNone/>
            </a:pPr>
            <a:r>
              <a:rPr lang="en-US" sz="2400" dirty="0">
                <a:latin typeface="+mn-lt"/>
              </a:rPr>
              <a:t>SROs and leadership will continue to:</a:t>
            </a:r>
          </a:p>
          <a:p>
            <a:pPr lvl="1" indent="-457200">
              <a:lnSpc>
                <a:spcPct val="100000"/>
              </a:lnSpc>
              <a:spcBef>
                <a:spcPts val="0"/>
              </a:spcBef>
              <a:spcAft>
                <a:spcPts val="600"/>
              </a:spcAft>
            </a:pPr>
            <a:r>
              <a:rPr lang="en-US" sz="2200" dirty="0">
                <a:latin typeface="+mn-lt"/>
              </a:rPr>
              <a:t>Monitor critiques and meeting discussions. Trends, positive or negative, are discussed and problems addressed promptly.</a:t>
            </a:r>
          </a:p>
          <a:p>
            <a:pPr lvl="1" indent="-457200">
              <a:lnSpc>
                <a:spcPct val="100000"/>
              </a:lnSpc>
              <a:spcBef>
                <a:spcPts val="0"/>
              </a:spcBef>
              <a:spcAft>
                <a:spcPts val="600"/>
              </a:spcAft>
            </a:pPr>
            <a:r>
              <a:rPr lang="en-US" sz="2200" dirty="0">
                <a:latin typeface="+mn-lt"/>
              </a:rPr>
              <a:t>Monitor and benchmark scoring distributions against an extensive database.</a:t>
            </a:r>
          </a:p>
          <a:p>
            <a:pPr lvl="1" indent="-457200">
              <a:lnSpc>
                <a:spcPct val="100000"/>
              </a:lnSpc>
              <a:spcBef>
                <a:spcPts val="0"/>
              </a:spcBef>
              <a:spcAft>
                <a:spcPts val="600"/>
              </a:spcAft>
            </a:pPr>
            <a:r>
              <a:rPr lang="en-US" sz="2200" dirty="0">
                <a:latin typeface="+mn-lt"/>
              </a:rPr>
              <a:t>Monitor reports of bias from reviewers/applicants.</a:t>
            </a:r>
          </a:p>
          <a:p>
            <a:pPr lvl="1" indent="-457200">
              <a:lnSpc>
                <a:spcPct val="100000"/>
              </a:lnSpc>
              <a:spcBef>
                <a:spcPts val="0"/>
              </a:spcBef>
              <a:spcAft>
                <a:spcPts val="600"/>
              </a:spcAft>
            </a:pPr>
            <a:r>
              <a:rPr lang="en-US" sz="2200" dirty="0">
                <a:latin typeface="+mn-lt"/>
              </a:rPr>
              <a:t>Survey reviewers and NIH staff regarding perceived quality of review and review experience, benchmarked against previous survey data.  </a:t>
            </a:r>
          </a:p>
          <a:p>
            <a:pPr lvl="1" indent="-457200">
              <a:lnSpc>
                <a:spcPct val="100000"/>
              </a:lnSpc>
              <a:spcBef>
                <a:spcPts val="0"/>
              </a:spcBef>
              <a:spcAft>
                <a:spcPts val="600"/>
              </a:spcAft>
            </a:pPr>
            <a:r>
              <a:rPr lang="en-US" sz="2200" dirty="0">
                <a:latin typeface="+mn-lt"/>
              </a:rPr>
              <a:t>Engage with the applicant community for feedback</a:t>
            </a:r>
          </a:p>
          <a:p>
            <a:pPr lvl="1" indent="-457200">
              <a:lnSpc>
                <a:spcPct val="100000"/>
              </a:lnSpc>
              <a:spcBef>
                <a:spcPts val="0"/>
              </a:spcBef>
              <a:spcAft>
                <a:spcPts val="600"/>
              </a:spcAft>
            </a:pPr>
            <a:endParaRPr lang="en-US" sz="1900" dirty="0">
              <a:latin typeface="+mn-lt"/>
            </a:endParaRPr>
          </a:p>
          <a:p>
            <a:pPr marL="228600" lvl="1" indent="0">
              <a:lnSpc>
                <a:spcPct val="100000"/>
              </a:lnSpc>
              <a:spcBef>
                <a:spcPts val="0"/>
              </a:spcBef>
              <a:spcAft>
                <a:spcPts val="600"/>
              </a:spcAft>
              <a:buNone/>
            </a:pPr>
            <a:r>
              <a:rPr lang="en-US" sz="1900" dirty="0">
                <a:latin typeface="+mn-lt"/>
              </a:rPr>
              <a:t>Note: NIH is committed to improving review on multiple fronts including addressing reputational bias (e.g.</a:t>
            </a: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900" b="0" i="0" u="none" strike="noStrike" kern="1200" cap="none" spc="0" normalizeH="0" baseline="0" noProof="0" dirty="0">
                <a:ln>
                  <a:noFill/>
                </a:ln>
                <a:solidFill>
                  <a:prstClr val="black"/>
                </a:solidFill>
                <a:effectLst/>
                <a:uLnTx/>
                <a:uFillTx/>
                <a:latin typeface="+mn-lt"/>
                <a:ea typeface="+mn-ea"/>
                <a:cs typeface="+mn-cs"/>
                <a:hlinkClick r:id="rId3"/>
              </a:rPr>
              <a:t>CSR Initiatives to Address Bias in Peer Review</a:t>
            </a:r>
            <a:r>
              <a:rPr lang="en-US" sz="1900" dirty="0">
                <a:solidFill>
                  <a:prstClr val="black"/>
                </a:solidFill>
                <a:latin typeface="+mn-lt"/>
                <a:ea typeface="+mn-ea"/>
                <a:cs typeface="+mn-cs"/>
              </a:rPr>
              <a:t>)</a:t>
            </a:r>
            <a:r>
              <a:rPr lang="en-US" sz="1900" dirty="0">
                <a:latin typeface="+mn-lt"/>
              </a:rPr>
              <a:t>.   Positive changes in the range of institutions or investigators that receive funding, for example, need to be taken in context of these other efforts</a:t>
            </a:r>
            <a:r>
              <a:rPr lang="en-US" dirty="0">
                <a:latin typeface="+mn-lt"/>
              </a:rPr>
              <a:t>.</a:t>
            </a:r>
          </a:p>
        </p:txBody>
      </p:sp>
      <p:sp>
        <p:nvSpPr>
          <p:cNvPr id="5" name="Content Placeholder 1" descr="SROs and leadership will continue to:&#10;Monitor critiques and meeting discussions. Trends, positive or negative, are discussed and problems addressed promptly.&#10;Monitor and benchmark scoring distributions against an extensive database.&#10;Monitor reports of bias from reviewers/applicants.&#10;Survey reviewers and NIH staff regarding perceived quality of review and review experience, benchmarked against previous survey data.  &#10;Engage with the applicant community for feedback&#10;">
            <a:extLst>
              <a:ext uri="{FF2B5EF4-FFF2-40B4-BE49-F238E27FC236}">
                <a16:creationId xmlns:a16="http://schemas.microsoft.com/office/drawing/2014/main" id="{0369A1FC-2DB1-AC8F-77A0-222E23C83059}"/>
              </a:ext>
            </a:extLst>
          </p:cNvPr>
          <p:cNvSpPr txBox="1">
            <a:spLocks/>
          </p:cNvSpPr>
          <p:nvPr/>
        </p:nvSpPr>
        <p:spPr>
          <a:xfrm>
            <a:off x="792480" y="2000236"/>
            <a:ext cx="10979532" cy="32724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000" b="1" dirty="0">
              <a:latin typeface="+mn-lt"/>
            </a:endParaRPr>
          </a:p>
          <a:p>
            <a:pPr lvl="1" indent="-457200">
              <a:lnSpc>
                <a:spcPct val="100000"/>
              </a:lnSpc>
              <a:spcBef>
                <a:spcPts val="0"/>
              </a:spcBef>
              <a:spcAft>
                <a:spcPts val="600"/>
              </a:spcAft>
            </a:pPr>
            <a:endParaRPr lang="en-US" dirty="0">
              <a:latin typeface="+mn-lt"/>
            </a:endParaRPr>
          </a:p>
        </p:txBody>
      </p:sp>
      <p:sp>
        <p:nvSpPr>
          <p:cNvPr id="7" name="Content Placeholder 1" descr="Note: NIH is committed to improving review on multiple fronts including addressing reputational bias (e.g. CSR Initiatives to Address Bias in Peer Review).   Positive changes in the range of institutions or investigators that receive funding, for example, need to be taken in context of these other efforts.&#10;">
            <a:extLst>
              <a:ext uri="{FF2B5EF4-FFF2-40B4-BE49-F238E27FC236}">
                <a16:creationId xmlns:a16="http://schemas.microsoft.com/office/drawing/2014/main" id="{A7C63A54-44E1-7976-7D60-061C9D726D49}"/>
              </a:ext>
            </a:extLst>
          </p:cNvPr>
          <p:cNvSpPr txBox="1">
            <a:spLocks/>
          </p:cNvSpPr>
          <p:nvPr/>
        </p:nvSpPr>
        <p:spPr>
          <a:xfrm>
            <a:off x="565663" y="5438897"/>
            <a:ext cx="11362348" cy="9468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000" b="1" dirty="0">
              <a:latin typeface="+mn-lt"/>
            </a:endParaRPr>
          </a:p>
          <a:p>
            <a:pPr lvl="1" indent="-457200">
              <a:lnSpc>
                <a:spcPct val="100000"/>
              </a:lnSpc>
              <a:spcBef>
                <a:spcPts val="0"/>
              </a:spcBef>
              <a:spcAft>
                <a:spcPts val="600"/>
              </a:spcAft>
            </a:pPr>
            <a:endParaRPr lang="en-US" dirty="0">
              <a:latin typeface="+mn-lt"/>
            </a:endParaRPr>
          </a:p>
        </p:txBody>
      </p:sp>
      <p:sp>
        <p:nvSpPr>
          <p:cNvPr id="6" name="Slide Number Placeholder">
            <a:extLst>
              <a:ext uri="{FF2B5EF4-FFF2-40B4-BE49-F238E27FC236}">
                <a16:creationId xmlns:a16="http://schemas.microsoft.com/office/drawing/2014/main" id="{749D71CD-B70F-7433-AFAC-DED7F8A2B466}"/>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18</a:t>
            </a:fld>
            <a:endParaRPr lang="en-US" dirty="0"/>
          </a:p>
        </p:txBody>
      </p:sp>
    </p:spTree>
    <p:extLst>
      <p:ext uri="{BB962C8B-B14F-4D97-AF65-F5344CB8AC3E}">
        <p14:creationId xmlns:p14="http://schemas.microsoft.com/office/powerpoint/2010/main" val="118477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220FB-69F4-C179-B1FF-600E4E5A1EFC}"/>
              </a:ext>
            </a:extLst>
          </p:cNvPr>
          <p:cNvSpPr>
            <a:spLocks noGrp="1"/>
          </p:cNvSpPr>
          <p:nvPr>
            <p:ph type="title"/>
          </p:nvPr>
        </p:nvSpPr>
        <p:spPr>
          <a:xfrm>
            <a:off x="838200" y="72761"/>
            <a:ext cx="10515600" cy="645114"/>
          </a:xfrm>
        </p:spPr>
        <p:txBody>
          <a:bodyPr>
            <a:noAutofit/>
          </a:bodyPr>
          <a:lstStyle/>
          <a:p>
            <a:pPr algn="ctr"/>
            <a:r>
              <a:rPr lang="en-US" sz="3600" dirty="0">
                <a:solidFill>
                  <a:schemeClr val="tx1"/>
                </a:solidFill>
              </a:rPr>
              <a:t>Next Steps: Between Now and January 2025</a:t>
            </a:r>
          </a:p>
        </p:txBody>
      </p:sp>
      <p:sp>
        <p:nvSpPr>
          <p:cNvPr id="8" name="Content Placeholder 7">
            <a:extLst>
              <a:ext uri="{FF2B5EF4-FFF2-40B4-BE49-F238E27FC236}">
                <a16:creationId xmlns:a16="http://schemas.microsoft.com/office/drawing/2014/main" id="{AA985182-C4A3-D709-45E5-CC8207184F0D}"/>
              </a:ext>
            </a:extLst>
          </p:cNvPr>
          <p:cNvSpPr>
            <a:spLocks noGrp="1"/>
          </p:cNvSpPr>
          <p:nvPr>
            <p:ph idx="1"/>
          </p:nvPr>
        </p:nvSpPr>
        <p:spPr>
          <a:xfrm>
            <a:off x="3090165" y="1280535"/>
            <a:ext cx="5401141" cy="4351338"/>
          </a:xfrm>
        </p:spPr>
        <p:txBody>
          <a:bodyPr/>
          <a:lstStyle/>
          <a:p>
            <a:pPr marL="0" indent="0">
              <a:lnSpc>
                <a:spcPct val="100000"/>
              </a:lnSpc>
              <a:buNone/>
            </a:pPr>
            <a:r>
              <a:rPr lang="en-US" sz="2800" b="1" dirty="0">
                <a:solidFill>
                  <a:schemeClr val="tx1"/>
                </a:solidFill>
                <a:latin typeface="+mn-lt"/>
              </a:rPr>
              <a:t>Over the next year:</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Changes to NIH systems</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Developing training resources</a:t>
            </a:r>
          </a:p>
          <a:p>
            <a:pPr lvl="1" indent="-457200">
              <a:lnSpc>
                <a:spcPct val="100000"/>
              </a:lnSpc>
              <a:spcBef>
                <a:spcPts val="600"/>
              </a:spcBef>
              <a:buClr>
                <a:srgbClr val="7A9937"/>
              </a:buClr>
              <a:buFont typeface="Arial" panose="020B0604020202020204" pitchFamily="34" charset="0"/>
              <a:buChar char="•"/>
            </a:pPr>
            <a:r>
              <a:rPr lang="en-US" sz="2800" dirty="0">
                <a:solidFill>
                  <a:schemeClr val="tx1"/>
                </a:solidFill>
                <a:latin typeface="+mn-lt"/>
              </a:rPr>
              <a:t>Updating and publishing funding opportunities</a:t>
            </a:r>
          </a:p>
          <a:p>
            <a:endParaRPr lang="en-US" dirty="0"/>
          </a:p>
        </p:txBody>
      </p:sp>
      <p:sp>
        <p:nvSpPr>
          <p:cNvPr id="4" name="TextBox 3">
            <a:extLst>
              <a:ext uri="{FF2B5EF4-FFF2-40B4-BE49-F238E27FC236}">
                <a16:creationId xmlns:a16="http://schemas.microsoft.com/office/drawing/2014/main" id="{74DDE899-0E4B-EC1D-4FEF-6273D01308A0}"/>
              </a:ext>
            </a:extLst>
          </p:cNvPr>
          <p:cNvSpPr txBox="1"/>
          <p:nvPr/>
        </p:nvSpPr>
        <p:spPr>
          <a:xfrm>
            <a:off x="200991" y="4740934"/>
            <a:ext cx="12090400" cy="892552"/>
          </a:xfrm>
          <a:prstGeom prst="rect">
            <a:avLst/>
          </a:prstGeom>
          <a:noFill/>
        </p:spPr>
        <p:txBody>
          <a:bodyPr wrap="square" rtlCol="0">
            <a:spAutoFit/>
          </a:bodyPr>
          <a:lstStyle/>
          <a:p>
            <a:r>
              <a:rPr lang="en-US" sz="2400" b="1" dirty="0">
                <a:solidFill>
                  <a:srgbClr val="0F7FC9"/>
                </a:solidFill>
                <a:ea typeface="Open Sans Light"/>
                <a:cs typeface="Open Sans Light"/>
              </a:rPr>
              <a:t>Lots of training/outreach to socialize the change for reviewers, chairs, applicants, staff</a:t>
            </a:r>
          </a:p>
          <a:p>
            <a:endParaRPr lang="en-US" sz="2800" b="1" dirty="0"/>
          </a:p>
        </p:txBody>
      </p:sp>
      <p:sp>
        <p:nvSpPr>
          <p:cNvPr id="6" name="Slide Number Placeholder">
            <a:extLst>
              <a:ext uri="{FF2B5EF4-FFF2-40B4-BE49-F238E27FC236}">
                <a16:creationId xmlns:a16="http://schemas.microsoft.com/office/drawing/2014/main" id="{749D71CD-B70F-7433-AFAC-DED7F8A2B466}"/>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19</a:t>
            </a:fld>
            <a:endParaRPr lang="en-US" dirty="0"/>
          </a:p>
        </p:txBody>
      </p:sp>
    </p:spTree>
    <p:extLst>
      <p:ext uri="{BB962C8B-B14F-4D97-AF65-F5344CB8AC3E}">
        <p14:creationId xmlns:p14="http://schemas.microsoft.com/office/powerpoint/2010/main" val="238525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4189B-4982-76B7-F1BD-977697E73AEE}"/>
              </a:ext>
            </a:extLst>
          </p:cNvPr>
          <p:cNvSpPr>
            <a:spLocks noGrp="1"/>
          </p:cNvSpPr>
          <p:nvPr>
            <p:ph type="title"/>
          </p:nvPr>
        </p:nvSpPr>
        <p:spPr>
          <a:xfrm>
            <a:off x="883920" y="984"/>
            <a:ext cx="10515600" cy="1325563"/>
          </a:xfrm>
        </p:spPr>
        <p:txBody>
          <a:bodyPr/>
          <a:lstStyle/>
          <a:p>
            <a:pPr algn="ctr"/>
            <a:r>
              <a:rPr lang="en-US" dirty="0">
                <a:latin typeface="+mn-lt"/>
              </a:rPr>
              <a:t>Peer Review at NIH</a:t>
            </a:r>
          </a:p>
        </p:txBody>
      </p:sp>
      <p:sp>
        <p:nvSpPr>
          <p:cNvPr id="6" name="Freeform 1">
            <a:extLst>
              <a:ext uri="{FF2B5EF4-FFF2-40B4-BE49-F238E27FC236}">
                <a16:creationId xmlns:a16="http://schemas.microsoft.com/office/drawing/2014/main" id="{DB8341EE-D8E5-3C0D-7CC9-0AD4B0669649}"/>
              </a:ext>
              <a:ext uri="{C183D7F6-B498-43B3-948B-1728B52AA6E4}">
                <adec:decorative xmlns:adec="http://schemas.microsoft.com/office/drawing/2017/decorative" val="1"/>
              </a:ext>
            </a:extLst>
          </p:cNvPr>
          <p:cNvSpPr>
            <a:spLocks noChangeArrowheads="1"/>
          </p:cNvSpPr>
          <p:nvPr/>
        </p:nvSpPr>
        <p:spPr bwMode="auto">
          <a:xfrm>
            <a:off x="2053423" y="1293901"/>
            <a:ext cx="4236067" cy="1582318"/>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0070C0"/>
          </a:solidFill>
          <a:ln>
            <a:noFill/>
          </a:ln>
          <a:effectLst/>
        </p:spPr>
        <p:txBody>
          <a:bodyPr wrap="none" lIns="137165" tIns="68582" rIns="137165" bIns="68582" anchor="ctr"/>
          <a:lstStyle/>
          <a:p>
            <a:pPr defTabSz="685800"/>
            <a:endParaRPr lang="en-US" sz="1580" dirty="0">
              <a:solidFill>
                <a:prstClr val="black"/>
              </a:solidFill>
              <a:latin typeface="Raleway Light"/>
            </a:endParaRPr>
          </a:p>
        </p:txBody>
      </p:sp>
      <p:sp>
        <p:nvSpPr>
          <p:cNvPr id="10" name="Oval 9">
            <a:extLst>
              <a:ext uri="{FF2B5EF4-FFF2-40B4-BE49-F238E27FC236}">
                <a16:creationId xmlns:a16="http://schemas.microsoft.com/office/drawing/2014/main" id="{417B6901-B09D-03C3-92EF-28CCFEB91B55}"/>
              </a:ext>
              <a:ext uri="{C183D7F6-B498-43B3-948B-1728B52AA6E4}">
                <adec:decorative xmlns:adec="http://schemas.microsoft.com/office/drawing/2017/decorative" val="1"/>
              </a:ext>
            </a:extLst>
          </p:cNvPr>
          <p:cNvSpPr/>
          <p:nvPr/>
        </p:nvSpPr>
        <p:spPr>
          <a:xfrm>
            <a:off x="4005501" y="1373896"/>
            <a:ext cx="431825" cy="398422"/>
          </a:xfrm>
          <a:prstGeom prst="ellipse">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rPr>
              <a:t>1</a:t>
            </a:r>
            <a:endParaRPr kumimoji="0" lang="en-IN" sz="105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1855B33-B0AB-7B78-44C3-F5B502DA1377}"/>
              </a:ext>
            </a:extLst>
          </p:cNvPr>
          <p:cNvSpPr txBox="1"/>
          <p:nvPr/>
        </p:nvSpPr>
        <p:spPr>
          <a:xfrm>
            <a:off x="2760209" y="1772318"/>
            <a:ext cx="2864301" cy="1088766"/>
          </a:xfrm>
          <a:prstGeom prst="rect">
            <a:avLst/>
          </a:prstGeom>
          <a:noFill/>
        </p:spPr>
        <p:txBody>
          <a:bodyPr wrap="square" lIns="102876" tIns="51438" rIns="102876" bIns="51438" rtlCol="0">
            <a:spAutoFit/>
          </a:bodyPr>
          <a:lstStyle/>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First Level of Review</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By scientific peers in a standing or special emphasis panel</a:t>
            </a:r>
          </a:p>
        </p:txBody>
      </p:sp>
      <p:sp>
        <p:nvSpPr>
          <p:cNvPr id="12" name="TextBox 11">
            <a:extLst>
              <a:ext uri="{FF2B5EF4-FFF2-40B4-BE49-F238E27FC236}">
                <a16:creationId xmlns:a16="http://schemas.microsoft.com/office/drawing/2014/main" id="{4B06915C-461A-F243-B433-454ECC3D3B3A}"/>
              </a:ext>
            </a:extLst>
          </p:cNvPr>
          <p:cNvSpPr txBox="1"/>
          <p:nvPr/>
        </p:nvSpPr>
        <p:spPr bwMode="auto">
          <a:xfrm>
            <a:off x="2393345" y="2926466"/>
            <a:ext cx="2949210" cy="557158"/>
          </a:xfrm>
          <a:prstGeom prst="rect">
            <a:avLst/>
          </a:prstGeom>
          <a:noFill/>
          <a:ln>
            <a:noFill/>
          </a:ln>
        </p:spPr>
        <p:txBody>
          <a:bodyPr wrap="square" lIns="64075" tIns="32045" rIns="64075" bIns="32045" rtlCol="0">
            <a:spAutoFit/>
          </a:bodyPr>
          <a:lstStyle/>
          <a:p>
            <a:pPr defTabSz="685800">
              <a:spcBef>
                <a:spcPct val="50000"/>
              </a:spcBef>
            </a:pPr>
            <a:r>
              <a:rPr lang="en-US" sz="1600" dirty="0">
                <a:solidFill>
                  <a:prstClr val="black"/>
                </a:solidFill>
                <a:latin typeface="Lato" panose="020F0502020204030203" pitchFamily="34" charset="0"/>
                <a:ea typeface="Lato" panose="020F0502020204030203" pitchFamily="34" charset="0"/>
                <a:cs typeface="Lato" panose="020F0502020204030203" pitchFamily="34" charset="0"/>
              </a:rPr>
              <a:t>Evaluation of scientific and technical merit (overall impact)</a:t>
            </a:r>
          </a:p>
        </p:txBody>
      </p:sp>
      <p:sp>
        <p:nvSpPr>
          <p:cNvPr id="7" name="Freeform 2">
            <a:extLst>
              <a:ext uri="{FF2B5EF4-FFF2-40B4-BE49-F238E27FC236}">
                <a16:creationId xmlns:a16="http://schemas.microsoft.com/office/drawing/2014/main" id="{0DDE2D97-FB73-1034-0FFF-E9AF46A18387}"/>
              </a:ext>
              <a:ext uri="{C183D7F6-B498-43B3-948B-1728B52AA6E4}">
                <adec:decorative xmlns:adec="http://schemas.microsoft.com/office/drawing/2017/decorative" val="1"/>
              </a:ext>
            </a:extLst>
          </p:cNvPr>
          <p:cNvSpPr>
            <a:spLocks noChangeArrowheads="1"/>
          </p:cNvSpPr>
          <p:nvPr/>
        </p:nvSpPr>
        <p:spPr bwMode="auto">
          <a:xfrm>
            <a:off x="5624510" y="1290943"/>
            <a:ext cx="4236067" cy="1582318"/>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1">
              <a:lumMod val="50000"/>
            </a:schemeClr>
          </a:solidFill>
          <a:ln>
            <a:noFill/>
          </a:ln>
          <a:effectLst/>
        </p:spPr>
        <p:txBody>
          <a:bodyPr wrap="none" lIns="137165" tIns="68582" rIns="137165" bIns="68582" anchor="ctr"/>
          <a:lstStyle/>
          <a:p>
            <a:pPr defTabSz="685800"/>
            <a:endParaRPr lang="en-US" sz="1580" dirty="0">
              <a:solidFill>
                <a:prstClr val="black"/>
              </a:solidFill>
              <a:latin typeface="Raleway Light"/>
            </a:endParaRPr>
          </a:p>
        </p:txBody>
      </p:sp>
      <p:sp>
        <p:nvSpPr>
          <p:cNvPr id="11" name="Oval 10">
            <a:extLst>
              <a:ext uri="{FF2B5EF4-FFF2-40B4-BE49-F238E27FC236}">
                <a16:creationId xmlns:a16="http://schemas.microsoft.com/office/drawing/2014/main" id="{6A6CF8EB-3028-EEAC-76F4-9312B9562CB8}"/>
              </a:ext>
              <a:ext uri="{C183D7F6-B498-43B3-948B-1728B52AA6E4}">
                <adec:decorative xmlns:adec="http://schemas.microsoft.com/office/drawing/2017/decorative" val="1"/>
              </a:ext>
            </a:extLst>
          </p:cNvPr>
          <p:cNvSpPr/>
          <p:nvPr/>
        </p:nvSpPr>
        <p:spPr>
          <a:xfrm>
            <a:off x="7547055" y="1408421"/>
            <a:ext cx="431825" cy="398422"/>
          </a:xfrm>
          <a:prstGeom prst="ellipse">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rPr>
              <a:t>2</a:t>
            </a:r>
            <a:endParaRPr kumimoji="0" lang="en-IN" sz="1050" b="1" i="0" u="none" strike="noStrike" kern="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AFD8560B-97C4-7B40-D5FA-B54C3CC39EC0}"/>
              </a:ext>
            </a:extLst>
          </p:cNvPr>
          <p:cNvSpPr txBox="1"/>
          <p:nvPr/>
        </p:nvSpPr>
        <p:spPr>
          <a:xfrm>
            <a:off x="6431645" y="1836221"/>
            <a:ext cx="2594936" cy="842544"/>
          </a:xfrm>
          <a:prstGeom prst="rect">
            <a:avLst/>
          </a:prstGeom>
          <a:noFill/>
        </p:spPr>
        <p:txBody>
          <a:bodyPr wrap="square" lIns="102876" tIns="51438" rIns="102876" bIns="51438" rtlCol="0">
            <a:spAutoFit/>
          </a:bodyPr>
          <a:lstStyle/>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Second Level of Review</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Advisory Council </a:t>
            </a:r>
          </a:p>
          <a:p>
            <a:pPr algn="ctr" defTabSz="685800"/>
            <a:r>
              <a:rPr lang="en-US" sz="1600" dirty="0">
                <a:solidFill>
                  <a:prstClr val="white"/>
                </a:solidFill>
                <a:latin typeface="Lato" panose="020F0502020204030203" pitchFamily="34" charset="0"/>
                <a:ea typeface="Lato" panose="020F0502020204030203" pitchFamily="34" charset="0"/>
                <a:cs typeface="Lato" panose="020F0502020204030203" pitchFamily="34" charset="0"/>
              </a:rPr>
              <a:t>(Institute/Center)</a:t>
            </a:r>
          </a:p>
        </p:txBody>
      </p:sp>
      <p:sp>
        <p:nvSpPr>
          <p:cNvPr id="13" name="TextBox 12">
            <a:extLst>
              <a:ext uri="{FF2B5EF4-FFF2-40B4-BE49-F238E27FC236}">
                <a16:creationId xmlns:a16="http://schemas.microsoft.com/office/drawing/2014/main" id="{7A416C62-E0FA-21EA-59BD-CF20D5EB2D4F}"/>
              </a:ext>
            </a:extLst>
          </p:cNvPr>
          <p:cNvSpPr txBox="1"/>
          <p:nvPr/>
        </p:nvSpPr>
        <p:spPr bwMode="auto">
          <a:xfrm>
            <a:off x="5724555" y="2895436"/>
            <a:ext cx="3645000" cy="803380"/>
          </a:xfrm>
          <a:prstGeom prst="rect">
            <a:avLst/>
          </a:prstGeom>
          <a:noFill/>
          <a:ln>
            <a:noFill/>
          </a:ln>
        </p:spPr>
        <p:txBody>
          <a:bodyPr wrap="square" lIns="64075" tIns="32045" rIns="64075" bIns="32045" rtlCol="0">
            <a:spAutoFit/>
          </a:bodyPr>
          <a:lstStyle/>
          <a:p>
            <a:pPr defTabSz="685800">
              <a:spcBef>
                <a:spcPct val="50000"/>
              </a:spcBef>
            </a:pPr>
            <a:r>
              <a:rPr lang="en-US" sz="1600" dirty="0">
                <a:solidFill>
                  <a:prstClr val="black"/>
                </a:solidFill>
                <a:latin typeface="Lato" panose="020F0502020204030203" pitchFamily="34" charset="0"/>
                <a:ea typeface="Lato" panose="020F0502020204030203" pitchFamily="34" charset="0"/>
                <a:cs typeface="Lato" panose="020F0502020204030203" pitchFamily="34" charset="0"/>
              </a:rPr>
              <a:t>Recommendation for funding, based on scientific merit, programmatic priorities, administrative considerations</a:t>
            </a:r>
          </a:p>
        </p:txBody>
      </p:sp>
      <p:sp>
        <p:nvSpPr>
          <p:cNvPr id="2" name="Content Placeholder 1">
            <a:extLst>
              <a:ext uri="{FF2B5EF4-FFF2-40B4-BE49-F238E27FC236}">
                <a16:creationId xmlns:a16="http://schemas.microsoft.com/office/drawing/2014/main" id="{10E6DA08-29C1-F4C6-84BC-93388C3F8DF1}"/>
              </a:ext>
            </a:extLst>
          </p:cNvPr>
          <p:cNvSpPr>
            <a:spLocks noGrp="1"/>
          </p:cNvSpPr>
          <p:nvPr>
            <p:ph idx="1"/>
          </p:nvPr>
        </p:nvSpPr>
        <p:spPr>
          <a:xfrm>
            <a:off x="1031690" y="3638693"/>
            <a:ext cx="10515600" cy="1974540"/>
          </a:xfrm>
        </p:spPr>
        <p:txBody>
          <a:bodyPr vert="horz" lIns="91440" tIns="45720" rIns="91440" bIns="45720" rtlCol="0" anchor="t">
            <a:noAutofit/>
          </a:bodyPr>
          <a:lstStyle/>
          <a:p>
            <a:pPr marL="0" indent="0">
              <a:lnSpc>
                <a:spcPct val="100000"/>
              </a:lnSpc>
              <a:spcBef>
                <a:spcPts val="600"/>
              </a:spcBef>
              <a:spcAft>
                <a:spcPts val="1200"/>
              </a:spcAft>
              <a:buNone/>
            </a:pPr>
            <a:r>
              <a:rPr lang="en-US" i="1" dirty="0">
                <a:latin typeface="+mn-lt"/>
                <a:ea typeface="Open Sans Light"/>
                <a:cs typeface="Open Sans Light"/>
              </a:rPr>
              <a:t>The Simplified Review Framework will improve how peer reviewers evaluate research project grants.</a:t>
            </a:r>
            <a:endParaRPr lang="en-US" i="1" dirty="0">
              <a:latin typeface="+mn-lt"/>
            </a:endParaRPr>
          </a:p>
          <a:p>
            <a:pPr>
              <a:lnSpc>
                <a:spcPct val="100000"/>
              </a:lnSpc>
              <a:spcBef>
                <a:spcPts val="600"/>
              </a:spcBef>
            </a:pPr>
            <a:r>
              <a:rPr lang="en-US" dirty="0">
                <a:latin typeface="+mn-lt"/>
                <a:ea typeface="Open Sans Light"/>
                <a:cs typeface="Open Sans Light"/>
              </a:rPr>
              <a:t>Scope:  *Most RPGs (e.g., R01, R21 etc.) </a:t>
            </a:r>
          </a:p>
          <a:p>
            <a:pPr>
              <a:lnSpc>
                <a:spcPct val="100000"/>
              </a:lnSpc>
              <a:spcBef>
                <a:spcPts val="600"/>
              </a:spcBef>
            </a:pPr>
            <a:r>
              <a:rPr lang="en-US" dirty="0">
                <a:latin typeface="+mn-lt"/>
                <a:ea typeface="Open Sans Light"/>
                <a:cs typeface="Open Sans Light"/>
              </a:rPr>
              <a:t>In effect for applications received </a:t>
            </a:r>
            <a:r>
              <a:rPr lang="en-US" b="1" dirty="0">
                <a:latin typeface="+mn-lt"/>
                <a:ea typeface="Open Sans Light"/>
                <a:cs typeface="Open Sans Light"/>
              </a:rPr>
              <a:t>on or after January 25, 2025</a:t>
            </a:r>
          </a:p>
        </p:txBody>
      </p:sp>
      <p:pic>
        <p:nvPicPr>
          <p:cNvPr id="5" name="Picture 4" descr="List of RPGs included: DPl, DP2, DP3,DP4, DPS, R01,R03, R15,R16, R21,R33, R34,R36, R61,RC1, RC2,RC4, RF1,RL1,RL2, U01,U34,U3R, UAS,&#10;UCl, UC2, UC4, UFl, UG3, UH2, UH3, UHS, (including the following phased awards: R21/R33, UH2/UH3, UG3/UH3, R61/R33)">
            <a:extLst>
              <a:ext uri="{FF2B5EF4-FFF2-40B4-BE49-F238E27FC236}">
                <a16:creationId xmlns:a16="http://schemas.microsoft.com/office/drawing/2014/main" id="{B07BA1AB-04F4-378D-E9CF-EC21A523B039}"/>
              </a:ext>
            </a:extLst>
          </p:cNvPr>
          <p:cNvPicPr>
            <a:picLocks noChangeAspect="1"/>
          </p:cNvPicPr>
          <p:nvPr/>
        </p:nvPicPr>
        <p:blipFill>
          <a:blip r:embed="rId3"/>
          <a:stretch>
            <a:fillRect/>
          </a:stretch>
        </p:blipFill>
        <p:spPr>
          <a:xfrm>
            <a:off x="372298" y="5616191"/>
            <a:ext cx="12118693" cy="789541"/>
          </a:xfrm>
          <a:prstGeom prst="rect">
            <a:avLst/>
          </a:prstGeom>
        </p:spPr>
      </p:pic>
      <p:sp>
        <p:nvSpPr>
          <p:cNvPr id="4" name="Slide Number Placeholder">
            <a:extLst>
              <a:ext uri="{FF2B5EF4-FFF2-40B4-BE49-F238E27FC236}">
                <a16:creationId xmlns:a16="http://schemas.microsoft.com/office/drawing/2014/main" id="{B1EC6964-3B2D-61D4-DDFE-CEB775468EA4}"/>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a:t>
            </a:fld>
            <a:endParaRPr lang="en-US" dirty="0"/>
          </a:p>
        </p:txBody>
      </p:sp>
    </p:spTree>
    <p:extLst>
      <p:ext uri="{BB962C8B-B14F-4D97-AF65-F5344CB8AC3E}">
        <p14:creationId xmlns:p14="http://schemas.microsoft.com/office/powerpoint/2010/main" val="42165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4B88423-6825-E0FB-163D-2F330FDA9009}"/>
              </a:ext>
            </a:extLst>
          </p:cNvPr>
          <p:cNvSpPr>
            <a:spLocks noGrp="1"/>
          </p:cNvSpPr>
          <p:nvPr>
            <p:ph type="title"/>
          </p:nvPr>
        </p:nvSpPr>
        <p:spPr>
          <a:xfrm>
            <a:off x="493889" y="383911"/>
            <a:ext cx="5269913" cy="1311325"/>
          </a:xfrm>
        </p:spPr>
        <p:txBody>
          <a:bodyPr/>
          <a:lstStyle/>
          <a:p>
            <a:r>
              <a:rPr lang="en-US" dirty="0"/>
              <a:t>Learn More &amp; Stay Informed</a:t>
            </a:r>
          </a:p>
        </p:txBody>
      </p:sp>
      <p:sp>
        <p:nvSpPr>
          <p:cNvPr id="2" name="Content Placeholder 1" descr="Development background&#10;•Description of changes&#10;•Guidance for reviewers&#10;•Guidance for applicants&#10;•Training and resources&#10;•Notices and reports&#10;•FAQs&#10;•Contacts">
            <a:extLst>
              <a:ext uri="{FF2B5EF4-FFF2-40B4-BE49-F238E27FC236}">
                <a16:creationId xmlns:a16="http://schemas.microsoft.com/office/drawing/2014/main" id="{DB05D40A-6EC3-DAC1-5127-D0D41EA5FB93}"/>
              </a:ext>
            </a:extLst>
          </p:cNvPr>
          <p:cNvSpPr>
            <a:spLocks noGrp="1"/>
          </p:cNvSpPr>
          <p:nvPr>
            <p:ph sz="half" idx="2"/>
          </p:nvPr>
        </p:nvSpPr>
        <p:spPr>
          <a:xfrm>
            <a:off x="594806" y="1734510"/>
            <a:ext cx="4714240" cy="4094891"/>
          </a:xfrm>
          <a:solidFill>
            <a:schemeClr val="bg1"/>
          </a:solidFill>
        </p:spPr>
        <p:txBody>
          <a:bodyPr vert="horz" lIns="91440" tIns="45720" rIns="91440" bIns="45720" rtlCol="0" anchor="t">
            <a:no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Development background</a:t>
            </a:r>
          </a:p>
          <a:p>
            <a:r>
              <a:rPr lang="en-US" dirty="0">
                <a:latin typeface="Open Sans" panose="020B0606030504020204" pitchFamily="34" charset="0"/>
                <a:ea typeface="Open Sans" panose="020B0606030504020204" pitchFamily="34" charset="0"/>
                <a:cs typeface="Open Sans" panose="020B0606030504020204" pitchFamily="34" charset="0"/>
              </a:rPr>
              <a:t>Description of changes</a:t>
            </a:r>
          </a:p>
          <a:p>
            <a:r>
              <a:rPr lang="en-US" dirty="0">
                <a:latin typeface="Open Sans" panose="020B0606030504020204" pitchFamily="34" charset="0"/>
                <a:ea typeface="Open Sans" panose="020B0606030504020204" pitchFamily="34" charset="0"/>
                <a:cs typeface="Open Sans" panose="020B0606030504020204" pitchFamily="34" charset="0"/>
              </a:rPr>
              <a:t>Guidance for reviewers</a:t>
            </a:r>
          </a:p>
          <a:p>
            <a:r>
              <a:rPr lang="en-US" dirty="0">
                <a:latin typeface="Open Sans" panose="020B0606030504020204" pitchFamily="34" charset="0"/>
                <a:ea typeface="Open Sans" panose="020B0606030504020204" pitchFamily="34" charset="0"/>
                <a:cs typeface="Open Sans" panose="020B0606030504020204" pitchFamily="34" charset="0"/>
              </a:rPr>
              <a:t>Guidance for applicants</a:t>
            </a:r>
          </a:p>
          <a:p>
            <a:r>
              <a:rPr lang="en-US" dirty="0">
                <a:latin typeface="Open Sans" panose="020B0606030504020204" pitchFamily="34" charset="0"/>
                <a:ea typeface="Open Sans" panose="020B0606030504020204" pitchFamily="34" charset="0"/>
                <a:cs typeface="Open Sans" panose="020B0606030504020204" pitchFamily="34" charset="0"/>
              </a:rPr>
              <a:t>Training and resources</a:t>
            </a:r>
          </a:p>
          <a:p>
            <a:r>
              <a:rPr lang="en-US" dirty="0">
                <a:latin typeface="Open Sans" panose="020B0606030504020204" pitchFamily="34" charset="0"/>
                <a:ea typeface="Open Sans" panose="020B0606030504020204" pitchFamily="34" charset="0"/>
                <a:cs typeface="Open Sans" panose="020B0606030504020204" pitchFamily="34" charset="0"/>
              </a:rPr>
              <a:t>Notices and reports</a:t>
            </a:r>
          </a:p>
          <a:p>
            <a:r>
              <a:rPr lang="en-US" dirty="0">
                <a:latin typeface="Open Sans" panose="020B0606030504020204" pitchFamily="34" charset="0"/>
                <a:ea typeface="Open Sans" panose="020B0606030504020204" pitchFamily="34" charset="0"/>
                <a:cs typeface="Open Sans" panose="020B0606030504020204" pitchFamily="34" charset="0"/>
              </a:rPr>
              <a:t>FAQs</a:t>
            </a:r>
          </a:p>
          <a:p>
            <a:r>
              <a:rPr lang="en-US" dirty="0">
                <a:latin typeface="Open Sans" panose="020B0606030504020204" pitchFamily="34" charset="0"/>
                <a:ea typeface="Open Sans" panose="020B0606030504020204" pitchFamily="34" charset="0"/>
                <a:cs typeface="Open Sans" panose="020B0606030504020204" pitchFamily="34" charset="0"/>
              </a:rPr>
              <a:t>Contacts</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descr="Simplifying Review of Research Project Grant Applications Web Link: grants.nih.gov/policy/peer/simplifying-review.htm&#10;">
            <a:extLst>
              <a:ext uri="{FF2B5EF4-FFF2-40B4-BE49-F238E27FC236}">
                <a16:creationId xmlns:a16="http://schemas.microsoft.com/office/drawing/2014/main" id="{4CB1D3D0-1CF7-5EF7-CDFE-DABB12E9DD8B}"/>
              </a:ext>
            </a:extLst>
          </p:cNvPr>
          <p:cNvSpPr txBox="1"/>
          <p:nvPr/>
        </p:nvSpPr>
        <p:spPr>
          <a:xfrm>
            <a:off x="594806" y="5805095"/>
            <a:ext cx="7884081" cy="461665"/>
          </a:xfrm>
          <a:prstGeom prst="rect">
            <a:avLst/>
          </a:prstGeom>
          <a:solidFill>
            <a:schemeClr val="bg1"/>
          </a:solidFill>
        </p:spPr>
        <p:txBody>
          <a:bodyPr wrap="none" lIns="91440" tIns="45720" rIns="91440" bIns="45720" rtlCol="0" anchor="t">
            <a:spAutoFit/>
          </a:bodyPr>
          <a:lstStyle/>
          <a:p>
            <a:r>
              <a:rPr lang="en-US" sz="2400" b="1" u="sng" dirty="0">
                <a:effectLst/>
                <a:latin typeface="Open Sans" panose="020B0606030504020204" pitchFamily="34" charset="0"/>
                <a:ea typeface="Open Sans" panose="020B0606030504020204" pitchFamily="34" charset="0"/>
                <a:cs typeface="Open Sans" panose="020B0606030504020204" pitchFamily="34" charset="0"/>
                <a:hlinkClick r:id="rId3"/>
              </a:rPr>
              <a:t>grants.nih.gov/policy/peer/simplifying-review.htm</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Placeholder 5" descr="A screenshot of the grants.nih.gov site for Simplifying Peer Review showing some of the navigation tabs and page links included on the site.">
            <a:extLst>
              <a:ext uri="{FF2B5EF4-FFF2-40B4-BE49-F238E27FC236}">
                <a16:creationId xmlns:a16="http://schemas.microsoft.com/office/drawing/2014/main" id="{A1EBEA8F-6DB6-E71D-673E-17600B20C4B3}"/>
              </a:ext>
            </a:extLst>
          </p:cNvPr>
          <p:cNvPicPr>
            <a:picLocks noGrp="1" noChangeAspect="1"/>
          </p:cNvPicPr>
          <p:nvPr>
            <p:ph type="pic" idx="1"/>
          </p:nvPr>
        </p:nvPicPr>
        <p:blipFill rotWithShape="1">
          <a:blip r:embed="rId4"/>
          <a:srcRect t="1987" b="1987"/>
          <a:stretch/>
        </p:blipFill>
        <p:spPr>
          <a:xfrm>
            <a:off x="5311702" y="10"/>
            <a:ext cx="6878775" cy="58293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a:extLst>
              <a:ext uri="{FF2B5EF4-FFF2-40B4-BE49-F238E27FC236}">
                <a16:creationId xmlns:a16="http://schemas.microsoft.com/office/drawing/2014/main" id="{B8486C76-0FE2-C9B7-12EE-825CC0CD16A1}"/>
              </a:ext>
              <a:ext uri="{C183D7F6-B498-43B3-948B-1728B52AA6E4}">
                <adec:decorative xmlns:adec="http://schemas.microsoft.com/office/drawing/2017/decorative" val="1"/>
              </a:ext>
            </a:extLst>
          </p:cNvPr>
          <p:cNvSpPr/>
          <p:nvPr/>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06BF442E-36AD-C844-10C8-4359B224775E}"/>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20</a:t>
            </a:fld>
            <a:endParaRPr lang="en-US"/>
          </a:p>
        </p:txBody>
      </p:sp>
    </p:spTree>
    <p:extLst>
      <p:ext uri="{BB962C8B-B14F-4D97-AF65-F5344CB8AC3E}">
        <p14:creationId xmlns:p14="http://schemas.microsoft.com/office/powerpoint/2010/main" val="254513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D8AC-E781-91B5-BD32-48FF7530D105}"/>
              </a:ext>
            </a:extLst>
          </p:cNvPr>
          <p:cNvSpPr>
            <a:spLocks noGrp="1"/>
          </p:cNvSpPr>
          <p:nvPr>
            <p:ph type="title"/>
          </p:nvPr>
        </p:nvSpPr>
        <p:spPr/>
        <p:txBody>
          <a:bodyPr>
            <a:normAutofit/>
          </a:bodyPr>
          <a:lstStyle/>
          <a:p>
            <a:r>
              <a:rPr lang="en-US" sz="3600" dirty="0">
                <a:latin typeface="+mn-lt"/>
              </a:rPr>
              <a:t>Background</a:t>
            </a:r>
          </a:p>
        </p:txBody>
      </p:sp>
    </p:spTree>
    <p:extLst>
      <p:ext uri="{BB962C8B-B14F-4D97-AF65-F5344CB8AC3E}">
        <p14:creationId xmlns:p14="http://schemas.microsoft.com/office/powerpoint/2010/main" val="138206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2AA3392D-EC2A-AED5-57ED-1E11B1326267}"/>
              </a:ext>
            </a:extLst>
          </p:cNvPr>
          <p:cNvSpPr txBox="1">
            <a:spLocks noGrp="1"/>
          </p:cNvSpPr>
          <p:nvPr>
            <p:ph type="title" idx="4294967295"/>
          </p:nvPr>
        </p:nvSpPr>
        <p:spPr>
          <a:xfrm>
            <a:off x="838200" y="139094"/>
            <a:ext cx="10515600" cy="959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Community Input Initiating the New Framework</a:t>
            </a:r>
          </a:p>
        </p:txBody>
      </p:sp>
      <p:sp>
        <p:nvSpPr>
          <p:cNvPr id="6" name="Content Placeholder 2">
            <a:extLst>
              <a:ext uri="{FF2B5EF4-FFF2-40B4-BE49-F238E27FC236}">
                <a16:creationId xmlns:a16="http://schemas.microsoft.com/office/drawing/2014/main" id="{08FC94E4-AE7F-F652-959A-01CA8C75EFC9}"/>
              </a:ext>
            </a:extLst>
          </p:cNvPr>
          <p:cNvSpPr txBox="1">
            <a:spLocks/>
          </p:cNvSpPr>
          <p:nvPr/>
        </p:nvSpPr>
        <p:spPr>
          <a:xfrm>
            <a:off x="971296" y="1847764"/>
            <a:ext cx="5196181" cy="3739260"/>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Ideas from the external scientific community</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0" cap="none" spc="0" normalizeH="0" baseline="0" noProof="0" dirty="0">
                <a:ln>
                  <a:noFill/>
                </a:ln>
                <a:solidFill>
                  <a:sysClr val="windowText" lastClr="000000"/>
                </a:solidFill>
                <a:effectLst/>
                <a:uLnTx/>
                <a:uFillTx/>
                <a:latin typeface="Calibri"/>
                <a:ea typeface="+mn-ea"/>
                <a:cs typeface="+mn-cs"/>
              </a:rPr>
              <a:t>Review Matters </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Blog was released on Feb 27, 2020 and reposted</a:t>
            </a:r>
            <a:r>
              <a:rPr kumimoji="0" lang="en-US" sz="2000" b="0" i="0" u="none" strike="noStrike" kern="0" cap="none" spc="0" normalizeH="0" noProof="0" dirty="0">
                <a:ln>
                  <a:noFill/>
                </a:ln>
                <a:solidFill>
                  <a:sysClr val="windowText" lastClr="000000"/>
                </a:solidFill>
                <a:effectLst/>
                <a:uLnTx/>
                <a:uFillTx/>
                <a:latin typeface="Calibri"/>
                <a:ea typeface="+mn-ea"/>
                <a:cs typeface="+mn-cs"/>
              </a:rPr>
              <a:t> on </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NIH’s </a:t>
            </a:r>
            <a:r>
              <a:rPr kumimoji="0" lang="en-US" sz="2000" b="0" i="1" u="none" strike="noStrike" kern="0" cap="none" spc="0" normalizeH="0" baseline="0" noProof="0" dirty="0">
                <a:ln>
                  <a:noFill/>
                </a:ln>
                <a:solidFill>
                  <a:sysClr val="windowText" lastClr="000000"/>
                </a:solidFill>
                <a:effectLst/>
                <a:uLnTx/>
                <a:uFillTx/>
                <a:latin typeface="Calibri"/>
                <a:ea typeface="+mn-ea"/>
                <a:cs typeface="+mn-cs"/>
              </a:rPr>
              <a:t>Open Mike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Over 8000 unique page views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Generated &gt; 400 comments and emails from the extramural community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0" dirty="0">
                <a:solidFill>
                  <a:sysClr val="windowText" lastClr="000000"/>
                </a:solidFill>
                <a:latin typeface="Calibri"/>
              </a:rPr>
              <a:t>Content analysis of comments provided  foundational data for Working Group Recommendations</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	</a:t>
            </a:r>
          </a:p>
        </p:txBody>
      </p:sp>
      <p:grpSp>
        <p:nvGrpSpPr>
          <p:cNvPr id="7" name="Group 6" descr="Images of posts regarding Seeking Your Input on Simplifying Review Criteria on the Review Matters and Open Mike pages">
            <a:extLst>
              <a:ext uri="{FF2B5EF4-FFF2-40B4-BE49-F238E27FC236}">
                <a16:creationId xmlns:a16="http://schemas.microsoft.com/office/drawing/2014/main" id="{A2275906-D140-D979-0500-E78FEDCE598B}"/>
              </a:ext>
            </a:extLst>
          </p:cNvPr>
          <p:cNvGrpSpPr/>
          <p:nvPr/>
        </p:nvGrpSpPr>
        <p:grpSpPr>
          <a:xfrm>
            <a:off x="6858000" y="1578885"/>
            <a:ext cx="5142199" cy="4505131"/>
            <a:chOff x="6095999" y="803383"/>
            <a:chExt cx="5731232" cy="5021189"/>
          </a:xfrm>
        </p:grpSpPr>
        <p:pic>
          <p:nvPicPr>
            <p:cNvPr id="8" name="Picture 7">
              <a:extLst>
                <a:ext uri="{FF2B5EF4-FFF2-40B4-BE49-F238E27FC236}">
                  <a16:creationId xmlns:a16="http://schemas.microsoft.com/office/drawing/2014/main" id="{05A4AD69-42DF-F4BF-813E-9CED9955746F}"/>
                </a:ext>
              </a:extLst>
            </p:cNvPr>
            <p:cNvPicPr>
              <a:picLocks noChangeAspect="1"/>
            </p:cNvPicPr>
            <p:nvPr/>
          </p:nvPicPr>
          <p:blipFill rotWithShape="1">
            <a:blip r:embed="rId2"/>
            <a:srcRect r="19922"/>
            <a:stretch/>
          </p:blipFill>
          <p:spPr>
            <a:xfrm>
              <a:off x="6095999" y="803383"/>
              <a:ext cx="4876799" cy="3612746"/>
            </a:xfrm>
            <a:prstGeom prst="rect">
              <a:avLst/>
            </a:prstGeom>
            <a:ln>
              <a:solidFill>
                <a:srgbClr val="EEECE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351CA86-26EA-D1A8-4658-2E5AB34855B7}"/>
                </a:ext>
              </a:extLst>
            </p:cNvPr>
            <p:cNvPicPr>
              <a:picLocks noChangeAspect="1"/>
            </p:cNvPicPr>
            <p:nvPr/>
          </p:nvPicPr>
          <p:blipFill>
            <a:blip r:embed="rId3"/>
            <a:stretch>
              <a:fillRect/>
            </a:stretch>
          </p:blipFill>
          <p:spPr>
            <a:xfrm>
              <a:off x="7635241" y="2374677"/>
              <a:ext cx="4191990" cy="3449895"/>
            </a:xfrm>
            <a:prstGeom prst="rect">
              <a:avLst/>
            </a:prstGeom>
            <a:ln>
              <a:solidFill>
                <a:srgbClr val="EEECE1"/>
              </a:solidFill>
            </a:ln>
            <a:effectLst>
              <a:outerShdw blurRad="50800" dist="38100" dir="2700000" algn="tl" rotWithShape="0">
                <a:prstClr val="black">
                  <a:alpha val="40000"/>
                </a:prstClr>
              </a:outerShdw>
            </a:effectLst>
          </p:spPr>
        </p:pic>
      </p:grpSp>
      <p:sp>
        <p:nvSpPr>
          <p:cNvPr id="2" name="Slide Number Placeholder">
            <a:extLst>
              <a:ext uri="{FF2B5EF4-FFF2-40B4-BE49-F238E27FC236}">
                <a16:creationId xmlns:a16="http://schemas.microsoft.com/office/drawing/2014/main" id="{0C8C27C1-BEFE-92A2-F31C-D1BBA0FD38C3}"/>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Tree>
    <p:extLst>
      <p:ext uri="{BB962C8B-B14F-4D97-AF65-F5344CB8AC3E}">
        <p14:creationId xmlns:p14="http://schemas.microsoft.com/office/powerpoint/2010/main" val="287460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8470-2E90-E1C1-0396-359C087DD015}"/>
              </a:ext>
            </a:extLst>
          </p:cNvPr>
          <p:cNvSpPr txBox="1">
            <a:spLocks noGrp="1"/>
          </p:cNvSpPr>
          <p:nvPr>
            <p:ph type="title" idx="4294967295"/>
          </p:nvPr>
        </p:nvSpPr>
        <p:spPr>
          <a:xfrm>
            <a:off x="-13798" y="120621"/>
            <a:ext cx="11980127" cy="7183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sz="1800" b="1" i="0">
                <a:solidFill>
                  <a:schemeClr val="tx1"/>
                </a:solidFill>
                <a:latin typeface="Calibri"/>
                <a:ea typeface="+mj-ea"/>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Concerns from Extramural Community</a:t>
            </a: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 name="Content Placeholder 2">
            <a:extLst>
              <a:ext uri="{FF2B5EF4-FFF2-40B4-BE49-F238E27FC236}">
                <a16:creationId xmlns:a16="http://schemas.microsoft.com/office/drawing/2014/main" id="{1DA89F5A-F028-A402-5567-3C9B84DE11C1}"/>
              </a:ext>
            </a:extLst>
          </p:cNvPr>
          <p:cNvSpPr txBox="1">
            <a:spLocks/>
          </p:cNvSpPr>
          <p:nvPr/>
        </p:nvSpPr>
        <p:spPr>
          <a:xfrm>
            <a:off x="322755" y="747699"/>
            <a:ext cx="11645900" cy="99216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defRPr/>
            </a:pPr>
            <a:r>
              <a:rPr kumimoji="0" lang="en-US" sz="2400" b="0" i="0" u="none" strike="noStrike" kern="0" cap="none" spc="0" normalizeH="0" baseline="0" noProof="0" dirty="0">
                <a:ln>
                  <a:noFill/>
                </a:ln>
                <a:solidFill>
                  <a:schemeClr val="accent5">
                    <a:lumMod val="50000"/>
                  </a:schemeClr>
                </a:solidFill>
                <a:effectLst/>
                <a:uLnTx/>
                <a:uFillTx/>
                <a:latin typeface="Calibri"/>
              </a:rPr>
              <a:t>Increased complexity of NIH’s peer review criteria/Administrative </a:t>
            </a:r>
            <a:r>
              <a:rPr lang="en-US" sz="2400" kern="0" dirty="0">
                <a:solidFill>
                  <a:schemeClr val="accent5">
                    <a:lumMod val="50000"/>
                  </a:schemeClr>
                </a:solidFill>
              </a:rPr>
              <a:t>burden:  </a:t>
            </a:r>
            <a:r>
              <a:rPr lang="en-US" sz="2400" i="1" kern="0" dirty="0">
                <a:solidFill>
                  <a:schemeClr val="accent1">
                    <a:lumMod val="75000"/>
                  </a:schemeClr>
                </a:solidFill>
              </a:rPr>
              <a:t>Detracts attention away from the critical, primary role of reviewers to evaluate scientific merit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accent1">
                  <a:lumMod val="75000"/>
                </a:schemeClr>
              </a:solidFill>
              <a:effectLst/>
              <a:uLnTx/>
              <a:uFillTx/>
              <a:latin typeface="Calibri"/>
              <a:ea typeface="+mn-ea"/>
              <a:cs typeface="+mn-cs"/>
            </a:endParaRPr>
          </a:p>
        </p:txBody>
      </p:sp>
      <p:sp>
        <p:nvSpPr>
          <p:cNvPr id="5" name="Rectangle: Rounded Corners 4" descr="Quoted concern from Extramural Community: “All of the yes/no criteria and peripherals such as resource sharing plans … should be evaluated by an administrative panel, not by the primary scientists doing the reviewing”">
            <a:extLst>
              <a:ext uri="{FF2B5EF4-FFF2-40B4-BE49-F238E27FC236}">
                <a16:creationId xmlns:a16="http://schemas.microsoft.com/office/drawing/2014/main" id="{2EEC577D-6499-CF66-73A4-7B935AFF7FFA}"/>
              </a:ext>
            </a:extLst>
          </p:cNvPr>
          <p:cNvSpPr/>
          <p:nvPr/>
        </p:nvSpPr>
        <p:spPr>
          <a:xfrm>
            <a:off x="222248" y="1475682"/>
            <a:ext cx="11747502" cy="835371"/>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68F7C17F-58F7-6169-401D-2F53F37DF46F}"/>
              </a:ext>
              <a:ext uri="{C183D7F6-B498-43B3-948B-1728B52AA6E4}">
                <adec:decorative xmlns:adec="http://schemas.microsoft.com/office/drawing/2017/decorative" val="1"/>
              </a:ext>
            </a:extLst>
          </p:cNvPr>
          <p:cNvSpPr txBox="1"/>
          <p:nvPr/>
        </p:nvSpPr>
        <p:spPr bwMode="auto">
          <a:xfrm>
            <a:off x="448162" y="1552602"/>
            <a:ext cx="11395087" cy="640284"/>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rPr>
              <a:t>“All of the yes/no criteria and peripherals such as resource sharing plans … should be evaluated by an administrative panel, not by the primary scientists doing the reviewing”</a:t>
            </a:r>
          </a:p>
        </p:txBody>
      </p:sp>
      <p:sp>
        <p:nvSpPr>
          <p:cNvPr id="6" name="Rectangle: Rounded Corners 5" descr="Quoted concern from Extramural Community: “A lot of minutiae has crept into the effort that can be taken off of the reviewer’s plate and addressed in JIT. How seriously applicants take the minutiae varies wildly, but the reviewers are required to cover all of it….”&#10;">
            <a:extLst>
              <a:ext uri="{FF2B5EF4-FFF2-40B4-BE49-F238E27FC236}">
                <a16:creationId xmlns:a16="http://schemas.microsoft.com/office/drawing/2014/main" id="{18247514-F933-D947-F120-AE54CA7E2C80}"/>
              </a:ext>
            </a:extLst>
          </p:cNvPr>
          <p:cNvSpPr/>
          <p:nvPr/>
        </p:nvSpPr>
        <p:spPr>
          <a:xfrm>
            <a:off x="222248" y="2445303"/>
            <a:ext cx="11747502" cy="835371"/>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B30D051-FF7D-9BEB-0828-1D251B29BE4B}"/>
              </a:ext>
              <a:ext uri="{C183D7F6-B498-43B3-948B-1728B52AA6E4}">
                <adec:decorative xmlns:adec="http://schemas.microsoft.com/office/drawing/2017/decorative" val="1"/>
              </a:ext>
            </a:extLst>
          </p:cNvPr>
          <p:cNvSpPr txBox="1"/>
          <p:nvPr/>
        </p:nvSpPr>
        <p:spPr bwMode="auto">
          <a:xfrm>
            <a:off x="448162" y="2575574"/>
            <a:ext cx="11395087" cy="640285"/>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rPr>
              <a:t>“A lot of minutiae has crept into the effort that can be taken off of the reviewer’s plate and addressed in JIT. How seriously applicants take the minutiae varies wildly, but the reviewers are required to cover all of it….”</a:t>
            </a:r>
          </a:p>
        </p:txBody>
      </p:sp>
      <p:sp>
        <p:nvSpPr>
          <p:cNvPr id="13" name="Content Placeholder 2">
            <a:extLst>
              <a:ext uri="{FF2B5EF4-FFF2-40B4-BE49-F238E27FC236}">
                <a16:creationId xmlns:a16="http://schemas.microsoft.com/office/drawing/2014/main" id="{ED31FF12-F04D-9A0E-372F-770BB05F725E}"/>
              </a:ext>
            </a:extLst>
          </p:cNvPr>
          <p:cNvSpPr txBox="1">
            <a:spLocks/>
          </p:cNvSpPr>
          <p:nvPr/>
        </p:nvSpPr>
        <p:spPr>
          <a:xfrm>
            <a:off x="448162" y="3354185"/>
            <a:ext cx="11395087" cy="71962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algn="ctr">
              <a:defRPr/>
            </a:pPr>
            <a:r>
              <a:rPr lang="en-US" sz="2400" kern="0" dirty="0">
                <a:solidFill>
                  <a:schemeClr val="accent1">
                    <a:lumMod val="75000"/>
                  </a:schemeClr>
                </a:solidFill>
              </a:rPr>
              <a:t>Undue influence of reputation in NIH peer review: </a:t>
            </a:r>
            <a:r>
              <a:rPr lang="en-US" sz="2400" i="1" kern="0" dirty="0">
                <a:solidFill>
                  <a:schemeClr val="accent1">
                    <a:lumMod val="75000"/>
                  </a:schemeClr>
                </a:solidFill>
              </a:rPr>
              <a:t>well known places/people are given a pass and others treated with more scrutiny</a:t>
            </a:r>
          </a:p>
          <a:p>
            <a:pPr lvl="0" algn="ctr">
              <a:defRPr/>
            </a:pPr>
            <a:r>
              <a:rPr lang="en-US" sz="2000" kern="0" dirty="0">
                <a:solidFill>
                  <a:schemeClr val="accent1">
                    <a:lumMod val="75000"/>
                  </a:schemeClr>
                </a:solidFill>
              </a:rPr>
              <a:t>places/people are given a pass and others treated with more scrutiny</a:t>
            </a:r>
          </a:p>
          <a:p>
            <a:pPr lvl="0" algn="ctr">
              <a:defRPr/>
            </a:pPr>
            <a:r>
              <a:rPr lang="en-US" sz="2000" kern="0" dirty="0">
                <a:solidFill>
                  <a:schemeClr val="accent1">
                    <a:lumMod val="75000"/>
                  </a:schemeClr>
                </a:solidFill>
              </a:rPr>
              <a:t> </a:t>
            </a:r>
          </a:p>
        </p:txBody>
      </p:sp>
      <p:sp>
        <p:nvSpPr>
          <p:cNvPr id="15" name="Rectangle: Rounded Corners 14" descr="Quoted concern from Extramural Community: “If NIH is serious about supporting biomedical research throughout the country, as I know it is, it needs to move ENVIRONMENT from scored criteria to the “Acceptable”/ “Unacceptable” category. It is neither fair nor reasonable to use the perceived “richness” of an institution as a predictor of a potential impact of a specific project.”&#10;">
            <a:extLst>
              <a:ext uri="{FF2B5EF4-FFF2-40B4-BE49-F238E27FC236}">
                <a16:creationId xmlns:a16="http://schemas.microsoft.com/office/drawing/2014/main" id="{629DC638-B3E2-0492-13D6-0B44CF9D92D6}"/>
              </a:ext>
            </a:extLst>
          </p:cNvPr>
          <p:cNvSpPr/>
          <p:nvPr/>
        </p:nvSpPr>
        <p:spPr>
          <a:xfrm>
            <a:off x="171446" y="4104144"/>
            <a:ext cx="11747502" cy="1149745"/>
          </a:xfrm>
          <a:prstGeom prst="roundRect">
            <a:avLst/>
          </a:prstGeom>
          <a:solidFill>
            <a:schemeClr val="bg1">
              <a:lumMod val="95000"/>
            </a:scheme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6358E83D-38ED-0AB2-A69F-267F6B710D88}"/>
              </a:ext>
              <a:ext uri="{C183D7F6-B498-43B3-948B-1728B52AA6E4}">
                <adec:decorative xmlns:adec="http://schemas.microsoft.com/office/drawing/2017/decorative" val="1"/>
              </a:ext>
            </a:extLst>
          </p:cNvPr>
          <p:cNvSpPr txBox="1"/>
          <p:nvPr/>
        </p:nvSpPr>
        <p:spPr bwMode="auto">
          <a:xfrm>
            <a:off x="571242" y="4306275"/>
            <a:ext cx="11395087" cy="917283"/>
          </a:xfrm>
          <a:prstGeom prst="rect">
            <a:avLst/>
          </a:prstGeom>
          <a:noFill/>
          <a:ln>
            <a:noFill/>
          </a:ln>
        </p:spPr>
        <p:txBody>
          <a:bodyPr wrap="square" lIns="85433" tIns="42726" rIns="85433" bIns="42726" rtlCol="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b="0" i="1" dirty="0">
                <a:solidFill>
                  <a:srgbClr val="373737"/>
                </a:solidFill>
                <a:effectLst/>
                <a:latin typeface="Lato" panose="020F0502020204030203" pitchFamily="34" charset="0"/>
                <a:ea typeface="Lato" panose="020F0502020204030203" pitchFamily="34" charset="0"/>
                <a:cs typeface="Lato" panose="020F0502020204030203" pitchFamily="34" charset="0"/>
              </a:rPr>
              <a:t>“If NIH is serious about supporting biomedical research throughout the country, as I know it is, it needs to move ENVIRONMENT from scored criteria to the “Acceptable”/ “Unacceptable” category. It is neither fair nor reasonable to use the perceived “richness” of an institution as a predictor of a potential impact of a specific project.”</a:t>
            </a:r>
            <a:endParaRPr kumimoji="0" lang="en-US" sz="1800" b="0" i="1" u="none" strike="noStrike" kern="0" cap="none" spc="0" normalizeH="0" baseline="0" noProof="0" dirty="0">
              <a:ln>
                <a:noFill/>
              </a:ln>
              <a:solidFill>
                <a:srgbClr val="EEECE1">
                  <a:lumMod val="25000"/>
                </a:srgb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8" name="Rectangle: Rounded Corners 17" descr="Quoted concern from Extramural Community: “That is exactly what I have seen happening at NIH study sections. A really mediocre proposal gets a good score, because the investigator is “famous”.”&#10;">
            <a:extLst>
              <a:ext uri="{FF2B5EF4-FFF2-40B4-BE49-F238E27FC236}">
                <a16:creationId xmlns:a16="http://schemas.microsoft.com/office/drawing/2014/main" id="{666BA522-3A5F-C489-43F7-3405AA16E7D4}"/>
              </a:ext>
            </a:extLst>
          </p:cNvPr>
          <p:cNvSpPr/>
          <p:nvPr/>
        </p:nvSpPr>
        <p:spPr>
          <a:xfrm>
            <a:off x="218827" y="5381000"/>
            <a:ext cx="11747502" cy="922985"/>
          </a:xfrm>
          <a:prstGeom prst="roundRect">
            <a:avLst/>
          </a:prstGeom>
          <a:solidFill>
            <a:sysClr val="window" lastClr="FFFFFF">
              <a:lumMod val="95000"/>
            </a:sysClr>
          </a:solidFill>
          <a:ln w="3175"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90747C4-86AE-E5BF-9C5D-E2714189B08F}"/>
              </a:ext>
              <a:ext uri="{C183D7F6-B498-43B3-948B-1728B52AA6E4}">
                <adec:decorative xmlns:adec="http://schemas.microsoft.com/office/drawing/2017/decorative" val="1"/>
              </a:ext>
            </a:extLst>
          </p:cNvPr>
          <p:cNvSpPr txBox="1"/>
          <p:nvPr/>
        </p:nvSpPr>
        <p:spPr>
          <a:xfrm>
            <a:off x="477552" y="5519326"/>
            <a:ext cx="11135289" cy="646331"/>
          </a:xfrm>
          <a:prstGeom prst="rect">
            <a:avLst/>
          </a:prstGeom>
          <a:noFill/>
        </p:spPr>
        <p:txBody>
          <a:bodyPr wrap="square">
            <a:spAutoFit/>
          </a:bodyPr>
          <a:lstStyle/>
          <a:p>
            <a:r>
              <a:rPr lang="en-US" b="0" i="1" dirty="0">
                <a:solidFill>
                  <a:srgbClr val="0F1419"/>
                </a:solidFill>
                <a:effectLst/>
                <a:latin typeface="Lato" panose="020F0502020204030203" pitchFamily="34" charset="0"/>
                <a:ea typeface="Lato" panose="020F0502020204030203" pitchFamily="34" charset="0"/>
                <a:cs typeface="Lato" panose="020F0502020204030203" pitchFamily="34" charset="0"/>
              </a:rPr>
              <a:t>“That is exactly what I have seen happening at NIH study sections. A really mediocre proposal gets a good score, because the investigator is “famous”.”</a:t>
            </a:r>
            <a:endParaRPr lang="en-US" dirty="0"/>
          </a:p>
        </p:txBody>
      </p:sp>
      <p:sp>
        <p:nvSpPr>
          <p:cNvPr id="9" name="Slide Number Placeholder">
            <a:extLst>
              <a:ext uri="{FF2B5EF4-FFF2-40B4-BE49-F238E27FC236}">
                <a16:creationId xmlns:a16="http://schemas.microsoft.com/office/drawing/2014/main" id="{629C4DEA-09E0-7EE0-97AE-0767BBE618A5}"/>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5</a:t>
            </a:fld>
            <a:endParaRPr lang="en-US" dirty="0"/>
          </a:p>
        </p:txBody>
      </p:sp>
    </p:spTree>
    <p:extLst>
      <p:ext uri="{BB962C8B-B14F-4D97-AF65-F5344CB8AC3E}">
        <p14:creationId xmlns:p14="http://schemas.microsoft.com/office/powerpoint/2010/main" val="5034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99638B-DF04-810D-0697-D4E33CD3D63B}"/>
              </a:ext>
            </a:extLst>
          </p:cNvPr>
          <p:cNvSpPr>
            <a:spLocks noGrp="1"/>
          </p:cNvSpPr>
          <p:nvPr>
            <p:ph type="title"/>
          </p:nvPr>
        </p:nvSpPr>
        <p:spPr/>
        <p:txBody>
          <a:bodyPr>
            <a:normAutofit/>
          </a:bodyPr>
          <a:lstStyle/>
          <a:p>
            <a:pPr lvl="0" algn="ctr">
              <a:spcBef>
                <a:spcPts val="1000"/>
              </a:spcBef>
              <a:defRPr/>
            </a:pPr>
            <a:r>
              <a:rPr lang="en-US" sz="3600" dirty="0">
                <a:solidFill>
                  <a:schemeClr val="tx1"/>
                </a:solidFill>
              </a:rPr>
              <a:t>NIH Partnership with Extramural Scientists </a:t>
            </a:r>
          </a:p>
        </p:txBody>
      </p:sp>
      <p:sp>
        <p:nvSpPr>
          <p:cNvPr id="8" name="Content Placeholder 1">
            <a:extLst>
              <a:ext uri="{FF2B5EF4-FFF2-40B4-BE49-F238E27FC236}">
                <a16:creationId xmlns:a16="http://schemas.microsoft.com/office/drawing/2014/main" id="{00CAF4F6-846D-CCE7-086D-2B4659EC5BAC}"/>
              </a:ext>
            </a:extLst>
          </p:cNvPr>
          <p:cNvSpPr txBox="1">
            <a:spLocks/>
          </p:cNvSpPr>
          <p:nvPr/>
        </p:nvSpPr>
        <p:spPr>
          <a:xfrm>
            <a:off x="756227" y="1341912"/>
            <a:ext cx="10679545" cy="1793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F7FC9"/>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F7FC9"/>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F7FC9"/>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F7FC9"/>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F7FC9"/>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F7FC9"/>
              </a:buClr>
              <a:buSzTx/>
              <a:buNone/>
              <a:tabLst/>
              <a:defRPr/>
            </a:pPr>
            <a:endParaRPr lang="en-US" dirty="0">
              <a:latin typeface="+mn-lt"/>
              <a:ea typeface="Open Sans Light"/>
              <a:cs typeface="Open Sans Light"/>
            </a:endParaRPr>
          </a:p>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Open Sans Light"/>
                <a:cs typeface="Open Sans Light"/>
              </a:rPr>
              <a:t>Recommendations developed by Working Groups composed of extramural scientists from the Center for Scientific Review (CSR) Advisory Council, ad </a:t>
            </a:r>
            <a:r>
              <a:rPr kumimoji="0" lang="en-US" sz="2400" b="0" i="0" u="none" strike="noStrike" kern="1200" cap="none" spc="0" normalizeH="0" baseline="0" noProof="0" dirty="0" err="1">
                <a:ln>
                  <a:noFill/>
                </a:ln>
                <a:solidFill>
                  <a:schemeClr val="tx1"/>
                </a:solidFill>
                <a:effectLst/>
                <a:uLnTx/>
                <a:uFillTx/>
                <a:latin typeface="+mn-lt"/>
                <a:ea typeface="Open Sans Light"/>
                <a:cs typeface="Open Sans Light"/>
              </a:rPr>
              <a:t>hocs</a:t>
            </a:r>
            <a:r>
              <a:rPr kumimoji="0" lang="en-US" sz="2400" b="0" i="0" u="none" strike="noStrike" kern="1200" cap="none" spc="0" normalizeH="0" baseline="0" noProof="0" dirty="0">
                <a:ln>
                  <a:noFill/>
                </a:ln>
                <a:solidFill>
                  <a:schemeClr val="tx1"/>
                </a:solidFill>
                <a:effectLst/>
                <a:uLnTx/>
                <a:uFillTx/>
                <a:latin typeface="+mn-lt"/>
                <a:ea typeface="Open Sans Light"/>
                <a:cs typeface="Open Sans Light"/>
              </a:rPr>
              <a:t> as well as NIH Leadership (May 2020-April 2021)</a:t>
            </a:r>
          </a:p>
          <a:p>
            <a:pPr marL="228600" marR="0" lvl="0" indent="-22860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Open Sans Light"/>
              <a:cs typeface="Open Sans Light"/>
            </a:endParaRPr>
          </a:p>
          <a:p>
            <a:pPr marL="0" marR="0" lvl="0" indent="0" algn="l" defTabSz="914400" rtl="0" eaLnBrk="1" fontAlgn="auto" latinLnBrk="0" hangingPunct="1">
              <a:lnSpc>
                <a:spcPct val="90000"/>
              </a:lnSpc>
              <a:spcBef>
                <a:spcPts val="1000"/>
              </a:spcBef>
              <a:spcAft>
                <a:spcPts val="0"/>
              </a:spcAft>
              <a:buClr>
                <a:srgbClr val="0F7FC9"/>
              </a:buClr>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Open Sans Light"/>
              <a:cs typeface="Open Sans Light"/>
            </a:endParaRPr>
          </a:p>
          <a:p>
            <a:pPr marL="685800" marR="0" lvl="1" indent="-228600" algn="l" defTabSz="914400" rtl="0" eaLnBrk="1" fontAlgn="auto" latinLnBrk="0" hangingPunct="1">
              <a:lnSpc>
                <a:spcPct val="90000"/>
              </a:lnSpc>
              <a:spcBef>
                <a:spcPts val="500"/>
              </a:spcBef>
              <a:spcAft>
                <a:spcPts val="0"/>
              </a:spcAft>
              <a:buClr>
                <a:srgbClr val="0F7FC9"/>
              </a:buClr>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Open Sans Light" panose="020B0306030504020204" pitchFamily="34" charset="0"/>
              <a:cs typeface="Open Sans Light" panose="020B0306030504020204" pitchFamily="34" charset="0"/>
            </a:endParaRPr>
          </a:p>
        </p:txBody>
      </p:sp>
      <p:sp>
        <p:nvSpPr>
          <p:cNvPr id="2" name="Content Placeholder 1">
            <a:extLst>
              <a:ext uri="{FF2B5EF4-FFF2-40B4-BE49-F238E27FC236}">
                <a16:creationId xmlns:a16="http://schemas.microsoft.com/office/drawing/2014/main" id="{AA762196-0C6A-488B-D07F-F6C23547EF8F}"/>
              </a:ext>
            </a:extLst>
          </p:cNvPr>
          <p:cNvSpPr>
            <a:spLocks noGrp="1"/>
          </p:cNvSpPr>
          <p:nvPr>
            <p:ph idx="1"/>
          </p:nvPr>
        </p:nvSpPr>
        <p:spPr>
          <a:xfrm>
            <a:off x="756227" y="3600564"/>
            <a:ext cx="10679545" cy="3285717"/>
          </a:xfrm>
        </p:spPr>
        <p:txBody>
          <a:bodyPr vert="horz" lIns="91440" tIns="45720" rIns="91440" bIns="45720" rtlCol="0" anchor="t">
            <a:normAutofit/>
          </a:bodyPr>
          <a:lstStyle/>
          <a:p>
            <a:pPr marL="0" indent="0" algn="ctr">
              <a:buNone/>
            </a:pPr>
            <a:r>
              <a:rPr lang="en-US" sz="3200" dirty="0">
                <a:latin typeface="+mn-lt"/>
                <a:ea typeface="Open Sans Light"/>
                <a:cs typeface="Open Sans Light"/>
              </a:rPr>
              <a:t>NIH Input and Approvals</a:t>
            </a:r>
          </a:p>
          <a:p>
            <a:r>
              <a:rPr lang="en-US" dirty="0">
                <a:latin typeface="+mn-lt"/>
                <a:ea typeface="Open Sans Light"/>
                <a:cs typeface="Open Sans Light"/>
              </a:rPr>
              <a:t>Working Group recommendations were refined with trans-NIH input via two working groups</a:t>
            </a:r>
          </a:p>
          <a:p>
            <a:r>
              <a:rPr lang="en-US" dirty="0">
                <a:latin typeface="+mn-lt"/>
                <a:ea typeface="Open Sans Light"/>
                <a:cs typeface="Open Sans Light"/>
              </a:rPr>
              <a:t>Approved Institute/Center Directors and Acting NIH Director </a:t>
            </a:r>
          </a:p>
          <a:p>
            <a:pPr marL="0" indent="0">
              <a:buNone/>
            </a:pPr>
            <a:r>
              <a:rPr lang="en-US" dirty="0">
                <a:latin typeface="+mn-lt"/>
                <a:ea typeface="Open Sans Light"/>
                <a:cs typeface="Open Sans Light"/>
              </a:rPr>
              <a:t>(July 2021 – Sept 2022)</a:t>
            </a:r>
          </a:p>
          <a:p>
            <a:pPr marL="0" indent="0">
              <a:buNone/>
            </a:pPr>
            <a:endParaRPr lang="en-US" dirty="0">
              <a:latin typeface="+mn-lt"/>
            </a:endParaRPr>
          </a:p>
          <a:p>
            <a:pPr lvl="1"/>
            <a:endParaRPr lang="en-US" dirty="0">
              <a:latin typeface="+mn-lt"/>
            </a:endParaRPr>
          </a:p>
        </p:txBody>
      </p:sp>
      <p:sp>
        <p:nvSpPr>
          <p:cNvPr id="3" name="Slide Number Placeholder">
            <a:extLst>
              <a:ext uri="{FF2B5EF4-FFF2-40B4-BE49-F238E27FC236}">
                <a16:creationId xmlns:a16="http://schemas.microsoft.com/office/drawing/2014/main" id="{F93655EB-CAC1-ED93-CAA8-576348594B4F}"/>
              </a:ext>
              <a:ext uri="{C183D7F6-B498-43B3-948B-1728B52AA6E4}">
                <adec:decorative xmlns:adec="http://schemas.microsoft.com/office/drawing/2017/decorative" val="1"/>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6</a:t>
            </a:fld>
            <a:endParaRPr lang="en-US" dirty="0"/>
          </a:p>
        </p:txBody>
      </p:sp>
    </p:spTree>
    <p:extLst>
      <p:ext uri="{BB962C8B-B14F-4D97-AF65-F5344CB8AC3E}">
        <p14:creationId xmlns:p14="http://schemas.microsoft.com/office/powerpoint/2010/main" val="31406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689335" y="-27396"/>
            <a:ext cx="10813330" cy="1216700"/>
          </a:xfrm>
        </p:spPr>
        <p:txBody>
          <a:bodyPr>
            <a:normAutofit fontScale="90000"/>
          </a:bodyPr>
          <a:lstStyle/>
          <a:p>
            <a:pPr algn="ctr"/>
            <a:r>
              <a:rPr lang="en-US" sz="4000" dirty="0">
                <a:solidFill>
                  <a:schemeClr val="tx1"/>
                </a:solidFill>
              </a:rPr>
              <a:t>Community</a:t>
            </a:r>
            <a:r>
              <a:rPr lang="en-US" sz="3600" dirty="0">
                <a:solidFill>
                  <a:schemeClr val="tx1"/>
                </a:solidFill>
              </a:rPr>
              <a:t> Input for Approved Recommendations via Request for Information (RFI) (Dec 2022 – March 2023)</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789735" y="1944950"/>
            <a:ext cx="10515600" cy="4351338"/>
          </a:xfrm>
        </p:spPr>
        <p:txBody>
          <a:bodyPr>
            <a:normAutofit lnSpcReduction="10000"/>
          </a:bodyPr>
          <a:lstStyle/>
          <a:p>
            <a:r>
              <a:rPr lang="en-US" sz="2400" b="1" dirty="0">
                <a:latin typeface="+mn-lt"/>
              </a:rPr>
              <a:t>800 responses</a:t>
            </a:r>
          </a:p>
          <a:p>
            <a:pPr lvl="1"/>
            <a:r>
              <a:rPr lang="en-US" sz="2000" dirty="0">
                <a:latin typeface="+mn-lt"/>
              </a:rPr>
              <a:t>780 individuals</a:t>
            </a:r>
          </a:p>
          <a:p>
            <a:pPr lvl="1"/>
            <a:r>
              <a:rPr lang="en-US" sz="2000" dirty="0">
                <a:latin typeface="+mn-lt"/>
              </a:rPr>
              <a:t>30 scientific societies</a:t>
            </a:r>
          </a:p>
          <a:p>
            <a:pPr lvl="1"/>
            <a:r>
              <a:rPr lang="en-US" sz="2000" dirty="0">
                <a:latin typeface="+mn-lt"/>
              </a:rPr>
              <a:t>23 academic institutions</a:t>
            </a:r>
          </a:p>
          <a:p>
            <a:pPr marL="457200" lvl="1" indent="0">
              <a:buNone/>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lang="en-US" sz="2400" b="1" dirty="0">
                <a:solidFill>
                  <a:prstClr val="black"/>
                </a:solidFill>
                <a:latin typeface="+mn-lt"/>
                <a:ea typeface="+mn-ea"/>
                <a:cs typeface="+mn-cs"/>
              </a:rPr>
              <a:t>Majority of respondents were very supportive</a:t>
            </a:r>
            <a:r>
              <a:rPr lang="en-US" sz="2400" dirty="0">
                <a:solidFill>
                  <a:prstClr val="black"/>
                </a:solidFill>
                <a:latin typeface="+mn-lt"/>
                <a:ea typeface="+mn-ea"/>
                <a:cs typeface="+mn-cs"/>
              </a:rPr>
              <a:t> </a:t>
            </a:r>
            <a:r>
              <a:rPr lang="en-US" sz="2400" b="1" dirty="0">
                <a:solidFill>
                  <a:prstClr val="black"/>
                </a:solidFill>
                <a:latin typeface="+mn-lt"/>
                <a:ea typeface="+mn-ea"/>
                <a:cs typeface="+mn-cs"/>
              </a:rPr>
              <a:t>of proposed framework- </a:t>
            </a:r>
            <a:r>
              <a:rPr lang="en-US" sz="2400" dirty="0">
                <a:solidFill>
                  <a:prstClr val="black"/>
                </a:solidFill>
                <a:latin typeface="+mn-lt"/>
                <a:ea typeface="+mn-ea"/>
                <a:cs typeface="+mn-cs"/>
              </a:rPr>
              <a:t>not surprising given that the framework was developed with significant input from the extramural community</a:t>
            </a:r>
            <a:endParaRPr lang="en-US" b="1" dirty="0">
              <a:solidFill>
                <a:prstClr val="black"/>
              </a:solidFill>
              <a:latin typeface="+mn-lt"/>
              <a:ea typeface="+mn-ea"/>
              <a:cs typeface="+mn-cs"/>
            </a:endParaRPr>
          </a:p>
          <a:p>
            <a:r>
              <a:rPr lang="en-US" sz="2400" b="1" dirty="0">
                <a:solidFill>
                  <a:prstClr val="black"/>
                </a:solidFill>
                <a:latin typeface="+mn-lt"/>
              </a:rPr>
              <a:t>Recommendations regarding Implementation:</a:t>
            </a:r>
          </a:p>
          <a:p>
            <a:pPr lvl="1"/>
            <a:r>
              <a:rPr lang="en-US" dirty="0">
                <a:solidFill>
                  <a:prstClr val="black"/>
                </a:solidFill>
                <a:latin typeface="+mn-lt"/>
                <a:ea typeface="+mn-ea"/>
                <a:cs typeface="+mn-cs"/>
              </a:rPr>
              <a:t>Strong </a:t>
            </a:r>
            <a:r>
              <a:rPr lang="en-US" u="sng" dirty="0">
                <a:solidFill>
                  <a:prstClr val="black"/>
                </a:solidFill>
                <a:latin typeface="+mn-lt"/>
                <a:ea typeface="+mn-ea"/>
                <a:cs typeface="+mn-cs"/>
              </a:rPr>
              <a:t>training resources </a:t>
            </a:r>
            <a:r>
              <a:rPr lang="en-US" dirty="0">
                <a:solidFill>
                  <a:prstClr val="black"/>
                </a:solidFill>
                <a:latin typeface="+mn-lt"/>
                <a:ea typeface="+mn-ea"/>
                <a:cs typeface="+mn-cs"/>
              </a:rPr>
              <a:t>to align reviewers, study section chairs, and SROs</a:t>
            </a:r>
            <a:endParaRPr lang="en-US" dirty="0">
              <a:solidFill>
                <a:prstClr val="black"/>
              </a:solidFill>
              <a:latin typeface="+mn-lt"/>
            </a:endParaRPr>
          </a:p>
          <a:p>
            <a:pPr marL="457200" lvl="1" indent="0">
              <a:buNone/>
            </a:pPr>
            <a:endParaRPr lang="en-US" sz="2000" dirty="0">
              <a:solidFill>
                <a:prstClr val="black"/>
              </a:solidFill>
              <a:latin typeface="+mn-lt"/>
              <a:ea typeface="+mn-ea"/>
              <a:cs typeface="+mn-cs"/>
            </a:endParaRPr>
          </a:p>
          <a:p>
            <a:pPr marL="457200" lvl="1" indent="0">
              <a:buNone/>
            </a:pPr>
            <a:r>
              <a:rPr lang="en-US" sz="2200" b="1" dirty="0">
                <a:solidFill>
                  <a:prstClr val="black"/>
                </a:solidFill>
                <a:latin typeface="+mn-lt"/>
                <a:ea typeface="+mn-ea"/>
                <a:cs typeface="+mn-cs"/>
              </a:rPr>
              <a:t>Full report</a:t>
            </a:r>
            <a:r>
              <a:rPr lang="en-US" sz="2000" dirty="0">
                <a:solidFill>
                  <a:prstClr val="black"/>
                </a:solidFill>
                <a:latin typeface="+mn-lt"/>
                <a:ea typeface="+mn-ea"/>
                <a:cs typeface="+mn-cs"/>
              </a:rPr>
              <a:t>: </a:t>
            </a:r>
            <a:r>
              <a:rPr lang="en-US" dirty="0">
                <a:latin typeface="Calibri" panose="020F0502020204030204" pitchFamily="34" charset="0"/>
                <a:cs typeface="Calibri" panose="020F0502020204030204" pitchFamily="34" charset="0"/>
                <a:hlinkClick r:id="rId4"/>
              </a:rPr>
              <a:t>NIH SRF RFI Content Analyses April 2023 508c.pdf</a:t>
            </a:r>
            <a:endParaRPr lang="en-US" sz="2000" dirty="0">
              <a:solidFill>
                <a:prstClr val="black"/>
              </a:solidFill>
              <a:latin typeface="Calibri" panose="020F0502020204030204" pitchFamily="34" charset="0"/>
              <a:ea typeface="+mn-ea"/>
              <a:cs typeface="Calibri" panose="020F0502020204030204" pitchFamily="34" charset="0"/>
            </a:endParaRPr>
          </a:p>
        </p:txBody>
      </p:sp>
      <p:graphicFrame>
        <p:nvGraphicFramePr>
          <p:cNvPr id="4" name="Content Placeholder 5">
            <a:extLst>
              <a:ext uri="{FF2B5EF4-FFF2-40B4-BE49-F238E27FC236}">
                <a16:creationId xmlns:a16="http://schemas.microsoft.com/office/drawing/2014/main" id="{11836F5F-CE38-56ED-722A-EABBB77C9EB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12033598"/>
              </p:ext>
            </p:extLst>
          </p:nvPr>
        </p:nvGraphicFramePr>
        <p:xfrm>
          <a:off x="5105049" y="1348488"/>
          <a:ext cx="1884973" cy="216414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F7E8928-AF85-36D5-7CE5-B48A5FC10772}"/>
              </a:ext>
              <a:ext uri="{C183D7F6-B498-43B3-948B-1728B52AA6E4}">
                <adec:decorative xmlns:adec="http://schemas.microsoft.com/office/drawing/2017/decorative" val="1"/>
              </a:ext>
            </a:extLst>
          </p:cNvPr>
          <p:cNvSpPr txBox="1"/>
          <p:nvPr/>
        </p:nvSpPr>
        <p:spPr>
          <a:xfrm>
            <a:off x="5387192" y="2674051"/>
            <a:ext cx="1221809" cy="369332"/>
          </a:xfrm>
          <a:prstGeom prst="rect">
            <a:avLst/>
          </a:prstGeom>
          <a:noFill/>
        </p:spPr>
        <p:txBody>
          <a:bodyPr wrap="none" rtlCol="0">
            <a:spAutoFit/>
          </a:bodyPr>
          <a:lstStyle/>
          <a:p>
            <a:r>
              <a:rPr lang="en-US" b="1" dirty="0">
                <a:solidFill>
                  <a:schemeClr val="bg1"/>
                </a:solidFill>
                <a:ea typeface="Open Sans Light" panose="020B0306030504020204" pitchFamily="34" charset="0"/>
                <a:cs typeface="Open Sans Light" panose="020B0306030504020204" pitchFamily="34" charset="0"/>
              </a:rPr>
              <a:t>Individuals</a:t>
            </a:r>
          </a:p>
        </p:txBody>
      </p:sp>
      <p:sp>
        <p:nvSpPr>
          <p:cNvPr id="7" name="TextBox 6">
            <a:extLst>
              <a:ext uri="{FF2B5EF4-FFF2-40B4-BE49-F238E27FC236}">
                <a16:creationId xmlns:a16="http://schemas.microsoft.com/office/drawing/2014/main" id="{E3CFCAC6-8855-A3F0-2D2E-0A66B43F7B4C}"/>
              </a:ext>
              <a:ext uri="{C183D7F6-B498-43B3-948B-1728B52AA6E4}">
                <adec:decorative xmlns:adec="http://schemas.microsoft.com/office/drawing/2017/decorative" val="1"/>
              </a:ext>
            </a:extLst>
          </p:cNvPr>
          <p:cNvSpPr txBox="1"/>
          <p:nvPr/>
        </p:nvSpPr>
        <p:spPr>
          <a:xfrm>
            <a:off x="6586523" y="1813520"/>
            <a:ext cx="1921808" cy="369332"/>
          </a:xfrm>
          <a:prstGeom prst="rect">
            <a:avLst/>
          </a:prstGeom>
          <a:noFill/>
        </p:spPr>
        <p:txBody>
          <a:bodyPr wrap="none" rtlCol="0">
            <a:spAutoFit/>
          </a:bodyPr>
          <a:lstStyle/>
          <a:p>
            <a:r>
              <a:rPr lang="en-US">
                <a:ea typeface="Open Sans Light" panose="020B0306030504020204" pitchFamily="34" charset="0"/>
                <a:cs typeface="Open Sans Light" panose="020B0306030504020204" pitchFamily="34" charset="0"/>
              </a:rPr>
              <a:t>Scientific societies</a:t>
            </a:r>
          </a:p>
        </p:txBody>
      </p:sp>
      <p:sp>
        <p:nvSpPr>
          <p:cNvPr id="8" name="TextBox 7">
            <a:extLst>
              <a:ext uri="{FF2B5EF4-FFF2-40B4-BE49-F238E27FC236}">
                <a16:creationId xmlns:a16="http://schemas.microsoft.com/office/drawing/2014/main" id="{AC10F18D-C556-3CEB-196D-56B9036841E8}"/>
              </a:ext>
              <a:ext uri="{C183D7F6-B498-43B3-948B-1728B52AA6E4}">
                <adec:decorative xmlns:adec="http://schemas.microsoft.com/office/drawing/2017/decorative" val="1"/>
              </a:ext>
            </a:extLst>
          </p:cNvPr>
          <p:cNvSpPr txBox="1"/>
          <p:nvPr/>
        </p:nvSpPr>
        <p:spPr>
          <a:xfrm>
            <a:off x="6801796" y="2087880"/>
            <a:ext cx="2247025" cy="369332"/>
          </a:xfrm>
          <a:prstGeom prst="rect">
            <a:avLst/>
          </a:prstGeom>
          <a:noFill/>
        </p:spPr>
        <p:txBody>
          <a:bodyPr wrap="none" rtlCol="0">
            <a:spAutoFit/>
          </a:bodyPr>
          <a:lstStyle/>
          <a:p>
            <a:r>
              <a:rPr lang="en-US">
                <a:ea typeface="Open Sans Light" panose="020B0306030504020204" pitchFamily="34" charset="0"/>
                <a:cs typeface="Open Sans Light" panose="020B0306030504020204" pitchFamily="34" charset="0"/>
              </a:rPr>
              <a:t>Academic institutions</a:t>
            </a:r>
          </a:p>
        </p:txBody>
      </p:sp>
      <p:cxnSp>
        <p:nvCxnSpPr>
          <p:cNvPr id="10" name="Straight Connector 9">
            <a:extLst>
              <a:ext uri="{FF2B5EF4-FFF2-40B4-BE49-F238E27FC236}">
                <a16:creationId xmlns:a16="http://schemas.microsoft.com/office/drawing/2014/main" id="{684DEBDF-87D3-0194-5E9B-4065AEAD5D5A}"/>
              </a:ext>
              <a:ext uri="{C183D7F6-B498-43B3-948B-1728B52AA6E4}">
                <adec:decorative xmlns:adec="http://schemas.microsoft.com/office/drawing/2017/decorative" val="1"/>
              </a:ext>
            </a:extLst>
          </p:cNvPr>
          <p:cNvCxnSpPr>
            <a:cxnSpLocks/>
          </p:cNvCxnSpPr>
          <p:nvPr/>
        </p:nvCxnSpPr>
        <p:spPr>
          <a:xfrm flipV="1">
            <a:off x="6565091" y="2088951"/>
            <a:ext cx="111026" cy="881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902457-5884-EB2F-C344-E5988E5FBE2C}"/>
              </a:ext>
              <a:ext uri="{C183D7F6-B498-43B3-948B-1728B52AA6E4}">
                <adec:decorative xmlns:adec="http://schemas.microsoft.com/office/drawing/2017/decorative" val="1"/>
              </a:ext>
            </a:extLst>
          </p:cNvPr>
          <p:cNvCxnSpPr>
            <a:cxnSpLocks/>
          </p:cNvCxnSpPr>
          <p:nvPr/>
        </p:nvCxnSpPr>
        <p:spPr>
          <a:xfrm flipV="1">
            <a:off x="6656156" y="2273101"/>
            <a:ext cx="227130" cy="34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a:extLst>
              <a:ext uri="{FF2B5EF4-FFF2-40B4-BE49-F238E27FC236}">
                <a16:creationId xmlns:a16="http://schemas.microsoft.com/office/drawing/2014/main" id="{FD05E8C9-A299-4D7A-AA21-CBC12B6FDD8E}"/>
              </a:ext>
              <a:ext uri="{C183D7F6-B498-43B3-948B-1728B52AA6E4}">
                <adec:decorative xmlns:adec="http://schemas.microsoft.com/office/drawing/2017/decorative" val="1"/>
              </a:ext>
            </a:extLst>
          </p:cNvPr>
          <p:cNvSpPr>
            <a:spLocks noGrp="1"/>
          </p:cNvSpPr>
          <p:nvPr>
            <p:ph type="sldNum" sz="quarter" idx="12"/>
          </p:nvPr>
        </p:nvSpPr>
        <p:spPr>
          <a:xfrm>
            <a:off x="8636655" y="6372468"/>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7</a:t>
            </a:fld>
            <a:endParaRPr lang="en-US"/>
          </a:p>
        </p:txBody>
      </p:sp>
    </p:spTree>
    <p:custDataLst>
      <p:tags r:id="rId1"/>
    </p:custDataLst>
    <p:extLst>
      <p:ext uri="{BB962C8B-B14F-4D97-AF65-F5344CB8AC3E}">
        <p14:creationId xmlns:p14="http://schemas.microsoft.com/office/powerpoint/2010/main" val="30088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6D4F-7D97-E3B4-4ABD-C456211EDEBB}"/>
              </a:ext>
            </a:extLst>
          </p:cNvPr>
          <p:cNvSpPr>
            <a:spLocks noGrp="1"/>
          </p:cNvSpPr>
          <p:nvPr>
            <p:ph type="title"/>
          </p:nvPr>
        </p:nvSpPr>
        <p:spPr/>
        <p:txBody>
          <a:bodyPr/>
          <a:lstStyle/>
          <a:p>
            <a:r>
              <a:rPr lang="en-US" b="1" dirty="0">
                <a:latin typeface="+mn-lt"/>
              </a:rPr>
              <a:t>Overview of Simplified Framework</a:t>
            </a:r>
          </a:p>
        </p:txBody>
      </p:sp>
    </p:spTree>
    <p:extLst>
      <p:ext uri="{BB962C8B-B14F-4D97-AF65-F5344CB8AC3E}">
        <p14:creationId xmlns:p14="http://schemas.microsoft.com/office/powerpoint/2010/main" val="259141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C89BA-34AF-31BE-2800-6DD19E48D9F9}"/>
              </a:ext>
            </a:extLst>
          </p:cNvPr>
          <p:cNvSpPr>
            <a:spLocks noGrp="1"/>
          </p:cNvSpPr>
          <p:nvPr>
            <p:ph type="title"/>
          </p:nvPr>
        </p:nvSpPr>
        <p:spPr>
          <a:xfrm>
            <a:off x="499620" y="129450"/>
            <a:ext cx="11509737" cy="1325563"/>
          </a:xfrm>
        </p:spPr>
        <p:txBody>
          <a:bodyPr>
            <a:normAutofit/>
          </a:bodyPr>
          <a:lstStyle/>
          <a:p>
            <a:pPr>
              <a:lnSpc>
                <a:spcPct val="100000"/>
              </a:lnSpc>
            </a:pPr>
            <a:r>
              <a:rPr lang="en-US" sz="3600" dirty="0"/>
              <a:t>Goals: Simplified Framework for NIH Peer Review</a:t>
            </a:r>
          </a:p>
        </p:txBody>
      </p:sp>
      <p:sp>
        <p:nvSpPr>
          <p:cNvPr id="6" name="Rectangle 5" descr="Guide Notice NOT-OD-24-010">
            <a:hlinkClick r:id="rId3"/>
            <a:extLst>
              <a:ext uri="{FF2B5EF4-FFF2-40B4-BE49-F238E27FC236}">
                <a16:creationId xmlns:a16="http://schemas.microsoft.com/office/drawing/2014/main" id="{FF785268-025F-1701-0282-38EE9BCC1D13}"/>
              </a:ext>
            </a:extLst>
          </p:cNvPr>
          <p:cNvSpPr/>
          <p:nvPr/>
        </p:nvSpPr>
        <p:spPr>
          <a:xfrm>
            <a:off x="9175084" y="5281864"/>
            <a:ext cx="2329545" cy="733926"/>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Guide Notice NOT-OD-24-010</a:t>
            </a:r>
          </a:p>
        </p:txBody>
      </p:sp>
      <p:sp>
        <p:nvSpPr>
          <p:cNvPr id="2" name="Content Placeholder 1">
            <a:extLst>
              <a:ext uri="{FF2B5EF4-FFF2-40B4-BE49-F238E27FC236}">
                <a16:creationId xmlns:a16="http://schemas.microsoft.com/office/drawing/2014/main" id="{B1FD0F8A-200F-8ED3-6F56-43CD127EA163}"/>
              </a:ext>
            </a:extLst>
          </p:cNvPr>
          <p:cNvSpPr>
            <a:spLocks noGrp="1"/>
          </p:cNvSpPr>
          <p:nvPr>
            <p:ph idx="1"/>
          </p:nvPr>
        </p:nvSpPr>
        <p:spPr>
          <a:xfrm>
            <a:off x="687371" y="1454410"/>
            <a:ext cx="11321986" cy="3478537"/>
          </a:xfrm>
        </p:spPr>
        <p:txBody>
          <a:bodyPr>
            <a:normAutofit lnSpcReduction="10000"/>
          </a:bodyPr>
          <a:lstStyle/>
          <a:p>
            <a:pPr marL="457200" indent="-457200">
              <a:lnSpc>
                <a:spcPct val="120000"/>
              </a:lnSpc>
              <a:buFont typeface="+mj-lt"/>
              <a:buAutoNum type="arabicPeriod"/>
            </a:pPr>
            <a:r>
              <a:rPr lang="en-US" sz="3200" dirty="0"/>
              <a:t>Enable peer reviewers to better focus on answering the key questions necessary to assess scientific and technical merit</a:t>
            </a:r>
            <a:br>
              <a:rPr lang="en-US" sz="3200" dirty="0"/>
            </a:br>
            <a:endParaRPr lang="en-US" sz="1300" dirty="0"/>
          </a:p>
          <a:p>
            <a:pPr marL="457200" indent="-457200">
              <a:lnSpc>
                <a:spcPct val="120000"/>
              </a:lnSpc>
              <a:buFont typeface="+mj-lt"/>
              <a:buAutoNum type="arabicPeriod"/>
            </a:pPr>
            <a:r>
              <a:rPr lang="en-US" sz="3200" dirty="0"/>
              <a:t>Mitigate the effect of reputational bias</a:t>
            </a:r>
          </a:p>
          <a:p>
            <a:pPr marL="457200" indent="-457200">
              <a:lnSpc>
                <a:spcPct val="120000"/>
              </a:lnSpc>
              <a:buFont typeface="+mj-lt"/>
              <a:buAutoNum type="arabicPeriod"/>
            </a:pPr>
            <a:r>
              <a:rPr lang="en-US" sz="3200" dirty="0"/>
              <a:t>Reduce reviewer burden</a:t>
            </a:r>
          </a:p>
          <a:p>
            <a:pPr marL="0" indent="0">
              <a:lnSpc>
                <a:spcPct val="120000"/>
              </a:lnSpc>
              <a:buNone/>
            </a:pPr>
            <a:endParaRPr lang="en-US" sz="2900" dirty="0"/>
          </a:p>
          <a:p>
            <a:pPr marL="0" indent="0">
              <a:lnSpc>
                <a:spcPct val="100000"/>
              </a:lnSpc>
              <a:buNone/>
            </a:pPr>
            <a:endParaRPr lang="en-US" dirty="0"/>
          </a:p>
        </p:txBody>
      </p:sp>
      <p:sp>
        <p:nvSpPr>
          <p:cNvPr id="4" name="Slide Number Placeholder">
            <a:extLst>
              <a:ext uri="{FF2B5EF4-FFF2-40B4-BE49-F238E27FC236}">
                <a16:creationId xmlns:a16="http://schemas.microsoft.com/office/drawing/2014/main" id="{FCCEC84F-5333-8407-0F3B-B343DD5DB6E5}"/>
              </a:ext>
              <a:ext uri="{C183D7F6-B498-43B3-948B-1728B52AA6E4}">
                <adec:decorative xmlns:adec="http://schemas.microsoft.com/office/drawing/2017/decorative" val="1"/>
              </a:ext>
            </a:extLst>
          </p:cNvPr>
          <p:cNvSpPr>
            <a:spLocks noGrp="1"/>
          </p:cNvSpPr>
          <p:nvPr>
            <p:ph type="sldNum" sz="quarter" idx="12"/>
          </p:nvPr>
        </p:nvSpPr>
        <p:spPr>
          <a:xfrm>
            <a:off x="8656320" y="6345717"/>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9</a:t>
            </a:fld>
            <a:endParaRPr lang="en-US" dirty="0"/>
          </a:p>
        </p:txBody>
      </p:sp>
    </p:spTree>
    <p:extLst>
      <p:ext uri="{BB962C8B-B14F-4D97-AF65-F5344CB8AC3E}">
        <p14:creationId xmlns:p14="http://schemas.microsoft.com/office/powerpoint/2010/main" val="2398221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7445D29859524086CAABDE627C3B61" ma:contentTypeVersion="5" ma:contentTypeDescription="Create a new document." ma:contentTypeScope="" ma:versionID="3491cc6e4ed99dec65f87c8e96df1d59">
  <xsd:schema xmlns:xsd="http://www.w3.org/2001/XMLSchema" xmlns:xs="http://www.w3.org/2001/XMLSchema" xmlns:p="http://schemas.microsoft.com/office/2006/metadata/properties" xmlns:ns2="d5bde00a-2723-44af-8653-03d3bcba05e1" xmlns:ns3="60208126-ad93-4649-856c-5b11ea433f37" targetNamespace="http://schemas.microsoft.com/office/2006/metadata/properties" ma:root="true" ma:fieldsID="4cbdd1e4791c6835d8aa9f92823a51e9" ns2:_="" ns3:_="">
    <xsd:import namespace="d5bde00a-2723-44af-8653-03d3bcba05e1"/>
    <xsd:import namespace="60208126-ad93-4649-856c-5b11ea433f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de00a-2723-44af-8653-03d3bcba05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08126-ad93-4649-856c-5b11ea433f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CBBE6-D53B-4A7F-BE44-DCB70746E968}">
  <ds:schemaRefs>
    <ds:schemaRef ds:uri="60208126-ad93-4649-856c-5b11ea433f37"/>
    <ds:schemaRef ds:uri="d5bde00a-2723-44af-8653-03d3bcba05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46BB0C-6012-465E-87C1-5EA49490DF4E}">
  <ds:schemaRefs>
    <ds:schemaRef ds:uri="60208126-ad93-4649-856c-5b11ea433f37"/>
    <ds:schemaRef ds:uri="http://purl.org/dc/terms/"/>
    <ds:schemaRef ds:uri="d5bde00a-2723-44af-8653-03d3bcba05e1"/>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1769</TotalTime>
  <Words>1600</Words>
  <Application>Microsoft Office PowerPoint</Application>
  <PresentationFormat>Widescreen</PresentationFormat>
  <Paragraphs>238</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Calibri</vt:lpstr>
      <vt:lpstr>Raleway Light</vt:lpstr>
      <vt:lpstr>Open Sans ExtraBold</vt:lpstr>
      <vt:lpstr>Lato</vt:lpstr>
      <vt:lpstr>Symbol</vt:lpstr>
      <vt:lpstr>Wingdings</vt:lpstr>
      <vt:lpstr>Open Sans Light</vt:lpstr>
      <vt:lpstr>Arial</vt:lpstr>
      <vt:lpstr>Open Sans Light ITALIC</vt:lpstr>
      <vt:lpstr>Open Sans</vt:lpstr>
      <vt:lpstr>Office Theme</vt:lpstr>
      <vt:lpstr>Simplified Review Framework  Research Project Grants (RPG)</vt:lpstr>
      <vt:lpstr>Peer Review at NIH</vt:lpstr>
      <vt:lpstr>Background</vt:lpstr>
      <vt:lpstr>Community Input Initiating the New Framework</vt:lpstr>
      <vt:lpstr>Concerns from Extramural Community    </vt:lpstr>
      <vt:lpstr>NIH Partnership with Extramural Scientists </vt:lpstr>
      <vt:lpstr>Community Input for Approved Recommendations via Request for Information (RFI) (Dec 2022 – March 2023)</vt:lpstr>
      <vt:lpstr>Overview of Simplified Framework</vt:lpstr>
      <vt:lpstr>Goals: Simplified Framework for NIH Peer Review</vt:lpstr>
      <vt:lpstr>Simplified Review Framework at a High Level (1 of 2)</vt:lpstr>
      <vt:lpstr>Simplified Review Framework at a High Level (2 of 2)</vt:lpstr>
      <vt:lpstr>Five Criteria Reorganized Into Three Factors</vt:lpstr>
      <vt:lpstr>Examples of Conceptional Review Definitions</vt:lpstr>
      <vt:lpstr>Reduced Additional Review Considerations</vt:lpstr>
      <vt:lpstr>What will my summary statement look like? (1 of 3)</vt:lpstr>
      <vt:lpstr>What will my summary statement look like? (2 of 3)</vt:lpstr>
      <vt:lpstr>What will my summary statement look like? (3 of 3)</vt:lpstr>
      <vt:lpstr>NIH Will Continue to Monitor Quality of Peer Review</vt:lpstr>
      <vt:lpstr>Next Steps: Between Now and January 2025</vt:lpstr>
      <vt:lpstr>Learn More &amp; Stay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Roberts, Ben (NIH/OD) [E]</cp:lastModifiedBy>
  <cp:revision>43</cp:revision>
  <dcterms:created xsi:type="dcterms:W3CDTF">2017-11-13T14:56:05Z</dcterms:created>
  <dcterms:modified xsi:type="dcterms:W3CDTF">2023-11-03T17:02:14Z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0x010100317445D29859524086CAABDE627C3B61</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ies>
</file>