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4"/>
    <p:sldMasterId id="2147483690" r:id="rId5"/>
    <p:sldMasterId id="2147483703" r:id="rId6"/>
  </p:sldMasterIdLst>
  <p:notesMasterIdLst>
    <p:notesMasterId r:id="rId63"/>
  </p:notesMasterIdLst>
  <p:handoutMasterIdLst>
    <p:handoutMasterId r:id="rId64"/>
  </p:handoutMasterIdLst>
  <p:sldIdLst>
    <p:sldId id="256" r:id="rId7"/>
    <p:sldId id="2145706344" r:id="rId8"/>
    <p:sldId id="328" r:id="rId9"/>
    <p:sldId id="2145706381" r:id="rId10"/>
    <p:sldId id="2145706392" r:id="rId11"/>
    <p:sldId id="2145706373" r:id="rId12"/>
    <p:sldId id="2145706317" r:id="rId13"/>
    <p:sldId id="2145706345" r:id="rId14"/>
    <p:sldId id="2145706374" r:id="rId15"/>
    <p:sldId id="2145706390" r:id="rId16"/>
    <p:sldId id="2145706382" r:id="rId17"/>
    <p:sldId id="259" r:id="rId18"/>
    <p:sldId id="268" r:id="rId19"/>
    <p:sldId id="273" r:id="rId20"/>
    <p:sldId id="2145706401" r:id="rId21"/>
    <p:sldId id="270" r:id="rId22"/>
    <p:sldId id="2145706399" r:id="rId23"/>
    <p:sldId id="2145706400" r:id="rId24"/>
    <p:sldId id="274" r:id="rId25"/>
    <p:sldId id="271" r:id="rId26"/>
    <p:sldId id="2145706384" r:id="rId27"/>
    <p:sldId id="2145706396" r:id="rId28"/>
    <p:sldId id="2145706262" r:id="rId29"/>
    <p:sldId id="2145706397" r:id="rId30"/>
    <p:sldId id="2145706363" r:id="rId31"/>
    <p:sldId id="2145706378" r:id="rId32"/>
    <p:sldId id="2145706379" r:id="rId33"/>
    <p:sldId id="2145706402" r:id="rId34"/>
    <p:sldId id="2145706348" r:id="rId35"/>
    <p:sldId id="2145706386" r:id="rId36"/>
    <p:sldId id="2145706330" r:id="rId37"/>
    <p:sldId id="2145706351" r:id="rId38"/>
    <p:sldId id="2145706355" r:id="rId39"/>
    <p:sldId id="2145706387" r:id="rId40"/>
    <p:sldId id="2145706388" r:id="rId41"/>
    <p:sldId id="2145706357" r:id="rId42"/>
    <p:sldId id="2145706371" r:id="rId43"/>
    <p:sldId id="2145706305" r:id="rId44"/>
    <p:sldId id="2145706375" r:id="rId45"/>
    <p:sldId id="2145706377" r:id="rId46"/>
    <p:sldId id="2145706376" r:id="rId47"/>
    <p:sldId id="2145706316" r:id="rId48"/>
    <p:sldId id="2145706372" r:id="rId49"/>
    <p:sldId id="2145706360" r:id="rId50"/>
    <p:sldId id="2145706342" r:id="rId51"/>
    <p:sldId id="2145706395" r:id="rId52"/>
    <p:sldId id="2145706261" r:id="rId53"/>
    <p:sldId id="2145706391" r:id="rId54"/>
    <p:sldId id="2145706255" r:id="rId55"/>
    <p:sldId id="2145706313" r:id="rId56"/>
    <p:sldId id="2145706315" r:id="rId57"/>
    <p:sldId id="2145706296" r:id="rId58"/>
    <p:sldId id="2145706323" r:id="rId59"/>
    <p:sldId id="2145706309" r:id="rId60"/>
    <p:sldId id="2145706310" r:id="rId61"/>
    <p:sldId id="835" r:id="rId62"/>
  </p:sldIdLst>
  <p:sldSz cx="12192000" cy="6858000"/>
  <p:notesSz cx="6858000" cy="9144000"/>
  <p:embeddedFontLst>
    <p:embeddedFont>
      <p:font typeface="Open Sans" panose="020B0606030504020204" pitchFamily="34" charset="0"/>
      <p:regular r:id="rId65"/>
      <p:bold r:id="rId66"/>
      <p:italic r:id="rId67"/>
      <p:boldItalic r:id="rId68"/>
    </p:embeddedFont>
    <p:embeddedFont>
      <p:font typeface="Open Sans ExtraBold" panose="020B0906030804020204" pitchFamily="34" charset="0"/>
      <p:bold r:id="rId69"/>
      <p:boldItalic r:id="rId70"/>
    </p:embeddedFont>
    <p:embeddedFont>
      <p:font typeface="Open Sans Light" panose="020B0306030504020204" pitchFamily="34" charset="0"/>
      <p:regular r:id="rId71"/>
      <p:italic r:id="rId72"/>
    </p:embeddedFont>
    <p:embeddedFont>
      <p:font typeface="Open Sans Light ITALIC" panose="020B0306030504020204" charset="0"/>
      <p:italic r:id="rId73"/>
    </p:embeddedFont>
  </p:embeddedFontLst>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FBE007-371C-C1B5-B3B3-73E9C3A20EBD}" name="Ta, Kristin (NIH/OD) [E]" initials="T[" userId="S::takr@nih.gov::da31aa04-37f0-41dc-a1d0-4a01d55367ee" providerId="AD"/>
  <p188:author id="{C2CCDE1B-DBB0-ACE9-6534-3F62BB487A76}" name="OPERA DGSI" initials="KG" userId="OPERA DGSI" providerId="None"/>
  <p188:author id="{F6E5DC2B-9887-7B63-065B-79A6ADFEA9FC}" name="OPERA_SPB" initials="mlw" userId="OPERA_SPB" providerId="None"/>
  <p188:author id="{B5278534-17F4-2D4B-22D5-786CB2958D12}" name="Gliniecki, Caitlin (NIH/OD) [E]" initials="GC([" userId="S::glinieckice@nih.gov::1cae4dce-1d3e-4133-a5d7-f9e28fe81f02" providerId="AD"/>
  <p188:author id="{7A158B34-5159-B649-AA4B-C383B13234F0}" name="Pearson, Katrina (NIH/OD) [E]" initials="PK([" userId="S::pearsonk@nih.gov::342c4ddf-f8f5-495c-ac0a-bb9165430d09" providerId="AD"/>
  <p188:author id="{886D523D-8499-9666-FD04-32A5593CF52E}" name="Brody, Alesia (NIH/OD) [E]" initials="BA([" userId="S::brodyam@nih.gov::1dc61753-6a86-439a-b383-87b5628321ae" providerId="AD"/>
  <p188:author id="{0332D146-A117-7182-3F1E-974A7B045617}" name="Ghaznavi, Kinza (NIH/OD) [E]" initials="G[" userId="S::ghaznavikm@nih.gov::1449b196-15ac-4442-a9cf-07c32d7fde93" providerId="AD"/>
  <p188:author id="{C1843947-6E04-8E7B-23DB-01144E8C8A1A}" name="Xanthia James" initials="XJ" userId="Xanthia James" providerId="None"/>
  <p188:author id="{F88BDD4A-14C6-18B2-4059-AC8B79A2D7B0}" name="Brian Sass-Hurst" initials="BSH" userId="Brian Sass-Hurst" providerId="None"/>
  <p188:author id="{32801352-59FE-55E1-6061-0B26BE86C0AC}" name="James, Xanthia (NIH/OD) [E]" initials="J[" userId="S::jamesxe@nih.gov::e0a0685b-bc28-4785-ab81-434cfe939c44" providerId="AD"/>
  <p188:author id="{B7766A5E-84CD-08F1-E226-B1502D279C51}" name="Matrassi, Gina (NIH/OD) [E]" initials="M[" userId="S::matrassigm@nih.gov::aef4262a-ae04-40bb-aed8-25f31c42fdd5" providerId="AD"/>
  <p188:author id="{14095F70-7602-E19E-514C-8003CB733766}" name="SPB Comments" initials="mlw" userId="SPB Comments" providerId="None"/>
  <p188:author id="{B11DEF80-9CAE-CE69-E3A9-A34352EE092C}" name="OPERA Leadership" initials="OP" userId="OPERA Leadership" providerId="None"/>
  <p188:author id="{A0C22184-1007-4744-5C8F-0CFAF435D95D}" name="NIH OPERA" initials="KG" userId="NIH OPERA" providerId="None"/>
  <p188:author id="{AD200293-AC91-6E87-C711-08FCE56877CF}" name="Garst, Kasima (NIH/OD) [E]" initials="G[" userId="S::garstkv@nih.gov::f44e5018-1ddf-4aa5-b557-a22416efb97a" providerId="AD"/>
  <p188:author id="{17AB9793-416A-0A5A-09EA-07E5856773BF}" name="Alexander, Ashley (NIH/OD) [E]" initials="AA([" userId="S::alexanderaj@nih.gov::9aa954ba-1f8a-4e07-b740-0635bad7907f" providerId="AD"/>
  <p188:author id="{C8D00F9E-4E61-EFD6-48B7-5C0967BA1EAB}" name="Bulls, Michelle G. (NIH/OD) [E]" initials="B[" userId="S::bullsmg@nih.gov::4906f51d-da0a-4cdf-bd4f-6bf7a361fbd4" providerId="AD"/>
  <p188:author id="{46E52BB9-36BA-B7DB-C687-80A4100DB84C}" name="OPERA_DGSI" initials="mlw" userId="OPERA_DGSI" providerId="None"/>
  <p188:author id="{B40151D7-38C7-8847-0B86-4223FEA3D009}" name="Garst, Kasima (NIH/OD) [E]" initials="KG" userId="Garst, Kasima (NIH/OD) [E]" providerId="None"/>
  <p188:author id="{EFF58BDF-FA55-6CE0-D35B-E6B09AE996FC}" name="Priyanga Tuovinen" initials="PT" userId="Priyanga Tuovinen" providerId="None"/>
  <p188:author id="{D36A1AF7-9F2E-8344-6A98-5C9D76DE9937}" name="Carrie Mitchell" initials="CM" userId="Carrie Mitch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 id="2" name="Snell, Betsy (NIH/OD) [E]" initials="S[" lastIdx="9" clrIdx="1">
    <p:extLst>
      <p:ext uri="{19B8F6BF-5375-455C-9EA6-DF929625EA0E}">
        <p15:presenceInfo xmlns:p15="http://schemas.microsoft.com/office/powerpoint/2012/main" userId="S::snellbl@nih.gov::a8d8b199-9353-441c-90ba-4975efa1d454" providerId="AD"/>
      </p:ext>
    </p:extLst>
  </p:cmAuthor>
  <p:cmAuthor id="3" name="Pearson, Katrina (NIH/OD) [E]" initials="P[" lastIdx="3" clrIdx="2">
    <p:extLst>
      <p:ext uri="{19B8F6BF-5375-455C-9EA6-DF929625EA0E}">
        <p15:presenceInfo xmlns:p15="http://schemas.microsoft.com/office/powerpoint/2012/main" userId="S::pearsonk@nih.gov::342c4ddf-f8f5-495c-ac0a-bb9165430d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5396"/>
    <a:srgbClr val="FFFFFF"/>
    <a:srgbClr val="616265"/>
    <a:srgbClr val="FDC9B5"/>
    <a:srgbClr val="0F7FC9"/>
    <a:srgbClr val="3366CC"/>
    <a:srgbClr val="DEEBF7"/>
    <a:srgbClr val="CAE8FE"/>
    <a:srgbClr val="59A8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8" autoAdjust="0"/>
  </p:normalViewPr>
  <p:slideViewPr>
    <p:cSldViewPr snapToGrid="0">
      <p:cViewPr varScale="1">
        <p:scale>
          <a:sx n="65" d="100"/>
          <a:sy n="65" d="100"/>
        </p:scale>
        <p:origin x="118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font" Target="fonts/font4.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8.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6.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 Kristin (NIH/OD) [E]" userId="da31aa04-37f0-41dc-a1d0-4a01d55367ee" providerId="ADAL" clId="{7678E582-925A-447A-973E-63DBCD0E0BBB}"/>
    <pc:docChg chg="undo redo custSel addSld modSld sldOrd">
      <pc:chgData name="Ta, Kristin (NIH/OD) [E]" userId="da31aa04-37f0-41dc-a1d0-4a01d55367ee" providerId="ADAL" clId="{7678E582-925A-447A-973E-63DBCD0E0BBB}" dt="2024-10-17T15:11:24.826" v="508"/>
      <pc:docMkLst>
        <pc:docMk/>
      </pc:docMkLst>
      <pc:sldChg chg="modSp mod ord">
        <pc:chgData name="Ta, Kristin (NIH/OD) [E]" userId="da31aa04-37f0-41dc-a1d0-4a01d55367ee" providerId="ADAL" clId="{7678E582-925A-447A-973E-63DBCD0E0BBB}" dt="2024-10-17T13:34:38.753" v="436" actId="20577"/>
        <pc:sldMkLst>
          <pc:docMk/>
          <pc:sldMk cId="387292444" sldId="270"/>
        </pc:sldMkLst>
        <pc:spChg chg="mod">
          <ac:chgData name="Ta, Kristin (NIH/OD) [E]" userId="da31aa04-37f0-41dc-a1d0-4a01d55367ee" providerId="ADAL" clId="{7678E582-925A-447A-973E-63DBCD0E0BBB}" dt="2024-10-17T13:34:38.753" v="436" actId="20577"/>
          <ac:spMkLst>
            <pc:docMk/>
            <pc:sldMk cId="387292444" sldId="270"/>
            <ac:spMk id="3" creationId="{582114F6-EE58-4FB8-AAE8-0DD30AA5C1B3}"/>
          </ac:spMkLst>
        </pc:spChg>
      </pc:sldChg>
      <pc:sldChg chg="modSp mod">
        <pc:chgData name="Ta, Kristin (NIH/OD) [E]" userId="da31aa04-37f0-41dc-a1d0-4a01d55367ee" providerId="ADAL" clId="{7678E582-925A-447A-973E-63DBCD0E0BBB}" dt="2024-10-17T13:31:52.555" v="286" actId="20577"/>
        <pc:sldMkLst>
          <pc:docMk/>
          <pc:sldMk cId="1871850197" sldId="271"/>
        </pc:sldMkLst>
        <pc:spChg chg="mod">
          <ac:chgData name="Ta, Kristin (NIH/OD) [E]" userId="da31aa04-37f0-41dc-a1d0-4a01d55367ee" providerId="ADAL" clId="{7678E582-925A-447A-973E-63DBCD0E0BBB}" dt="2024-10-17T13:31:52.555" v="286" actId="20577"/>
          <ac:spMkLst>
            <pc:docMk/>
            <pc:sldMk cId="1871850197" sldId="271"/>
            <ac:spMk id="3" creationId="{582114F6-EE58-4FB8-AAE8-0DD30AA5C1B3}"/>
          </ac:spMkLst>
        </pc:spChg>
      </pc:sldChg>
      <pc:sldChg chg="ord">
        <pc:chgData name="Ta, Kristin (NIH/OD) [E]" userId="da31aa04-37f0-41dc-a1d0-4a01d55367ee" providerId="ADAL" clId="{7678E582-925A-447A-973E-63DBCD0E0BBB}" dt="2024-10-17T13:31:04.571" v="266"/>
        <pc:sldMkLst>
          <pc:docMk/>
          <pc:sldMk cId="182478971" sldId="273"/>
        </pc:sldMkLst>
      </pc:sldChg>
      <pc:sldChg chg="modSp mod ord">
        <pc:chgData name="Ta, Kristin (NIH/OD) [E]" userId="da31aa04-37f0-41dc-a1d0-4a01d55367ee" providerId="ADAL" clId="{7678E582-925A-447A-973E-63DBCD0E0BBB}" dt="2024-10-17T13:32:27.447" v="346" actId="20577"/>
        <pc:sldMkLst>
          <pc:docMk/>
          <pc:sldMk cId="3037372215" sldId="274"/>
        </pc:sldMkLst>
        <pc:spChg chg="mod">
          <ac:chgData name="Ta, Kristin (NIH/OD) [E]" userId="da31aa04-37f0-41dc-a1d0-4a01d55367ee" providerId="ADAL" clId="{7678E582-925A-447A-973E-63DBCD0E0BBB}" dt="2024-10-17T13:32:27.447" v="346" actId="20577"/>
          <ac:spMkLst>
            <pc:docMk/>
            <pc:sldMk cId="3037372215" sldId="274"/>
            <ac:spMk id="3" creationId="{582114F6-EE58-4FB8-AAE8-0DD30AA5C1B3}"/>
          </ac:spMkLst>
        </pc:spChg>
      </pc:sldChg>
      <pc:sldChg chg="modSp mod">
        <pc:chgData name="Ta, Kristin (NIH/OD) [E]" userId="da31aa04-37f0-41dc-a1d0-4a01d55367ee" providerId="ADAL" clId="{7678E582-925A-447A-973E-63DBCD0E0BBB}" dt="2024-10-17T14:48:05.793" v="493" actId="20577"/>
        <pc:sldMkLst>
          <pc:docMk/>
          <pc:sldMk cId="3938430390" sldId="2145706317"/>
        </pc:sldMkLst>
        <pc:spChg chg="mod">
          <ac:chgData name="Ta, Kristin (NIH/OD) [E]" userId="da31aa04-37f0-41dc-a1d0-4a01d55367ee" providerId="ADAL" clId="{7678E582-925A-447A-973E-63DBCD0E0BBB}" dt="2024-10-17T14:48:05.793" v="493" actId="20577"/>
          <ac:spMkLst>
            <pc:docMk/>
            <pc:sldMk cId="3938430390" sldId="2145706317"/>
            <ac:spMk id="3" creationId="{6DA6B7AA-E536-43F2-BE42-9039294FEA2B}"/>
          </ac:spMkLst>
        </pc:spChg>
      </pc:sldChg>
      <pc:sldChg chg="modSp mod">
        <pc:chgData name="Ta, Kristin (NIH/OD) [E]" userId="da31aa04-37f0-41dc-a1d0-4a01d55367ee" providerId="ADAL" clId="{7678E582-925A-447A-973E-63DBCD0E0BBB}" dt="2024-10-17T12:51:57.819" v="1" actId="5793"/>
        <pc:sldMkLst>
          <pc:docMk/>
          <pc:sldMk cId="1880361294" sldId="2145706344"/>
        </pc:sldMkLst>
        <pc:spChg chg="mod">
          <ac:chgData name="Ta, Kristin (NIH/OD) [E]" userId="da31aa04-37f0-41dc-a1d0-4a01d55367ee" providerId="ADAL" clId="{7678E582-925A-447A-973E-63DBCD0E0BBB}" dt="2024-10-17T12:51:57.819" v="1" actId="5793"/>
          <ac:spMkLst>
            <pc:docMk/>
            <pc:sldMk cId="1880361294" sldId="2145706344"/>
            <ac:spMk id="2" creationId="{CA84ABD5-2DF1-BFF0-F889-EC2B9E34C917}"/>
          </ac:spMkLst>
        </pc:spChg>
      </pc:sldChg>
      <pc:sldChg chg="ord">
        <pc:chgData name="Ta, Kristin (NIH/OD) [E]" userId="da31aa04-37f0-41dc-a1d0-4a01d55367ee" providerId="ADAL" clId="{7678E582-925A-447A-973E-63DBCD0E0BBB}" dt="2024-10-17T15:11:24.826" v="508"/>
        <pc:sldMkLst>
          <pc:docMk/>
          <pc:sldMk cId="1716896034" sldId="2145706348"/>
        </pc:sldMkLst>
      </pc:sldChg>
      <pc:sldChg chg="modSp mod">
        <pc:chgData name="Ta, Kristin (NIH/OD) [E]" userId="da31aa04-37f0-41dc-a1d0-4a01d55367ee" providerId="ADAL" clId="{7678E582-925A-447A-973E-63DBCD0E0BBB}" dt="2024-10-17T13:22:21.108" v="264" actId="948"/>
        <pc:sldMkLst>
          <pc:docMk/>
          <pc:sldMk cId="3370448686" sldId="2145706374"/>
        </pc:sldMkLst>
        <pc:spChg chg="mod">
          <ac:chgData name="Ta, Kristin (NIH/OD) [E]" userId="da31aa04-37f0-41dc-a1d0-4a01d55367ee" providerId="ADAL" clId="{7678E582-925A-447A-973E-63DBCD0E0BBB}" dt="2024-10-17T13:22:21.108" v="264" actId="948"/>
          <ac:spMkLst>
            <pc:docMk/>
            <pc:sldMk cId="3370448686" sldId="2145706374"/>
            <ac:spMk id="3" creationId="{AC3B2082-363A-66A9-6EDE-778ADBA3BDFF}"/>
          </ac:spMkLst>
        </pc:spChg>
      </pc:sldChg>
      <pc:sldChg chg="modSp mod">
        <pc:chgData name="Ta, Kristin (NIH/OD) [E]" userId="da31aa04-37f0-41dc-a1d0-4a01d55367ee" providerId="ADAL" clId="{7678E582-925A-447A-973E-63DBCD0E0BBB}" dt="2024-10-17T13:06:16.590" v="2" actId="20577"/>
        <pc:sldMkLst>
          <pc:docMk/>
          <pc:sldMk cId="262949719" sldId="2145706381"/>
        </pc:sldMkLst>
        <pc:spChg chg="mod">
          <ac:chgData name="Ta, Kristin (NIH/OD) [E]" userId="da31aa04-37f0-41dc-a1d0-4a01d55367ee" providerId="ADAL" clId="{7678E582-925A-447A-973E-63DBCD0E0BBB}" dt="2024-10-17T13:06:16.590" v="2" actId="20577"/>
          <ac:spMkLst>
            <pc:docMk/>
            <pc:sldMk cId="262949719" sldId="2145706381"/>
            <ac:spMk id="3" creationId="{AC3B2082-363A-66A9-6EDE-778ADBA3BDFF}"/>
          </ac:spMkLst>
        </pc:spChg>
      </pc:sldChg>
      <pc:sldChg chg="modSp mod ord">
        <pc:chgData name="Ta, Kristin (NIH/OD) [E]" userId="da31aa04-37f0-41dc-a1d0-4a01d55367ee" providerId="ADAL" clId="{7678E582-925A-447A-973E-63DBCD0E0BBB}" dt="2024-10-17T13:12:45.015" v="199" actId="6549"/>
        <pc:sldMkLst>
          <pc:docMk/>
          <pc:sldMk cId="1100437301" sldId="2145706392"/>
        </pc:sldMkLst>
        <pc:spChg chg="mod">
          <ac:chgData name="Ta, Kristin (NIH/OD) [E]" userId="da31aa04-37f0-41dc-a1d0-4a01d55367ee" providerId="ADAL" clId="{7678E582-925A-447A-973E-63DBCD0E0BBB}" dt="2024-10-17T13:12:45.015" v="199" actId="6549"/>
          <ac:spMkLst>
            <pc:docMk/>
            <pc:sldMk cId="1100437301" sldId="2145706392"/>
            <ac:spMk id="3" creationId="{AC3B2082-363A-66A9-6EDE-778ADBA3BDFF}"/>
          </ac:spMkLst>
        </pc:spChg>
        <pc:spChg chg="mod">
          <ac:chgData name="Ta, Kristin (NIH/OD) [E]" userId="da31aa04-37f0-41dc-a1d0-4a01d55367ee" providerId="ADAL" clId="{7678E582-925A-447A-973E-63DBCD0E0BBB}" dt="2024-10-17T13:06:34.667" v="5" actId="20577"/>
          <ac:spMkLst>
            <pc:docMk/>
            <pc:sldMk cId="1100437301" sldId="2145706392"/>
            <ac:spMk id="4" creationId="{47E2FE1F-2944-14BF-7238-5AE94B0973CF}"/>
          </ac:spMkLst>
        </pc:spChg>
      </pc:sldChg>
      <pc:sldChg chg="modSp add mod ord modNotesTx">
        <pc:chgData name="Ta, Kristin (NIH/OD) [E]" userId="da31aa04-37f0-41dc-a1d0-4a01d55367ee" providerId="ADAL" clId="{7678E582-925A-447A-973E-63DBCD0E0BBB}" dt="2024-10-17T14:52:25.181" v="494" actId="6549"/>
        <pc:sldMkLst>
          <pc:docMk/>
          <pc:sldMk cId="3395025738" sldId="2145706401"/>
        </pc:sldMkLst>
        <pc:spChg chg="mod">
          <ac:chgData name="Ta, Kristin (NIH/OD) [E]" userId="da31aa04-37f0-41dc-a1d0-4a01d55367ee" providerId="ADAL" clId="{7678E582-925A-447A-973E-63DBCD0E0BBB}" dt="2024-10-17T13:33:03.527" v="394" actId="20577"/>
          <ac:spMkLst>
            <pc:docMk/>
            <pc:sldMk cId="3395025738" sldId="2145706401"/>
            <ac:spMk id="2" creationId="{CFBFA190-33D3-4EB2-9C51-8441BDCACE38}"/>
          </ac:spMkLst>
        </pc:spChg>
      </pc:sldChg>
      <pc:sldChg chg="modSp new mod ord">
        <pc:chgData name="Ta, Kristin (NIH/OD) [E]" userId="da31aa04-37f0-41dc-a1d0-4a01d55367ee" providerId="ADAL" clId="{7678E582-925A-447A-973E-63DBCD0E0BBB}" dt="2024-10-17T15:11:13.280" v="506" actId="20577"/>
        <pc:sldMkLst>
          <pc:docMk/>
          <pc:sldMk cId="3952795204" sldId="2145706402"/>
        </pc:sldMkLst>
        <pc:spChg chg="mod">
          <ac:chgData name="Ta, Kristin (NIH/OD) [E]" userId="da31aa04-37f0-41dc-a1d0-4a01d55367ee" providerId="ADAL" clId="{7678E582-925A-447A-973E-63DBCD0E0BBB}" dt="2024-10-17T15:11:13.280" v="506" actId="20577"/>
          <ac:spMkLst>
            <pc:docMk/>
            <pc:sldMk cId="3952795204" sldId="2145706402"/>
            <ac:spMk id="2" creationId="{EE3590DF-876E-B734-E793-192DE4B867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10/17/2024</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dirty="0"/>
          </a:p>
        </p:txBody>
      </p:sp>
    </p:spTree>
    <p:extLst>
      <p:ext uri="{BB962C8B-B14F-4D97-AF65-F5344CB8AC3E}">
        <p14:creationId xmlns:p14="http://schemas.microsoft.com/office/powerpoint/2010/main" val="147216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28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a:t>
            </a:r>
          </a:p>
          <a:p>
            <a:endParaRPr lang="en-US" dirty="0"/>
          </a:p>
          <a:p>
            <a:r>
              <a:rPr lang="en-US" dirty="0"/>
              <a:t>When is the effective date of NIH’s adoption of the Common Forms for Biosketch and Current/Pending (Other Support)? Submissions for due dates on or after… </a:t>
            </a:r>
          </a:p>
          <a:p>
            <a:endParaRPr lang="en-US" dirty="0"/>
          </a:p>
          <a:p>
            <a:pPr marL="171450" indent="-171450">
              <a:buFontTx/>
              <a:buChar char="-"/>
            </a:pPr>
            <a:r>
              <a:rPr lang="en-US" dirty="0"/>
              <a:t>January 25, 2025</a:t>
            </a:r>
          </a:p>
          <a:p>
            <a:pPr marL="171450" indent="-171450">
              <a:buFontTx/>
              <a:buChar char="-"/>
            </a:pPr>
            <a:r>
              <a:rPr lang="en-US" b="1" dirty="0"/>
              <a:t>May 25, 2025</a:t>
            </a:r>
          </a:p>
          <a:p>
            <a:pPr marL="171450" indent="-171450">
              <a:buFontTx/>
              <a:buChar char="-"/>
            </a:pPr>
            <a:r>
              <a:rPr lang="en-US" dirty="0"/>
              <a:t>October 1, 2025</a:t>
            </a: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248408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254928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1827034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218312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97576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41450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a:t>
            </a:r>
          </a:p>
          <a:p>
            <a:endParaRPr lang="en-US" dirty="0"/>
          </a:p>
          <a:p>
            <a:r>
              <a:rPr lang="en-US" dirty="0"/>
              <a:t>When is the effective date of NIH’s adoption of the Common Forms for Biosketch and Current/Pending (Other Support)? Submissions for due dates on or after… </a:t>
            </a:r>
          </a:p>
          <a:p>
            <a:endParaRPr lang="en-US" dirty="0"/>
          </a:p>
          <a:p>
            <a:pPr marL="171450" indent="-171450">
              <a:buFontTx/>
              <a:buChar char="-"/>
            </a:pPr>
            <a:r>
              <a:rPr lang="en-US" dirty="0"/>
              <a:t>January 25, 2025</a:t>
            </a:r>
          </a:p>
          <a:p>
            <a:pPr marL="171450" indent="-171450">
              <a:buFontTx/>
              <a:buChar char="-"/>
            </a:pPr>
            <a:r>
              <a:rPr lang="en-US" b="1" dirty="0"/>
              <a:t>May 25, 2025</a:t>
            </a:r>
          </a:p>
          <a:p>
            <a:pPr marL="171450" indent="-171450">
              <a:buFontTx/>
              <a:buChar char="-"/>
            </a:pPr>
            <a:r>
              <a:rPr lang="en-US" dirty="0"/>
              <a:t>October 1, 2025</a:t>
            </a:r>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88592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86855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46400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dirty="0"/>
          </a:p>
        </p:txBody>
      </p:sp>
    </p:spTree>
    <p:extLst>
      <p:ext uri="{BB962C8B-B14F-4D97-AF65-F5344CB8AC3E}">
        <p14:creationId xmlns:p14="http://schemas.microsoft.com/office/powerpoint/2010/main" val="98044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09233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3347597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558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27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767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334149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12134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697245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3460733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How many review ‘factors’ are there under the new simplified review framework? (correct answer: three)</a:t>
            </a:r>
          </a:p>
          <a:p>
            <a:pPr marL="0" indent="0">
              <a:buNone/>
            </a:pPr>
            <a:endParaRPr lang="en-US" dirty="0"/>
          </a:p>
          <a:p>
            <a:pPr marL="228600" indent="-228600">
              <a:buAutoNum type="alphaLcParenR"/>
            </a:pPr>
            <a:r>
              <a:rPr lang="en-US" dirty="0"/>
              <a:t>Eight</a:t>
            </a:r>
          </a:p>
          <a:p>
            <a:pPr marL="228600" indent="-228600">
              <a:buAutoNum type="alphaLcParenR"/>
            </a:pPr>
            <a:r>
              <a:rPr lang="en-US" dirty="0"/>
              <a:t>Five</a:t>
            </a:r>
          </a:p>
          <a:p>
            <a:pPr marL="228600" indent="-228600">
              <a:buAutoNum type="alphaLcParenR"/>
            </a:pPr>
            <a:r>
              <a:rPr lang="en-US" dirty="0"/>
              <a:t>Three </a:t>
            </a:r>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58588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dirty="0"/>
          </a:p>
        </p:txBody>
      </p:sp>
    </p:spTree>
    <p:extLst>
      <p:ext uri="{BB962C8B-B14F-4D97-AF65-F5344CB8AC3E}">
        <p14:creationId xmlns:p14="http://schemas.microsoft.com/office/powerpoint/2010/main" val="360847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40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32</a:t>
            </a:fld>
            <a:endParaRPr lang="en-US"/>
          </a:p>
        </p:txBody>
      </p:sp>
    </p:spTree>
    <p:extLst>
      <p:ext uri="{BB962C8B-B14F-4D97-AF65-F5344CB8AC3E}">
        <p14:creationId xmlns:p14="http://schemas.microsoft.com/office/powerpoint/2010/main" val="1499026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4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2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a:t>
            </a:r>
          </a:p>
          <a:p>
            <a:endParaRPr lang="en-US" dirty="0"/>
          </a:p>
          <a:p>
            <a:r>
              <a:rPr lang="en-US" dirty="0"/>
              <a:t>True or false: The NIH foreign risk assessment process applies to all SBIR/STTR applications, regardless of when that application was submitted.</a:t>
            </a:r>
          </a:p>
          <a:p>
            <a:endParaRPr lang="en-US" dirty="0"/>
          </a:p>
          <a:p>
            <a:r>
              <a:rPr lang="en-US" dirty="0"/>
              <a:t>False: The foreign risk assessment process applies to competing SBIR/STTR applications submitted for due dates on or after September 5, 2023. Applications submitted for due dates prior to 9/5/23 do not fall under this updated process.</a:t>
            </a:r>
          </a:p>
        </p:txBody>
      </p:sp>
      <p:sp>
        <p:nvSpPr>
          <p:cNvPr id="4" name="Slide Number Placeholder 3"/>
          <p:cNvSpPr>
            <a:spLocks noGrp="1"/>
          </p:cNvSpPr>
          <p:nvPr>
            <p:ph type="sldNum" sz="quarter" idx="5"/>
          </p:nvPr>
        </p:nvSpPr>
        <p:spPr/>
        <p:txBody>
          <a:bodyPr/>
          <a:lstStyle/>
          <a:p>
            <a:fld id="{A585629E-846D-43D2-99D5-7F47A1261E8B}" type="slidenum">
              <a:rPr lang="en-US" smtClean="0"/>
              <a:t>35</a:t>
            </a:fld>
            <a:endParaRPr lang="en-US"/>
          </a:p>
        </p:txBody>
      </p:sp>
    </p:spTree>
    <p:extLst>
      <p:ext uri="{BB962C8B-B14F-4D97-AF65-F5344CB8AC3E}">
        <p14:creationId xmlns:p14="http://schemas.microsoft.com/office/powerpoint/2010/main" val="2832323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575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8677E"/>
              </a:solidFill>
              <a:effectLst/>
              <a:latin typeface="ubuntubold"/>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37</a:t>
            </a:fld>
            <a:endParaRPr lang="en-US"/>
          </a:p>
        </p:txBody>
      </p:sp>
    </p:spTree>
    <p:extLst>
      <p:ext uri="{BB962C8B-B14F-4D97-AF65-F5344CB8AC3E}">
        <p14:creationId xmlns:p14="http://schemas.microsoft.com/office/powerpoint/2010/main" val="3137090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38</a:t>
            </a:fld>
            <a:endParaRPr lang="en-US"/>
          </a:p>
        </p:txBody>
      </p:sp>
    </p:spTree>
    <p:extLst>
      <p:ext uri="{BB962C8B-B14F-4D97-AF65-F5344CB8AC3E}">
        <p14:creationId xmlns:p14="http://schemas.microsoft.com/office/powerpoint/2010/main" val="1142398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165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40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36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48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42</a:t>
            </a:fld>
            <a:endParaRPr lang="en-US"/>
          </a:p>
        </p:txBody>
      </p:sp>
    </p:spTree>
    <p:extLst>
      <p:ext uri="{BB962C8B-B14F-4D97-AF65-F5344CB8AC3E}">
        <p14:creationId xmlns:p14="http://schemas.microsoft.com/office/powerpoint/2010/main" val="1337869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43</a:t>
            </a:fld>
            <a:endParaRPr lang="en-US"/>
          </a:p>
        </p:txBody>
      </p:sp>
    </p:spTree>
    <p:extLst>
      <p:ext uri="{BB962C8B-B14F-4D97-AF65-F5344CB8AC3E}">
        <p14:creationId xmlns:p14="http://schemas.microsoft.com/office/powerpoint/2010/main" val="3624233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90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5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buFont typeface="Arial" panose="020B0604020202020204" pitchFamily="34" charset="0"/>
              <a:buNone/>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47</a:t>
            </a:fld>
            <a:endParaRPr lang="en-US"/>
          </a:p>
        </p:txBody>
      </p:sp>
    </p:spTree>
    <p:extLst>
      <p:ext uri="{BB962C8B-B14F-4D97-AF65-F5344CB8AC3E}">
        <p14:creationId xmlns:p14="http://schemas.microsoft.com/office/powerpoint/2010/main" val="1315984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48</a:t>
            </a:fld>
            <a:endParaRPr lang="en-US"/>
          </a:p>
        </p:txBody>
      </p:sp>
    </p:spTree>
    <p:extLst>
      <p:ext uri="{BB962C8B-B14F-4D97-AF65-F5344CB8AC3E}">
        <p14:creationId xmlns:p14="http://schemas.microsoft.com/office/powerpoint/2010/main" val="3202732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49</a:t>
            </a:fld>
            <a:endParaRPr lang="en-US"/>
          </a:p>
        </p:txBody>
      </p:sp>
    </p:spTree>
    <p:extLst>
      <p:ext uri="{BB962C8B-B14F-4D97-AF65-F5344CB8AC3E}">
        <p14:creationId xmlns:p14="http://schemas.microsoft.com/office/powerpoint/2010/main" val="3825500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50</a:t>
            </a:fld>
            <a:endParaRPr lang="en-US"/>
          </a:p>
        </p:txBody>
      </p:sp>
    </p:spTree>
    <p:extLst>
      <p:ext uri="{BB962C8B-B14F-4D97-AF65-F5344CB8AC3E}">
        <p14:creationId xmlns:p14="http://schemas.microsoft.com/office/powerpoint/2010/main" val="1789236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51</a:t>
            </a:fld>
            <a:endParaRPr lang="en-US"/>
          </a:p>
        </p:txBody>
      </p:sp>
    </p:spTree>
    <p:extLst>
      <p:ext uri="{BB962C8B-B14F-4D97-AF65-F5344CB8AC3E}">
        <p14:creationId xmlns:p14="http://schemas.microsoft.com/office/powerpoint/2010/main" val="396961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965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52</a:t>
            </a:fld>
            <a:endParaRPr lang="en-US"/>
          </a:p>
        </p:txBody>
      </p:sp>
    </p:spTree>
    <p:extLst>
      <p:ext uri="{BB962C8B-B14F-4D97-AF65-F5344CB8AC3E}">
        <p14:creationId xmlns:p14="http://schemas.microsoft.com/office/powerpoint/2010/main" val="2840482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57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54</a:t>
            </a:fld>
            <a:endParaRPr lang="en-US"/>
          </a:p>
        </p:txBody>
      </p:sp>
    </p:spTree>
    <p:extLst>
      <p:ext uri="{BB962C8B-B14F-4D97-AF65-F5344CB8AC3E}">
        <p14:creationId xmlns:p14="http://schemas.microsoft.com/office/powerpoint/2010/main" val="347031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23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36017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356879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95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grants.nih.gov/grants/oer.htm</a:t>
            </a:r>
          </a:p>
          <a:p>
            <a:endParaRPr lang="en-US"/>
          </a:p>
          <a:p>
            <a:r>
              <a:rPr lang="en-US"/>
              <a:t>grantsinfo@od.nih.gov</a:t>
            </a:r>
          </a:p>
          <a:p>
            <a:endParaRPr lang="en-US"/>
          </a:p>
          <a:p>
            <a:r>
              <a:rPr lang="en-US"/>
              <a:t>@NIHGrants</a:t>
            </a:r>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FACEBOOK </a:t>
              </a:r>
            </a:p>
            <a:p>
              <a:pPr algn="l"/>
              <a:endParaRPr lang="en-US"/>
            </a:p>
            <a:p>
              <a:pPr algn="l"/>
              <a:r>
                <a:rPr lang="en-US"/>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rippleeffect.com</a:t>
              </a:r>
            </a:p>
            <a:p>
              <a:endParaRPr lang="en-US"/>
            </a:p>
            <a:p>
              <a:r>
                <a:rPr lang="en-US"/>
                <a:t>/</a:t>
              </a:r>
              <a:r>
                <a:rPr lang="en-US" err="1"/>
                <a:t>futurerippler</a:t>
              </a:r>
              <a:endParaRPr lang="en-US"/>
            </a:p>
            <a:p>
              <a:endParaRPr lang="en-US"/>
            </a:p>
            <a:p>
              <a:r>
                <a:rPr lang="en-US"/>
                <a:t>@rippleeffectcom</a:t>
              </a:r>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04E7B2A-E855-3F01-BE13-886D6CFA6A5D}"/>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52400" y="6560174"/>
            <a:ext cx="2743200" cy="365125"/>
          </a:xfrm>
        </p:spPr>
        <p:txBody>
          <a:bodyPr/>
          <a:lstStyle/>
          <a:p>
            <a:fld id="{C764DE79-268F-4C1A-8933-263129D2AF90}" type="datetimeFigureOut">
              <a:rPr lang="en-US" dirty="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8" name="National Institutes of Health Office of Extramural Research logo" descr="National Institutes of Health Office of Extramural Research logo">
            <a:extLst>
              <a:ext uri="{FF2B5EF4-FFF2-40B4-BE49-F238E27FC236}">
                <a16:creationId xmlns:a16="http://schemas.microsoft.com/office/drawing/2014/main" id="{9F588C2E-FA62-963D-97CC-725FC9FA75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6945" y="5587790"/>
            <a:ext cx="3298110" cy="511242"/>
          </a:xfrm>
          <a:prstGeom prst="rect">
            <a:avLst/>
          </a:prstGeom>
        </p:spPr>
      </p:pic>
      <p:sp>
        <p:nvSpPr>
          <p:cNvPr id="9" name="Rectangle 1">
            <a:extLst>
              <a:ext uri="{FF2B5EF4-FFF2-40B4-BE49-F238E27FC236}">
                <a16:creationId xmlns:a16="http://schemas.microsoft.com/office/drawing/2014/main" id="{0290986C-49BB-AEF3-FA5E-C1480A245A81}"/>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
        <p:nvSpPr>
          <p:cNvPr id="7" name="Rectangle">
            <a:extLst>
              <a:ext uri="{FF2B5EF4-FFF2-40B4-BE49-F238E27FC236}">
                <a16:creationId xmlns:a16="http://schemas.microsoft.com/office/drawing/2014/main" id="{6DCF7834-8D42-14F2-99AB-EC26BA4F74E4}"/>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83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3571782218"/>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
        <p:nvSpPr>
          <p:cNvPr id="8" name="Rectangle">
            <a:extLst>
              <a:ext uri="{FF2B5EF4-FFF2-40B4-BE49-F238E27FC236}">
                <a16:creationId xmlns:a16="http://schemas.microsoft.com/office/drawing/2014/main" id="{9AAD5FE0-5CA3-A1AB-FF9C-07905CE69857}"/>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66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DB576-49B3-42E2-89EA-6E35EA8EF806}" type="slidenum">
              <a:rPr lang="en-US" smtClean="0"/>
              <a:pPr/>
              <a:t>‹#›</a:t>
            </a:fld>
            <a:endParaRPr lang="en-US"/>
          </a:p>
        </p:txBody>
      </p:sp>
      <p:sp>
        <p:nvSpPr>
          <p:cNvPr id="10" name="Rectangle">
            <a:extLst>
              <a:ext uri="{FF2B5EF4-FFF2-40B4-BE49-F238E27FC236}">
                <a16:creationId xmlns:a16="http://schemas.microsoft.com/office/drawing/2014/main" id="{9DBE75F3-00C0-54DC-BC05-95456BA193D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82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DB576-49B3-42E2-89EA-6E35EA8EF806}" type="slidenum">
              <a:rPr lang="en-US" smtClean="0"/>
              <a:pPr/>
              <a:t>‹#›</a:t>
            </a:fld>
            <a:endParaRPr lang="en-US"/>
          </a:p>
        </p:txBody>
      </p:sp>
      <p:sp>
        <p:nvSpPr>
          <p:cNvPr id="6" name="Rectangle">
            <a:extLst>
              <a:ext uri="{FF2B5EF4-FFF2-40B4-BE49-F238E27FC236}">
                <a16:creationId xmlns:a16="http://schemas.microsoft.com/office/drawing/2014/main" id="{A956A1FD-B253-01B7-3576-4DCBB56F8527}"/>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8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DB576-49B3-42E2-89EA-6E35EA8EF806}" type="slidenum">
              <a:rPr lang="en-US" smtClean="0"/>
              <a:pPr/>
              <a:t>‹#›</a:t>
            </a:fld>
            <a:endParaRPr lang="en-US"/>
          </a:p>
        </p:txBody>
      </p:sp>
      <p:sp>
        <p:nvSpPr>
          <p:cNvPr id="5" name="Rectangle">
            <a:extLst>
              <a:ext uri="{FF2B5EF4-FFF2-40B4-BE49-F238E27FC236}">
                <a16:creationId xmlns:a16="http://schemas.microsoft.com/office/drawing/2014/main" id="{1B20C8BB-AFD2-E8E6-BD5F-C2D0DE63487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638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114745275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361792320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224342968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2158173314"/>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109436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1339077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grants.nih.gov/grants/oer.htm</a:t>
            </a:r>
          </a:p>
          <a:p>
            <a:endParaRPr lang="en-US"/>
          </a:p>
          <a:p>
            <a:r>
              <a:rPr lang="en-US"/>
              <a:t>grantsinfo@od.nih.gov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rippleeffect.com</a:t>
              </a:r>
            </a:p>
            <a:p>
              <a:endParaRPr lang="en-US"/>
            </a:p>
            <a:p>
              <a:r>
                <a:rPr lang="en-US"/>
                <a:t>/</a:t>
              </a:r>
              <a:r>
                <a:rPr lang="en-US" err="1"/>
                <a:t>futurerippler</a:t>
              </a:r>
              <a:endParaRPr lang="en-US"/>
            </a:p>
            <a:p>
              <a:endParaRPr lang="en-US"/>
            </a:p>
            <a:p>
              <a:r>
                <a:rPr lang="en-US"/>
                <a:t>@</a:t>
              </a:r>
              <a:r>
                <a:rPr lang="en-US" err="1"/>
                <a:t>rippleeffectcom</a:t>
              </a:r>
              <a:endParaRPr lang="en-US"/>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FACEBOOK </a:t>
              </a:r>
            </a:p>
            <a:p>
              <a:pPr algn="l"/>
              <a:endParaRPr lang="en-US"/>
            </a:p>
            <a:p>
              <a:pPr algn="l"/>
              <a:r>
                <a:rPr lang="en-US"/>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214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500056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05248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264570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781971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18116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339722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887691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47283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975375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8362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87149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96735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2106179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grantspolicy@nih.gov</a:t>
            </a:r>
          </a:p>
          <a:p>
            <a:endParaRPr lang="en-US" dirty="0"/>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79679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41204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DB576-49B3-42E2-89EA-6E35EA8EF806}" type="slidenum">
              <a:rPr lang="en-US" smtClean="0"/>
              <a:pPr/>
              <a:t>‹#›</a:t>
            </a:fld>
            <a:endParaRPr lang="en-US"/>
          </a:p>
        </p:txBody>
      </p:sp>
      <p:pic>
        <p:nvPicPr>
          <p:cNvPr id="7" name="National Institutes of Health Office of Extramural Research logo" descr="National Institutes of Health Office of Extramural Research logo">
            <a:extLst>
              <a:ext uri="{FF2B5EF4-FFF2-40B4-BE49-F238E27FC236}">
                <a16:creationId xmlns:a16="http://schemas.microsoft.com/office/drawing/2014/main" id="{7C2E152B-5C0E-BAFA-4DD1-0D31AC70625D}"/>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38200" y="5990941"/>
            <a:ext cx="1765636" cy="275715"/>
          </a:xfrm>
          <a:prstGeom prst="rect">
            <a:avLst/>
          </a:prstGeom>
        </p:spPr>
      </p:pic>
    </p:spTree>
    <p:extLst>
      <p:ext uri="{BB962C8B-B14F-4D97-AF65-F5344CB8AC3E}">
        <p14:creationId xmlns:p14="http://schemas.microsoft.com/office/powerpoint/2010/main" val="162707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0" r:id="rId13"/>
    <p:sldLayoutId id="2147483652" r:id="rId14"/>
    <p:sldLayoutId id="2147483664" r:id="rId15"/>
    <p:sldLayoutId id="2147483670" r:id="rId16"/>
    <p:sldLayoutId id="2147483669" r:id="rId17"/>
    <p:sldLayoutId id="2147483668" r:id="rId18"/>
    <p:sldLayoutId id="2147483667" r:id="rId19"/>
    <p:sldLayoutId id="2147483665" r:id="rId20"/>
    <p:sldLayoutId id="2147483666" r:id="rId21"/>
    <p:sldLayoutId id="2147483653" r:id="rId22"/>
    <p:sldLayoutId id="2147483654" r:id="rId23"/>
    <p:sldLayoutId id="2147483655" r:id="rId24"/>
    <p:sldLayoutId id="2147483662" r:id="rId25"/>
    <p:sldLayoutId id="2147483671"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8412696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24-151.html"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3.xml"/><Relationship Id="rId4" Type="http://schemas.openxmlformats.org/officeDocument/2006/relationships/hyperlink" Target="https://grants.nih.gov/grants/guide/notice-files/NOT-OD-24-163.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6.xml"/><Relationship Id="rId1" Type="http://schemas.openxmlformats.org/officeDocument/2006/relationships/tags" Target="../tags/tag4.xml"/><Relationship Id="rId5" Type="http://schemas.openxmlformats.org/officeDocument/2006/relationships/hyperlink" Target="https://www.era.nih.gov/erahelp/commons/PPF_Help/8_2_orcid.htm" TargetMode="External"/><Relationship Id="rId4" Type="http://schemas.openxmlformats.org/officeDocument/2006/relationships/hyperlink" Target="https://www.ncbi.nlm.nih.gov/sciencv/"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hyperlink" Target="https://grants.nih.gov/sites/default/files/NIH%20Decision%20Matrix%20for%20Assessing%20Potential%20Foreign%20Interference%20for%20Covered%20Individuals%20or%20Senior%207%2026%2024%20clean.pdf" TargetMode="External"/><Relationship Id="rId4" Type="http://schemas.openxmlformats.org/officeDocument/2006/relationships/hyperlink" Target="https://nexus.od.nih.gov/all/2024/08/15/new-decision-matrix-further-clarifies-nih-processes-for-handling-allegations-of-foreign-interferenc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6.xml"/><Relationship Id="rId1" Type="http://schemas.openxmlformats.org/officeDocument/2006/relationships/tags" Target="../tags/tag6.xml"/><Relationship Id="rId4" Type="http://schemas.openxmlformats.org/officeDocument/2006/relationships/hyperlink" Target="https://www.whitehouse.gov/wp-content/uploads/2024/02/OSTP-Foreign-Talent-Recruitment-Program-Guideline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6.xml"/><Relationship Id="rId1" Type="http://schemas.openxmlformats.org/officeDocument/2006/relationships/tags" Target="../tags/tag7.xml"/><Relationship Id="rId4" Type="http://schemas.openxmlformats.org/officeDocument/2006/relationships/hyperlink" Target="https://www.whitehouse.gov/wp-content/uploads/2024/07/OSTP-RSP-Guidelines-Memo.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6.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6.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openclipart.org/detail/158773/yes-button.-botn-s-by-ehecatl1138" TargetMode="External"/><Relationship Id="rId2" Type="http://schemas.openxmlformats.org/officeDocument/2006/relationships/slideLayout" Target="../slideLayouts/slideLayout46.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hyperlink" Target="https://pixabay.com/de/kein-zugriff-symbol-icon-einfahrt-803719/"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6.xml"/><Relationship Id="rId1" Type="http://schemas.openxmlformats.org/officeDocument/2006/relationships/tags" Target="../tags/tag11.xml"/><Relationship Id="rId4" Type="http://schemas.openxmlformats.org/officeDocument/2006/relationships/hyperlink" Target="https://www.nlm.nih.gov/NIHbmic/domain_specific_repositorie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12.xml"/><Relationship Id="rId5" Type="http://schemas.openxmlformats.org/officeDocument/2006/relationships/hyperlink" Target="https://www.pngall.com/checklist-png/"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s://sharing.nih.gov/data-management-and-sharing-policy"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hyperlink" Target="https://sharing.nih.gov/" TargetMode="External"/><Relationship Id="rId5" Type="http://schemas.openxmlformats.org/officeDocument/2006/relationships/hyperlink" Target="https://grants.nih.gov/grants/guide/notice-files/NOT-OD-24-175.html" TargetMode="External"/><Relationship Id="rId4" Type="http://schemas.openxmlformats.org/officeDocument/2006/relationships/hyperlink" Target="https://grants.nih.gov/grants/rppr/index.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notice-files/NOT-OD-24-176.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era.nih.gov/erahelp/Commons/Commons/status/jit.htm" TargetMode="External"/><Relationship Id="rId7" Type="http://schemas.openxmlformats.org/officeDocument/2006/relationships/hyperlink" Target="https://grants.nih.gov/grants/guide/notice-files/NOT-OD-24-176.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era.nih.gov/erahelp/Commons/Commons/Prior_Approval%20Module/DMSRequest.htm?tocpath=Prior%20Approval%20Module%7C_____7" TargetMode="External"/><Relationship Id="rId5" Type="http://schemas.openxmlformats.org/officeDocument/2006/relationships/hyperlink" Target="http://grants.nih.gov/grants/rppr/rppr_instruction_guide.pdf" TargetMode="External"/><Relationship Id="rId4" Type="http://schemas.openxmlformats.org/officeDocument/2006/relationships/hyperlink" Target="https://www.era.nih.gov/erahelp/Commons/Commons/rppr/rppr.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rants.nih.gov/grants/guide/notice-files/NOT-OD-24-086.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hyperlink" Target="https://grants.nih.gov/policy/peer/simplifying-review.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24-085.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grants.nih.gov/learning-center/srf-updates-to-funding-opportunities" TargetMode="External"/><Relationship Id="rId4" Type="http://schemas.openxmlformats.org/officeDocument/2006/relationships/hyperlink" Target="https://grants.nih.gov/grants/guide/notice-files/NOT-OD-24-086.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rants.nih.gov/grants/guide/notice-files/NOT-OD-24-107.html"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hyperlink" Target="https://grants.nih.gov/faqs#/Revisions-to-the-NIH-Fellowship-Application-and-Review-Process.htm" TargetMode="External"/><Relationship Id="rId5" Type="http://schemas.openxmlformats.org/officeDocument/2006/relationships/hyperlink" Target="https://grants.nih.gov/learning-center/fellowship-application-review-process-revisions-webinar" TargetMode="External"/><Relationship Id="rId4" Type="http://schemas.openxmlformats.org/officeDocument/2006/relationships/hyperlink" Target="https://grants.nih.gov/policy/peer/revisions-nih-fellowship-application-review-process.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grants/guide/notice-files/NOT-OD-24-129.html"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hyperlink" Target="https://grants.nih.gov/faqs#/updates-to-nih-institutional-training-grant-applications" TargetMode="External"/><Relationship Id="rId5" Type="http://schemas.openxmlformats.org/officeDocument/2006/relationships/hyperlink" Target="https://grants.nih.gov/learning-center/nih-training-grant-application-updates-webinar" TargetMode="External"/><Relationship Id="rId4" Type="http://schemas.openxmlformats.org/officeDocument/2006/relationships/hyperlink" Target="https://grants.nih.gov/grants/forms-g/data-tables.ht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seed.nih.gov/faqs#11928" TargetMode="External"/><Relationship Id="rId3" Type="http://schemas.openxmlformats.org/officeDocument/2006/relationships/hyperlink" Target="https://grants.nih.gov/grants/guide/notice-files/NOT-OD-23-139.html" TargetMode="External"/><Relationship Id="rId7" Type="http://schemas.openxmlformats.org/officeDocument/2006/relationships/hyperlink" Target="https://www.congress.gov/bill/117/senate-bill/4900/text"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hyperlink" Target="https://seed.nih.gov/small-business-funding/small-business-program-basics/foreign-disclosure-and-risk-management" TargetMode="External"/><Relationship Id="rId5" Type="http://schemas.openxmlformats.org/officeDocument/2006/relationships/hyperlink" Target="https://grants.nih.gov/grants/forms/all-forms-and-formats/required-disclosures-foreign-affiliations-or-relationships" TargetMode="External"/><Relationship Id="rId4" Type="http://schemas.openxmlformats.org/officeDocument/2006/relationships/hyperlink" Target="https://grants.nih.gov/grants/guide/notice-files/NOT-OD-24-029.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rants.nih.gov/grants/guide/notice-files/NOT-OD-24-149.html"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s://grants.nih.gov/grants/policy/nihgps/HTML5/section_8/8.1.2_prior_approval_requirements.htm#Foreig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era-notify@mail.nih.gov"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grants.nih.gov/grants/guide/notice-files/NOT-OD-24-165.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118/bills/hr9747/BILLS-118hr9747enr.pdf" TargetMode="External"/><Relationship Id="rId7" Type="http://schemas.openxmlformats.org/officeDocument/2006/relationships/hyperlink" Target="https://grants.nih.gov/grants/guide/notice-files/NOT-OD-25-010.html"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grants.nih.gov/grants/guide/notice-files/NOT-OD-24-104.html" TargetMode="External"/><Relationship Id="rId5" Type="http://schemas.openxmlformats.org/officeDocument/2006/relationships/hyperlink" Target="https://grants.nih.gov/grants/guide/notice-files/NOT-OD-24-057.html" TargetMode="External"/><Relationship Id="rId4" Type="http://schemas.openxmlformats.org/officeDocument/2006/relationships/hyperlink" Target="http://grants.nih.gov/grants/guide/notice-files/NOT-OD-24-110.html"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era.nih.gov/erahelp/Commons/Commons/rppr/rppr.htm" TargetMode="External"/><Relationship Id="rId3" Type="http://schemas.openxmlformats.org/officeDocument/2006/relationships/hyperlink" Target="https://grants.nih.gov/grants/guide/notice-files/NOT-OD-25-005.html" TargetMode="External"/><Relationship Id="rId7" Type="http://schemas.openxmlformats.org/officeDocument/2006/relationships/hyperlink" Target="https://www.era.nih.gov/erahelp/Commons/Commons/status/status.ht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grants.nih.gov/grants/guide/notice-files/NOT-OD-24-111.html" TargetMode="External"/><Relationship Id="rId5" Type="http://schemas.openxmlformats.org/officeDocument/2006/relationships/hyperlink" Target="https://www.era.nih.gov/files/How_to_Access_UAT_Environment.pdf" TargetMode="External"/><Relationship Id="rId4" Type="http://schemas.openxmlformats.org/officeDocument/2006/relationships/hyperlink" Target="https://public.uat.era.nih.gov/commonsplus" TargetMode="External"/><Relationship Id="rId9" Type="http://schemas.openxmlformats.org/officeDocument/2006/relationships/hyperlink" Target="https://reporter.nih.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grants.nih.gov/grants/guide/notice-files/NOT-OD-24-171.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rants.nih.gov/grants/guide/notice-files/NOT-OD-24-118.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grants.nih.gov/grants/guide/notice-files/NOT-OD-24-055.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www.ecfr.gov/current/title-2/subtitle-A/chapter-II/part-200/subpart-D/subject-group-ECFR86b76dde0e1e9dc/section-200.341" TargetMode="External"/><Relationship Id="rId4" Type="http://schemas.openxmlformats.org/officeDocument/2006/relationships/hyperlink" Target="https://www.ecfr.gov/current/title-2/part-200/section-200.344#p-200.344(i)"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rants.nih.gov/news/virtual-learning/upcoming_webinars.ht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grants.nih.gov/news/subscribe-and-follow/listservs_and_rss.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grants.nih.gov/grants/guide/notice-files/NOT-OD-23-182.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nexus.od.nih.gov/all/2023/09/15/further-clarifying-nihs-foreign-subaward-agreement-policy-addressing-community-feedback/" TargetMode="External"/><Relationship Id="rId4" Type="http://schemas.openxmlformats.org/officeDocument/2006/relationships/hyperlink" Target="https://grants.nih.gov/grants/policy/nihgps/HTML5/section_15/15.2_administrative_and_other_requirements.htm#Writt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pms.psc.gov/grant-recipients/returning-funds-interest.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grants.nih.gov/grants/guide/notice-files/NOT-OD-23-102.html" TargetMode="External"/><Relationship Id="rId4" Type="http://schemas.openxmlformats.org/officeDocument/2006/relationships/hyperlink" Target="https://grants.nih.gov/policy/compliance.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sites/default/files/hhs-grants-policy-statement-october-2024.pdf"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openxmlformats.org/officeDocument/2006/relationships/hyperlink" Target="https://grants.nih.gov/grants/guide/notice-files/NOT-OD-22-158.html" TargetMode="External"/><Relationship Id="rId3" Type="http://schemas.openxmlformats.org/officeDocument/2006/relationships/hyperlink" Target="https://grants.nih.gov/grants/policy/nihgps/HTML5/section_8/8.2.4_inventions_and_patents.htm" TargetMode="External"/><Relationship Id="rId7" Type="http://schemas.openxmlformats.org/officeDocument/2006/relationships/hyperlink" Target="https://grants.nih.gov/grants/guide/notice-files/NOT-OD-22-100.html"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nist.gov/iedison/training-opportunities" TargetMode="External"/><Relationship Id="rId5" Type="http://schemas.openxmlformats.org/officeDocument/2006/relationships/hyperlink" Target="https://www.nist.gov/iedison/iedison-frequently-asked-questions-faqs" TargetMode="External"/><Relationship Id="rId4" Type="http://schemas.openxmlformats.org/officeDocument/2006/relationships/hyperlink" Target="https://grants.nih.gov/grants/policy/nihgps/HTML5/section_8/8.6.3_final_invention_statement_and_certification.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grants.nih.gov/grants/policy/nihgps/HTML5/section_8/8.2.4_inventions_and_patents.ht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grants.nih.gov/grants/closeout/index.htm"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grants.nih.gov/grants/policy/nihgps/HTML5/section_8/8.6_closeout.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7" Type="http://schemas.openxmlformats.org/officeDocument/2006/relationships/hyperlink" Target="https://grants.nih.gov/grants/guide/notice-files/NOT-OD-24-017.htm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mailto:ODOPERARejectedFFR@od.nih.gov" TargetMode="External"/><Relationship Id="rId5" Type="http://schemas.openxmlformats.org/officeDocument/2006/relationships/hyperlink" Target="https://www.ecfr.gov/current/title-2/subtitle-A/chapter-II/part-200/subpart-D/subject-group-ECFR682eb6fbfabcde2/section-200.344" TargetMode="External"/><Relationship Id="rId4" Type="http://schemas.openxmlformats.org/officeDocument/2006/relationships/hyperlink" Target="https://grants.nih.gov/grants/policy/nihgps/HTML5/section_8/8.6.1_final_federal_financial_report.htm"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grants.nih.gov/grants/how-to-apply-application-guide/submission-process/how-we-check-for-completeness.htm" TargetMode="External"/><Relationship Id="rId13" Type="http://schemas.openxmlformats.org/officeDocument/2006/relationships/hyperlink" Target="https://grants.nih.gov/policy/nihgps/index.htm" TargetMode="External"/><Relationship Id="rId18" Type="http://schemas.openxmlformats.org/officeDocument/2006/relationships/hyperlink" Target="https://grants.nih.gov/grants/rppr/index.htm" TargetMode="External"/><Relationship Id="rId3" Type="http://schemas.openxmlformats.org/officeDocument/2006/relationships/hyperlink" Target="https://grants.nih.gov/grants/grant_basics.htm" TargetMode="External"/><Relationship Id="rId7" Type="http://schemas.openxmlformats.org/officeDocument/2006/relationships/hyperlink" Target="https://www.era.nih.gov/era-training/era-videos.htm" TargetMode="External"/><Relationship Id="rId12" Type="http://schemas.openxmlformats.org/officeDocument/2006/relationships/hyperlink" Target="https://grants.nih.gov/" TargetMode="External"/><Relationship Id="rId17" Type="http://schemas.openxmlformats.org/officeDocument/2006/relationships/hyperlink" Target="https://reporter.nih.gov/" TargetMode="External"/><Relationship Id="rId2" Type="http://schemas.openxmlformats.org/officeDocument/2006/relationships/notesSlide" Target="../notesSlides/notesSlide52.xml"/><Relationship Id="rId16" Type="http://schemas.openxmlformats.org/officeDocument/2006/relationships/hyperlink" Target="https://report.nih.gov/" TargetMode="External"/><Relationship Id="rId1" Type="http://schemas.openxmlformats.org/officeDocument/2006/relationships/slideLayout" Target="../slideLayouts/slideLayout3.xml"/><Relationship Id="rId6" Type="http://schemas.openxmlformats.org/officeDocument/2006/relationships/hyperlink" Target="https://grants.nih.gov/grants/how-to-apply-application-guide/resources/annotated-form-sets.htm" TargetMode="External"/><Relationship Id="rId11" Type="http://schemas.openxmlformats.org/officeDocument/2006/relationships/hyperlink" Target="https://www.era.nih.gov/need-help" TargetMode="External"/><Relationship Id="rId5" Type="http://schemas.openxmlformats.org/officeDocument/2006/relationships/hyperlink" Target="http://grants.nih.gov/grants/how-to-apply-application-guide.htm" TargetMode="External"/><Relationship Id="rId15" Type="http://schemas.openxmlformats.org/officeDocument/2006/relationships/hyperlink" Target="https://grants.nih.gov/faqs#/" TargetMode="External"/><Relationship Id="rId10" Type="http://schemas.openxmlformats.org/officeDocument/2006/relationships/hyperlink" Target="https://www.era.nih.gov/help-tutorials/era-commons/user-guide.htm" TargetMode="External"/><Relationship Id="rId4" Type="http://schemas.openxmlformats.org/officeDocument/2006/relationships/hyperlink" Target="https://grants.nih.gov/funding/searchguide/index.html#/" TargetMode="External"/><Relationship Id="rId9" Type="http://schemas.openxmlformats.org/officeDocument/2006/relationships/hyperlink" Target="https://www.era.nih.gov/" TargetMode="External"/><Relationship Id="rId14" Type="http://schemas.openxmlformats.org/officeDocument/2006/relationships/hyperlink" Target="https://nexus.od.nih.gov/al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hs.gov/ohrp/index.html" TargetMode="External"/><Relationship Id="rId2" Type="http://schemas.openxmlformats.org/officeDocument/2006/relationships/hyperlink" Target="https://grants.nih.gov/grants/guide/listserv.htm" TargetMode="External"/><Relationship Id="rId1" Type="http://schemas.openxmlformats.org/officeDocument/2006/relationships/slideLayout" Target="../slideLayouts/slideLayout3.xml"/><Relationship Id="rId6" Type="http://schemas.openxmlformats.org/officeDocument/2006/relationships/hyperlink" Target="https://grants.nih.gov/news-events" TargetMode="External"/><Relationship Id="rId5" Type="http://schemas.openxmlformats.org/officeDocument/2006/relationships/hyperlink" Target="https://www.era.nih.gov/about-era/get-connected.htm" TargetMode="External"/><Relationship Id="rId4" Type="http://schemas.openxmlformats.org/officeDocument/2006/relationships/hyperlink" Target="https://olaw.nih.gov/"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rantsCompliance@mail.nih.gov" TargetMode="External"/><Relationship Id="rId7" Type="http://schemas.openxmlformats.org/officeDocument/2006/relationships/image" Target="../media/image13.png"/><Relationship Id="rId2" Type="http://schemas.openxmlformats.org/officeDocument/2006/relationships/hyperlink" Target="mailto:GrantsPolicy@mail.nih.gov" TargetMode="External"/><Relationship Id="rId1" Type="http://schemas.openxmlformats.org/officeDocument/2006/relationships/slideLayout" Target="../slideLayouts/slideLayout19.xml"/><Relationship Id="rId6" Type="http://schemas.openxmlformats.org/officeDocument/2006/relationships/hyperlink" Target="mailto:OPERAFFRInquiries@od.nih.gov" TargetMode="External"/><Relationship Id="rId5" Type="http://schemas.openxmlformats.org/officeDocument/2006/relationships/hyperlink" Target="mailto:Inventions@nih.gov" TargetMode="External"/><Relationship Id="rId4" Type="http://schemas.openxmlformats.org/officeDocument/2006/relationships/hyperlink" Target="mailto:OPERAsystemspolicy@mail.nih.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4-116.html"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process/write-application/advice-on-application-sections/develop-your-budge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documents/2024/04/22/2024-07496/guidance-for-federal-financial-assistance"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www.nsf.gov/awards/managing/rtc.j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973729" y="1820595"/>
            <a:ext cx="10457193" cy="4108173"/>
          </a:xfrm>
        </p:spPr>
        <p:txBody>
          <a:bodyPr>
            <a:normAutofit fontScale="90000"/>
          </a:bodyPr>
          <a:lstStyle/>
          <a:p>
            <a:pPr>
              <a:lnSpc>
                <a:spcPct val="100000"/>
              </a:lnSpc>
              <a:spcBef>
                <a:spcPts val="1000"/>
              </a:spcBef>
              <a:defRPr/>
            </a:pPr>
            <a:br>
              <a:rPr lang="en-US" sz="5400" b="1" dirty="0"/>
            </a:br>
            <a:br>
              <a:rPr lang="en-US" sz="5400" b="1" dirty="0"/>
            </a:br>
            <a:br>
              <a:rPr lang="en-US" sz="5400" b="1" dirty="0"/>
            </a:br>
            <a:br>
              <a:rPr lang="en-US" sz="5400" b="1" dirty="0"/>
            </a:br>
            <a:br>
              <a:rPr lang="en-US" sz="5400" b="1" dirty="0"/>
            </a:br>
            <a:br>
              <a:rPr lang="en-US" sz="5400" b="1" dirty="0"/>
            </a:br>
            <a:br>
              <a:rPr lang="en-US" sz="5400" b="1" dirty="0"/>
            </a:br>
            <a:br>
              <a:rPr lang="en-US" sz="5400" b="1" dirty="0"/>
            </a:br>
            <a:r>
              <a:rPr lang="en-US" sz="6600" b="1" dirty="0">
                <a:latin typeface="Open Sans"/>
                <a:ea typeface="Open Sans"/>
                <a:cs typeface="Open Sans"/>
              </a:rPr>
              <a:t>NIH Grants Policy Updates: FY2025 Edition</a:t>
            </a:r>
            <a:br>
              <a:rPr lang="en-US" sz="5400" b="1" dirty="0">
                <a:latin typeface="Open Sans"/>
                <a:ea typeface="Open Sans"/>
                <a:cs typeface="Open Sans"/>
              </a:rPr>
            </a:br>
            <a:br>
              <a:rPr lang="en-US" sz="5400" b="1" dirty="0"/>
            </a:br>
            <a:br>
              <a:rPr lang="en-US" sz="5400" dirty="0"/>
            </a:br>
            <a:endParaRPr lang="en-US" sz="5400" b="1" dirty="0"/>
          </a:p>
        </p:txBody>
      </p:sp>
      <p:sp>
        <p:nvSpPr>
          <p:cNvPr id="3" name="TextBox 2">
            <a:extLst>
              <a:ext uri="{FF2B5EF4-FFF2-40B4-BE49-F238E27FC236}">
                <a16:creationId xmlns:a16="http://schemas.microsoft.com/office/drawing/2014/main" id="{9BDAF1AF-8BD8-CAEC-5614-28628D48793D}"/>
              </a:ext>
            </a:extLst>
          </p:cNvPr>
          <p:cNvSpPr txBox="1"/>
          <p:nvPr/>
        </p:nvSpPr>
        <p:spPr>
          <a:xfrm>
            <a:off x="1" y="3965944"/>
            <a:ext cx="12192000" cy="1538883"/>
          </a:xfrm>
          <a:prstGeom prst="rect">
            <a:avLst/>
          </a:prstGeom>
          <a:noFill/>
        </p:spPr>
        <p:txBody>
          <a:bodyPr wrap="square" rtlCol="0">
            <a:spAutoFit/>
          </a:bodyPr>
          <a:lstStyle/>
          <a:p>
            <a:pPr algn="ctr"/>
            <a:r>
              <a:rPr kumimoji="0" lang="en-US" sz="1800" i="0" u="none" strike="noStrike" kern="1200" cap="all" spc="80" normalizeH="0" baseline="0" noProof="0" dirty="0">
                <a:ln>
                  <a:noFill/>
                </a:ln>
                <a:effectLst/>
                <a:uLnTx/>
                <a:uFillTx/>
                <a:latin typeface="Open Sans"/>
                <a:ea typeface="Open Sans"/>
                <a:cs typeface="Open Sans"/>
              </a:rPr>
              <a:t>presented by the </a:t>
            </a:r>
            <a:br>
              <a:rPr kumimoji="0" lang="en-US" sz="1800" i="0" u="none" strike="noStrike" kern="1200" cap="all" spc="80" normalizeH="0" baseline="0" noProof="0" dirty="0">
                <a:ln>
                  <a:noFill/>
                </a:ln>
                <a:effectLst/>
                <a:uLnTx/>
                <a:uFillTx/>
                <a:latin typeface="Open Sans"/>
                <a:ea typeface="Open Sans"/>
                <a:cs typeface="Open Sans"/>
              </a:rPr>
            </a:br>
            <a:r>
              <a:rPr kumimoji="0" lang="en-US" sz="1800" i="0" u="none" strike="noStrike" kern="1200" cap="all" spc="80" normalizeH="0" baseline="0" noProof="0" dirty="0">
                <a:ln>
                  <a:noFill/>
                </a:ln>
                <a:effectLst/>
                <a:uLnTx/>
                <a:uFillTx/>
                <a:latin typeface="Open Sans"/>
                <a:ea typeface="Open Sans"/>
                <a:cs typeface="Open Sans"/>
              </a:rPr>
              <a:t>Office of policy for extramural research administration</a:t>
            </a:r>
            <a:br>
              <a:rPr lang="en-US" sz="1200" b="0" i="0" u="none" strike="noStrike" kern="1200" cap="all" spc="80" normalizeH="0" baseline="0" noProof="0" dirty="0">
                <a:ln>
                  <a:noFill/>
                </a:ln>
                <a:effectLst/>
                <a:uLnTx/>
                <a:uFillTx/>
              </a:rPr>
            </a:br>
            <a:br>
              <a:rPr lang="en-US" sz="1200" b="0" i="0" u="none" strike="noStrike" kern="1200" cap="all" spc="80" normalizeH="0" baseline="0" noProof="0" dirty="0">
                <a:ln>
                  <a:noFill/>
                </a:ln>
                <a:effectLst/>
                <a:uLnTx/>
                <a:uFillTx/>
              </a:rPr>
            </a:br>
            <a:br>
              <a:rPr lang="en-US" sz="1200" b="0" i="0" u="none" strike="noStrike" kern="1200" cap="all" spc="80" normalizeH="0" baseline="0" noProof="0" dirty="0">
                <a:ln>
                  <a:noFill/>
                </a:ln>
                <a:effectLst/>
                <a:uLnTx/>
                <a:uFillTx/>
              </a:rPr>
            </a:br>
            <a:r>
              <a:rPr lang="en-US" sz="1600" dirty="0">
                <a:solidFill>
                  <a:srgbClr val="616265"/>
                </a:solidFill>
                <a:latin typeface="Open Sans ExtraBold"/>
                <a:ea typeface="Open Sans ExtraBold"/>
                <a:cs typeface="Open Sans ExtraBold"/>
              </a:rPr>
              <a:t>October 17, 2024</a:t>
            </a:r>
            <a:br>
              <a:rPr lang="en-US" sz="4400" dirty="0">
                <a:latin typeface="Open Sans ExtraBold"/>
                <a:ea typeface="Open Sans ExtraBold"/>
                <a:cs typeface="Open Sans ExtraBold"/>
              </a:rPr>
            </a:br>
            <a:endParaRPr lang="en-US" dirty="0"/>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322236" y="263869"/>
            <a:ext cx="11744576" cy="946317"/>
          </a:xfrm>
        </p:spPr>
        <p:txBody>
          <a:bodyPr>
            <a:no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Single Audit Requirements for Foreign Recipients and Subrecipients</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475134"/>
            <a:ext cx="10915996" cy="4616267"/>
          </a:xfrm>
        </p:spPr>
        <p:txBody>
          <a:bodyPr vert="horz" lIns="91440" tIns="45720" rIns="91440" bIns="45720" rtlCol="0" anchor="t">
            <a:normAutofit/>
          </a:bodyPr>
          <a:lstStyle/>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hlinkClick r:id="rId3"/>
              </a:rPr>
              <a:t>NOT-OD-24-151</a:t>
            </a:r>
            <a:r>
              <a:rPr lang="en-US" sz="2400" dirty="0">
                <a:latin typeface="Open Sans" panose="020B0606030504020204" pitchFamily="34" charset="0"/>
                <a:ea typeface="Open Sans" panose="020B0606030504020204" pitchFamily="34" charset="0"/>
                <a:cs typeface="Open Sans" panose="020B0606030504020204" pitchFamily="34" charset="0"/>
              </a:rPr>
              <a:t> clarified the NIH single audit requirements for foreign recipients and subrecipients. </a:t>
            </a:r>
          </a:p>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Effective October 1, 2024, foreign recipients that expend $750,000 (cumulative amount) or more in Federal awards during their fiscal year are required to conduct either a single audit, or program-specific audit (as required by the terms and conditions of award). </a:t>
            </a:r>
          </a:p>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A program-specific audit may not be elected unless all the Federal awards expended were received from NIH. The recipient must request prior approval from the funding Institute or Center prior to conducting a program-specific audit.</a:t>
            </a: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7023175" y="5933445"/>
            <a:ext cx="3174849"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a:t>
            </a:r>
            <a:r>
              <a:rPr lang="en-US" sz="1600" dirty="0">
                <a:latin typeface="Open Sans" panose="020B0606030504020204" pitchFamily="34" charset="0"/>
                <a:ea typeface="Open Sans" panose="020B0606030504020204" pitchFamily="34" charset="0"/>
                <a:cs typeface="Open Sans" panose="020B0606030504020204" pitchFamily="34" charset="0"/>
                <a:hlinkClick r:id="rId3"/>
              </a:rPr>
              <a:t> NOT-OD-24-151</a:t>
            </a:r>
            <a:endParaRPr kumimoji="0" lang="en-US" sz="1600" b="0" i="0" u="sng" strike="noStrike" kern="1200" cap="none" spc="0" normalizeH="0" baseline="0" noProof="0" dirty="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146981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Disclosures</a:t>
            </a:r>
          </a:p>
        </p:txBody>
      </p:sp>
    </p:spTree>
    <p:extLst>
      <p:ext uri="{BB962C8B-B14F-4D97-AF65-F5344CB8AC3E}">
        <p14:creationId xmlns:p14="http://schemas.microsoft.com/office/powerpoint/2010/main" val="39150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320675"/>
            <a:ext cx="10515600" cy="1325563"/>
          </a:xfrm>
        </p:spPr>
        <p:txBody>
          <a:bodyPr>
            <a:noAutofit/>
          </a:bodyPr>
          <a:lstStyle/>
          <a:p>
            <a:r>
              <a:rPr lang="en-US" sz="3600" dirty="0">
                <a:solidFill>
                  <a:srgbClr val="015396"/>
                </a:solidFill>
              </a:rPr>
              <a:t>Common Forms for Biographical Sketch and Current and Pending (Other) Support: NIH Implementation</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980406"/>
            <a:ext cx="10515600" cy="4351338"/>
          </a:xfrm>
        </p:spPr>
        <p:txBody>
          <a:bodyPr>
            <a:normAutofit fontScale="92500" lnSpcReduction="20000"/>
          </a:bodyPr>
          <a:lstStyle/>
          <a:p>
            <a:pPr>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In accordance with the implementation plan submitted to the Office of Science and Technology Policy (OSTP) in May 2024, NIH issued </a:t>
            </a:r>
            <a:r>
              <a:rPr lang="en-US" dirty="0">
                <a:latin typeface="Open Sans" panose="020B0606030504020204" pitchFamily="34" charset="0"/>
                <a:ea typeface="Open Sans" panose="020B0606030504020204" pitchFamily="34" charset="0"/>
                <a:cs typeface="Open Sans" panose="020B0606030504020204" pitchFamily="34" charset="0"/>
                <a:hlinkClick r:id="rId4"/>
              </a:rPr>
              <a:t>NOT-OD-24-163</a:t>
            </a:r>
            <a:r>
              <a:rPr lang="en-US" dirty="0">
                <a:latin typeface="Open Sans" panose="020B0606030504020204" pitchFamily="34" charset="0"/>
                <a:ea typeface="Open Sans" panose="020B0606030504020204" pitchFamily="34" charset="0"/>
                <a:cs typeface="Open Sans" panose="020B0606030504020204" pitchFamily="34" charset="0"/>
              </a:rPr>
              <a:t>.</a:t>
            </a:r>
          </a:p>
          <a:p>
            <a:pPr>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Effective for all applications and RPPRs submitted for due dates </a:t>
            </a:r>
            <a:r>
              <a:rPr lang="en-US" b="1" dirty="0">
                <a:latin typeface="Open Sans" panose="020B0606030504020204" pitchFamily="34" charset="0"/>
                <a:ea typeface="Open Sans" panose="020B0606030504020204" pitchFamily="34" charset="0"/>
                <a:cs typeface="Open Sans" panose="020B0606030504020204" pitchFamily="34" charset="0"/>
              </a:rPr>
              <a:t>on or after May 25, 2025</a:t>
            </a:r>
            <a:r>
              <a:rPr lang="en-US" dirty="0">
                <a:latin typeface="Open Sans" panose="020B0606030504020204" pitchFamily="34" charset="0"/>
                <a:ea typeface="Open Sans" panose="020B0606030504020204" pitchFamily="34" charset="0"/>
                <a:cs typeface="Open Sans" panose="020B0606030504020204" pitchFamily="34" charset="0"/>
              </a:rPr>
              <a:t>.</a:t>
            </a:r>
          </a:p>
          <a:p>
            <a:pPr>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NIH will implement the Common Forms without change to any collection fields. </a:t>
            </a:r>
          </a:p>
          <a:p>
            <a:pPr>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NIH plans to continue collecting three required agency specific data elements</a:t>
            </a:r>
          </a:p>
          <a:p>
            <a:pPr lvl="1">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Personal Statement</a:t>
            </a:r>
          </a:p>
          <a:p>
            <a:pPr lvl="1">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Contributions to Science</a:t>
            </a:r>
          </a:p>
          <a:p>
            <a:pPr lvl="1">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Honors) to assess qualifications</a:t>
            </a:r>
          </a:p>
          <a:p>
            <a:pPr>
              <a:lnSpc>
                <a:spcPct val="100000"/>
              </a:lnSpc>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These data elements will be collected separately from the Common Forms on a new NIH Biographical Sketch Supplement.</a:t>
            </a:r>
          </a:p>
          <a:p>
            <a:endParaRPr lang="en-US" dirty="0"/>
          </a:p>
        </p:txBody>
      </p:sp>
      <p:sp>
        <p:nvSpPr>
          <p:cNvPr id="4" name="TextBox 3" descr="Learn more: NOT-OD-20-086&#10;FAQs: grants.nih.gov/faqs#/covid-19.htm&#10;">
            <a:extLst>
              <a:ext uri="{FF2B5EF4-FFF2-40B4-BE49-F238E27FC236}">
                <a16:creationId xmlns:a16="http://schemas.microsoft.com/office/drawing/2014/main" id="{96611B00-BE12-A355-40F1-3208005F3418}"/>
              </a:ext>
            </a:extLst>
          </p:cNvPr>
          <p:cNvSpPr txBox="1"/>
          <p:nvPr/>
        </p:nvSpPr>
        <p:spPr>
          <a:xfrm>
            <a:off x="7608277" y="6015831"/>
            <a:ext cx="3135578"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NOT-OD-24-163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152287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Autofit/>
          </a:bodyPr>
          <a:lstStyle/>
          <a:p>
            <a:r>
              <a:rPr lang="en-US" sz="3600" dirty="0">
                <a:solidFill>
                  <a:srgbClr val="015396"/>
                </a:solidFill>
              </a:rPr>
              <a:t>Common Forms for Biographical Sketch and Current and Pending (Other) Support: SciENcv/ORCID Implementation</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948962"/>
            <a:ext cx="10515600" cy="4351338"/>
          </a:xfrm>
        </p:spPr>
        <p:txBody>
          <a:bodyPr/>
          <a:lstStyle/>
          <a:p>
            <a:pPr>
              <a:lnSpc>
                <a:spcPct val="100000"/>
              </a:lnSpc>
              <a:spcBef>
                <a:spcPts val="600"/>
              </a:spcBef>
            </a:pPr>
            <a:r>
              <a:rPr lang="en-US" dirty="0">
                <a:latin typeface="Open Sans "/>
              </a:rPr>
              <a:t>NIH will </a:t>
            </a:r>
            <a:r>
              <a:rPr lang="en-US" b="1" dirty="0">
                <a:latin typeface="Open Sans "/>
              </a:rPr>
              <a:t>require</a:t>
            </a:r>
            <a:r>
              <a:rPr lang="en-US" dirty="0">
                <a:latin typeface="Open Sans "/>
              </a:rPr>
              <a:t> the use of Science Experts Network Curriculum Vitae (</a:t>
            </a:r>
            <a:r>
              <a:rPr lang="en-US" dirty="0">
                <a:latin typeface="Open Sans "/>
                <a:hlinkClick r:id="rId4"/>
              </a:rPr>
              <a:t>SciENcv</a:t>
            </a:r>
            <a:r>
              <a:rPr lang="en-US" dirty="0">
                <a:latin typeface="Open Sans "/>
              </a:rPr>
              <a:t>) to complete Common Forms and the NIH Biographical Sketch Supplement to produce digitally certified PDF(s) for use in application submission.</a:t>
            </a:r>
          </a:p>
          <a:p>
            <a:pPr marL="0" indent="0">
              <a:lnSpc>
                <a:spcPct val="100000"/>
              </a:lnSpc>
              <a:spcBef>
                <a:spcPts val="600"/>
              </a:spcBef>
              <a:buNone/>
            </a:pPr>
            <a:endParaRPr lang="en-US" dirty="0">
              <a:latin typeface="Open Sans "/>
            </a:endParaRPr>
          </a:p>
          <a:p>
            <a:pPr>
              <a:lnSpc>
                <a:spcPct val="100000"/>
              </a:lnSpc>
              <a:spcBef>
                <a:spcPts val="600"/>
              </a:spcBef>
            </a:pPr>
            <a:r>
              <a:rPr lang="en-US" dirty="0">
                <a:latin typeface="Open Sans "/>
              </a:rPr>
              <a:t>NIH will </a:t>
            </a:r>
            <a:r>
              <a:rPr lang="en-US" b="1" dirty="0">
                <a:latin typeface="Open Sans "/>
              </a:rPr>
              <a:t>require</a:t>
            </a:r>
            <a:r>
              <a:rPr lang="en-US" dirty="0">
                <a:latin typeface="Open Sans "/>
              </a:rPr>
              <a:t> all Senior/Key Personnel to enter their ORCID ID into SciENcv in the Persistent Identifier (PID) section of the Common Forms.</a:t>
            </a:r>
          </a:p>
          <a:p>
            <a:pPr lvl="1">
              <a:lnSpc>
                <a:spcPct val="100000"/>
              </a:lnSpc>
              <a:spcBef>
                <a:spcPts val="600"/>
              </a:spcBef>
            </a:pPr>
            <a:r>
              <a:rPr lang="en-US" dirty="0">
                <a:latin typeface="Open Sans "/>
              </a:rPr>
              <a:t>NIH will </a:t>
            </a:r>
            <a:r>
              <a:rPr lang="en-US" b="1" dirty="0">
                <a:latin typeface="Open Sans "/>
              </a:rPr>
              <a:t>require</a:t>
            </a:r>
            <a:r>
              <a:rPr lang="en-US" dirty="0">
                <a:latin typeface="Open Sans "/>
              </a:rPr>
              <a:t> all Senior/Key Personnel to link their ORCID ID to their </a:t>
            </a:r>
            <a:r>
              <a:rPr lang="en-US" dirty="0" err="1">
                <a:latin typeface="Open Sans "/>
              </a:rPr>
              <a:t>eRA</a:t>
            </a:r>
            <a:r>
              <a:rPr lang="en-US" dirty="0">
                <a:latin typeface="Open Sans "/>
              </a:rPr>
              <a:t> Commons Personal Profile. </a:t>
            </a:r>
          </a:p>
          <a:p>
            <a:pPr lvl="1">
              <a:lnSpc>
                <a:spcPct val="100000"/>
              </a:lnSpc>
              <a:spcBef>
                <a:spcPts val="600"/>
              </a:spcBef>
            </a:pPr>
            <a:r>
              <a:rPr lang="en-US" dirty="0">
                <a:latin typeface="Open Sans "/>
              </a:rPr>
              <a:t>For information on linking an ORCID ID to the </a:t>
            </a:r>
            <a:r>
              <a:rPr lang="en-US" dirty="0" err="1">
                <a:latin typeface="Open Sans "/>
              </a:rPr>
              <a:t>eRA</a:t>
            </a:r>
            <a:r>
              <a:rPr lang="en-US" dirty="0">
                <a:latin typeface="Open Sans "/>
              </a:rPr>
              <a:t> Commons Personal Profile see the </a:t>
            </a:r>
            <a:r>
              <a:rPr lang="en-US" dirty="0">
                <a:latin typeface="Open Sans "/>
                <a:hlinkClick r:id="rId5"/>
              </a:rPr>
              <a:t>ORCID ID topic </a:t>
            </a:r>
            <a:r>
              <a:rPr lang="en-US" dirty="0">
                <a:latin typeface="Open Sans "/>
              </a:rPr>
              <a:t>in the </a:t>
            </a:r>
            <a:r>
              <a:rPr lang="en-US" dirty="0" err="1">
                <a:latin typeface="Open Sans "/>
              </a:rPr>
              <a:t>eRA</a:t>
            </a:r>
            <a:r>
              <a:rPr lang="en-US" dirty="0">
                <a:latin typeface="Open Sans "/>
              </a:rPr>
              <a:t> Commons online help.</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231614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565416" y="532151"/>
            <a:ext cx="5388227" cy="1128068"/>
          </a:xfrm>
        </p:spPr>
        <p:txBody>
          <a:bodyPr anchor="ctr">
            <a:noAutofit/>
          </a:bodyPr>
          <a:lstStyle/>
          <a:p>
            <a:r>
              <a:rPr lang="en-US" sz="2800" dirty="0">
                <a:solidFill>
                  <a:srgbClr val="015396"/>
                </a:solidFill>
              </a:rPr>
              <a:t>Decision Matrix for Assessing Potential Foreign Interference for Covered Individuals or Senior/Key Personnel </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590719" y="2330505"/>
            <a:ext cx="4803113" cy="4161735"/>
          </a:xfrm>
        </p:spPr>
        <p:txBody>
          <a:bodyPr anchor="t" anchorCtr="0">
            <a:normAutofit/>
          </a:bodyPr>
          <a:lstStyle/>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On 8/15/24 NIH </a:t>
            </a:r>
            <a:r>
              <a:rPr lang="en-US" dirty="0">
                <a:latin typeface="Open Sans" panose="020B0606030504020204" pitchFamily="34" charset="0"/>
                <a:ea typeface="Open Sans" panose="020B0606030504020204" pitchFamily="34" charset="0"/>
                <a:cs typeface="Open Sans" panose="020B0606030504020204" pitchFamily="34" charset="0"/>
                <a:hlinkClick r:id="rId4"/>
              </a:rPr>
              <a:t>published a  decision matrix</a:t>
            </a:r>
            <a:r>
              <a:rPr lang="en-US" dirty="0">
                <a:latin typeface="Open Sans" panose="020B0606030504020204" pitchFamily="34" charset="0"/>
                <a:ea typeface="Open Sans" panose="020B0606030504020204" pitchFamily="34" charset="0"/>
                <a:cs typeface="Open Sans" panose="020B0606030504020204" pitchFamily="34" charset="0"/>
                <a:hlinkClick r:id="rId5"/>
              </a:rPr>
              <a:t> </a:t>
            </a:r>
            <a:r>
              <a:rPr lang="en-US" dirty="0">
                <a:latin typeface="Open Sans" panose="020B0606030504020204" pitchFamily="34" charset="0"/>
                <a:ea typeface="Open Sans" panose="020B0606030504020204" pitchFamily="34" charset="0"/>
                <a:cs typeface="Open Sans" panose="020B0606030504020204" pitchFamily="34" charset="0"/>
              </a:rPr>
              <a:t>for assessing potential foreign interference.</a:t>
            </a:r>
          </a:p>
          <a:p>
            <a:pPr>
              <a:spcBef>
                <a:spcPts val="600"/>
              </a:spcBef>
            </a:pPr>
            <a:endParaRPr lang="en-US"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NIH strongly supports properly conducted and principled international collaborations that are integral for our country to remain competitive.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creenshot of the decision matrix.">
            <a:extLst>
              <a:ext uri="{FF2B5EF4-FFF2-40B4-BE49-F238E27FC236}">
                <a16:creationId xmlns:a16="http://schemas.microsoft.com/office/drawing/2014/main" id="{9D73D374-1787-E451-BA62-4C91045EFDB0}"/>
              </a:ext>
            </a:extLst>
          </p:cNvPr>
          <p:cNvPicPr>
            <a:picLocks noChangeAspect="1"/>
          </p:cNvPicPr>
          <p:nvPr/>
        </p:nvPicPr>
        <p:blipFill>
          <a:blip r:embed="rId6"/>
          <a:srcRect l="3778" r="10858" b="-1"/>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6AB19A8F-B2C6-E320-5594-A7228ECEFCBA}"/>
              </a:ext>
            </a:extLst>
          </p:cNvPr>
          <p:cNvSpPr txBox="1"/>
          <p:nvPr/>
        </p:nvSpPr>
        <p:spPr>
          <a:xfrm>
            <a:off x="7078532" y="6438450"/>
            <a:ext cx="28938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NIH Decision Matrix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9385070" y="6492240"/>
            <a:ext cx="1055716" cy="365125"/>
          </a:xfrm>
          <a:prstGeom prst="rect">
            <a:avLst/>
          </a:prstGeom>
        </p:spPr>
        <p:txBody>
          <a:bodyPr>
            <a:normAutofit/>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18247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Malign Foreign talent recruitment program</a:t>
            </a:r>
          </a:p>
        </p:txBody>
      </p:sp>
    </p:spTree>
    <p:extLst>
      <p:ext uri="{BB962C8B-B14F-4D97-AF65-F5344CB8AC3E}">
        <p14:creationId xmlns:p14="http://schemas.microsoft.com/office/powerpoint/2010/main" val="339502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410368"/>
            <a:ext cx="11207292" cy="1325563"/>
          </a:xfrm>
        </p:spPr>
        <p:txBody>
          <a:bodyPr>
            <a:noAutofit/>
          </a:bodyPr>
          <a:lstStyle/>
          <a:p>
            <a:r>
              <a:rPr lang="en-US" sz="3600" dirty="0">
                <a:solidFill>
                  <a:srgbClr val="015396"/>
                </a:solidFill>
              </a:rPr>
              <a:t>Malign Foreign Talent Recruitment Program (MFTRP) Prohibition – NIH Implementation</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83920" y="1699897"/>
            <a:ext cx="10515600" cy="4620012"/>
          </a:xfrm>
        </p:spPr>
        <p:txBody>
          <a:bodyPr>
            <a:normAutofit lnSpcReduction="10000"/>
          </a:bodyPr>
          <a:lstStyle/>
          <a:p>
            <a:pPr>
              <a:lnSpc>
                <a:spcPct val="100000"/>
              </a:lnSpc>
              <a:spcBef>
                <a:spcPts val="600"/>
              </a:spcBef>
            </a:pPr>
            <a:r>
              <a:rPr lang="en-US" dirty="0">
                <a:latin typeface="Open Sans "/>
              </a:rPr>
              <a:t>OSTP issued </a:t>
            </a:r>
            <a:r>
              <a:rPr lang="en-US" dirty="0">
                <a:latin typeface="Open Sans "/>
                <a:hlinkClick r:id="rId4"/>
              </a:rPr>
              <a:t>Guidelines for Federal Research Agencies Regarding Foreign Talent Recruitment Programs </a:t>
            </a:r>
            <a:r>
              <a:rPr lang="en-US" dirty="0">
                <a:latin typeface="Open Sans "/>
              </a:rPr>
              <a:t>on 2/14/24.</a:t>
            </a:r>
          </a:p>
          <a:p>
            <a:pPr>
              <a:lnSpc>
                <a:spcPct val="100000"/>
              </a:lnSpc>
              <a:spcBef>
                <a:spcPts val="600"/>
              </a:spcBef>
            </a:pPr>
            <a:r>
              <a:rPr lang="en-US" dirty="0">
                <a:latin typeface="Open Sans "/>
              </a:rPr>
              <a:t>Covered individuals (i.e., senior/key personnel) are prohibited from participating in a federally funded research and development project if they are currently participating in a “malign foreign talent recruitment program.”</a:t>
            </a:r>
          </a:p>
          <a:p>
            <a:pPr>
              <a:lnSpc>
                <a:spcPct val="100000"/>
              </a:lnSpc>
              <a:spcBef>
                <a:spcPts val="600"/>
              </a:spcBef>
            </a:pPr>
            <a:r>
              <a:rPr lang="en-US" dirty="0">
                <a:latin typeface="Open Sans "/>
              </a:rPr>
              <a:t>Individual as well as institutional certifications are required.</a:t>
            </a:r>
          </a:p>
          <a:p>
            <a:pPr lvl="1">
              <a:lnSpc>
                <a:spcPct val="100000"/>
              </a:lnSpc>
              <a:spcBef>
                <a:spcPts val="600"/>
              </a:spcBef>
            </a:pPr>
            <a:r>
              <a:rPr lang="en-US" dirty="0">
                <a:latin typeface="Open Sans "/>
              </a:rPr>
              <a:t>Individual certification is captured on the Common Forms for Biosketch and Current and Pending (Other Support).</a:t>
            </a:r>
          </a:p>
          <a:p>
            <a:pPr lvl="1">
              <a:lnSpc>
                <a:spcPct val="100000"/>
              </a:lnSpc>
              <a:spcBef>
                <a:spcPts val="600"/>
              </a:spcBef>
            </a:pPr>
            <a:r>
              <a:rPr lang="en-US" dirty="0">
                <a:latin typeface="Open Sans "/>
              </a:rPr>
              <a:t>NIH intends to incorporate the institutional certification related to MFTRP in its application instructions.</a:t>
            </a:r>
          </a:p>
          <a:p>
            <a:pPr>
              <a:lnSpc>
                <a:spcPct val="100000"/>
              </a:lnSpc>
              <a:spcBef>
                <a:spcPts val="600"/>
              </a:spcBef>
            </a:pPr>
            <a:r>
              <a:rPr lang="en-US" dirty="0">
                <a:latin typeface="Open Sans "/>
              </a:rPr>
              <a:t>NIH will incorporate the MFTRP definition and the certification requirements in the FY25 NIH Grants Policy Statement.</a:t>
            </a:r>
          </a:p>
          <a:p>
            <a:endParaRPr lang="en-US"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16</a:t>
            </a:fld>
            <a:endParaRPr lang="en-US" dirty="0"/>
          </a:p>
        </p:txBody>
      </p:sp>
    </p:spTree>
    <p:custDataLst>
      <p:tags r:id="rId1"/>
    </p:custDataLst>
    <p:extLst>
      <p:ext uri="{BB962C8B-B14F-4D97-AF65-F5344CB8AC3E}">
        <p14:creationId xmlns:p14="http://schemas.microsoft.com/office/powerpoint/2010/main" val="38729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Research securities</a:t>
            </a:r>
          </a:p>
        </p:txBody>
      </p:sp>
    </p:spTree>
    <p:extLst>
      <p:ext uri="{BB962C8B-B14F-4D97-AF65-F5344CB8AC3E}">
        <p14:creationId xmlns:p14="http://schemas.microsoft.com/office/powerpoint/2010/main" val="139142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31387"/>
            <a:ext cx="11207292" cy="1325563"/>
          </a:xfrm>
        </p:spPr>
        <p:txBody>
          <a:bodyPr>
            <a:noAutofit/>
          </a:bodyPr>
          <a:lstStyle/>
          <a:p>
            <a:r>
              <a:rPr lang="en-US" sz="3600" dirty="0">
                <a:solidFill>
                  <a:srgbClr val="015396"/>
                </a:solidFill>
              </a:rPr>
              <a:t>Research Security Guidelines</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299043"/>
            <a:ext cx="10943492" cy="4890682"/>
          </a:xfrm>
        </p:spPr>
        <p:txBody>
          <a:bodyPr>
            <a:normAutofit fontScale="92500" lnSpcReduction="20000"/>
          </a:bodyPr>
          <a:lstStyle/>
          <a:p>
            <a:pPr>
              <a:lnSpc>
                <a:spcPct val="120000"/>
              </a:lnSpc>
              <a:spcBef>
                <a:spcPts val="600"/>
              </a:spcBef>
            </a:pPr>
            <a:r>
              <a:rPr lang="en-US" sz="2000" dirty="0">
                <a:latin typeface="Open Sans "/>
              </a:rPr>
              <a:t>On July 9, 2024, OSTP issued </a:t>
            </a:r>
            <a:r>
              <a:rPr lang="en-US" sz="2000" dirty="0">
                <a:latin typeface="Open Sans "/>
                <a:hlinkClick r:id="rId4"/>
              </a:rPr>
              <a:t>Guidelines for Research Security Programs at Covered Institutions</a:t>
            </a:r>
            <a:r>
              <a:rPr lang="en-US" sz="2000" dirty="0">
                <a:latin typeface="Open Sans "/>
              </a:rPr>
              <a:t>. </a:t>
            </a:r>
          </a:p>
          <a:p>
            <a:pPr>
              <a:lnSpc>
                <a:spcPct val="120000"/>
              </a:lnSpc>
              <a:spcBef>
                <a:spcPts val="600"/>
              </a:spcBef>
            </a:pPr>
            <a:r>
              <a:rPr lang="en-US" sz="2000" dirty="0">
                <a:latin typeface="Open Sans "/>
              </a:rPr>
              <a:t>Covered institutions will be required to certify that their research security programs include elements relating to: </a:t>
            </a:r>
          </a:p>
          <a:p>
            <a:pPr lvl="1">
              <a:lnSpc>
                <a:spcPct val="120000"/>
              </a:lnSpc>
              <a:spcBef>
                <a:spcPts val="600"/>
              </a:spcBef>
            </a:pPr>
            <a:r>
              <a:rPr lang="en-US" b="1" dirty="0">
                <a:latin typeface="Open Sans" panose="020B0606030504020204" pitchFamily="34" charset="0"/>
                <a:ea typeface="Open Sans" panose="020B0606030504020204" pitchFamily="34" charset="0"/>
                <a:cs typeface="Open Sans" panose="020B0606030504020204" pitchFamily="34" charset="0"/>
              </a:rPr>
              <a:t>Research Security Training: </a:t>
            </a:r>
            <a:r>
              <a:rPr lang="en-US" sz="1800" dirty="0">
                <a:latin typeface="Open Sans" panose="020B0606030504020204" pitchFamily="34" charset="0"/>
                <a:ea typeface="Open Sans" panose="020B0606030504020204" pitchFamily="34" charset="0"/>
                <a:cs typeface="Open Sans" panose="020B0606030504020204" pitchFamily="34" charset="0"/>
              </a:rPr>
              <a:t>Institution requires covered individuals to complete research security training and each such covered individual has completed the research security training program. </a:t>
            </a:r>
          </a:p>
          <a:p>
            <a:pPr lvl="1">
              <a:lnSpc>
                <a:spcPct val="120000"/>
              </a:lnSpc>
              <a:spcBef>
                <a:spcPts val="600"/>
              </a:spcBef>
            </a:pPr>
            <a:r>
              <a:rPr lang="en-US" b="1" dirty="0">
                <a:latin typeface="Open Sans" panose="020B0606030504020204" pitchFamily="34" charset="0"/>
                <a:ea typeface="Open Sans" panose="020B0606030504020204" pitchFamily="34" charset="0"/>
                <a:cs typeface="Open Sans" panose="020B0606030504020204" pitchFamily="34" charset="0"/>
              </a:rPr>
              <a:t>Export Controls</a:t>
            </a:r>
            <a:r>
              <a:rPr lang="en-US" sz="1800" dirty="0">
                <a:latin typeface="Open Sans" panose="020B0606030504020204" pitchFamily="34" charset="0"/>
                <a:ea typeface="Open Sans" panose="020B0606030504020204" pitchFamily="34" charset="0"/>
                <a:cs typeface="Open Sans" panose="020B0606030504020204" pitchFamily="34" charset="0"/>
              </a:rPr>
              <a:t>: Institution requires covered individuals who perform R&amp;D involving export-controlled technologies to complete training and that each such covered individual has completed training</a:t>
            </a:r>
          </a:p>
          <a:p>
            <a:pPr lvl="1">
              <a:lnSpc>
                <a:spcPct val="120000"/>
              </a:lnSpc>
              <a:spcBef>
                <a:spcPts val="600"/>
              </a:spcBef>
            </a:pPr>
            <a:r>
              <a:rPr lang="en-US" b="1" dirty="0">
                <a:latin typeface="Open Sans" panose="020B0606030504020204" pitchFamily="34" charset="0"/>
                <a:ea typeface="Open Sans" panose="020B0606030504020204" pitchFamily="34" charset="0"/>
                <a:cs typeface="Open Sans" panose="020B0606030504020204" pitchFamily="34" charset="0"/>
              </a:rPr>
              <a:t>Cybersecurity:</a:t>
            </a:r>
            <a:r>
              <a:rPr lang="en-US" sz="1800" dirty="0">
                <a:latin typeface="Open Sans" panose="020B0606030504020204" pitchFamily="34" charset="0"/>
                <a:ea typeface="Open Sans" panose="020B0606030504020204" pitchFamily="34" charset="0"/>
                <a:cs typeface="Open Sans" panose="020B0606030504020204" pitchFamily="34" charset="0"/>
              </a:rPr>
              <a:t> Institution implements a cybersecurity program consistent with the cybersecurity resource for research institutions described in the CHIPS and Science Act within one year after the National Institute of Standards and Technology (NIST) of the Department of Commerce publishes that resource.</a:t>
            </a:r>
          </a:p>
          <a:p>
            <a:pPr lvl="1">
              <a:lnSpc>
                <a:spcPct val="120000"/>
              </a:lnSpc>
              <a:spcBef>
                <a:spcPts val="600"/>
              </a:spcBef>
            </a:pPr>
            <a:r>
              <a:rPr lang="en-US" b="1" dirty="0">
                <a:latin typeface="Open Sans" panose="020B0606030504020204" pitchFamily="34" charset="0"/>
                <a:ea typeface="Open Sans" panose="020B0606030504020204" pitchFamily="34" charset="0"/>
                <a:cs typeface="Open Sans" panose="020B0606030504020204" pitchFamily="34" charset="0"/>
              </a:rPr>
              <a:t>Foreign Travel Security</a:t>
            </a:r>
            <a:r>
              <a:rPr lang="en-US" sz="1800" dirty="0">
                <a:latin typeface="Open Sans" panose="020B0606030504020204" pitchFamily="34" charset="0"/>
                <a:ea typeface="Open Sans" panose="020B0606030504020204" pitchFamily="34" charset="0"/>
                <a:cs typeface="Open Sans" panose="020B0606030504020204" pitchFamily="34" charset="0"/>
              </a:rPr>
              <a:t>: Institution implements periodic training on foreign travel security and ensure that all such covered individuals take this training at least once every six years.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18</a:t>
            </a:fld>
            <a:endParaRPr lang="en-US" dirty="0"/>
          </a:p>
        </p:txBody>
      </p:sp>
    </p:spTree>
    <p:custDataLst>
      <p:tags r:id="rId1"/>
    </p:custDataLst>
    <p:extLst>
      <p:ext uri="{BB962C8B-B14F-4D97-AF65-F5344CB8AC3E}">
        <p14:creationId xmlns:p14="http://schemas.microsoft.com/office/powerpoint/2010/main" val="414443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410368"/>
            <a:ext cx="11207292" cy="1325563"/>
          </a:xfrm>
        </p:spPr>
        <p:txBody>
          <a:bodyPr>
            <a:noAutofit/>
          </a:bodyPr>
          <a:lstStyle/>
          <a:p>
            <a:r>
              <a:rPr lang="en-US" sz="3600" dirty="0">
                <a:solidFill>
                  <a:srgbClr val="015396"/>
                </a:solidFill>
              </a:rPr>
              <a:t>Research Security Guidelines – Threshold</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418727"/>
            <a:ext cx="10825716" cy="4937623"/>
          </a:xfrm>
        </p:spPr>
        <p:txBody>
          <a:bodyPr>
            <a:normAutofit fontScale="70000" lnSpcReduction="20000"/>
          </a:bodyPr>
          <a:lstStyle/>
          <a:p>
            <a:pPr>
              <a:lnSpc>
                <a:spcPct val="120000"/>
              </a:lnSpc>
              <a:spcBef>
                <a:spcPts val="600"/>
              </a:spcBef>
              <a:buClrTx/>
            </a:pPr>
            <a:r>
              <a:rPr lang="en-US" sz="3400" dirty="0">
                <a:latin typeface="Open Sans" panose="020B0606030504020204" pitchFamily="34" charset="0"/>
                <a:ea typeface="Open Sans" panose="020B0606030504020204" pitchFamily="34" charset="0"/>
                <a:cs typeface="Open Sans" panose="020B0606030504020204" pitchFamily="34" charset="0"/>
              </a:rPr>
              <a:t>OSTP defined covered institutions using the following threshold:</a:t>
            </a:r>
          </a:p>
          <a:p>
            <a:pPr lvl="1">
              <a:lnSpc>
                <a:spcPct val="120000"/>
              </a:lnSpc>
              <a:spcBef>
                <a:spcPts val="600"/>
              </a:spcBef>
              <a:buClrTx/>
              <a:buFont typeface="Wingdings" panose="05000000000000000000" pitchFamily="2" charset="2"/>
              <a:buChar char="§"/>
            </a:pPr>
            <a:r>
              <a:rPr lang="en-US" sz="2300" i="1" dirty="0">
                <a:latin typeface="Open Sans" panose="020B0606030504020204" pitchFamily="34" charset="0"/>
                <a:ea typeface="Open Sans" panose="020B0606030504020204" pitchFamily="34" charset="0"/>
                <a:cs typeface="Open Sans" panose="020B0606030504020204" pitchFamily="34" charset="0"/>
              </a:rPr>
              <a:t>A participant in the U.S. R&amp;D enterprise is a “covered institution” if and only if (A) it is an institution of higher education,13 a federally funded research and development center (FFRDC), or a nonprofit research institution; and (B) it </a:t>
            </a:r>
            <a:r>
              <a:rPr lang="en-US" sz="2300" b="1" i="1" dirty="0">
                <a:latin typeface="Open Sans" panose="020B0606030504020204" pitchFamily="34" charset="0"/>
                <a:ea typeface="Open Sans" panose="020B0606030504020204" pitchFamily="34" charset="0"/>
                <a:cs typeface="Open Sans" panose="020B0606030504020204" pitchFamily="34" charset="0"/>
              </a:rPr>
              <a:t>receives in excess of $50 million per year, </a:t>
            </a:r>
            <a:r>
              <a:rPr lang="en-US" sz="2300" i="1" dirty="0">
                <a:latin typeface="Open Sans" panose="020B0606030504020204" pitchFamily="34" charset="0"/>
                <a:ea typeface="Open Sans" panose="020B0606030504020204" pitchFamily="34" charset="0"/>
                <a:cs typeface="Open Sans" panose="020B0606030504020204" pitchFamily="34" charset="0"/>
              </a:rPr>
              <a:t>in fiscal year 2022 constant dollars, under (1) the three-year average of federal R&amp;D obligations provided to participants in the U.S. R&amp;D enterprise as reported in the most recent version of the Survey of Federal Science and Engineering Support to Universities, Colleges, and Nonprofit Institutions;14 or (2) the three-year average of federal R&amp;D obligations to FFRDCs as provided in the most recent versions of the Survey of Federal Funds for Research and Development.</a:t>
            </a:r>
          </a:p>
          <a:p>
            <a:pPr>
              <a:lnSpc>
                <a:spcPct val="120000"/>
              </a:lnSpc>
              <a:spcBef>
                <a:spcPts val="600"/>
              </a:spcBef>
              <a:buClrTx/>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600"/>
              </a:spcBef>
              <a:buClrTx/>
            </a:pPr>
            <a:r>
              <a:rPr lang="en-US" sz="3400" dirty="0">
                <a:latin typeface="Open Sans" panose="020B0606030504020204" pitchFamily="34" charset="0"/>
                <a:ea typeface="Open Sans" panose="020B0606030504020204" pitchFamily="34" charset="0"/>
                <a:cs typeface="Open Sans" panose="020B0606030504020204" pitchFamily="34" charset="0"/>
              </a:rPr>
              <a:t>Recipients that do not meet this funding threshold will not be required to certify that they have implemented research security programs.</a:t>
            </a:r>
          </a:p>
          <a:p>
            <a:pPr>
              <a:lnSpc>
                <a:spcPct val="120000"/>
              </a:lnSpc>
              <a:spcBef>
                <a:spcPts val="600"/>
              </a:spcBef>
              <a:buClrTx/>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600"/>
              </a:spcBef>
              <a:buClrTx/>
            </a:pPr>
            <a:r>
              <a:rPr lang="en-US" sz="3400" dirty="0">
                <a:latin typeface="Open Sans" panose="020B0606030504020204" pitchFamily="34" charset="0"/>
                <a:ea typeface="Open Sans" panose="020B0606030504020204" pitchFamily="34" charset="0"/>
                <a:cs typeface="Open Sans" panose="020B0606030504020204" pitchFamily="34" charset="0"/>
              </a:rPr>
              <a:t>All NIH applicants and recipients, however, must continue to comply with all NIH disclosure policies as these are two different requirements.</a:t>
            </a:r>
          </a:p>
          <a:p>
            <a:endParaRPr lang="en-US"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19</a:t>
            </a:fld>
            <a:endParaRPr lang="en-US" dirty="0"/>
          </a:p>
        </p:txBody>
      </p:sp>
    </p:spTree>
    <p:custDataLst>
      <p:tags r:id="rId1"/>
    </p:custDataLst>
    <p:extLst>
      <p:ext uri="{BB962C8B-B14F-4D97-AF65-F5344CB8AC3E}">
        <p14:creationId xmlns:p14="http://schemas.microsoft.com/office/powerpoint/2010/main" val="30373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78F7A-31EE-B381-EAC3-F14F51666A70}"/>
              </a:ext>
              <a:ext uri="{C183D7F6-B498-43B3-948B-1728B52AA6E4}">
                <adec:decorative xmlns:adec="http://schemas.microsoft.com/office/drawing/2017/decorative" val="1"/>
              </a:ext>
            </a:extLst>
          </p:cNvPr>
          <p:cNvSpPr/>
          <p:nvPr/>
        </p:nvSpPr>
        <p:spPr>
          <a:xfrm>
            <a:off x="705293" y="648586"/>
            <a:ext cx="10781415" cy="5587827"/>
          </a:xfrm>
          <a:prstGeom prst="rect">
            <a:avLst/>
          </a:prstGeom>
          <a:solidFill>
            <a:srgbClr val="0153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7FC9"/>
              </a:solidFill>
            </a:endParaRPr>
          </a:p>
        </p:txBody>
      </p:sp>
      <p:sp>
        <p:nvSpPr>
          <p:cNvPr id="3" name="Title 2">
            <a:extLst>
              <a:ext uri="{FF2B5EF4-FFF2-40B4-BE49-F238E27FC236}">
                <a16:creationId xmlns:a16="http://schemas.microsoft.com/office/drawing/2014/main" id="{4DA50C53-17BB-A8CA-1F7B-BC8829720AA0}"/>
              </a:ext>
            </a:extLst>
          </p:cNvPr>
          <p:cNvSpPr>
            <a:spLocks noGrp="1"/>
          </p:cNvSpPr>
          <p:nvPr>
            <p:ph type="title"/>
          </p:nvPr>
        </p:nvSpPr>
        <p:spPr>
          <a:xfrm>
            <a:off x="1569462" y="443411"/>
            <a:ext cx="3584726" cy="1325563"/>
          </a:xfrm>
        </p:spPr>
        <p:txBody>
          <a:bodyPr>
            <a:normAutofit/>
          </a:bodyPr>
          <a:lstStyle/>
          <a:p>
            <a:r>
              <a:rPr lang="en-US" sz="4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AGENDA</a:t>
            </a:r>
          </a:p>
        </p:txBody>
      </p:sp>
      <p:sp>
        <p:nvSpPr>
          <p:cNvPr id="2" name="Content Placeholder 1">
            <a:extLst>
              <a:ext uri="{FF2B5EF4-FFF2-40B4-BE49-F238E27FC236}">
                <a16:creationId xmlns:a16="http://schemas.microsoft.com/office/drawing/2014/main" id="{CA84ABD5-2DF1-BFF0-F889-EC2B9E34C917}"/>
              </a:ext>
            </a:extLst>
          </p:cNvPr>
          <p:cNvSpPr>
            <a:spLocks noGrp="1"/>
          </p:cNvSpPr>
          <p:nvPr>
            <p:ph idx="1"/>
          </p:nvPr>
        </p:nvSpPr>
        <p:spPr>
          <a:xfrm>
            <a:off x="1073024" y="1548581"/>
            <a:ext cx="5116033" cy="4351338"/>
          </a:xfrm>
        </p:spPr>
        <p:txBody>
          <a:bodyPr/>
          <a:lstStyle/>
          <a:p>
            <a:r>
              <a:rPr lang="en-US" sz="3200" b="1" dirty="0">
                <a:solidFill>
                  <a:schemeClr val="bg1">
                    <a:lumMod val="85000"/>
                  </a:schemeClr>
                </a:solidFill>
              </a:rPr>
              <a:t>UPDATES:</a:t>
            </a:r>
          </a:p>
          <a:p>
            <a:pPr lvl="1"/>
            <a:r>
              <a:rPr lang="en-US" sz="2800" dirty="0">
                <a:solidFill>
                  <a:schemeClr val="bg1"/>
                </a:solidFill>
              </a:rPr>
              <a:t>Budget</a:t>
            </a:r>
          </a:p>
          <a:p>
            <a:pPr lvl="1"/>
            <a:r>
              <a:rPr lang="en-US" sz="2800" dirty="0">
                <a:solidFill>
                  <a:schemeClr val="bg1"/>
                </a:solidFill>
              </a:rPr>
              <a:t>Policy</a:t>
            </a:r>
          </a:p>
          <a:p>
            <a:pPr lvl="1"/>
            <a:r>
              <a:rPr lang="en-US" sz="2800" dirty="0">
                <a:solidFill>
                  <a:schemeClr val="bg1"/>
                </a:solidFill>
              </a:rPr>
              <a:t>System Process</a:t>
            </a:r>
          </a:p>
          <a:p>
            <a:pPr lvl="1"/>
            <a:r>
              <a:rPr lang="en-US" sz="2800" dirty="0">
                <a:solidFill>
                  <a:schemeClr val="bg1"/>
                </a:solidFill>
              </a:rPr>
              <a:t>Compliance Updates</a:t>
            </a:r>
          </a:p>
          <a:p>
            <a:r>
              <a:rPr lang="en-US" sz="3200" b="1" dirty="0">
                <a:solidFill>
                  <a:schemeClr val="bg1">
                    <a:lumMod val="85000"/>
                  </a:schemeClr>
                </a:solidFill>
              </a:rPr>
              <a:t>Policy Reminders</a:t>
            </a:r>
          </a:p>
          <a:p>
            <a:r>
              <a:rPr lang="en-US" sz="3200" b="1" dirty="0">
                <a:solidFill>
                  <a:schemeClr val="bg1">
                    <a:lumMod val="85000"/>
                  </a:schemeClr>
                </a:solidFill>
              </a:rPr>
              <a:t>Resources</a:t>
            </a:r>
          </a:p>
          <a:p>
            <a:pPr marL="0" indent="0">
              <a:buNone/>
            </a:pPr>
            <a:endParaRPr lang="en-US" dirty="0"/>
          </a:p>
        </p:txBody>
      </p:sp>
      <p:sp>
        <p:nvSpPr>
          <p:cNvPr id="15" name="Title 2">
            <a:extLst>
              <a:ext uri="{FF2B5EF4-FFF2-40B4-BE49-F238E27FC236}">
                <a16:creationId xmlns:a16="http://schemas.microsoft.com/office/drawing/2014/main" id="{55BE44C4-DA2B-F579-8594-44B7BF79D7B5}"/>
              </a:ext>
            </a:extLst>
          </p:cNvPr>
          <p:cNvSpPr txBox="1">
            <a:spLocks/>
          </p:cNvSpPr>
          <p:nvPr/>
        </p:nvSpPr>
        <p:spPr>
          <a:xfrm>
            <a:off x="6658698" y="443411"/>
            <a:ext cx="3584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PRESENTERS</a:t>
            </a:r>
          </a:p>
        </p:txBody>
      </p:sp>
      <p:pic>
        <p:nvPicPr>
          <p:cNvPr id="6" name="Picture 5" descr="Headshot of Michelle Bulls">
            <a:extLst>
              <a:ext uri="{FF2B5EF4-FFF2-40B4-BE49-F238E27FC236}">
                <a16:creationId xmlns:a16="http://schemas.microsoft.com/office/drawing/2014/main" id="{FEED3F98-9757-FD6C-C262-C50C7111F42D}"/>
              </a:ext>
            </a:extLst>
          </p:cNvPr>
          <p:cNvPicPr>
            <a:picLocks noChangeAspect="1"/>
          </p:cNvPicPr>
          <p:nvPr/>
        </p:nvPicPr>
        <p:blipFill>
          <a:blip r:embed="rId3"/>
          <a:stretch>
            <a:fillRect/>
          </a:stretch>
        </p:blipFill>
        <p:spPr>
          <a:xfrm>
            <a:off x="5680451" y="1637261"/>
            <a:ext cx="17145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74736A6D-6800-5FD8-914C-FC505F77224F}"/>
              </a:ext>
            </a:extLst>
          </p:cNvPr>
          <p:cNvSpPr txBox="1"/>
          <p:nvPr/>
        </p:nvSpPr>
        <p:spPr>
          <a:xfrm>
            <a:off x="7484651" y="1637261"/>
            <a:ext cx="4179902" cy="1446550"/>
          </a:xfrm>
          <a:prstGeom prst="rect">
            <a:avLst/>
          </a:prstGeom>
          <a:noFill/>
        </p:spPr>
        <p:txBody>
          <a:bodyPr wrap="square" lIns="91440" tIns="45720" rIns="91440" bIns="45720" rtlCol="0" anchor="t">
            <a:spAutoFit/>
          </a:bodyPr>
          <a:lstStyle/>
          <a:p>
            <a:r>
              <a:rPr lang="en-US" sz="2400" b="1" dirty="0">
                <a:solidFill>
                  <a:schemeClr val="bg1">
                    <a:lumMod val="95000"/>
                  </a:schemeClr>
                </a:solidFill>
              </a:rPr>
              <a:t>Michelle Bulls</a:t>
            </a:r>
            <a:endParaRPr lang="en-US" sz="2400" dirty="0">
              <a:solidFill>
                <a:schemeClr val="bg1">
                  <a:lumMod val="95000"/>
                </a:schemeClr>
              </a:solidFill>
            </a:endParaRPr>
          </a:p>
          <a:p>
            <a:r>
              <a:rPr lang="en-US" sz="1600" b="1" dirty="0">
                <a:solidFill>
                  <a:schemeClr val="bg1">
                    <a:lumMod val="85000"/>
                  </a:schemeClr>
                </a:solidFill>
              </a:rPr>
              <a:t>Director</a:t>
            </a:r>
          </a:p>
          <a:p>
            <a:r>
              <a:rPr lang="en-US" sz="1600" b="1" dirty="0">
                <a:solidFill>
                  <a:schemeClr val="bg1">
                    <a:lumMod val="85000"/>
                  </a:schemeClr>
                </a:solidFill>
              </a:rPr>
              <a:t>Office of Policy for Extramural Research Administration</a:t>
            </a:r>
          </a:p>
          <a:p>
            <a:r>
              <a:rPr lang="en-US" sz="1600" b="1" dirty="0">
                <a:solidFill>
                  <a:schemeClr val="bg1">
                    <a:lumMod val="85000"/>
                  </a:schemeClr>
                </a:solidFill>
              </a:rPr>
              <a:t>National Institutes of Health (NIH)</a:t>
            </a:r>
          </a:p>
        </p:txBody>
      </p:sp>
      <p:pic>
        <p:nvPicPr>
          <p:cNvPr id="7" name="Picture 6" descr="Headshot of Kristin Ta">
            <a:extLst>
              <a:ext uri="{FF2B5EF4-FFF2-40B4-BE49-F238E27FC236}">
                <a16:creationId xmlns:a16="http://schemas.microsoft.com/office/drawing/2014/main" id="{1D7B06C5-5906-518D-2B42-BB46BA4F899B}"/>
              </a:ext>
            </a:extLst>
          </p:cNvPr>
          <p:cNvPicPr>
            <a:picLocks noChangeAspect="1"/>
          </p:cNvPicPr>
          <p:nvPr/>
        </p:nvPicPr>
        <p:blipFill>
          <a:blip r:embed="rId4"/>
          <a:stretch>
            <a:fillRect/>
          </a:stretch>
        </p:blipFill>
        <p:spPr>
          <a:xfrm>
            <a:off x="5724705" y="3988584"/>
            <a:ext cx="17145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7A9B6860-C7B1-754E-7670-63B10DC1A1C9}"/>
              </a:ext>
            </a:extLst>
          </p:cNvPr>
          <p:cNvSpPr txBox="1"/>
          <p:nvPr/>
        </p:nvSpPr>
        <p:spPr>
          <a:xfrm>
            <a:off x="7484651" y="4122559"/>
            <a:ext cx="4179902" cy="1446550"/>
          </a:xfrm>
          <a:prstGeom prst="rect">
            <a:avLst/>
          </a:prstGeom>
          <a:noFill/>
        </p:spPr>
        <p:txBody>
          <a:bodyPr wrap="square" lIns="91440" tIns="45720" rIns="91440" bIns="45720" rtlCol="0" anchor="t">
            <a:spAutoFit/>
          </a:bodyPr>
          <a:lstStyle/>
          <a:p>
            <a:r>
              <a:rPr lang="en-US" sz="2400" b="1" dirty="0">
                <a:solidFill>
                  <a:schemeClr val="bg1">
                    <a:lumMod val="95000"/>
                  </a:schemeClr>
                </a:solidFill>
              </a:rPr>
              <a:t>Kristin Ta</a:t>
            </a:r>
            <a:endParaRPr lang="en-US" sz="2400" dirty="0">
              <a:solidFill>
                <a:schemeClr val="bg1">
                  <a:lumMod val="95000"/>
                </a:schemeClr>
              </a:solidFill>
            </a:endParaRPr>
          </a:p>
          <a:p>
            <a:r>
              <a:rPr lang="en-US" sz="1600" b="1" dirty="0">
                <a:solidFill>
                  <a:schemeClr val="bg1">
                    <a:lumMod val="85000"/>
                  </a:schemeClr>
                </a:solidFill>
              </a:rPr>
              <a:t>Deputy Director</a:t>
            </a:r>
          </a:p>
          <a:p>
            <a:r>
              <a:rPr lang="en-US" sz="1600" b="1" dirty="0">
                <a:solidFill>
                  <a:schemeClr val="bg1">
                    <a:lumMod val="85000"/>
                  </a:schemeClr>
                </a:solidFill>
              </a:rPr>
              <a:t>Office of Policy for Extramural Research Administration</a:t>
            </a:r>
          </a:p>
          <a:p>
            <a:r>
              <a:rPr lang="en-US" sz="1600" b="1" dirty="0">
                <a:solidFill>
                  <a:schemeClr val="bg1">
                    <a:lumMod val="85000"/>
                  </a:schemeClr>
                </a:solidFill>
              </a:rPr>
              <a:t>National Institutes of Health (NIH)</a:t>
            </a:r>
          </a:p>
        </p:txBody>
      </p:sp>
      <p:cxnSp>
        <p:nvCxnSpPr>
          <p:cNvPr id="10" name="Straight Connector 9">
            <a:extLst>
              <a:ext uri="{FF2B5EF4-FFF2-40B4-BE49-F238E27FC236}">
                <a16:creationId xmlns:a16="http://schemas.microsoft.com/office/drawing/2014/main" id="{D97E493C-2688-70AE-7DF1-8CDB5D523F26}"/>
              </a:ext>
              <a:ext uri="{C183D7F6-B498-43B3-948B-1728B52AA6E4}">
                <adec:decorative xmlns:adec="http://schemas.microsoft.com/office/drawing/2017/decorative" val="1"/>
              </a:ext>
            </a:extLst>
          </p:cNvPr>
          <p:cNvCxnSpPr>
            <a:cxnSpLocks/>
          </p:cNvCxnSpPr>
          <p:nvPr/>
        </p:nvCxnSpPr>
        <p:spPr>
          <a:xfrm>
            <a:off x="5053358" y="1890145"/>
            <a:ext cx="0" cy="31047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6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410368"/>
            <a:ext cx="11207292" cy="1325563"/>
          </a:xfrm>
        </p:spPr>
        <p:txBody>
          <a:bodyPr>
            <a:noAutofit/>
          </a:bodyPr>
          <a:lstStyle/>
          <a:p>
            <a:r>
              <a:rPr lang="en-US" sz="3600" dirty="0">
                <a:solidFill>
                  <a:srgbClr val="015396"/>
                </a:solidFill>
              </a:rPr>
              <a:t>Research Security Guidelines – NIH Implementation</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56951"/>
            <a:ext cx="10515600" cy="4620012"/>
          </a:xfrm>
        </p:spPr>
        <p:txBody>
          <a:bodyPr>
            <a:normAutofit/>
          </a:bodyPr>
          <a:lstStyle/>
          <a:p>
            <a:pPr>
              <a:lnSpc>
                <a:spcPct val="100000"/>
              </a:lnSpc>
              <a:spcBef>
                <a:spcPts val="600"/>
              </a:spcBef>
            </a:pPr>
            <a:r>
              <a:rPr lang="en-US" sz="2800" dirty="0">
                <a:latin typeface="Open Sans "/>
              </a:rPr>
              <a:t>NIH continues to participate with OSTP and research agency partners in discussions on streamlined implementation of these certification requirements for institutions.</a:t>
            </a:r>
          </a:p>
          <a:p>
            <a:pPr>
              <a:lnSpc>
                <a:spcPct val="100000"/>
              </a:lnSpc>
              <a:spcBef>
                <a:spcPts val="600"/>
              </a:spcBef>
            </a:pPr>
            <a:endParaRPr lang="en-US" sz="2800" dirty="0">
              <a:latin typeface="Open Sans "/>
            </a:endParaRPr>
          </a:p>
          <a:p>
            <a:pPr>
              <a:lnSpc>
                <a:spcPct val="100000"/>
              </a:lnSpc>
              <a:spcBef>
                <a:spcPts val="600"/>
              </a:spcBef>
            </a:pPr>
            <a:r>
              <a:rPr lang="en-US" sz="2800" dirty="0">
                <a:latin typeface="Open Sans "/>
              </a:rPr>
              <a:t>More information on the implementation will be coming in the next several months.</a:t>
            </a:r>
          </a:p>
          <a:p>
            <a:endParaRPr lang="en-US"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20</a:t>
            </a:fld>
            <a:endParaRPr lang="en-US" dirty="0"/>
          </a:p>
        </p:txBody>
      </p:sp>
    </p:spTree>
    <p:custDataLst>
      <p:tags r:id="rId1"/>
    </p:custDataLst>
    <p:extLst>
      <p:ext uri="{BB962C8B-B14F-4D97-AF65-F5344CB8AC3E}">
        <p14:creationId xmlns:p14="http://schemas.microsoft.com/office/powerpoint/2010/main" val="187185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Data Management and Sharing (DMS)</a:t>
            </a:r>
          </a:p>
        </p:txBody>
      </p:sp>
    </p:spTree>
    <p:extLst>
      <p:ext uri="{BB962C8B-B14F-4D97-AF65-F5344CB8AC3E}">
        <p14:creationId xmlns:p14="http://schemas.microsoft.com/office/powerpoint/2010/main" val="2624552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3600" dirty="0">
                <a:solidFill>
                  <a:srgbClr val="015396"/>
                </a:solidFill>
              </a:rPr>
              <a:t>Federal Demonstration Partnership (FDP) DMS Pilot - Evolution of the DMS Plan Template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690688"/>
            <a:ext cx="10515600" cy="1603375"/>
          </a:xfrm>
        </p:spPr>
        <p:txBody>
          <a:bodyPr/>
          <a:lstStyle/>
          <a:p>
            <a:pPr>
              <a:lnSpc>
                <a:spcPct val="100000"/>
              </a:lnSpc>
              <a:spcBef>
                <a:spcPts val="600"/>
              </a:spcBef>
            </a:pPr>
            <a:r>
              <a:rPr lang="en-US" dirty="0">
                <a:latin typeface="Open Sans "/>
              </a:rPr>
              <a:t>Initially, OER developed an optional DMS Plan Format Page that aligns with the recommended elements of a DMS Plan.</a:t>
            </a:r>
          </a:p>
          <a:p>
            <a:pPr>
              <a:lnSpc>
                <a:spcPct val="100000"/>
              </a:lnSpc>
              <a:spcBef>
                <a:spcPts val="600"/>
              </a:spcBef>
            </a:pPr>
            <a:r>
              <a:rPr lang="en-US" dirty="0">
                <a:latin typeface="Open Sans "/>
              </a:rPr>
              <a:t>Many ICs wanted to issue IC-specific templates.</a:t>
            </a:r>
          </a:p>
          <a:p>
            <a:pPr lvl="1">
              <a:lnSpc>
                <a:spcPct val="100000"/>
              </a:lnSpc>
              <a:spcBef>
                <a:spcPts val="600"/>
              </a:spcBef>
            </a:pPr>
            <a:endParaRPr lang="en-US" dirty="0">
              <a:latin typeface="Open Sans "/>
            </a:endParaRPr>
          </a:p>
          <a:p>
            <a:pPr>
              <a:lnSpc>
                <a:spcPct val="100000"/>
              </a:lnSpc>
              <a:spcBef>
                <a:spcPts val="600"/>
              </a:spcBef>
            </a:pPr>
            <a:endParaRPr lang="en-US" dirty="0"/>
          </a:p>
          <a:p>
            <a:endParaRPr lang="en-US" dirty="0"/>
          </a:p>
          <a:p>
            <a:endParaRPr lang="en-US" dirty="0"/>
          </a:p>
        </p:txBody>
      </p:sp>
      <p:pic>
        <p:nvPicPr>
          <p:cNvPr id="11" name="Picture 10">
            <a:extLst>
              <a:ext uri="{FF2B5EF4-FFF2-40B4-BE49-F238E27FC236}">
                <a16:creationId xmlns:a16="http://schemas.microsoft.com/office/drawing/2014/main" id="{0A0516C4-4F3E-39BC-2F0C-AC54A83F47FB}"/>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01535" y="2023141"/>
            <a:ext cx="1018095" cy="954464"/>
          </a:xfrm>
          <a:prstGeom prst="rect">
            <a:avLst/>
          </a:prstGeom>
        </p:spPr>
      </p:pic>
      <p:sp>
        <p:nvSpPr>
          <p:cNvPr id="4" name="TextBox 3">
            <a:extLst>
              <a:ext uri="{FF2B5EF4-FFF2-40B4-BE49-F238E27FC236}">
                <a16:creationId xmlns:a16="http://schemas.microsoft.com/office/drawing/2014/main" id="{A3CB9144-F156-6164-F5DE-CA203DEDA44E}"/>
              </a:ext>
            </a:extLst>
          </p:cNvPr>
          <p:cNvSpPr txBox="1"/>
          <p:nvPr/>
        </p:nvSpPr>
        <p:spPr>
          <a:xfrm>
            <a:off x="1249602" y="3074234"/>
            <a:ext cx="10246936" cy="318548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
                <a:ea typeface="Open Sans Light" panose="020B0306030504020204" pitchFamily="34" charset="0"/>
                <a:cs typeface="Open Sans Light" panose="020B0306030504020204" pitchFamily="34" charset="0"/>
              </a:rPr>
              <a:t>NIH and the FDP are conducting a pilot with the goal of developing a single NIH template for DMS Plans. </a:t>
            </a:r>
          </a:p>
          <a:p>
            <a:pPr marL="228600" marR="0" lvl="0" indent="-228600" algn="l" defTabSz="914400" rtl="0" eaLnBrk="1" fontAlgn="auto" latinLnBrk="0" hangingPunct="1">
              <a:lnSpc>
                <a:spcPct val="100000"/>
              </a:lnSpc>
              <a:spcBef>
                <a:spcPts val="6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
                <a:ea typeface="Open Sans Light" panose="020B0306030504020204" pitchFamily="34" charset="0"/>
                <a:cs typeface="Open Sans Light" panose="020B0306030504020204" pitchFamily="34" charset="0"/>
              </a:rPr>
              <a:t>Pilot included testing of two DMS Plan templates, ‘Alpha’ and ‘Bravo.’</a:t>
            </a:r>
          </a:p>
          <a:p>
            <a:pPr marL="228600" marR="0" lvl="0" indent="-228600" algn="l" defTabSz="914400" rtl="0" eaLnBrk="1" fontAlgn="auto" latinLnBrk="0" hangingPunct="1">
              <a:lnSpc>
                <a:spcPct val="100000"/>
              </a:lnSpc>
              <a:spcBef>
                <a:spcPts val="6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
                <a:ea typeface="Open Sans Light" panose="020B0306030504020204" pitchFamily="34" charset="0"/>
                <a:cs typeface="Open Sans Light" panose="020B0306030504020204" pitchFamily="34" charset="0"/>
              </a:rPr>
              <a:t>Feedback was collected from the applicant community, as well as NIH Program Officials.</a:t>
            </a:r>
          </a:p>
          <a:p>
            <a:pPr marL="228600" marR="0" lvl="0" indent="-228600" algn="l" defTabSz="914400" rtl="0" eaLnBrk="1" fontAlgn="auto" latinLnBrk="0" hangingPunct="1">
              <a:lnSpc>
                <a:spcPct val="100000"/>
              </a:lnSpc>
              <a:spcBef>
                <a:spcPts val="6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
                <a:ea typeface="Open Sans Light" panose="020B0306030504020204" pitchFamily="34" charset="0"/>
                <a:cs typeface="Open Sans Light" panose="020B0306030504020204" pitchFamily="34" charset="0"/>
              </a:rPr>
              <a:t>NIH and FDP used this feedback to develop a new DMS plan template, ‘Charlie.’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5B9FA8B-3676-D889-D0D3-F73B61FDD483}"/>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1418" y="3409596"/>
            <a:ext cx="958184" cy="958184"/>
          </a:xfrm>
          <a:prstGeom prst="rect">
            <a:avLst/>
          </a:prstGeom>
        </p:spPr>
      </p:pic>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270264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09260"/>
            <a:ext cx="10515600" cy="1325563"/>
          </a:xfrm>
        </p:spPr>
        <p:txBody>
          <a:bodyPr/>
          <a:lstStyle/>
          <a:p>
            <a:r>
              <a:rPr lang="en-US" sz="4400" dirty="0">
                <a:solidFill>
                  <a:srgbClr val="015396"/>
                </a:solidFill>
                <a:latin typeface="Open Sans"/>
                <a:ea typeface="Open Sans"/>
                <a:cs typeface="Open Sans"/>
              </a:rPr>
              <a:t>Using Feedback to Develop a New Template</a:t>
            </a:r>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34823"/>
            <a:ext cx="10515600" cy="5030787"/>
          </a:xfrm>
        </p:spPr>
        <p:txBody>
          <a:bodyPr>
            <a:normAutofit/>
          </a:bodyPr>
          <a:lstStyle/>
          <a:p>
            <a:pPr>
              <a:buClrTx/>
            </a:pPr>
            <a:r>
              <a:rPr lang="en-US" sz="1800" dirty="0">
                <a:latin typeface="Open Sans "/>
              </a:rPr>
              <a:t>Utilize tables where possible</a:t>
            </a:r>
          </a:p>
          <a:p>
            <a:pPr lvl="1">
              <a:buClrTx/>
            </a:pPr>
            <a:r>
              <a:rPr lang="en-US" sz="1800" dirty="0">
                <a:latin typeface="Open Sans "/>
              </a:rPr>
              <a:t>Helps to ensure the required information is provided for every data type</a:t>
            </a:r>
          </a:p>
          <a:p>
            <a:pPr lvl="1">
              <a:buClrTx/>
            </a:pPr>
            <a:r>
              <a:rPr lang="en-US" sz="1800" dirty="0">
                <a:latin typeface="Open Sans "/>
              </a:rPr>
              <a:t>Facilitates monitoring and reporting</a:t>
            </a:r>
          </a:p>
          <a:p>
            <a:pPr>
              <a:buClrTx/>
            </a:pPr>
            <a:r>
              <a:rPr lang="en-US" sz="1800" dirty="0">
                <a:latin typeface="Open Sans "/>
              </a:rPr>
              <a:t>Utilize drop-down menus where appropriate</a:t>
            </a:r>
          </a:p>
          <a:p>
            <a:pPr lvl="1">
              <a:buClrTx/>
            </a:pPr>
            <a:r>
              <a:rPr lang="en-US" sz="1800" dirty="0">
                <a:latin typeface="Open Sans "/>
              </a:rPr>
              <a:t>Standardizes the information provided while also providing guidance on the information expected</a:t>
            </a:r>
          </a:p>
          <a:p>
            <a:pPr>
              <a:buClrTx/>
            </a:pPr>
            <a:r>
              <a:rPr lang="en-US" sz="1800" dirty="0">
                <a:latin typeface="Open Sans "/>
              </a:rPr>
              <a:t>Use established lists/terms where possible</a:t>
            </a:r>
          </a:p>
          <a:p>
            <a:pPr lvl="1">
              <a:buClrTx/>
            </a:pPr>
            <a:r>
              <a:rPr lang="en-US" sz="1800" dirty="0">
                <a:latin typeface="Open Sans "/>
              </a:rPr>
              <a:t>Example: using the Trans-NIH </a:t>
            </a:r>
            <a:r>
              <a:rPr lang="en-US" sz="1800" dirty="0" err="1">
                <a:latin typeface="Open Sans "/>
              </a:rPr>
              <a:t>BioMedical</a:t>
            </a:r>
            <a:r>
              <a:rPr lang="en-US" sz="1800" dirty="0">
                <a:latin typeface="Open Sans "/>
              </a:rPr>
              <a:t> Informatics Coordinating Committee (BMIC) </a:t>
            </a:r>
            <a:r>
              <a:rPr lang="en-US" sz="1800" dirty="0">
                <a:latin typeface="Open Sans "/>
                <a:hlinkClick r:id="rId4"/>
              </a:rPr>
              <a:t>Subject Areas</a:t>
            </a:r>
            <a:r>
              <a:rPr lang="en-US" sz="1800" dirty="0">
                <a:latin typeface="Open Sans "/>
              </a:rPr>
              <a:t> to capture broad data types</a:t>
            </a:r>
          </a:p>
          <a:p>
            <a:pPr>
              <a:buClrTx/>
            </a:pPr>
            <a:r>
              <a:rPr lang="en-US" sz="1800" dirty="0">
                <a:latin typeface="Open Sans "/>
              </a:rPr>
              <a:t>Section for describing limitations arising from consent/privacy considerations only needs to be completed if data derived from humans will be generated</a:t>
            </a:r>
          </a:p>
          <a:p>
            <a:pPr>
              <a:buClrTx/>
            </a:pPr>
            <a:r>
              <a:rPr lang="en-US" sz="1800" dirty="0">
                <a:latin typeface="Open Sans "/>
              </a:rPr>
              <a:t>Design question wording to also provide guidance on expectations</a:t>
            </a:r>
          </a:p>
          <a:p>
            <a:pPr lvl="1">
              <a:buClrTx/>
            </a:pPr>
            <a:r>
              <a:rPr lang="en-US" sz="1800" dirty="0">
                <a:latin typeface="Open Sans "/>
              </a:rPr>
              <a:t>Example: requesting different information related to the data sharing timeline to emphasize that there could be differences in deposit versus release timelines</a:t>
            </a:r>
          </a:p>
          <a:p>
            <a:pPr>
              <a:lnSpc>
                <a:spcPct val="100000"/>
              </a:lnSpc>
              <a:buClrTx/>
            </a:pPr>
            <a:endParaRPr lang="en-US" sz="1800" dirty="0">
              <a:latin typeface="Open Sans "/>
              <a:ea typeface="Open Sans" panose="020B0606030504020204" pitchFamily="34" charset="0"/>
              <a:cs typeface="Open Sans" panose="020B0606030504020204" pitchFamily="34" charset="0"/>
            </a:endParaRPr>
          </a:p>
          <a:p>
            <a:pPr>
              <a:lnSpc>
                <a:spcPct val="100000"/>
              </a:lnSpc>
            </a:pPr>
            <a:endParaRPr lang="en-US" sz="1800" dirty="0">
              <a:latin typeface="Open Sans "/>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2748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365125"/>
            <a:ext cx="5387502" cy="1325563"/>
          </a:xfrm>
        </p:spPr>
        <p:txBody>
          <a:bodyPr>
            <a:normAutofit/>
          </a:bodyPr>
          <a:lstStyle/>
          <a:p>
            <a:r>
              <a:rPr lang="en-US">
                <a:latin typeface="Open Sans"/>
                <a:ea typeface="Open Sans"/>
                <a:cs typeface="Open Sans"/>
              </a:rPr>
              <a:t>FDP DMS Pilot – What’s next?</a:t>
            </a:r>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25625"/>
            <a:ext cx="5387502" cy="4351338"/>
          </a:xfrm>
        </p:spPr>
        <p:txBody>
          <a:bodyPr>
            <a:normAutofit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NIH is finalizing its plans for the rollout of the Charlie template – stay tuned!</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Pilot Phase 2: Cost Policies</a:t>
            </a:r>
          </a:p>
          <a:p>
            <a:pPr lvl="1"/>
            <a:r>
              <a:rPr lang="en-US" dirty="0">
                <a:latin typeface="Open Sans" panose="020B0606030504020204" pitchFamily="34" charset="0"/>
                <a:ea typeface="Open Sans" panose="020B0606030504020204" pitchFamily="34" charset="0"/>
                <a:cs typeface="Open Sans" panose="020B0606030504020204" pitchFamily="34" charset="0"/>
              </a:rPr>
              <a:t>Establish common cost principles, identify types of costs required, and determine how to identify additional/unforeseen costs that may be required to meet the spirit of the data sharing policy.</a:t>
            </a: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b="1" dirty="0">
                <a:latin typeface="Open Sans" panose="020B0606030504020204" pitchFamily="34" charset="0"/>
                <a:ea typeface="Open Sans" panose="020B0606030504020204" pitchFamily="34" charset="0"/>
                <a:cs typeface="Open Sans" panose="020B0606030504020204" pitchFamily="34" charset="0"/>
              </a:rPr>
              <a:t>Next steps: </a:t>
            </a:r>
            <a:r>
              <a:rPr lang="en-US" dirty="0">
                <a:latin typeface="Open Sans" panose="020B0606030504020204" pitchFamily="34" charset="0"/>
                <a:ea typeface="Open Sans" panose="020B0606030504020204" pitchFamily="34" charset="0"/>
                <a:cs typeface="Open Sans" panose="020B0606030504020204" pitchFamily="34" charset="0"/>
              </a:rPr>
              <a:t>Small working group brainstorming steps to catalogue the activities that should be included in a cost/effort calculator.</a:t>
            </a:r>
          </a:p>
          <a:p>
            <a:pPr lvl="1"/>
            <a:endParaRPr lang="en-US" sz="1700" dirty="0">
              <a:latin typeface="Open Sans" panose="020B0606030504020204" pitchFamily="34" charset="0"/>
              <a:ea typeface="Open Sans" panose="020B0606030504020204" pitchFamily="34" charset="0"/>
              <a:cs typeface="Open Sans" panose="020B0606030504020204" pitchFamily="34" charset="0"/>
            </a:endParaRPr>
          </a:p>
          <a:p>
            <a:endParaRPr lang="en-US" sz="1700" dirty="0">
              <a:latin typeface="Open Sans" panose="020B0606030504020204" pitchFamily="34" charset="0"/>
              <a:ea typeface="Open Sans" panose="020B0606030504020204" pitchFamily="34" charset="0"/>
              <a:cs typeface="Open Sans" panose="020B0606030504020204" pitchFamily="34" charset="0"/>
            </a:endParaRPr>
          </a:p>
          <a:p>
            <a:endParaRPr lang="en-US" sz="1700" dirty="0">
              <a:latin typeface="Open Sans" panose="020B0606030504020204" pitchFamily="34" charset="0"/>
              <a:ea typeface="Open Sans" panose="020B0606030504020204" pitchFamily="34" charset="0"/>
              <a:cs typeface="Open Sans" panose="020B0606030504020204" pitchFamily="34" charset="0"/>
            </a:endParaRPr>
          </a:p>
          <a:p>
            <a:endParaRPr lang="en-US" sz="1700" dirty="0">
              <a:latin typeface="Open Sans" panose="020B0606030504020204" pitchFamily="34" charset="0"/>
              <a:ea typeface="Open Sans" panose="020B0606030504020204" pitchFamily="34" charset="0"/>
              <a:cs typeface="Open Sans" panose="020B0606030504020204" pitchFamily="34" charset="0"/>
            </a:endParaRPr>
          </a:p>
          <a:p>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ipboard with a pen and check marks">
            <a:extLst>
              <a:ext uri="{FF2B5EF4-FFF2-40B4-BE49-F238E27FC236}">
                <a16:creationId xmlns:a16="http://schemas.microsoft.com/office/drawing/2014/main" id="{A2D120C8-D6EB-E1F5-E757-D2439C378E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10600" y="6356350"/>
            <a:ext cx="2743200" cy="365125"/>
          </a:xfrm>
          <a:prstGeom prst="rect">
            <a:avLst/>
          </a:prstGeom>
        </p:spPr>
        <p:txBody>
          <a:bodyPr>
            <a:normAutofit/>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defTabSz="914400" rtl="0" eaLnBrk="1" fontAlgn="auto" latinLnBrk="0" hangingPunct="1">
              <a:spcBef>
                <a:spcPts val="0"/>
              </a:spcBef>
              <a:spcAft>
                <a:spcPts val="600"/>
              </a:spcAft>
              <a:buClrTx/>
              <a:buSzTx/>
              <a:buFontTx/>
              <a:buNone/>
              <a:tabLst/>
              <a:defRPr/>
            </a:pPr>
            <a:fld id="{A7DDB576-49B3-42E2-89EA-6E35EA8EF806}" type="slidenum">
              <a:rPr kumimoji="0" lang="en-US" b="0" i="0" u="none" strike="noStrike" kern="1200" cap="none" spc="0" normalizeH="0" baseline="0" noProof="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914400" rtl="0" eaLnBrk="1" fontAlgn="auto" latinLnBrk="0" hangingPunct="1">
                <a:spcBef>
                  <a:spcPts val="0"/>
                </a:spcBef>
                <a:spcAft>
                  <a:spcPts val="600"/>
                </a:spcAft>
                <a:buClrTx/>
                <a:buSzTx/>
                <a:buFontTx/>
                <a:buNone/>
                <a:tabLst/>
                <a:defRPr/>
              </a:pPr>
              <a:t>24</a:t>
            </a:fld>
            <a:endParaRPr kumimoji="0" lang="en-US" b="0" i="0" u="none" strike="noStrike" kern="1200" cap="none" spc="0" normalizeH="0" baseline="0" noProof="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extLst>
      <p:ext uri="{BB962C8B-B14F-4D97-AF65-F5344CB8AC3E}">
        <p14:creationId xmlns:p14="http://schemas.microsoft.com/office/powerpoint/2010/main" val="244045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FA7D-C1B7-D843-24BF-0EE9AEA578A1}"/>
              </a:ext>
            </a:extLst>
          </p:cNvPr>
          <p:cNvSpPr>
            <a:spLocks noGrp="1"/>
          </p:cNvSpPr>
          <p:nvPr>
            <p:ph type="title"/>
          </p:nvPr>
        </p:nvSpPr>
        <p:spPr/>
        <p:txBody>
          <a:bodyPr>
            <a:normAutofit/>
          </a:bodyPr>
          <a:lstStyle/>
          <a:p>
            <a:r>
              <a:rPr lang="en-US" sz="3600" dirty="0">
                <a:solidFill>
                  <a:srgbClr val="015396"/>
                </a:solidFill>
                <a:latin typeface="Open Sans"/>
                <a:ea typeface="Open Sans"/>
                <a:cs typeface="Open Sans"/>
              </a:rPr>
              <a:t>Reporting DMS Plan Activities in the RPPR</a:t>
            </a:r>
          </a:p>
        </p:txBody>
      </p:sp>
      <p:sp>
        <p:nvSpPr>
          <p:cNvPr id="3" name="Content Placeholder 2">
            <a:extLst>
              <a:ext uri="{FF2B5EF4-FFF2-40B4-BE49-F238E27FC236}">
                <a16:creationId xmlns:a16="http://schemas.microsoft.com/office/drawing/2014/main" id="{63EE1883-AE74-6DB2-54F3-3D851AD07530}"/>
              </a:ext>
            </a:extLst>
          </p:cNvPr>
          <p:cNvSpPr>
            <a:spLocks noGrp="1"/>
          </p:cNvSpPr>
          <p:nvPr>
            <p:ph idx="1"/>
          </p:nvPr>
        </p:nvSpPr>
        <p:spPr>
          <a:xfrm>
            <a:off x="838200" y="1513896"/>
            <a:ext cx="10515600" cy="4727415"/>
          </a:xfrm>
        </p:spPr>
        <p:txBody>
          <a:bodyPr>
            <a:normAutofit fontScale="70000" lnSpcReduction="20000"/>
          </a:bodyPr>
          <a:lstStyle/>
          <a:p>
            <a:pPr>
              <a:lnSpc>
                <a:spcPct val="120000"/>
              </a:lnSpc>
              <a:spcBef>
                <a:spcPts val="0"/>
              </a:spcBef>
              <a:spcAft>
                <a:spcPts val="600"/>
              </a:spcAft>
            </a:pPr>
            <a:r>
              <a:rPr lang="en-US" sz="2600" dirty="0">
                <a:latin typeface="Open Sans" panose="020B0606030504020204" pitchFamily="34" charset="0"/>
                <a:ea typeface="Open Sans" panose="020B0606030504020204" pitchFamily="34" charset="0"/>
                <a:cs typeface="Open Sans" panose="020B0606030504020204" pitchFamily="34" charset="0"/>
              </a:rPr>
              <a:t>Recipients must address </a:t>
            </a:r>
            <a:r>
              <a:rPr lang="en-US" sz="2600" dirty="0">
                <a:latin typeface="Open Sans" panose="020B0606030504020204" pitchFamily="34" charset="0"/>
                <a:ea typeface="Open Sans" panose="020B0606030504020204" pitchFamily="34" charset="0"/>
                <a:cs typeface="Open Sans" panose="020B0606030504020204" pitchFamily="34" charset="0"/>
                <a:hlinkClick r:id="rId3"/>
              </a:rPr>
              <a:t>NIH Data Management and Sharing Policy</a:t>
            </a:r>
            <a:r>
              <a:rPr lang="en-US" sz="2600" dirty="0">
                <a:latin typeface="Open Sans" panose="020B0606030504020204" pitchFamily="34" charset="0"/>
                <a:ea typeface="Open Sans" panose="020B0606030504020204" pitchFamily="34" charset="0"/>
                <a:cs typeface="Open Sans" panose="020B0606030504020204" pitchFamily="34" charset="0"/>
              </a:rPr>
              <a:t> in annual RPPRs due on or after October 1, 2024.</a:t>
            </a:r>
          </a:p>
          <a:p>
            <a:pPr>
              <a:lnSpc>
                <a:spcPct val="120000"/>
              </a:lnSpc>
              <a:spcBef>
                <a:spcPts val="0"/>
              </a:spcBef>
              <a:spcAft>
                <a:spcPts val="600"/>
              </a:spcAft>
            </a:pPr>
            <a:endParaRPr lang="en-US" sz="29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spcAft>
                <a:spcPts val="600"/>
              </a:spcAft>
            </a:pPr>
            <a:r>
              <a:rPr lang="en-US" sz="29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For awards for which the NIH DMS Policy applies, recipients will be asked:</a:t>
            </a:r>
          </a:p>
          <a:p>
            <a:pPr lvl="1">
              <a:lnSpc>
                <a:spcPct val="120000"/>
              </a:lnSpc>
              <a:spcBef>
                <a:spcPts val="0"/>
              </a:spcBef>
              <a:spcAft>
                <a:spcPts val="600"/>
              </a:spcAft>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Whether data has been generated to date and what type of data it is;</a:t>
            </a:r>
          </a:p>
          <a:p>
            <a:pPr lvl="1">
              <a:lnSpc>
                <a:spcPct val="120000"/>
              </a:lnSpc>
              <a:spcBef>
                <a:spcPts val="0"/>
              </a:spcBef>
              <a:spcAft>
                <a:spcPts val="600"/>
              </a:spcAft>
            </a:pPr>
            <a:r>
              <a:rPr lang="en-US" sz="23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Whether data has been shared for use by others;</a:t>
            </a:r>
          </a:p>
          <a:p>
            <a:pPr lvl="1">
              <a:lnSpc>
                <a:spcPct val="120000"/>
              </a:lnSpc>
              <a:spcBef>
                <a:spcPts val="0"/>
              </a:spcBef>
              <a:spcAft>
                <a:spcPts val="600"/>
              </a:spcAft>
            </a:pPr>
            <a:r>
              <a:rPr lang="en-US" sz="23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If data has been shared, in what repository and under what unique digital identifiers;</a:t>
            </a:r>
          </a:p>
          <a:p>
            <a:pPr lvl="1">
              <a:lnSpc>
                <a:spcPct val="120000"/>
              </a:lnSpc>
              <a:spcBef>
                <a:spcPts val="0"/>
              </a:spcBef>
              <a:spcAft>
                <a:spcPts val="600"/>
              </a:spcAft>
            </a:pPr>
            <a:r>
              <a:rPr lang="en-US" sz="23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If data has NOT been shared, what is the status of data sharing (e.g., being prepared for submission, submitted to repository, not yet expected to be shared); and</a:t>
            </a:r>
          </a:p>
          <a:p>
            <a:pPr lvl="1">
              <a:lnSpc>
                <a:spcPct val="120000"/>
              </a:lnSpc>
              <a:spcBef>
                <a:spcPts val="0"/>
              </a:spcBef>
              <a:spcAft>
                <a:spcPts val="600"/>
              </a:spcAft>
            </a:pPr>
            <a:r>
              <a:rPr lang="en-US" sz="23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If data has not been generated and/or shared as outlined in an approved DMS Plan, what corrective actions have or will be taken to comply with the approved Plan.</a:t>
            </a:r>
          </a:p>
          <a:p>
            <a:pPr lvl="1">
              <a:lnSpc>
                <a:spcPct val="120000"/>
              </a:lnSpc>
              <a:spcBef>
                <a:spcPts val="0"/>
              </a:spcBef>
              <a:spcAft>
                <a:spcPts val="600"/>
              </a:spcAft>
            </a:pPr>
            <a:endParaRPr lang="en-US" sz="21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spcAft>
                <a:spcPts val="600"/>
              </a:spcAft>
            </a:pPr>
            <a:r>
              <a:rPr lang="en-US" sz="2600" dirty="0">
                <a:latin typeface="Open Sans" panose="020B0606030504020204" pitchFamily="34" charset="0"/>
                <a:ea typeface="Open Sans" panose="020B0606030504020204" pitchFamily="34" charset="0"/>
                <a:cs typeface="Open Sans" panose="020B0606030504020204" pitchFamily="34" charset="0"/>
              </a:rPr>
              <a:t>The updated NIH RPPR Instruction Guide is posted to the </a:t>
            </a:r>
            <a:r>
              <a:rPr lang="en-US" sz="2600" dirty="0">
                <a:latin typeface="Open Sans" panose="020B0606030504020204" pitchFamily="34" charset="0"/>
                <a:ea typeface="Open Sans" panose="020B0606030504020204" pitchFamily="34" charset="0"/>
                <a:cs typeface="Open Sans" panose="020B0606030504020204" pitchFamily="34" charset="0"/>
                <a:hlinkClick r:id="rId4"/>
              </a:rPr>
              <a:t>Research Performance Progress Report (RPPR)</a:t>
            </a:r>
            <a:r>
              <a:rPr lang="en-US" sz="2600" dirty="0">
                <a:latin typeface="Open Sans" panose="020B0606030504020204" pitchFamily="34" charset="0"/>
                <a:ea typeface="Open Sans" panose="020B0606030504020204" pitchFamily="34" charset="0"/>
                <a:cs typeface="Open Sans" panose="020B0606030504020204" pitchFamily="34" charset="0"/>
              </a:rPr>
              <a:t> page.</a:t>
            </a:r>
          </a:p>
          <a:p>
            <a:pPr>
              <a:lnSpc>
                <a:spcPct val="100000"/>
              </a:lnSpc>
            </a:pPr>
            <a:endParaRPr lang="en-US" sz="2000" dirty="0"/>
          </a:p>
        </p:txBody>
      </p:sp>
      <p:sp>
        <p:nvSpPr>
          <p:cNvPr id="5" name="TextBox 4" descr="Learn more: NOT-OD-20-086&#10;FAQs: grants.nih.gov/faqs#/covid-19.htm&#10;">
            <a:extLst>
              <a:ext uri="{FF2B5EF4-FFF2-40B4-BE49-F238E27FC236}">
                <a16:creationId xmlns:a16="http://schemas.microsoft.com/office/drawing/2014/main" id="{500F6B2F-45A3-1749-868E-3AEFFE78B8B1}"/>
              </a:ext>
            </a:extLst>
          </p:cNvPr>
          <p:cNvSpPr txBox="1"/>
          <p:nvPr/>
        </p:nvSpPr>
        <p:spPr>
          <a:xfrm>
            <a:off x="4380614" y="6074489"/>
            <a:ext cx="6311631" cy="681038"/>
          </a:xfrm>
          <a:prstGeom prst="roundRect">
            <a:avLst/>
          </a:prstGeom>
          <a:solidFill>
            <a:srgbClr val="DEEBF7"/>
          </a:solidFill>
          <a:ln w="28575">
            <a:noFill/>
          </a:ln>
        </p:spPr>
        <p:txBody>
          <a:bodyPr wrap="square" lIns="182880" tIns="182880" rIns="182880" bIns="182880" rtlCol="0" anchor="t">
            <a:spAutoFit/>
          </a:bodyPr>
          <a:lstStyle/>
          <a:p>
            <a:pPr lvl="0">
              <a:spcAft>
                <a:spcPts val="750"/>
              </a:spcAf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more: </a:t>
            </a:r>
            <a:r>
              <a:rPr lang="en-US"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5"/>
              </a:rPr>
              <a:t>NOT-OD-24-175</a:t>
            </a:r>
            <a:r>
              <a:rPr lang="en-US"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a:t>
            </a:r>
            <a:r>
              <a:rPr lang="en-US"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6"/>
              </a:rPr>
              <a:t>NIH Scientific Data Sharing</a:t>
            </a:r>
            <a:endParaRPr lang="en-US" sz="16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043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CFF09-6F53-74A1-9BD4-3999824A35C2}"/>
              </a:ext>
            </a:extLst>
          </p:cNvPr>
          <p:cNvSpPr>
            <a:spLocks noGrp="1"/>
          </p:cNvSpPr>
          <p:nvPr>
            <p:ph type="title"/>
          </p:nvPr>
        </p:nvSpPr>
        <p:spPr>
          <a:xfrm>
            <a:off x="883920" y="246062"/>
            <a:ext cx="10515600" cy="1325563"/>
          </a:xfrm>
        </p:spPr>
        <p:txBody>
          <a:bodyPr>
            <a:normAutofit/>
          </a:bodyPr>
          <a:lstStyle/>
          <a:p>
            <a:r>
              <a:rPr lang="en-US" sz="4000" dirty="0"/>
              <a:t>Updated System Processes for Requesting Revisions to an Approved DMS Plan</a:t>
            </a:r>
          </a:p>
        </p:txBody>
      </p:sp>
      <p:sp>
        <p:nvSpPr>
          <p:cNvPr id="3" name="Content Placeholder 2">
            <a:extLst>
              <a:ext uri="{FF2B5EF4-FFF2-40B4-BE49-F238E27FC236}">
                <a16:creationId xmlns:a16="http://schemas.microsoft.com/office/drawing/2014/main" id="{5429FCEC-FD3B-1A43-9AF7-ABDED7544875}"/>
              </a:ext>
            </a:extLst>
          </p:cNvPr>
          <p:cNvSpPr>
            <a:spLocks noGrp="1"/>
          </p:cNvSpPr>
          <p:nvPr>
            <p:ph idx="1"/>
          </p:nvPr>
        </p:nvSpPr>
        <p:spPr>
          <a:xfrm>
            <a:off x="838200" y="1571625"/>
            <a:ext cx="10515600" cy="4351338"/>
          </a:xfrm>
        </p:spPr>
        <p:txBody>
          <a:bodyPr>
            <a:noAutofit/>
          </a:bodyPr>
          <a:lstStyle/>
          <a:p>
            <a:pPr>
              <a:lnSpc>
                <a:spcPct val="110000"/>
              </a:lnSpc>
              <a:spcBef>
                <a:spcPts val="0"/>
              </a:spcBef>
              <a:spcAft>
                <a:spcPts val="600"/>
              </a:spcAft>
              <a:buClrTx/>
            </a:pPr>
            <a:r>
              <a:rPr lang="en-US" sz="2000" dirty="0"/>
              <a:t>Under the final NIH Policy for Data Management and Sharing (DMS Policy), NIH requires a recipient to comply with the DMS Plan as approved by the funding NIH Institute, Center, or Office (ICO) as a term and condition of the award. </a:t>
            </a:r>
          </a:p>
          <a:p>
            <a:pPr>
              <a:lnSpc>
                <a:spcPct val="110000"/>
              </a:lnSpc>
              <a:spcBef>
                <a:spcPts val="0"/>
              </a:spcBef>
              <a:spcAft>
                <a:spcPts val="600"/>
              </a:spcAft>
              <a:buClrTx/>
            </a:pPr>
            <a:endParaRPr lang="en-US" sz="900" dirty="0"/>
          </a:p>
          <a:p>
            <a:pPr>
              <a:lnSpc>
                <a:spcPct val="110000"/>
              </a:lnSpc>
              <a:spcBef>
                <a:spcPts val="0"/>
              </a:spcBef>
              <a:spcAft>
                <a:spcPts val="600"/>
              </a:spcAft>
              <a:buClrTx/>
            </a:pPr>
            <a:r>
              <a:rPr lang="en-US" sz="2000" dirty="0"/>
              <a:t>If DMS Plan revisions are necessary (e.g., new scientific direction, a different data repository, or a timeline revision), Plans should be updated by recipients and reviewed and approved by the NIH ICO. </a:t>
            </a:r>
          </a:p>
          <a:p>
            <a:pPr>
              <a:lnSpc>
                <a:spcPct val="110000"/>
              </a:lnSpc>
              <a:spcBef>
                <a:spcPts val="0"/>
              </a:spcBef>
              <a:spcAft>
                <a:spcPts val="600"/>
              </a:spcAft>
              <a:buClrTx/>
            </a:pPr>
            <a:endParaRPr lang="en-US" sz="900" dirty="0"/>
          </a:p>
          <a:p>
            <a:pPr>
              <a:lnSpc>
                <a:spcPct val="110000"/>
              </a:lnSpc>
              <a:spcBef>
                <a:spcPts val="0"/>
              </a:spcBef>
              <a:spcAft>
                <a:spcPts val="600"/>
              </a:spcAft>
              <a:buClrTx/>
            </a:pPr>
            <a:r>
              <a:rPr lang="en-US" sz="2000" dirty="0"/>
              <a:t>All requests for NIH awarding ICO prior approval must be submitted by the Authorized Organization Representative (Signing Official (SO) role in eRA Commons) at least 30 days in advance of the requested change, and the currently approved DMS Plan remains in effect for the award until the request is approved by the funding NIH ICO.</a:t>
            </a:r>
          </a:p>
        </p:txBody>
      </p:sp>
      <p:sp>
        <p:nvSpPr>
          <p:cNvPr id="5" name="TextBox 4" descr="Learn more: NOT-OD-20-086&#10;FAQs: grants.nih.gov/faqs#/covid-19.htm&#10;">
            <a:extLst>
              <a:ext uri="{FF2B5EF4-FFF2-40B4-BE49-F238E27FC236}">
                <a16:creationId xmlns:a16="http://schemas.microsoft.com/office/drawing/2014/main" id="{51EF05AA-A4C6-DC58-0449-50FF0FE1E87B}"/>
              </a:ext>
            </a:extLst>
          </p:cNvPr>
          <p:cNvSpPr txBox="1"/>
          <p:nvPr/>
        </p:nvSpPr>
        <p:spPr>
          <a:xfrm>
            <a:off x="7159533" y="6040437"/>
            <a:ext cx="3680745"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
                <a:ea typeface="+mn-ea"/>
                <a:cs typeface="+mn-cs"/>
              </a:rPr>
              <a:t>Learn more: </a:t>
            </a:r>
            <a:r>
              <a:rPr lang="en-US" sz="1600">
                <a:solidFill>
                  <a:prstClr val="black"/>
                </a:solidFill>
                <a:latin typeface="Open Sans "/>
                <a:hlinkClick r:id="rId3"/>
              </a:rPr>
              <a:t>NOT-OD-24-176</a:t>
            </a:r>
            <a:r>
              <a:rPr kumimoji="0" lang="en-US" sz="1600" b="0" i="0" u="none" strike="noStrike" kern="1200" cap="none" spc="0" normalizeH="0" baseline="0" noProof="0">
                <a:ln>
                  <a:noFill/>
                </a:ln>
                <a:solidFill>
                  <a:prstClr val="black"/>
                </a:solidFill>
                <a:effectLst/>
                <a:uLnTx/>
                <a:uFillTx/>
                <a:latin typeface="Open Sans "/>
                <a:ea typeface="+mn-ea"/>
                <a:cs typeface="+mn-cs"/>
              </a:rPr>
              <a:t>.</a:t>
            </a:r>
            <a:endParaRPr kumimoji="0" lang="en-US" sz="1600" b="0" i="0" u="sng" strike="noStrike" kern="1200" cap="none" spc="0" normalizeH="0" baseline="0" noProof="0">
              <a:ln>
                <a:noFill/>
              </a:ln>
              <a:solidFill>
                <a:prstClr val="black"/>
              </a:solidFill>
              <a:effectLst/>
              <a:uLnTx/>
              <a:uFillTx/>
              <a:latin typeface="Open Sans "/>
              <a:ea typeface="Open Sans"/>
              <a:cs typeface="Open Sans"/>
            </a:endParaRPr>
          </a:p>
        </p:txBody>
      </p:sp>
      <p:sp>
        <p:nvSpPr>
          <p:cNvPr id="2" name="Slide Number Placeholder 1">
            <a:extLst>
              <a:ext uri="{FF2B5EF4-FFF2-40B4-BE49-F238E27FC236}">
                <a16:creationId xmlns:a16="http://schemas.microsoft.com/office/drawing/2014/main" id="{D13F9CF9-C2BF-3B4C-79CE-DC53CCF9EBAD}"/>
              </a:ext>
            </a:extLst>
          </p:cNvPr>
          <p:cNvSpPr>
            <a:spLocks noGrp="1"/>
          </p:cNvSpPr>
          <p:nvPr>
            <p:ph type="sldNum" sz="quarter" idx="4"/>
          </p:nvPr>
        </p:nvSpPr>
        <p:spPr/>
        <p:txBody>
          <a:bodyPr/>
          <a:lstStyle/>
          <a:p>
            <a:fld id="{A7DDB576-49B3-42E2-89EA-6E35EA8EF806}" type="slidenum">
              <a:rPr lang="en-US" smtClean="0"/>
              <a:pPr/>
              <a:t>26</a:t>
            </a:fld>
            <a:endParaRPr lang="en-US"/>
          </a:p>
        </p:txBody>
      </p:sp>
    </p:spTree>
    <p:extLst>
      <p:ext uri="{BB962C8B-B14F-4D97-AF65-F5344CB8AC3E}">
        <p14:creationId xmlns:p14="http://schemas.microsoft.com/office/powerpoint/2010/main" val="209800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CFF09-6F53-74A1-9BD4-3999824A35C2}"/>
              </a:ext>
            </a:extLst>
          </p:cNvPr>
          <p:cNvSpPr>
            <a:spLocks noGrp="1"/>
          </p:cNvSpPr>
          <p:nvPr>
            <p:ph type="title"/>
          </p:nvPr>
        </p:nvSpPr>
        <p:spPr>
          <a:xfrm>
            <a:off x="883920" y="246062"/>
            <a:ext cx="10515600" cy="1325563"/>
          </a:xfrm>
        </p:spPr>
        <p:txBody>
          <a:bodyPr>
            <a:normAutofit/>
          </a:bodyPr>
          <a:lstStyle/>
          <a:p>
            <a:r>
              <a:rPr lang="en-US" sz="4000" dirty="0"/>
              <a:t>Updated System Processes for Requesting Revisions to an Approved DMS Plan, Cont’d</a:t>
            </a:r>
          </a:p>
        </p:txBody>
      </p:sp>
      <p:sp>
        <p:nvSpPr>
          <p:cNvPr id="3" name="Content Placeholder 2">
            <a:extLst>
              <a:ext uri="{FF2B5EF4-FFF2-40B4-BE49-F238E27FC236}">
                <a16:creationId xmlns:a16="http://schemas.microsoft.com/office/drawing/2014/main" id="{5429FCEC-FD3B-1A43-9AF7-ABDED7544875}"/>
              </a:ext>
            </a:extLst>
          </p:cNvPr>
          <p:cNvSpPr>
            <a:spLocks noGrp="1"/>
          </p:cNvSpPr>
          <p:nvPr>
            <p:ph idx="1"/>
          </p:nvPr>
        </p:nvSpPr>
        <p:spPr>
          <a:xfrm>
            <a:off x="838200" y="1571624"/>
            <a:ext cx="10469880" cy="4784725"/>
          </a:xfrm>
        </p:spPr>
        <p:txBody>
          <a:bodyPr>
            <a:normAutofit fontScale="47500" lnSpcReduction="20000"/>
          </a:bodyPr>
          <a:lstStyle/>
          <a:p>
            <a:pPr>
              <a:lnSpc>
                <a:spcPct val="120000"/>
              </a:lnSpc>
              <a:spcBef>
                <a:spcPts val="0"/>
              </a:spcBef>
              <a:spcAft>
                <a:spcPts val="600"/>
              </a:spcAft>
              <a:buClrTx/>
            </a:pPr>
            <a:r>
              <a:rPr lang="en-US" sz="3400" dirty="0">
                <a:latin typeface="+mj-lt"/>
              </a:rPr>
              <a:t>The processes for submitting requests and revised DMS Plans depend on where you are in the grant award cycle. </a:t>
            </a:r>
          </a:p>
          <a:p>
            <a:pPr>
              <a:lnSpc>
                <a:spcPct val="120000"/>
              </a:lnSpc>
              <a:spcBef>
                <a:spcPts val="0"/>
              </a:spcBef>
              <a:spcAft>
                <a:spcPts val="600"/>
              </a:spcAft>
              <a:buClrTx/>
            </a:pPr>
            <a:r>
              <a:rPr lang="en-US" sz="3400" b="1" dirty="0">
                <a:latin typeface="+mj-lt"/>
              </a:rPr>
              <a:t>Pre-Award: Just-in-Time</a:t>
            </a:r>
          </a:p>
          <a:p>
            <a:pPr lvl="1">
              <a:lnSpc>
                <a:spcPct val="120000"/>
              </a:lnSpc>
              <a:spcBef>
                <a:spcPts val="0"/>
              </a:spcBef>
              <a:spcAft>
                <a:spcPts val="600"/>
              </a:spcAft>
              <a:buClrTx/>
            </a:pPr>
            <a:r>
              <a:rPr lang="en-US" sz="3400" b="0" i="0" dirty="0">
                <a:solidFill>
                  <a:srgbClr val="333333"/>
                </a:solidFill>
                <a:effectLst/>
                <a:latin typeface="+mj-lt"/>
              </a:rPr>
              <a:t>Before the award is made, applicants must use the “Data Management and Sharing  Plan (DMSP) Revision” section of the </a:t>
            </a:r>
            <a:r>
              <a:rPr lang="en-US" sz="3400" b="0" i="0" u="none" strike="noStrike" dirty="0">
                <a:solidFill>
                  <a:srgbClr val="428BCA"/>
                </a:solidFill>
                <a:effectLst/>
                <a:latin typeface="+mj-lt"/>
                <a:hlinkClick r:id="rId3"/>
              </a:rPr>
              <a:t>Just in Time (JIT) Screen</a:t>
            </a:r>
            <a:r>
              <a:rPr lang="en-US" sz="3400" b="0" i="0" dirty="0">
                <a:solidFill>
                  <a:srgbClr val="333333"/>
                </a:solidFill>
                <a:effectLst/>
                <a:latin typeface="+mj-lt"/>
              </a:rPr>
              <a:t> in eRA Commons, to submit a revised DMS Plan.</a:t>
            </a:r>
          </a:p>
          <a:p>
            <a:pPr lvl="1">
              <a:lnSpc>
                <a:spcPct val="120000"/>
              </a:lnSpc>
              <a:spcBef>
                <a:spcPts val="0"/>
              </a:spcBef>
              <a:spcAft>
                <a:spcPts val="600"/>
              </a:spcAft>
              <a:buClrTx/>
            </a:pPr>
            <a:r>
              <a:rPr lang="en-US" sz="3400" dirty="0">
                <a:latin typeface="+mj-lt"/>
              </a:rPr>
              <a:t>Note: SOs must no longer use the ‘Other File’ section in Just-in-Time to submit the revised DMS plan.</a:t>
            </a:r>
          </a:p>
          <a:p>
            <a:pPr>
              <a:lnSpc>
                <a:spcPct val="120000"/>
              </a:lnSpc>
              <a:spcBef>
                <a:spcPts val="0"/>
              </a:spcBef>
              <a:spcAft>
                <a:spcPts val="600"/>
              </a:spcAft>
              <a:buClrTx/>
            </a:pPr>
            <a:r>
              <a:rPr lang="en-US" sz="3400" b="1" dirty="0">
                <a:latin typeface="+mj-lt"/>
              </a:rPr>
              <a:t>Post-Award: At Time of RPPR</a:t>
            </a:r>
          </a:p>
          <a:p>
            <a:pPr lvl="1">
              <a:lnSpc>
                <a:spcPct val="120000"/>
              </a:lnSpc>
              <a:spcBef>
                <a:spcPts val="0"/>
              </a:spcBef>
              <a:spcAft>
                <a:spcPts val="600"/>
              </a:spcAft>
              <a:buClrTx/>
            </a:pPr>
            <a:r>
              <a:rPr lang="en-US" sz="3400" b="0" i="0" dirty="0">
                <a:solidFill>
                  <a:srgbClr val="333333"/>
                </a:solidFill>
                <a:effectLst/>
                <a:latin typeface="+mj-lt"/>
              </a:rPr>
              <a:t>For changes being requested after the award is made, at the time of the RPPR (i.e., within 30 days of RPPR submission), in the </a:t>
            </a:r>
            <a:r>
              <a:rPr lang="en-US" sz="3400" b="0" i="0" u="none" strike="noStrike" dirty="0">
                <a:solidFill>
                  <a:srgbClr val="428BCA"/>
                </a:solidFill>
                <a:effectLst/>
                <a:latin typeface="+mj-lt"/>
                <a:hlinkClick r:id="rId4"/>
              </a:rPr>
              <a:t>RPPR Module</a:t>
            </a:r>
            <a:r>
              <a:rPr lang="en-US" sz="3400" b="0" i="0" dirty="0">
                <a:solidFill>
                  <a:srgbClr val="333333"/>
                </a:solidFill>
                <a:effectLst/>
                <a:latin typeface="+mj-lt"/>
              </a:rPr>
              <a:t>, recipients must use Section C.5.c to select “Upload Revised Data Management and Sharing Plan” and follow the instructions provided to complete the required entry. Refer to the </a:t>
            </a:r>
            <a:r>
              <a:rPr lang="en-US" sz="3400" b="0" i="0" dirty="0">
                <a:solidFill>
                  <a:srgbClr val="333333"/>
                </a:solidFill>
                <a:effectLst/>
                <a:latin typeface="+mj-lt"/>
                <a:hlinkClick r:id="rId5"/>
              </a:rPr>
              <a:t>RPPR Instruction Guide</a:t>
            </a:r>
            <a:r>
              <a:rPr lang="en-US" sz="3400" b="0" i="0" dirty="0">
                <a:solidFill>
                  <a:srgbClr val="333333"/>
                </a:solidFill>
                <a:effectLst/>
                <a:latin typeface="+mj-lt"/>
              </a:rPr>
              <a:t>.</a:t>
            </a:r>
            <a:endParaRPr lang="en-US" sz="3400" dirty="0">
              <a:latin typeface="+mj-lt"/>
            </a:endParaRPr>
          </a:p>
          <a:p>
            <a:pPr>
              <a:lnSpc>
                <a:spcPct val="120000"/>
              </a:lnSpc>
              <a:spcBef>
                <a:spcPts val="0"/>
              </a:spcBef>
              <a:spcAft>
                <a:spcPts val="600"/>
              </a:spcAft>
              <a:buClrTx/>
            </a:pPr>
            <a:r>
              <a:rPr lang="en-US" sz="3400" b="1" dirty="0">
                <a:latin typeface="+mj-lt"/>
              </a:rPr>
              <a:t>Post Award: Off-Cycle Requests</a:t>
            </a:r>
          </a:p>
          <a:p>
            <a:pPr lvl="1">
              <a:lnSpc>
                <a:spcPct val="120000"/>
              </a:lnSpc>
              <a:spcBef>
                <a:spcPts val="0"/>
              </a:spcBef>
              <a:spcAft>
                <a:spcPts val="600"/>
              </a:spcAft>
              <a:buClrTx/>
            </a:pPr>
            <a:r>
              <a:rPr lang="en-US" sz="3400" b="0" i="0" dirty="0">
                <a:solidFill>
                  <a:srgbClr val="333333"/>
                </a:solidFill>
                <a:effectLst/>
                <a:latin typeface="+mj-lt"/>
              </a:rPr>
              <a:t>When revisions to the DMS Plans need to be requested off-cycle (other than at the time of the RPPR), recipients must Select “Prior Approval – DMS Request” in the </a:t>
            </a:r>
            <a:r>
              <a:rPr lang="en-US" sz="3400" b="0" i="0" dirty="0">
                <a:solidFill>
                  <a:srgbClr val="333333"/>
                </a:solidFill>
                <a:effectLst/>
                <a:latin typeface="+mj-lt"/>
                <a:hlinkClick r:id="rId6"/>
              </a:rPr>
              <a:t>Prior Approval Module </a:t>
            </a:r>
            <a:r>
              <a:rPr lang="en-US" sz="3400" b="0" i="0" dirty="0">
                <a:solidFill>
                  <a:srgbClr val="333333"/>
                </a:solidFill>
                <a:effectLst/>
                <a:latin typeface="+mj-lt"/>
              </a:rPr>
              <a:t>to request the change. </a:t>
            </a:r>
          </a:p>
          <a:p>
            <a:pPr lvl="1">
              <a:lnSpc>
                <a:spcPct val="120000"/>
              </a:lnSpc>
              <a:spcBef>
                <a:spcPts val="0"/>
              </a:spcBef>
              <a:spcAft>
                <a:spcPts val="600"/>
              </a:spcAft>
              <a:buClrTx/>
            </a:pPr>
            <a:r>
              <a:rPr lang="en-US" sz="3400" b="0" i="0" dirty="0">
                <a:solidFill>
                  <a:srgbClr val="333333"/>
                </a:solidFill>
                <a:effectLst/>
                <a:latin typeface="+mj-lt"/>
              </a:rPr>
              <a:t>Note: SOs must no longer use the ‘Other Request’ type in Prior Approval to submit the plan.</a:t>
            </a:r>
          </a:p>
          <a:p>
            <a:pPr lvl="1">
              <a:buClrTx/>
            </a:pPr>
            <a:endParaRPr lang="en-US" dirty="0"/>
          </a:p>
        </p:txBody>
      </p:sp>
      <p:sp>
        <p:nvSpPr>
          <p:cNvPr id="5" name="TextBox 4" descr="Learn more: NOT-OD-20-086&#10;FAQs: grants.nih.gov/faqs#/covid-19.htm&#10;">
            <a:extLst>
              <a:ext uri="{FF2B5EF4-FFF2-40B4-BE49-F238E27FC236}">
                <a16:creationId xmlns:a16="http://schemas.microsoft.com/office/drawing/2014/main" id="{51EF05AA-A4C6-DC58-0449-50FF0FE1E87B}"/>
              </a:ext>
            </a:extLst>
          </p:cNvPr>
          <p:cNvSpPr txBox="1"/>
          <p:nvPr/>
        </p:nvSpPr>
        <p:spPr>
          <a:xfrm>
            <a:off x="7314516" y="6176962"/>
            <a:ext cx="3680745"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
                <a:ea typeface="+mn-ea"/>
                <a:cs typeface="+mn-cs"/>
              </a:rPr>
              <a:t>Learn more: </a:t>
            </a:r>
            <a:r>
              <a:rPr lang="en-US" sz="1600">
                <a:solidFill>
                  <a:prstClr val="black"/>
                </a:solidFill>
                <a:latin typeface="Open Sans "/>
                <a:hlinkClick r:id="rId7"/>
              </a:rPr>
              <a:t>NOT-OD-24-176</a:t>
            </a:r>
            <a:r>
              <a:rPr kumimoji="0" lang="en-US" sz="1600" b="0" i="0" u="none" strike="noStrike" kern="1200" cap="none" spc="0" normalizeH="0" baseline="0" noProof="0">
                <a:ln>
                  <a:noFill/>
                </a:ln>
                <a:solidFill>
                  <a:prstClr val="black"/>
                </a:solidFill>
                <a:effectLst/>
                <a:uLnTx/>
                <a:uFillTx/>
                <a:latin typeface="Open Sans "/>
                <a:ea typeface="+mn-ea"/>
                <a:cs typeface="+mn-cs"/>
              </a:rPr>
              <a:t>.</a:t>
            </a:r>
            <a:endParaRPr kumimoji="0" lang="en-US" sz="1600" b="0" i="0" u="sng" strike="noStrike" kern="1200" cap="none" spc="0" normalizeH="0" baseline="0" noProof="0">
              <a:ln>
                <a:noFill/>
              </a:ln>
              <a:solidFill>
                <a:prstClr val="black"/>
              </a:solidFill>
              <a:effectLst/>
              <a:uLnTx/>
              <a:uFillTx/>
              <a:latin typeface="Open Sans "/>
              <a:ea typeface="Open Sans"/>
              <a:cs typeface="Open Sans"/>
            </a:endParaRPr>
          </a:p>
        </p:txBody>
      </p:sp>
      <p:sp>
        <p:nvSpPr>
          <p:cNvPr id="2" name="Slide Number Placeholder 1">
            <a:extLst>
              <a:ext uri="{FF2B5EF4-FFF2-40B4-BE49-F238E27FC236}">
                <a16:creationId xmlns:a16="http://schemas.microsoft.com/office/drawing/2014/main" id="{D13F9CF9-C2BF-3B4C-79CE-DC53CCF9EBAD}"/>
              </a:ext>
            </a:extLst>
          </p:cNvPr>
          <p:cNvSpPr>
            <a:spLocks noGrp="1"/>
          </p:cNvSpPr>
          <p:nvPr>
            <p:ph type="sldNum" sz="quarter" idx="4"/>
          </p:nvPr>
        </p:nvSpPr>
        <p:spPr/>
        <p:txBody>
          <a:bodyPr/>
          <a:lstStyle/>
          <a:p>
            <a:fld id="{A7DDB576-49B3-42E2-89EA-6E35EA8EF806}" type="slidenum">
              <a:rPr lang="en-US" smtClean="0"/>
              <a:pPr/>
              <a:t>27</a:t>
            </a:fld>
            <a:endParaRPr lang="en-US"/>
          </a:p>
        </p:txBody>
      </p:sp>
    </p:spTree>
    <p:extLst>
      <p:ext uri="{BB962C8B-B14F-4D97-AF65-F5344CB8AC3E}">
        <p14:creationId xmlns:p14="http://schemas.microsoft.com/office/powerpoint/2010/main" val="187195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90DF-876E-B734-E793-192DE4B867ED}"/>
              </a:ext>
            </a:extLst>
          </p:cNvPr>
          <p:cNvSpPr>
            <a:spLocks noGrp="1"/>
          </p:cNvSpPr>
          <p:nvPr>
            <p:ph type="title"/>
          </p:nvPr>
        </p:nvSpPr>
        <p:spPr/>
        <p:txBody>
          <a:bodyPr/>
          <a:lstStyle/>
          <a:p>
            <a:r>
              <a:rPr lang="en-US" dirty="0"/>
              <a:t>Forms-I</a:t>
            </a:r>
          </a:p>
        </p:txBody>
      </p:sp>
    </p:spTree>
    <p:extLst>
      <p:ext uri="{BB962C8B-B14F-4D97-AF65-F5344CB8AC3E}">
        <p14:creationId xmlns:p14="http://schemas.microsoft.com/office/powerpoint/2010/main" val="395279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CFF09-6F53-74A1-9BD4-3999824A35C2}"/>
              </a:ext>
            </a:extLst>
          </p:cNvPr>
          <p:cNvSpPr>
            <a:spLocks noGrp="1"/>
          </p:cNvSpPr>
          <p:nvPr>
            <p:ph type="title"/>
          </p:nvPr>
        </p:nvSpPr>
        <p:spPr/>
        <p:txBody>
          <a:bodyPr/>
          <a:lstStyle/>
          <a:p>
            <a:r>
              <a:rPr lang="en-US"/>
              <a:t>Coming Soon: FORMS-I</a:t>
            </a:r>
          </a:p>
        </p:txBody>
      </p:sp>
      <p:sp>
        <p:nvSpPr>
          <p:cNvPr id="3" name="Content Placeholder 2">
            <a:extLst>
              <a:ext uri="{FF2B5EF4-FFF2-40B4-BE49-F238E27FC236}">
                <a16:creationId xmlns:a16="http://schemas.microsoft.com/office/drawing/2014/main" id="{5429FCEC-FD3B-1A43-9AF7-ABDED7544875}"/>
              </a:ext>
            </a:extLst>
          </p:cNvPr>
          <p:cNvSpPr>
            <a:spLocks noGrp="1"/>
          </p:cNvSpPr>
          <p:nvPr>
            <p:ph idx="1"/>
          </p:nvPr>
        </p:nvSpPr>
        <p:spPr>
          <a:xfrm>
            <a:off x="838200" y="1571625"/>
            <a:ext cx="10515600" cy="4351338"/>
          </a:xfrm>
        </p:spPr>
        <p:txBody>
          <a:bodyPr>
            <a:normAutofit fontScale="85000" lnSpcReduction="10000"/>
          </a:bodyPr>
          <a:lstStyle/>
          <a:p>
            <a:pPr>
              <a:spcBef>
                <a:spcPts val="0"/>
              </a:spcBef>
              <a:spcAft>
                <a:spcPts val="600"/>
              </a:spcAft>
              <a:buClrTx/>
            </a:pPr>
            <a:r>
              <a:rPr lang="en-US" sz="2800" dirty="0"/>
              <a:t>Effective for applications submitted for due dates </a:t>
            </a:r>
            <a:r>
              <a:rPr lang="en-US" sz="2800" b="1" dirty="0"/>
              <a:t>on or after January 25, 2025. </a:t>
            </a:r>
          </a:p>
          <a:p>
            <a:pPr>
              <a:spcBef>
                <a:spcPts val="0"/>
              </a:spcBef>
              <a:spcAft>
                <a:spcPts val="600"/>
              </a:spcAft>
              <a:buClrTx/>
            </a:pPr>
            <a:endParaRPr lang="en-US" sz="2800" b="1" dirty="0"/>
          </a:p>
          <a:p>
            <a:pPr>
              <a:spcBef>
                <a:spcPts val="0"/>
              </a:spcBef>
              <a:spcAft>
                <a:spcPts val="600"/>
              </a:spcAft>
              <a:buClrTx/>
            </a:pPr>
            <a:r>
              <a:rPr lang="en-US" sz="2800" dirty="0"/>
              <a:t>FORMS-I will incorporate updates related to multiple NIH initiatives:</a:t>
            </a:r>
          </a:p>
          <a:p>
            <a:pPr lvl="1">
              <a:spcBef>
                <a:spcPts val="0"/>
              </a:spcBef>
              <a:spcAft>
                <a:spcPts val="600"/>
              </a:spcAft>
              <a:buClrTx/>
            </a:pPr>
            <a:r>
              <a:rPr lang="en-US" sz="2400" dirty="0"/>
              <a:t>Improvements to the NIH Fellowship Application and Review Process. </a:t>
            </a:r>
          </a:p>
          <a:p>
            <a:pPr lvl="1">
              <a:spcBef>
                <a:spcPts val="0"/>
              </a:spcBef>
              <a:spcAft>
                <a:spcPts val="600"/>
              </a:spcAft>
              <a:buClrTx/>
            </a:pPr>
            <a:r>
              <a:rPr lang="en-US" sz="2400" dirty="0"/>
              <a:t>Updates to NRSA Training Grant Applications.</a:t>
            </a:r>
          </a:p>
          <a:p>
            <a:pPr lvl="1">
              <a:spcBef>
                <a:spcPts val="0"/>
              </a:spcBef>
              <a:spcAft>
                <a:spcPts val="600"/>
              </a:spcAft>
              <a:buClrTx/>
            </a:pPr>
            <a:r>
              <a:rPr lang="en-US" sz="2400" dirty="0"/>
              <a:t>Adoption of the Common Forms for Biographical Sketch and Current and Pending (Other) Support for submission of applications and RPPRs by May 2025.</a:t>
            </a:r>
          </a:p>
          <a:p>
            <a:pPr>
              <a:spcBef>
                <a:spcPts val="0"/>
              </a:spcBef>
              <a:spcAft>
                <a:spcPts val="600"/>
              </a:spcAft>
              <a:buClrTx/>
            </a:pPr>
            <a:endParaRPr lang="en-US" sz="2800" dirty="0"/>
          </a:p>
          <a:p>
            <a:pPr>
              <a:spcBef>
                <a:spcPts val="0"/>
              </a:spcBef>
              <a:spcAft>
                <a:spcPts val="600"/>
              </a:spcAft>
              <a:buClrTx/>
            </a:pPr>
            <a:r>
              <a:rPr lang="en-US" sz="2800" dirty="0"/>
              <a:t>FORMS-I application guide and forms packages will be available beginning in October 2024.</a:t>
            </a:r>
          </a:p>
        </p:txBody>
      </p:sp>
      <p:sp>
        <p:nvSpPr>
          <p:cNvPr id="5" name="TextBox 4" descr="Learn more: NOT-OD-20-086&#10;FAQs: grants.nih.gov/faqs#/covid-19.htm&#10;">
            <a:extLst>
              <a:ext uri="{FF2B5EF4-FFF2-40B4-BE49-F238E27FC236}">
                <a16:creationId xmlns:a16="http://schemas.microsoft.com/office/drawing/2014/main" id="{51EF05AA-A4C6-DC58-0449-50FF0FE1E87B}"/>
              </a:ext>
            </a:extLst>
          </p:cNvPr>
          <p:cNvSpPr txBox="1"/>
          <p:nvPr/>
        </p:nvSpPr>
        <p:spPr>
          <a:xfrm>
            <a:off x="7159533" y="6040437"/>
            <a:ext cx="3680745"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
                <a:ea typeface="+mn-ea"/>
                <a:cs typeface="+mn-cs"/>
              </a:rPr>
              <a:t>Learn more: </a:t>
            </a:r>
            <a:r>
              <a:rPr lang="en-US" sz="1600">
                <a:solidFill>
                  <a:prstClr val="black"/>
                </a:solidFill>
                <a:latin typeface="Open Sans "/>
                <a:hlinkClick r:id="rId3"/>
              </a:rPr>
              <a:t>NOT-OD-24-086</a:t>
            </a:r>
            <a:r>
              <a:rPr kumimoji="0" lang="en-US" sz="1600" b="0" i="0" u="none" strike="noStrike" kern="1200" cap="none" spc="0" normalizeH="0" baseline="0" noProof="0">
                <a:ln>
                  <a:noFill/>
                </a:ln>
                <a:solidFill>
                  <a:prstClr val="black"/>
                </a:solidFill>
                <a:effectLst/>
                <a:uLnTx/>
                <a:uFillTx/>
                <a:latin typeface="Open Sans "/>
                <a:ea typeface="+mn-ea"/>
                <a:cs typeface="+mn-cs"/>
              </a:rPr>
              <a:t>.</a:t>
            </a:r>
            <a:endParaRPr kumimoji="0" lang="en-US" sz="1600" b="0" i="0" u="sng" strike="noStrike" kern="1200" cap="none" spc="0" normalizeH="0" baseline="0" noProof="0">
              <a:ln>
                <a:noFill/>
              </a:ln>
              <a:solidFill>
                <a:prstClr val="black"/>
              </a:solidFill>
              <a:effectLst/>
              <a:uLnTx/>
              <a:uFillTx/>
              <a:latin typeface="Open Sans "/>
              <a:ea typeface="Open Sans"/>
              <a:cs typeface="Open Sans"/>
            </a:endParaRPr>
          </a:p>
        </p:txBody>
      </p:sp>
      <p:sp>
        <p:nvSpPr>
          <p:cNvPr id="2" name="Slide Number Placeholder 1">
            <a:extLst>
              <a:ext uri="{FF2B5EF4-FFF2-40B4-BE49-F238E27FC236}">
                <a16:creationId xmlns:a16="http://schemas.microsoft.com/office/drawing/2014/main" id="{D13F9CF9-C2BF-3B4C-79CE-DC53CCF9EBAD}"/>
              </a:ext>
            </a:extLst>
          </p:cNvPr>
          <p:cNvSpPr>
            <a:spLocks noGrp="1"/>
          </p:cNvSpPr>
          <p:nvPr>
            <p:ph type="sldNum" sz="quarter" idx="4"/>
          </p:nvPr>
        </p:nvSpPr>
        <p:spPr/>
        <p:txBody>
          <a:bodyPr/>
          <a:lstStyle/>
          <a:p>
            <a:fld id="{A7DDB576-49B3-42E2-89EA-6E35EA8EF806}" type="slidenum">
              <a:rPr lang="en-US" smtClean="0"/>
              <a:pPr/>
              <a:t>29</a:t>
            </a:fld>
            <a:endParaRPr lang="en-US"/>
          </a:p>
        </p:txBody>
      </p:sp>
    </p:spTree>
    <p:extLst>
      <p:ext uri="{BB962C8B-B14F-4D97-AF65-F5344CB8AC3E}">
        <p14:creationId xmlns:p14="http://schemas.microsoft.com/office/powerpoint/2010/main" val="171689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4096479" cy="2982913"/>
          </a:xfrm>
        </p:spPr>
        <p:txBody>
          <a:bodyPr>
            <a:normAutofit/>
          </a:bodyPr>
          <a:lstStyle/>
          <a:p>
            <a:pPr>
              <a:lnSpc>
                <a:spcPct val="108024"/>
              </a:lnSpc>
            </a:pPr>
            <a:r>
              <a:rPr lang="en-US" dirty="0"/>
              <a:t>BUDGET updates</a:t>
            </a:r>
          </a:p>
        </p:txBody>
      </p:sp>
    </p:spTree>
    <p:extLst>
      <p:ext uri="{BB962C8B-B14F-4D97-AF65-F5344CB8AC3E}">
        <p14:creationId xmlns:p14="http://schemas.microsoft.com/office/powerpoint/2010/main" val="281995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Simplified review framework</a:t>
            </a:r>
          </a:p>
        </p:txBody>
      </p:sp>
    </p:spTree>
    <p:extLst>
      <p:ext uri="{BB962C8B-B14F-4D97-AF65-F5344CB8AC3E}">
        <p14:creationId xmlns:p14="http://schemas.microsoft.com/office/powerpoint/2010/main" val="135776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838200" y="365125"/>
            <a:ext cx="11462468" cy="946317"/>
          </a:xfrm>
        </p:spPr>
        <p:txBody>
          <a:bodyPr>
            <a:no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NIH Peer Review – Simplified Review Framework</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311442"/>
            <a:ext cx="10915996" cy="4751155"/>
          </a:xfrm>
        </p:spPr>
        <p:txBody>
          <a:bodyPr vert="horz" lIns="91440" tIns="45720" rIns="91440" bIns="45720" rtlCol="0" anchor="t">
            <a:normAutofit/>
          </a:bodyPr>
          <a:lstStyle/>
          <a:p>
            <a:pPr>
              <a:spcBef>
                <a:spcPts val="600"/>
              </a:spcBef>
              <a:spcAft>
                <a:spcPts val="1200"/>
              </a:spcAft>
            </a:pPr>
            <a:r>
              <a:rPr lang="en-US" sz="2400" dirty="0">
                <a:latin typeface="Open Sans" panose="020B0606030504020204" pitchFamily="34" charset="0"/>
                <a:ea typeface="Open Sans" panose="020B0606030504020204" pitchFamily="34" charset="0"/>
                <a:cs typeface="Open Sans" panose="020B0606030504020204" pitchFamily="34" charset="0"/>
                <a:hlinkClick r:id="rId3"/>
              </a:rPr>
              <a:t>NOT-OD-24-010</a:t>
            </a:r>
            <a:r>
              <a:rPr lang="en-US" sz="2400" dirty="0">
                <a:latin typeface="Open Sans" panose="020B0606030504020204" pitchFamily="34" charset="0"/>
                <a:ea typeface="Open Sans" panose="020B0606030504020204" pitchFamily="34" charset="0"/>
                <a:cs typeface="Open Sans" panose="020B0606030504020204" pitchFamily="34" charset="0"/>
              </a:rPr>
              <a:t>, Simplified Review Framework (SRF) for NIH Research Project Grant Applications. Effective for applications with </a:t>
            </a:r>
            <a:r>
              <a:rPr lang="en-US" sz="2400" b="1" dirty="0">
                <a:latin typeface="Open Sans" panose="020B0606030504020204" pitchFamily="34" charset="0"/>
                <a:ea typeface="Open Sans" panose="020B0606030504020204" pitchFamily="34" charset="0"/>
                <a:cs typeface="Open Sans" panose="020B0606030504020204" pitchFamily="34" charset="0"/>
              </a:rPr>
              <a:t>due dates on or after January 25, 2025.</a:t>
            </a:r>
          </a:p>
          <a:p>
            <a:pPr>
              <a:spcBef>
                <a:spcPts val="600"/>
              </a:spcBef>
              <a:spcAft>
                <a:spcPts val="1200"/>
              </a:spcAft>
            </a:pPr>
            <a:r>
              <a:rPr lang="en-US" sz="2400" dirty="0">
                <a:latin typeface="Open Sans" panose="020B0606030504020204" pitchFamily="34" charset="0"/>
                <a:ea typeface="Open Sans" panose="020B0606030504020204" pitchFamily="34" charset="0"/>
                <a:cs typeface="Open Sans" panose="020B0606030504020204" pitchFamily="34" charset="0"/>
              </a:rPr>
              <a:t>Applies to most research project grant (RPG) activity codes.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Open Sans" panose="020B0606030504020204" pitchFamily="34" charset="0"/>
                <a:ea typeface="Open Sans" panose="020B0606030504020204" pitchFamily="34" charset="0"/>
                <a:cs typeface="Open Sans" panose="020B0606030504020204" pitchFamily="34" charset="0"/>
              </a:rPr>
              <a:t>Reorganizes the five regulatory criteria into three factors to better focus peer reviewers on the key questions needed to assess the scientific and technical merit of proposed research points.</a:t>
            </a:r>
          </a:p>
          <a:p>
            <a:pPr marL="628650" lvl="1" indent="-1714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Factor 1</a:t>
            </a:r>
            <a:r>
              <a:rPr lang="en-US" sz="2000" dirty="0">
                <a:latin typeface="Open Sans" panose="020B0606030504020204" pitchFamily="34" charset="0"/>
                <a:ea typeface="Open Sans" panose="020B0606030504020204" pitchFamily="34" charset="0"/>
                <a:cs typeface="Open Sans" panose="020B0606030504020204" pitchFamily="34" charset="0"/>
              </a:rPr>
              <a:t>: Importance of the Research (Significance, Innovation), scored 1-9</a:t>
            </a:r>
          </a:p>
          <a:p>
            <a:pPr marL="628650" lvl="1" indent="-1714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Factor 2</a:t>
            </a:r>
            <a:r>
              <a:rPr lang="en-US" sz="2000" dirty="0">
                <a:latin typeface="Open Sans" panose="020B0606030504020204" pitchFamily="34" charset="0"/>
                <a:ea typeface="Open Sans" panose="020B0606030504020204" pitchFamily="34" charset="0"/>
                <a:cs typeface="Open Sans" panose="020B0606030504020204" pitchFamily="34" charset="0"/>
              </a:rPr>
              <a:t>: Rigor and Feasibility (Approach), scored 1-9</a:t>
            </a:r>
          </a:p>
          <a:p>
            <a:pPr marL="628650" lvl="1" indent="-17145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Factor 3</a:t>
            </a:r>
            <a:r>
              <a:rPr lang="en-US" sz="2000" dirty="0">
                <a:latin typeface="Open Sans" panose="020B0606030504020204" pitchFamily="34" charset="0"/>
                <a:ea typeface="Open Sans" panose="020B0606030504020204" pitchFamily="34" charset="0"/>
                <a:cs typeface="Open Sans" panose="020B0606030504020204" pitchFamily="34" charset="0"/>
              </a:rPr>
              <a:t>: Expertise and Resources (Investigator, Environment), to be evaluated for sufficiency.</a:t>
            </a:r>
          </a:p>
          <a:p>
            <a:pPr>
              <a:spcBef>
                <a:spcPts val="600"/>
              </a:spcBef>
              <a:spcAft>
                <a:spcPts val="1200"/>
              </a:spcAft>
            </a:pPr>
            <a:endParaRPr lang="en-US" dirty="0">
              <a:latin typeface="Open Sans"/>
              <a:ea typeface="Open Sans Light"/>
              <a:cs typeface="Open Sans Light"/>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2955851" y="5768022"/>
            <a:ext cx="7995684" cy="953453"/>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 </a:t>
            </a:r>
            <a:r>
              <a:rPr kumimoji="0" lang="en-US" sz="1600" b="0" i="0" u="none" strike="noStrike" kern="1200" cap="none" spc="0" normalizeH="0" baseline="0" noProof="0" dirty="0">
                <a:ln>
                  <a:noFill/>
                </a:ln>
                <a:solidFill>
                  <a:prstClr val="black"/>
                </a:solidFill>
                <a:effectLst/>
                <a:uLnTx/>
                <a:uFillTx/>
                <a:latin typeface="Open Sans "/>
                <a:ea typeface="+mn-ea"/>
                <a:cs typeface="+mn-cs"/>
                <a:hlinkClick r:id="rId3"/>
              </a:rPr>
              <a:t>NOT-OD-24-010</a:t>
            </a:r>
            <a:r>
              <a:rPr kumimoji="0" lang="en-US" sz="1600" b="0" i="0" u="none" strike="noStrike" kern="1200" cap="none" spc="0" normalizeH="0" baseline="0" noProof="0" dirty="0">
                <a:ln>
                  <a:noFill/>
                </a:ln>
                <a:solidFill>
                  <a:prstClr val="black"/>
                </a:solidFill>
                <a:effectLst/>
                <a:uLnTx/>
                <a:uFillTx/>
                <a:latin typeface="Open Sans "/>
                <a:ea typeface="+mn-ea"/>
                <a:cs typeface="+mn-cs"/>
              </a:rPr>
              <a:t> and</a:t>
            </a:r>
            <a:r>
              <a:rPr kumimoji="0" lang="en-US" sz="1600" b="0" i="0" u="none" strike="noStrike" kern="1200" cap="none" spc="0" normalizeH="0" baseline="0" noProof="0" dirty="0">
                <a:ln>
                  <a:noFill/>
                </a:ln>
                <a:solidFill>
                  <a:srgbClr val="2A6496"/>
                </a:solidFill>
                <a:effectLst/>
                <a:uLnTx/>
                <a:uFillTx/>
                <a:latin typeface="Open Sans "/>
                <a:ea typeface="+mn-ea"/>
                <a:cs typeface="+mn-cs"/>
              </a:rPr>
              <a:t> </a:t>
            </a:r>
            <a:r>
              <a:rPr kumimoji="0" lang="en-US" sz="1600" b="0" i="0" u="none" strike="noStrike" kern="1200" cap="none" spc="0" normalizeH="0" baseline="0" noProof="0" dirty="0">
                <a:ln>
                  <a:noFill/>
                </a:ln>
                <a:solidFill>
                  <a:srgbClr val="2A6496"/>
                </a:solidFill>
                <a:effectLst/>
                <a:uLnTx/>
                <a:uFillTx/>
                <a:latin typeface="Open Sans "/>
                <a:ea typeface="+mn-ea"/>
                <a:cs typeface="+mn-cs"/>
                <a:hlinkClick r:id="rId4"/>
              </a:rPr>
              <a:t>Simplifying Review of Research Project Grant Applications</a:t>
            </a:r>
            <a:r>
              <a:rPr kumimoji="0" lang="en-US" sz="1600" b="0" i="0" u="none" strike="noStrike" kern="1200" cap="none" spc="0" normalizeH="0" baseline="0" noProof="0" dirty="0">
                <a:ln>
                  <a:noFill/>
                </a:ln>
                <a:solidFill>
                  <a:srgbClr val="2A6496"/>
                </a:solidFill>
                <a:effectLst/>
                <a:uLnTx/>
                <a:uFillTx/>
                <a:latin typeface="Open Sans "/>
                <a:ea typeface="+mn-ea"/>
                <a:cs typeface="+mn-cs"/>
              </a:rPr>
              <a:t>.</a:t>
            </a:r>
            <a:endParaRPr kumimoji="0" lang="en-US" sz="1600" b="0" i="0" u="sng" strike="noStrike" kern="1200" cap="none" spc="0" normalizeH="0" baseline="0" noProof="0" dirty="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24820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72020CB-1167-FF16-86BE-59A8EBFEE042}"/>
              </a:ext>
            </a:extLst>
          </p:cNvPr>
          <p:cNvSpPr>
            <a:spLocks noGrp="1"/>
          </p:cNvSpPr>
          <p:nvPr>
            <p:ph type="title"/>
          </p:nvPr>
        </p:nvSpPr>
        <p:spPr>
          <a:xfrm>
            <a:off x="838200" y="232348"/>
            <a:ext cx="10515600" cy="1325563"/>
          </a:xfrm>
        </p:spPr>
        <p:txBody>
          <a:bodyPr>
            <a:noAutofit/>
          </a:bodyPr>
          <a:lstStyle/>
          <a:p>
            <a:r>
              <a:rPr lang="en-US" sz="3600">
                <a:solidFill>
                  <a:srgbClr val="015396"/>
                </a:solidFill>
                <a:latin typeface="Open Sans" panose="020B0606030504020204" pitchFamily="34" charset="0"/>
                <a:ea typeface="Open Sans" panose="020B0606030504020204" pitchFamily="34" charset="0"/>
                <a:cs typeface="Open Sans" panose="020B0606030504020204" pitchFamily="34" charset="0"/>
              </a:rPr>
              <a:t>Simplified Review Framework (SRF) Updates</a:t>
            </a:r>
          </a:p>
        </p:txBody>
      </p:sp>
      <p:sp>
        <p:nvSpPr>
          <p:cNvPr id="3" name="Content Placeholder 2">
            <a:extLst>
              <a:ext uri="{FF2B5EF4-FFF2-40B4-BE49-F238E27FC236}">
                <a16:creationId xmlns:a16="http://schemas.microsoft.com/office/drawing/2014/main" id="{8B582764-51BE-9285-7B94-F3143391FAF6}"/>
              </a:ext>
            </a:extLst>
          </p:cNvPr>
          <p:cNvSpPr>
            <a:spLocks noGrp="1"/>
          </p:cNvSpPr>
          <p:nvPr>
            <p:ph idx="1"/>
          </p:nvPr>
        </p:nvSpPr>
        <p:spPr>
          <a:xfrm>
            <a:off x="597159" y="1307770"/>
            <a:ext cx="11002962" cy="4685788"/>
          </a:xfrm>
        </p:spPr>
        <p:txBody>
          <a:bodyPr>
            <a:normAutofit/>
          </a:bodyPr>
          <a:lstStyle/>
          <a:p>
            <a:pPr>
              <a:buClrTx/>
            </a:pPr>
            <a:r>
              <a:rPr lang="en-US" sz="2200" dirty="0">
                <a:latin typeface="+mj-lt"/>
              </a:rPr>
              <a:t>On April 4, 2024, NIH issued </a:t>
            </a:r>
            <a:r>
              <a:rPr lang="en-US" sz="2200" dirty="0">
                <a:latin typeface="+mj-lt"/>
                <a:hlinkClick r:id="rId3"/>
              </a:rPr>
              <a:t>NOT-OD-24-085</a:t>
            </a:r>
            <a:r>
              <a:rPr lang="en-US" sz="2200" dirty="0">
                <a:latin typeface="+mj-lt"/>
              </a:rPr>
              <a:t>, Simplified Review Framework for NIH Research Project Grant Applications - Update and Implementation Plans.  </a:t>
            </a:r>
          </a:p>
          <a:p>
            <a:pPr lvl="1">
              <a:buClrTx/>
            </a:pPr>
            <a:r>
              <a:rPr lang="en-US" sz="2200" dirty="0">
                <a:latin typeface="+mj-lt"/>
              </a:rPr>
              <a:t>Updates applicable </a:t>
            </a:r>
            <a:r>
              <a:rPr lang="en-US" sz="2200" b="0" i="0" dirty="0">
                <a:effectLst/>
                <a:latin typeface="+mj-lt"/>
              </a:rPr>
              <a:t>activity codes: </a:t>
            </a:r>
          </a:p>
          <a:p>
            <a:pPr lvl="2">
              <a:buClrTx/>
            </a:pPr>
            <a:r>
              <a:rPr lang="en-US" sz="1900" dirty="0">
                <a:latin typeface="+mj-lt"/>
              </a:rPr>
              <a:t>Added: R21/R33, UH2/UH3, UG3/UH3, R61/R33</a:t>
            </a:r>
          </a:p>
          <a:p>
            <a:pPr lvl="2">
              <a:buClrTx/>
            </a:pPr>
            <a:r>
              <a:rPr lang="en-US" sz="1900" dirty="0">
                <a:latin typeface="+mj-lt"/>
              </a:rPr>
              <a:t>Removed: </a:t>
            </a:r>
            <a:r>
              <a:rPr lang="en-US" sz="1900" b="0" i="0" dirty="0">
                <a:effectLst/>
                <a:latin typeface="+mj-lt"/>
              </a:rPr>
              <a:t>DP1, DP2, DP3, DP4, and DP5</a:t>
            </a:r>
          </a:p>
          <a:p>
            <a:pPr algn="l">
              <a:buClrTx/>
            </a:pPr>
            <a:r>
              <a:rPr lang="en-US" sz="2200" b="0" i="0" dirty="0">
                <a:effectLst/>
                <a:latin typeface="Open Sans" panose="020B0606030504020204" pitchFamily="34" charset="0"/>
                <a:ea typeface="Open Sans" panose="020B0606030504020204" pitchFamily="34" charset="0"/>
                <a:cs typeface="Open Sans" panose="020B0606030504020204" pitchFamily="34" charset="0"/>
              </a:rPr>
              <a:t>No form changes associated with the </a:t>
            </a:r>
            <a:r>
              <a:rPr lang="en-US" sz="2200" dirty="0">
                <a:latin typeface="Open Sans" panose="020B0606030504020204" pitchFamily="34" charset="0"/>
                <a:ea typeface="Open Sans" panose="020B0606030504020204" pitchFamily="34" charset="0"/>
                <a:cs typeface="Open Sans" panose="020B0606030504020204" pitchFamily="34" charset="0"/>
              </a:rPr>
              <a:t>SRF </a:t>
            </a:r>
            <a:r>
              <a:rPr lang="en-US" sz="2200" b="0" i="0" dirty="0">
                <a:effectLst/>
                <a:latin typeface="Open Sans" panose="020B0606030504020204" pitchFamily="34" charset="0"/>
                <a:ea typeface="Open Sans" panose="020B0606030504020204" pitchFamily="34" charset="0"/>
                <a:cs typeface="Open Sans" panose="020B0606030504020204" pitchFamily="34" charset="0"/>
              </a:rPr>
              <a:t>initiative; however, </a:t>
            </a:r>
            <a:r>
              <a:rPr lang="en-US" sz="2200" dirty="0">
                <a:latin typeface="Open Sans" panose="020B0606030504020204" pitchFamily="34" charset="0"/>
                <a:ea typeface="Open Sans" panose="020B0606030504020204" pitchFamily="34" charset="0"/>
                <a:cs typeface="Open Sans" panose="020B0606030504020204" pitchFamily="34" charset="0"/>
              </a:rPr>
              <a:t>applicants will need to </a:t>
            </a:r>
            <a:r>
              <a:rPr lang="en-US" sz="2200" b="0" i="0" dirty="0">
                <a:effectLst/>
                <a:latin typeface="Open Sans" panose="020B0606030504020204" pitchFamily="34" charset="0"/>
                <a:ea typeface="Open Sans" panose="020B0606030504020204" pitchFamily="34" charset="0"/>
                <a:cs typeface="Open Sans" panose="020B0606030504020204" pitchFamily="34" charset="0"/>
              </a:rPr>
              <a:t>use FORMS-I packages for applications with </a:t>
            </a:r>
            <a:r>
              <a:rPr lang="en-US" sz="2200" b="1" dirty="0">
                <a:latin typeface="Open Sans" panose="020B0606030504020204" pitchFamily="34" charset="0"/>
                <a:ea typeface="Open Sans" panose="020B0606030504020204" pitchFamily="34" charset="0"/>
                <a:cs typeface="Open Sans" panose="020B0606030504020204" pitchFamily="34" charset="0"/>
              </a:rPr>
              <a:t>due dates on or after January 25, 2025.</a:t>
            </a:r>
            <a:r>
              <a:rPr lang="en-US" sz="2200" b="0" i="0" dirty="0">
                <a:effectLst/>
                <a:latin typeface="Open Sans" panose="020B0606030504020204" pitchFamily="34" charset="0"/>
                <a:ea typeface="Open Sans" panose="020B0606030504020204" pitchFamily="34" charset="0"/>
                <a:cs typeface="Open Sans" panose="020B0606030504020204" pitchFamily="34" charset="0"/>
              </a:rPr>
              <a:t> </a:t>
            </a:r>
          </a:p>
          <a:p>
            <a:pPr algn="l">
              <a:buClrTx/>
            </a:pPr>
            <a:r>
              <a:rPr lang="en-US" sz="2200" b="0" i="0" dirty="0">
                <a:effectLst/>
                <a:latin typeface="Open Sans" panose="020B0606030504020204" pitchFamily="34" charset="0"/>
                <a:ea typeface="Open Sans" panose="020B0606030504020204" pitchFamily="34" charset="0"/>
                <a:cs typeface="Open Sans" panose="020B0606030504020204" pitchFamily="34" charset="0"/>
              </a:rPr>
              <a:t>New and reissued SRF NOFOs may be initially posted without an application forms package. In these cases, application forms and associated application instructions will be added at least 30 days and, frequently 60 days or more, prior to the first due date. See </a:t>
            </a:r>
            <a:r>
              <a:rPr lang="en-US" sz="2200" b="0" i="0" dirty="0">
                <a:effectLst/>
                <a:latin typeface="Open Sans" panose="020B0606030504020204" pitchFamily="34" charset="0"/>
                <a:ea typeface="Open Sans" panose="020B0606030504020204" pitchFamily="34" charset="0"/>
                <a:cs typeface="Open Sans" panose="020B0606030504020204" pitchFamily="34" charset="0"/>
                <a:hlinkClick r:id="rId4"/>
              </a:rPr>
              <a:t>NOT-OD-24-086</a:t>
            </a:r>
            <a:r>
              <a:rPr lang="en-US" sz="2200" b="0" i="0" dirty="0">
                <a:effectLst/>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sp>
        <p:nvSpPr>
          <p:cNvPr id="6" name="TextBox 5" descr="Learn more: NOT-OD-20-086&#10;FAQs: grants.nih.gov/faqs#/covid-19.htm&#10;">
            <a:extLst>
              <a:ext uri="{FF2B5EF4-FFF2-40B4-BE49-F238E27FC236}">
                <a16:creationId xmlns:a16="http://schemas.microsoft.com/office/drawing/2014/main" id="{409CF908-0827-7ADE-4471-E2D450FA41B6}"/>
              </a:ext>
            </a:extLst>
          </p:cNvPr>
          <p:cNvSpPr txBox="1"/>
          <p:nvPr/>
        </p:nvSpPr>
        <p:spPr>
          <a:xfrm>
            <a:off x="2910715" y="5836126"/>
            <a:ext cx="7773986" cy="885349"/>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
                <a:ea typeface="+mn-ea"/>
                <a:cs typeface="+mn-cs"/>
              </a:rPr>
              <a:t>Learn more: </a:t>
            </a:r>
            <a:r>
              <a:rPr kumimoji="0" lang="en-US" sz="1400" b="0" i="0" u="none" strike="noStrike" kern="1200" cap="none" spc="0" normalizeH="0" baseline="0" noProof="0" dirty="0">
                <a:ln>
                  <a:noFill/>
                </a:ln>
                <a:solidFill>
                  <a:prstClr val="black"/>
                </a:solidFill>
                <a:effectLst/>
                <a:uLnTx/>
                <a:uFillTx/>
                <a:latin typeface="Open Sans "/>
                <a:ea typeface="+mn-ea"/>
                <a:cs typeface="+mn-cs"/>
                <a:hlinkClick r:id="rId3"/>
              </a:rPr>
              <a:t>NOT-OD-24-085</a:t>
            </a:r>
            <a:r>
              <a:rPr kumimoji="0" lang="en-US" sz="1400" b="0" i="0" u="none" strike="noStrike" kern="1200" cap="none" spc="0" normalizeH="0" baseline="0" noProof="0" dirty="0">
                <a:ln>
                  <a:noFill/>
                </a:ln>
                <a:solidFill>
                  <a:prstClr val="black"/>
                </a:solidFill>
                <a:effectLst/>
                <a:uLnTx/>
                <a:uFillTx/>
                <a:latin typeface="Open Sans "/>
                <a:ea typeface="+mn-ea"/>
                <a:cs typeface="+mn-cs"/>
              </a:rPr>
              <a:t> and  </a:t>
            </a:r>
            <a:r>
              <a:rPr kumimoji="0" lang="en-US" sz="1400" b="0" i="0" u="none" strike="noStrike" kern="1200" cap="none" spc="0" normalizeH="0" baseline="0" noProof="0" dirty="0">
                <a:ln>
                  <a:noFill/>
                </a:ln>
                <a:solidFill>
                  <a:prstClr val="black"/>
                </a:solidFill>
                <a:effectLst/>
                <a:uLnTx/>
                <a:uFillTx/>
                <a:latin typeface="Open Sans "/>
                <a:hlinkClick r:id="rId5"/>
              </a:rPr>
              <a:t>NIH Simplified Review Framework for Research </a:t>
            </a:r>
            <a:r>
              <a:rPr kumimoji="0" lang="en-US" sz="1400" b="0" i="0" u="none" strike="noStrike" kern="1200" cap="none" spc="0" normalizeH="0" baseline="0" noProof="0" dirty="0" err="1">
                <a:ln>
                  <a:noFill/>
                </a:ln>
                <a:solidFill>
                  <a:prstClr val="black"/>
                </a:solidFill>
                <a:effectLst/>
                <a:uLnTx/>
                <a:uFillTx/>
                <a:latin typeface="Open Sans "/>
                <a:hlinkClick r:id="rId5"/>
              </a:rPr>
              <a:t>Projec</a:t>
            </a:r>
            <a:r>
              <a:rPr lang="en-US" sz="1400" dirty="0">
                <a:solidFill>
                  <a:prstClr val="black"/>
                </a:solidFill>
                <a:latin typeface="Open Sans "/>
                <a:hlinkClick r:id="rId5"/>
              </a:rPr>
              <a:t>t Grants (RPGs): Implementation and Impact on Funding Opportunities Webinar</a:t>
            </a:r>
            <a:r>
              <a:rPr lang="en-US" sz="1400" dirty="0">
                <a:solidFill>
                  <a:prstClr val="black"/>
                </a:solidFill>
                <a:latin typeface="Open Sans "/>
              </a:rPr>
              <a:t>.</a:t>
            </a:r>
            <a:endParaRPr kumimoji="0" lang="en-US" sz="1400" b="0" i="0" u="sng" strike="noStrike" kern="1200" cap="none" spc="0" normalizeH="0" baseline="0" noProof="0" dirty="0">
              <a:ln>
                <a:noFill/>
              </a:ln>
              <a:solidFill>
                <a:prstClr val="black"/>
              </a:solidFill>
              <a:effectLst/>
              <a:uLnTx/>
              <a:uFillTx/>
              <a:latin typeface="Open Sans "/>
              <a:ea typeface="Open Sans"/>
              <a:cs typeface="Open Sans"/>
            </a:endParaRPr>
          </a:p>
        </p:txBody>
      </p:sp>
      <p:sp>
        <p:nvSpPr>
          <p:cNvPr id="2" name="Slide Number Placeholder 1">
            <a:extLst>
              <a:ext uri="{FF2B5EF4-FFF2-40B4-BE49-F238E27FC236}">
                <a16:creationId xmlns:a16="http://schemas.microsoft.com/office/drawing/2014/main" id="{31BF96D1-B357-03D8-EA0F-C54050ECAFB1}"/>
              </a:ext>
            </a:extLst>
          </p:cNvPr>
          <p:cNvSpPr>
            <a:spLocks noGrp="1"/>
          </p:cNvSpPr>
          <p:nvPr>
            <p:ph type="sldNum" sz="quarter" idx="4"/>
          </p:nvPr>
        </p:nvSpPr>
        <p:spPr/>
        <p:txBody>
          <a:bodyPr/>
          <a:lstStyle/>
          <a:p>
            <a:fld id="{A7DDB576-49B3-42E2-89EA-6E35EA8EF806}" type="slidenum">
              <a:rPr lang="en-US" smtClean="0"/>
              <a:pPr/>
              <a:t>32</a:t>
            </a:fld>
            <a:endParaRPr lang="en-US"/>
          </a:p>
        </p:txBody>
      </p:sp>
    </p:spTree>
    <p:extLst>
      <p:ext uri="{BB962C8B-B14F-4D97-AF65-F5344CB8AC3E}">
        <p14:creationId xmlns:p14="http://schemas.microsoft.com/office/powerpoint/2010/main" val="363834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564964" y="378475"/>
            <a:ext cx="11462468" cy="946317"/>
          </a:xfrm>
        </p:spPr>
        <p:txBody>
          <a:bodyPr>
            <a:noAutofit/>
          </a:bodyPr>
          <a:lstStyle/>
          <a:p>
            <a:r>
              <a:rPr lang="en-US" sz="3600">
                <a:solidFill>
                  <a:srgbClr val="015396"/>
                </a:solidFill>
                <a:latin typeface="Open Sans" panose="020B0606030504020204" pitchFamily="34" charset="0"/>
                <a:ea typeface="Open Sans" panose="020B0606030504020204" pitchFamily="34" charset="0"/>
                <a:cs typeface="Open Sans" panose="020B0606030504020204" pitchFamily="34" charset="0"/>
              </a:rPr>
              <a:t>Changes to the NIH Fellowship Application and Review Process</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742037" y="1619666"/>
            <a:ext cx="10915996" cy="4616267"/>
          </a:xfrm>
        </p:spPr>
        <p:txBody>
          <a:bodyPr vert="horz" lIns="91440" tIns="45720" rIns="91440" bIns="45720" rtlCol="0" anchor="t">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NIH issued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NOT-OD-24-107</a:t>
            </a:r>
            <a:r>
              <a:rPr lang="en-US" sz="2000" dirty="0">
                <a:latin typeface="Open Sans" panose="020B0606030504020204" pitchFamily="34" charset="0"/>
                <a:ea typeface="Open Sans" panose="020B0606030504020204" pitchFamily="34" charset="0"/>
                <a:cs typeface="Open Sans" panose="020B0606030504020204" pitchFamily="34" charset="0"/>
              </a:rPr>
              <a:t>, Implementation of Revisions to the NIH Fellowship Application and Review Process</a:t>
            </a:r>
            <a:r>
              <a:rPr lang="en-US" sz="2000" b="0" dirty="0">
                <a:effectLst/>
                <a:latin typeface="Open Sans" panose="020B0606030504020204" pitchFamily="34" charset="0"/>
                <a:ea typeface="Open Sans" panose="020B0606030504020204" pitchFamily="34" charset="0"/>
                <a:cs typeface="Open Sans" panose="020B0606030504020204" pitchFamily="34" charset="0"/>
              </a:rPr>
              <a:t>.</a:t>
            </a:r>
          </a:p>
          <a:p>
            <a:pPr lvl="1"/>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Reorganizes the five current scored review criteria and redefines them in three scored criteria</a:t>
            </a:r>
          </a:p>
          <a:p>
            <a:pPr lvl="1"/>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Updates PHS Fellowship Supplemental Form to align with restructured criteria </a:t>
            </a:r>
          </a:p>
          <a:p>
            <a:pPr lvl="1"/>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Revises instructions for Reference Letters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Effective for application submissions with due dates after </a:t>
            </a:r>
            <a:r>
              <a:rPr lang="en-US" sz="2000" b="1" dirty="0">
                <a:latin typeface="Open Sans" panose="020B0606030504020204" pitchFamily="34" charset="0"/>
                <a:ea typeface="Open Sans" panose="020B0606030504020204" pitchFamily="34" charset="0"/>
                <a:cs typeface="Open Sans" panose="020B0606030504020204" pitchFamily="34" charset="0"/>
              </a:rPr>
              <a:t>January 25, 2025</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Applicable to programs using the activity codes: </a:t>
            </a:r>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F30, F31, F32, F33, and F99/K00</a:t>
            </a:r>
            <a:endParaRPr lang="en-US" sz="2000" b="1"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3083442" y="5853467"/>
            <a:ext cx="7475999" cy="953453"/>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more: </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NOT-OD-24-107</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hlinkClick r:id="rId4"/>
              </a:rPr>
              <a:t>Revisions to the NIH Fellowship Application and Review Process</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hlinkClick r:id="rId5"/>
              </a:rPr>
              <a:t>Fellowship Webinar</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FAQs</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6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9359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364766" y="191372"/>
            <a:ext cx="11744576" cy="946317"/>
          </a:xfrm>
        </p:spPr>
        <p:txBody>
          <a:bodyPr>
            <a:noAutofit/>
          </a:bodyPr>
          <a:lstStyle/>
          <a:p>
            <a:r>
              <a:rPr lang="en-US" sz="3400">
                <a:solidFill>
                  <a:srgbClr val="015396"/>
                </a:solidFill>
                <a:latin typeface="Open Sans" panose="020B0606030504020204" pitchFamily="34" charset="0"/>
                <a:ea typeface="Open Sans" panose="020B0606030504020204" pitchFamily="34" charset="0"/>
                <a:cs typeface="Open Sans" panose="020B0606030504020204" pitchFamily="34" charset="0"/>
              </a:rPr>
              <a:t>Updates on NIH Institutional Training Grant Applications</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317178"/>
            <a:ext cx="10915996" cy="4616267"/>
          </a:xfrm>
        </p:spPr>
        <p:txBody>
          <a:bodyPr vert="horz" lIns="91440" tIns="45720" rIns="91440" bIns="45720" rtlCol="0" anchor="t">
            <a:normAutofit fontScale="85000" lnSpcReduction="20000"/>
          </a:bodyPr>
          <a:lstStyle/>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NIH issued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NOT-OD-24-129</a:t>
            </a:r>
            <a:r>
              <a:rPr lang="en-US" sz="2400" dirty="0">
                <a:latin typeface="Open Sans" panose="020B0606030504020204" pitchFamily="34" charset="0"/>
                <a:ea typeface="Open Sans" panose="020B0606030504020204" pitchFamily="34" charset="0"/>
                <a:cs typeface="Open Sans" panose="020B0606030504020204" pitchFamily="34" charset="0"/>
              </a:rPr>
              <a:t>, Updates to NIH Institutional Training Grant Applications for Due Dates on or After January 25, 2025</a:t>
            </a:r>
            <a:r>
              <a:rPr lang="en-US" sz="2400" b="0" dirty="0">
                <a:effectLst/>
                <a:latin typeface="Open Sans" panose="020B0606030504020204" pitchFamily="34" charset="0"/>
                <a:ea typeface="Open Sans" panose="020B0606030504020204" pitchFamily="34" charset="0"/>
                <a:cs typeface="Open Sans" panose="020B0606030504020204" pitchFamily="34" charset="0"/>
              </a:rPr>
              <a:t>.</a:t>
            </a:r>
          </a:p>
          <a:p>
            <a:pPr lvl="1">
              <a:lnSpc>
                <a:spcPct val="110000"/>
              </a:lnSpc>
              <a:buFont typeface="Wingdings" panose="05000000000000000000" pitchFamily="2" charset="2"/>
              <a:buChar char="§"/>
            </a:pPr>
            <a:r>
              <a:rPr lang="en-US" sz="2100" b="0" dirty="0">
                <a:effectLst/>
                <a:latin typeface="Open Sans" panose="020B0606030504020204" pitchFamily="34" charset="0"/>
                <a:ea typeface="Open Sans" panose="020B0606030504020204" pitchFamily="34" charset="0"/>
                <a:cs typeface="Open Sans" panose="020B0606030504020204" pitchFamily="34" charset="0"/>
              </a:rPr>
              <a:t>The Recruitment Plan to Enhance Diversity will be its own attachment in the PHS 398 Research Training Program Plan Form.</a:t>
            </a:r>
          </a:p>
          <a:p>
            <a:pPr lvl="1">
              <a:lnSpc>
                <a:spcPct val="110000"/>
              </a:lnSpc>
              <a:buFont typeface="Wingdings" panose="05000000000000000000" pitchFamily="2" charset="2"/>
              <a:buChar char="§"/>
            </a:pPr>
            <a:r>
              <a:rPr lang="en-US" sz="2100" b="0" dirty="0">
                <a:effectLst/>
                <a:latin typeface="Open Sans" panose="020B0606030504020204" pitchFamily="34" charset="0"/>
                <a:ea typeface="Open Sans" panose="020B0606030504020204" pitchFamily="34" charset="0"/>
                <a:cs typeface="Open Sans" panose="020B0606030504020204" pitchFamily="34" charset="0"/>
              </a:rPr>
              <a:t>Mentor training expectations will be more clearly defined in the parent T32 NOFO.</a:t>
            </a:r>
          </a:p>
          <a:p>
            <a:pPr lvl="1">
              <a:lnSpc>
                <a:spcPct val="110000"/>
              </a:lnSpc>
              <a:buFont typeface="Wingdings" panose="05000000000000000000" pitchFamily="2" charset="2"/>
              <a:buChar char="§"/>
            </a:pPr>
            <a:r>
              <a:rPr lang="en-US" sz="2100" b="0" dirty="0">
                <a:effectLst/>
                <a:latin typeface="Open Sans" panose="020B0606030504020204" pitchFamily="34" charset="0"/>
                <a:ea typeface="Open Sans" panose="020B0606030504020204" pitchFamily="34" charset="0"/>
                <a:cs typeface="Open Sans" panose="020B0606030504020204" pitchFamily="34" charset="0"/>
              </a:rPr>
              <a:t>Institutional Training </a:t>
            </a:r>
            <a:r>
              <a:rPr lang="en-US" sz="2100" b="0" dirty="0">
                <a:effectLst/>
                <a:latin typeface="Open Sans" panose="020B0606030504020204" pitchFamily="34" charset="0"/>
                <a:ea typeface="Open Sans" panose="020B0606030504020204" pitchFamily="34" charset="0"/>
                <a:cs typeface="Open Sans" panose="020B0606030504020204" pitchFamily="34" charset="0"/>
                <a:hlinkClick r:id="rId4"/>
              </a:rPr>
              <a:t>data tables </a:t>
            </a:r>
            <a:r>
              <a:rPr lang="en-US" sz="2100" b="0" dirty="0">
                <a:effectLst/>
                <a:latin typeface="Open Sans" panose="020B0606030504020204" pitchFamily="34" charset="0"/>
                <a:ea typeface="Open Sans" panose="020B0606030504020204" pitchFamily="34" charset="0"/>
                <a:cs typeface="Open Sans" panose="020B0606030504020204" pitchFamily="34" charset="0"/>
              </a:rPr>
              <a:t>will be updated to reduce burden and promote consistent information collection across training programs.</a:t>
            </a:r>
          </a:p>
          <a:p>
            <a:pPr>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Effective for application submissions with due dates after </a:t>
            </a:r>
            <a:r>
              <a:rPr lang="en-US" sz="2400" b="1" dirty="0">
                <a:latin typeface="Open Sans" panose="020B0606030504020204" pitchFamily="34" charset="0"/>
                <a:ea typeface="Open Sans" panose="020B0606030504020204" pitchFamily="34" charset="0"/>
                <a:cs typeface="Open Sans" panose="020B0606030504020204" pitchFamily="34" charset="0"/>
              </a:rPr>
              <a:t>January 25, 2025</a:t>
            </a:r>
          </a:p>
          <a:p>
            <a:pPr>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Applicable to programs using the activity codes: </a:t>
            </a:r>
          </a:p>
          <a:p>
            <a:pPr lvl="1">
              <a:lnSpc>
                <a:spcPct val="110000"/>
              </a:lnSpc>
              <a:buFont typeface="Wingdings" panose="05000000000000000000" pitchFamily="2" charset="2"/>
              <a:buChar char="§"/>
            </a:pPr>
            <a:r>
              <a:rPr lang="en-US" sz="2100" dirty="0">
                <a:latin typeface="Open Sans" panose="020B0606030504020204" pitchFamily="34" charset="0"/>
                <a:ea typeface="Open Sans" panose="020B0606030504020204" pitchFamily="34" charset="0"/>
                <a:cs typeface="Open Sans" panose="020B0606030504020204" pitchFamily="34" charset="0"/>
              </a:rPr>
              <a:t>Institutional</a:t>
            </a:r>
            <a:r>
              <a:rPr lang="fr-FR" sz="2100" dirty="0">
                <a:latin typeface="Open Sans" panose="020B0606030504020204" pitchFamily="34" charset="0"/>
                <a:ea typeface="Open Sans" panose="020B0606030504020204" pitchFamily="34" charset="0"/>
                <a:cs typeface="Open Sans" panose="020B0606030504020204" pitchFamily="34" charset="0"/>
              </a:rPr>
              <a:t> Training – T </a:t>
            </a:r>
            <a:r>
              <a:rPr lang="en-US" sz="2100" dirty="0">
                <a:latin typeface="Open Sans" panose="020B0606030504020204" pitchFamily="34" charset="0"/>
                <a:ea typeface="Open Sans" panose="020B0606030504020204" pitchFamily="34" charset="0"/>
                <a:cs typeface="Open Sans" panose="020B0606030504020204" pitchFamily="34" charset="0"/>
              </a:rPr>
              <a:t>series</a:t>
            </a:r>
            <a:r>
              <a:rPr lang="fr-FR" sz="2100" dirty="0">
                <a:latin typeface="Open Sans" panose="020B0606030504020204" pitchFamily="34" charset="0"/>
                <a:ea typeface="Open Sans" panose="020B0606030504020204" pitchFamily="34" charset="0"/>
                <a:cs typeface="Open Sans" panose="020B0606030504020204" pitchFamily="34" charset="0"/>
              </a:rPr>
              <a:t>, e.g., T15, T32, T34, T35, T37, T90/R90, TL1, TL4</a:t>
            </a:r>
          </a:p>
          <a:p>
            <a:pPr lvl="1">
              <a:lnSpc>
                <a:spcPct val="110000"/>
              </a:lnSpc>
              <a:buFont typeface="Wingdings" panose="05000000000000000000" pitchFamily="2" charset="2"/>
              <a:buChar char="§"/>
            </a:pPr>
            <a:r>
              <a:rPr lang="fr-FR" sz="2100" dirty="0">
                <a:latin typeface="Open Sans" panose="020B0606030504020204" pitchFamily="34" charset="0"/>
                <a:ea typeface="Open Sans" panose="020B0606030504020204" pitchFamily="34" charset="0"/>
                <a:cs typeface="Open Sans" panose="020B0606030504020204" pitchFamily="34" charset="0"/>
              </a:rPr>
              <a:t>International </a:t>
            </a:r>
            <a:r>
              <a:rPr lang="en-US" sz="2100" dirty="0">
                <a:latin typeface="Open Sans" panose="020B0606030504020204" pitchFamily="34" charset="0"/>
                <a:ea typeface="Open Sans" panose="020B0606030504020204" pitchFamily="34" charset="0"/>
                <a:cs typeface="Open Sans" panose="020B0606030504020204" pitchFamily="34" charset="0"/>
              </a:rPr>
              <a:t>Institutional</a:t>
            </a:r>
            <a:r>
              <a:rPr lang="fr-FR" sz="2100" dirty="0">
                <a:latin typeface="Open Sans" panose="020B0606030504020204" pitchFamily="34" charset="0"/>
                <a:ea typeface="Open Sans" panose="020B0606030504020204" pitchFamily="34" charset="0"/>
                <a:cs typeface="Open Sans" panose="020B0606030504020204" pitchFamily="34" charset="0"/>
              </a:rPr>
              <a:t> Training – D43, D71, U2R</a:t>
            </a:r>
          </a:p>
          <a:p>
            <a:pPr lvl="1">
              <a:lnSpc>
                <a:spcPct val="110000"/>
              </a:lnSpc>
              <a:buFont typeface="Wingdings" panose="05000000000000000000" pitchFamily="2" charset="2"/>
              <a:buChar char="§"/>
            </a:pPr>
            <a:r>
              <a:rPr lang="en-US" sz="2100" dirty="0">
                <a:latin typeface="Open Sans" panose="020B0606030504020204" pitchFamily="34" charset="0"/>
                <a:ea typeface="Open Sans" panose="020B0606030504020204" pitchFamily="34" charset="0"/>
                <a:cs typeface="Open Sans" panose="020B0606030504020204" pitchFamily="34" charset="0"/>
              </a:rPr>
              <a:t>Institutional</a:t>
            </a:r>
            <a:r>
              <a:rPr lang="fr-FR" sz="2100" dirty="0">
                <a:latin typeface="Open Sans" panose="020B0606030504020204" pitchFamily="34" charset="0"/>
                <a:ea typeface="Open Sans" panose="020B0606030504020204" pitchFamily="34" charset="0"/>
                <a:cs typeface="Open Sans" panose="020B0606030504020204" pitchFamily="34" charset="0"/>
              </a:rPr>
              <a:t> </a:t>
            </a:r>
            <a:r>
              <a:rPr lang="en-US" sz="2100" dirty="0">
                <a:latin typeface="Open Sans" panose="020B0606030504020204" pitchFamily="34" charset="0"/>
                <a:ea typeface="Open Sans" panose="020B0606030504020204" pitchFamily="34" charset="0"/>
                <a:cs typeface="Open Sans" panose="020B0606030504020204" pitchFamily="34" charset="0"/>
              </a:rPr>
              <a:t>Career</a:t>
            </a:r>
            <a:r>
              <a:rPr lang="fr-FR" sz="2100" dirty="0">
                <a:latin typeface="Open Sans" panose="020B0606030504020204" pitchFamily="34" charset="0"/>
                <a:ea typeface="Open Sans" panose="020B0606030504020204" pitchFamily="34" charset="0"/>
                <a:cs typeface="Open Sans" panose="020B0606030504020204" pitchFamily="34" charset="0"/>
              </a:rPr>
              <a:t> Development – K12, KL2</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buClr>
                <a:srgbClr val="015396"/>
              </a:buClr>
            </a:pP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5473874" y="5933445"/>
            <a:ext cx="5314294" cy="953453"/>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 </a:t>
            </a:r>
            <a:r>
              <a:rPr lang="en-US" sz="1600" dirty="0">
                <a:latin typeface="Open Sans" panose="020B0606030504020204" pitchFamily="34" charset="0"/>
                <a:ea typeface="Open Sans" panose="020B0606030504020204" pitchFamily="34" charset="0"/>
                <a:cs typeface="Open Sans" panose="020B0606030504020204" pitchFamily="34" charset="0"/>
                <a:hlinkClick r:id="rId3"/>
              </a:rPr>
              <a:t>NOT-OD-24-129 </a:t>
            </a:r>
            <a:r>
              <a:rPr lang="en-US" sz="1600" dirty="0">
                <a:latin typeface="Open Sans" panose="020B0606030504020204" pitchFamily="34" charset="0"/>
                <a:ea typeface="Open Sans" panose="020B0606030504020204" pitchFamily="34" charset="0"/>
                <a:cs typeface="Open Sans" panose="020B0606030504020204" pitchFamily="34" charset="0"/>
              </a:rPr>
              <a:t>, </a:t>
            </a:r>
            <a:r>
              <a:rPr kumimoji="0" lang="en-US" sz="1600" b="0" i="0" u="none" strike="noStrike" kern="1200" cap="none" spc="0" normalizeH="0" baseline="0" noProof="0" dirty="0">
                <a:ln>
                  <a:noFill/>
                </a:ln>
                <a:solidFill>
                  <a:prstClr val="black"/>
                </a:solidFill>
                <a:effectLst/>
                <a:uLnTx/>
                <a:uFillTx/>
                <a:latin typeface="Open Sans "/>
                <a:ea typeface="+mn-ea"/>
                <a:cs typeface="+mn-cs"/>
                <a:hlinkClick r:id="rId5"/>
              </a:rPr>
              <a:t>Updates to NIH Training Grant Applications Webinar</a:t>
            </a:r>
            <a:r>
              <a:rPr kumimoji="0" lang="en-US" sz="1600" b="0" i="0" u="none" strike="noStrike" kern="1200" cap="none" spc="0" normalizeH="0" baseline="0" noProof="0" dirty="0">
                <a:ln>
                  <a:noFill/>
                </a:ln>
                <a:solidFill>
                  <a:prstClr val="black"/>
                </a:solidFill>
                <a:effectLst/>
                <a:uLnTx/>
                <a:uFillTx/>
                <a:latin typeface="Open Sans "/>
                <a:ea typeface="+mn-ea"/>
                <a:cs typeface="+mn-cs"/>
              </a:rPr>
              <a:t>, </a:t>
            </a:r>
            <a:r>
              <a:rPr kumimoji="0" lang="en-US" sz="1600" b="0" i="0" u="none" strike="noStrike" kern="1200" cap="none" spc="0" normalizeH="0" baseline="0" noProof="0" dirty="0">
                <a:ln>
                  <a:noFill/>
                </a:ln>
                <a:solidFill>
                  <a:prstClr val="black"/>
                </a:solidFill>
                <a:effectLst/>
                <a:uLnTx/>
                <a:uFillTx/>
                <a:latin typeface="Open Sans "/>
                <a:ea typeface="+mn-ea"/>
                <a:cs typeface="+mn-cs"/>
                <a:hlinkClick r:id="rId6"/>
              </a:rPr>
              <a:t>FAQs</a:t>
            </a:r>
            <a:endParaRPr kumimoji="0" lang="en-US" sz="1600" b="0" i="0" u="sng" strike="noStrike" kern="1200" cap="none" spc="0" normalizeH="0" baseline="0" noProof="0" dirty="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3723727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SBIR/STTR Updates</a:t>
            </a:r>
          </a:p>
        </p:txBody>
      </p:sp>
    </p:spTree>
    <p:extLst>
      <p:ext uri="{BB962C8B-B14F-4D97-AF65-F5344CB8AC3E}">
        <p14:creationId xmlns:p14="http://schemas.microsoft.com/office/powerpoint/2010/main" val="325261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35164-C29C-BEFF-CFD5-FBE523E0BA02}"/>
              </a:ext>
            </a:extLst>
          </p:cNvPr>
          <p:cNvSpPr>
            <a:spLocks noGrp="1"/>
          </p:cNvSpPr>
          <p:nvPr>
            <p:ph type="title"/>
          </p:nvPr>
        </p:nvSpPr>
        <p:spPr>
          <a:xfrm>
            <a:off x="838200" y="365126"/>
            <a:ext cx="10515600" cy="863600"/>
          </a:xfrm>
        </p:spPr>
        <p:txBody>
          <a:bodyPr>
            <a:noAutofit/>
          </a:bodyPr>
          <a:lstStyle/>
          <a:p>
            <a:r>
              <a:rPr lang="en-US" sz="3600">
                <a:solidFill>
                  <a:srgbClr val="015396"/>
                </a:solidFill>
                <a:latin typeface="Open Sans"/>
                <a:ea typeface="Open Sans"/>
                <a:cs typeface="Open Sans"/>
              </a:rPr>
              <a:t>SBIR and STTR Foreign Disclosure Requirements</a:t>
            </a:r>
          </a:p>
        </p:txBody>
      </p:sp>
      <p:sp>
        <p:nvSpPr>
          <p:cNvPr id="3" name="Content Placeholder 2">
            <a:extLst>
              <a:ext uri="{FF2B5EF4-FFF2-40B4-BE49-F238E27FC236}">
                <a16:creationId xmlns:a16="http://schemas.microsoft.com/office/drawing/2014/main" id="{E9F62B99-89CC-DBED-DAC4-A83A4E4C9515}"/>
              </a:ext>
            </a:extLst>
          </p:cNvPr>
          <p:cNvSpPr>
            <a:spLocks noGrp="1"/>
          </p:cNvSpPr>
          <p:nvPr>
            <p:ph idx="1"/>
          </p:nvPr>
        </p:nvSpPr>
        <p:spPr>
          <a:xfrm>
            <a:off x="838200" y="1367251"/>
            <a:ext cx="10515600" cy="5125623"/>
          </a:xfrm>
        </p:spPr>
        <p:txBody>
          <a:bodyPr vert="horz" lIns="91440" tIns="45720" rIns="91440" bIns="45720" rtlCol="0" anchor="t">
            <a:normAutofit/>
          </a:bodyPr>
          <a:lstStyle/>
          <a:p>
            <a:pPr>
              <a:spcBef>
                <a:spcPts val="600"/>
              </a:spcBef>
              <a:spcAft>
                <a:spcPts val="600"/>
              </a:spcAft>
            </a:pPr>
            <a:r>
              <a:rPr lang="en-US" sz="2000" dirty="0">
                <a:latin typeface="Open Sans"/>
                <a:ea typeface="Open Sans"/>
                <a:cs typeface="Open Sans"/>
                <a:hlinkClick r:id="rId3"/>
              </a:rPr>
              <a:t>NOT-OD-23-139</a:t>
            </a:r>
            <a:r>
              <a:rPr lang="en-US" sz="2000" dirty="0">
                <a:latin typeface="Open Sans"/>
                <a:ea typeface="Open Sans"/>
                <a:cs typeface="Open Sans"/>
              </a:rPr>
              <a:t> and </a:t>
            </a:r>
            <a:r>
              <a:rPr lang="en-US" sz="2000" dirty="0">
                <a:latin typeface="Open Sans"/>
                <a:ea typeface="Open Sans"/>
                <a:cs typeface="Open Sans"/>
                <a:hlinkClick r:id="rId4"/>
              </a:rPr>
              <a:t>NOT-OD-24-029</a:t>
            </a:r>
            <a:r>
              <a:rPr lang="en-US" sz="2000" dirty="0">
                <a:latin typeface="Open Sans"/>
                <a:ea typeface="Open Sans"/>
                <a:cs typeface="Open Sans"/>
              </a:rPr>
              <a:t> outline the Implementation of the NIH </a:t>
            </a:r>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Small Business Innovation Research (SBIR) Program and the Small Business Technology Transfer (STTR)</a:t>
            </a:r>
            <a:r>
              <a:rPr lang="en-US" sz="2000" dirty="0">
                <a:latin typeface="Open Sans"/>
                <a:ea typeface="Open Sans"/>
                <a:cs typeface="Open Sans"/>
              </a:rPr>
              <a:t> Foreign Disclosure Pre-Award and Post-Award Requirements. </a:t>
            </a:r>
            <a:endParaRPr lang="en-US" sz="2000" dirty="0">
              <a:latin typeface="Open Sans"/>
            </a:endParaRPr>
          </a:p>
          <a:p>
            <a:pPr lvl="1">
              <a:spcBef>
                <a:spcPts val="600"/>
              </a:spcBef>
              <a:spcAft>
                <a:spcPts val="600"/>
              </a:spcAft>
            </a:pPr>
            <a:r>
              <a:rPr lang="en-US" sz="1800" dirty="0">
                <a:latin typeface="Open Sans"/>
                <a:ea typeface="Open Sans"/>
                <a:cs typeface="Open Sans"/>
              </a:rPr>
              <a:t>Due diligence program to assess security risks and denial of award when foreign relationships or commitments with countries of concern pose a significant risk as provided in the SBIR and STTR Extension Act of 2022.</a:t>
            </a:r>
          </a:p>
          <a:p>
            <a:pPr lvl="1">
              <a:spcBef>
                <a:spcPts val="600"/>
              </a:spcBef>
              <a:spcAft>
                <a:spcPts val="600"/>
              </a:spcAft>
            </a:pPr>
            <a:r>
              <a:rPr lang="en-US" sz="1800" dirty="0">
                <a:latin typeface="Open Sans"/>
                <a:ea typeface="Open Sans"/>
                <a:cs typeface="Open Sans"/>
              </a:rPr>
              <a:t>Effective for competing SBIR and STTR applications submitted for due dates on or after September 5, 2023.</a:t>
            </a:r>
          </a:p>
          <a:p>
            <a:pPr lvl="1">
              <a:spcBef>
                <a:spcPts val="600"/>
              </a:spcBef>
              <a:spcAft>
                <a:spcPts val="600"/>
              </a:spcAft>
            </a:pPr>
            <a:r>
              <a:rPr lang="en-US" sz="1800" dirty="0">
                <a:latin typeface="Open Sans"/>
                <a:ea typeface="Open Sans"/>
                <a:cs typeface="Open Sans"/>
              </a:rPr>
              <a:t>Disclosure of </a:t>
            </a:r>
            <a:r>
              <a:rPr lang="en-US" sz="1800" u="sng" dirty="0">
                <a:latin typeface="Open Sans"/>
                <a:ea typeface="Open Sans"/>
                <a:cs typeface="Open Sans"/>
              </a:rPr>
              <a:t>all</a:t>
            </a:r>
            <a:r>
              <a:rPr lang="en-US" sz="1800" dirty="0">
                <a:latin typeface="Open Sans"/>
                <a:ea typeface="Open Sans"/>
                <a:cs typeface="Open Sans"/>
              </a:rPr>
              <a:t> funded and unfunded relationships with foreign countries is required for all owners and “covered individuals”. </a:t>
            </a:r>
          </a:p>
          <a:p>
            <a:pPr lvl="1">
              <a:spcBef>
                <a:spcPts val="600"/>
              </a:spcBef>
              <a:spcAft>
                <a:spcPts val="600"/>
              </a:spcAft>
            </a:pPr>
            <a:r>
              <a:rPr lang="en-US" sz="1800" dirty="0">
                <a:latin typeface="Open Sans"/>
                <a:ea typeface="Open Sans"/>
                <a:cs typeface="Open Sans"/>
              </a:rPr>
              <a:t>Submitted via the “Required Disclosures of Foreign Affiliations or Relationships to Foreign Countries” form during the Just-in-Time process. </a:t>
            </a:r>
          </a:p>
          <a:p>
            <a:pPr lvl="1">
              <a:spcBef>
                <a:spcPts val="600"/>
              </a:spcBef>
              <a:spcAft>
                <a:spcPts val="600"/>
              </a:spcAft>
            </a:pPr>
            <a:r>
              <a:rPr lang="en-US" sz="1800" dirty="0">
                <a:latin typeface="Open Sans"/>
                <a:ea typeface="Open Sans"/>
                <a:cs typeface="Open Sans"/>
              </a:rPr>
              <a:t>Disclosure form is available on NIH’s </a:t>
            </a:r>
            <a:r>
              <a:rPr lang="en-US" sz="1800" dirty="0">
                <a:latin typeface="Open Sans"/>
                <a:ea typeface="Open Sans"/>
                <a:cs typeface="Open Sans"/>
                <a:hlinkClick r:id="rId5"/>
              </a:rPr>
              <a:t>Required Disclosures of Foreign Affiliations or Relationships to Foreign Countries web page</a:t>
            </a:r>
            <a:r>
              <a:rPr lang="en-US" sz="1800" dirty="0">
                <a:latin typeface="Open Sans"/>
                <a:ea typeface="Open Sans"/>
                <a:cs typeface="Open Sans"/>
              </a:rPr>
              <a:t>. </a:t>
            </a:r>
          </a:p>
          <a:p>
            <a:pPr marL="0" indent="0">
              <a:buNone/>
            </a:pPr>
            <a:endParaRPr lang="en-US" dirty="0"/>
          </a:p>
        </p:txBody>
      </p:sp>
      <p:sp>
        <p:nvSpPr>
          <p:cNvPr id="2" name="Slide Number Placeholder 1">
            <a:extLst>
              <a:ext uri="{FF2B5EF4-FFF2-40B4-BE49-F238E27FC236}">
                <a16:creationId xmlns:a16="http://schemas.microsoft.com/office/drawing/2014/main" id="{F3B54775-BD1F-AAD7-30BC-966089503E59}"/>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B4124343-FBC1-11F1-B621-424BEF285929}"/>
              </a:ext>
            </a:extLst>
          </p:cNvPr>
          <p:cNvSpPr txBox="1"/>
          <p:nvPr/>
        </p:nvSpPr>
        <p:spPr>
          <a:xfrm>
            <a:off x="4697260" y="5913675"/>
            <a:ext cx="6132460" cy="885349"/>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a:ea typeface="+mn-ea"/>
                <a:cs typeface="+mn-cs"/>
              </a:rPr>
              <a:t>Learn more: </a:t>
            </a:r>
            <a:r>
              <a:rPr lang="en-US" sz="1400" dirty="0">
                <a:solidFill>
                  <a:prstClr val="black"/>
                </a:solidFill>
                <a:latin typeface="Open Sans "/>
                <a:hlinkClick r:id="rId3">
                  <a:extLst>
                    <a:ext uri="{A12FA001-AC4F-418D-AE19-62706E023703}">
                      <ahyp:hlinkClr xmlns:ahyp="http://schemas.microsoft.com/office/drawing/2018/hyperlinkcolor" val="tx"/>
                    </a:ext>
                  </a:extLst>
                </a:hlinkClick>
              </a:rPr>
              <a:t>NOT-OD-23-139</a:t>
            </a:r>
            <a:r>
              <a:rPr lang="en-US" sz="1400" dirty="0">
                <a:solidFill>
                  <a:prstClr val="black"/>
                </a:solidFill>
                <a:latin typeface="Open Sans "/>
              </a:rPr>
              <a:t>; </a:t>
            </a:r>
            <a:r>
              <a:rPr lang="en-US" sz="1400" dirty="0">
                <a:solidFill>
                  <a:prstClr val="black"/>
                </a:solidFill>
                <a:latin typeface="Open Sans "/>
                <a:hlinkClick r:id="rId4"/>
              </a:rPr>
              <a:t>NOT-OD-24-029</a:t>
            </a:r>
            <a:r>
              <a:rPr lang="en-US" sz="1400" dirty="0">
                <a:solidFill>
                  <a:prstClr val="black"/>
                </a:solidFill>
                <a:latin typeface="Open Sans "/>
              </a:rPr>
              <a:t>; </a:t>
            </a:r>
            <a:r>
              <a:rPr lang="en-US" sz="1400" dirty="0">
                <a:solidFill>
                  <a:prstClr val="black"/>
                </a:solidFill>
                <a:latin typeface="Open Sans "/>
                <a:hlinkClick r:id="rId6">
                  <a:extLst>
                    <a:ext uri="{A12FA001-AC4F-418D-AE19-62706E023703}">
                      <ahyp:hlinkClr xmlns:ahyp="http://schemas.microsoft.com/office/drawing/2018/hyperlinkcolor" val="tx"/>
                    </a:ext>
                  </a:extLst>
                </a:hlinkClick>
              </a:rPr>
              <a:t>SEED Foreign Disclosure and Risk Management</a:t>
            </a:r>
            <a:r>
              <a:rPr kumimoji="0" lang="en-US" sz="1400" b="0" i="0" u="none" strike="noStrike" kern="1200" cap="none" spc="0" normalizeH="0" baseline="0" noProof="0" dirty="0">
                <a:ln>
                  <a:noFill/>
                </a:ln>
                <a:solidFill>
                  <a:prstClr val="black"/>
                </a:solidFill>
                <a:effectLst/>
                <a:uLnTx/>
                <a:uFillTx/>
                <a:latin typeface="Open Sans "/>
                <a:ea typeface="Open Sans"/>
                <a:cs typeface="Open Sans"/>
              </a:rPr>
              <a:t>; </a:t>
            </a:r>
            <a:r>
              <a:rPr lang="en-US" sz="1400" dirty="0">
                <a:solidFill>
                  <a:prstClr val="black"/>
                </a:solidFill>
                <a:latin typeface="Open Sans "/>
                <a:hlinkClick r:id="rId7">
                  <a:extLst>
                    <a:ext uri="{A12FA001-AC4F-418D-AE19-62706E023703}">
                      <ahyp:hlinkClr xmlns:ahyp="http://schemas.microsoft.com/office/drawing/2018/hyperlinkcolor" val="tx"/>
                    </a:ext>
                  </a:extLst>
                </a:hlinkClick>
              </a:rPr>
              <a:t>Public Law No: 117-183</a:t>
            </a:r>
            <a:r>
              <a:rPr kumimoji="0" lang="en-US" sz="1400" b="0" i="0" u="none" strike="noStrike" kern="1200" cap="none" spc="0" normalizeH="0" baseline="0" noProof="0" dirty="0">
                <a:ln>
                  <a:noFill/>
                </a:ln>
                <a:solidFill>
                  <a:prstClr val="black"/>
                </a:solidFill>
                <a:effectLst/>
                <a:uLnTx/>
                <a:uFillTx/>
                <a:latin typeface="Open Sans "/>
                <a:ea typeface="+mn-ea"/>
                <a:cs typeface="Arial"/>
              </a:rPr>
              <a:t>; and </a:t>
            </a:r>
            <a:r>
              <a:rPr kumimoji="0" lang="en-US" sz="1400" b="0" i="0" u="none" strike="noStrike" kern="1200" cap="none" spc="0" normalizeH="0" baseline="0" noProof="0" dirty="0">
                <a:ln>
                  <a:noFill/>
                </a:ln>
                <a:solidFill>
                  <a:prstClr val="black"/>
                </a:solidFill>
                <a:effectLst/>
                <a:uLnTx/>
                <a:uFillTx/>
                <a:latin typeface="Open Sans "/>
                <a:ea typeface="+mn-ea"/>
                <a:cs typeface="+mn-cs"/>
                <a:hlinkClick r:id="rId8"/>
              </a:rPr>
              <a:t>FAQs</a:t>
            </a:r>
            <a:endParaRPr kumimoji="0" lang="en-US" sz="1400" b="0" i="0" u="sng" strike="noStrike" kern="1200" cap="none" spc="0" normalizeH="0" baseline="0" noProof="0" dirty="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3322141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DF7E-8BE8-2C28-3901-78B38CFF65F4}"/>
              </a:ext>
            </a:extLst>
          </p:cNvPr>
          <p:cNvSpPr>
            <a:spLocks noGrp="1"/>
          </p:cNvSpPr>
          <p:nvPr>
            <p:ph type="title"/>
          </p:nvPr>
        </p:nvSpPr>
        <p:spPr>
          <a:xfrm>
            <a:off x="838200" y="136525"/>
            <a:ext cx="10515600" cy="1325563"/>
          </a:xfrm>
        </p:spPr>
        <p:txBody>
          <a:bodyPr>
            <a:normAutofit/>
          </a:bodyPr>
          <a:lstStyle/>
          <a:p>
            <a:r>
              <a:rPr lang="en-US" sz="3200">
                <a:solidFill>
                  <a:srgbClr val="015396"/>
                </a:solidFill>
                <a:latin typeface="Open Sans"/>
                <a:ea typeface="Open Sans"/>
                <a:cs typeface="Open Sans"/>
              </a:rPr>
              <a:t>New SBIR and STTR Domestic Subaward Requirements</a:t>
            </a:r>
            <a:endParaRPr lang="en-US"/>
          </a:p>
        </p:txBody>
      </p:sp>
      <p:sp>
        <p:nvSpPr>
          <p:cNvPr id="3" name="Content Placeholder 2">
            <a:extLst>
              <a:ext uri="{FF2B5EF4-FFF2-40B4-BE49-F238E27FC236}">
                <a16:creationId xmlns:a16="http://schemas.microsoft.com/office/drawing/2014/main" id="{BFD5E42E-A31F-4D02-13C6-C6B4B80FF13D}"/>
              </a:ext>
            </a:extLst>
          </p:cNvPr>
          <p:cNvSpPr>
            <a:spLocks noGrp="1"/>
          </p:cNvSpPr>
          <p:nvPr>
            <p:ph idx="1"/>
          </p:nvPr>
        </p:nvSpPr>
        <p:spPr>
          <a:xfrm>
            <a:off x="975360" y="1175734"/>
            <a:ext cx="10515600" cy="4840097"/>
          </a:xfrm>
        </p:spPr>
        <p:txBody>
          <a:bodyPr>
            <a:normAutofit fontScale="92500"/>
          </a:bodyPr>
          <a:lstStyle/>
          <a:p>
            <a:pPr>
              <a:lnSpc>
                <a:spcPct val="120000"/>
              </a:lnSpc>
              <a:spcBef>
                <a:spcPts val="0"/>
              </a:spcBef>
              <a:spcAft>
                <a:spcPts val="600"/>
              </a:spcAft>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On July 3, 2024,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NOT-OD-24-149</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implemented a change in policy for domestic subawards for </a:t>
            </a: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the SBIR Program and the STTR Program. </a:t>
            </a:r>
          </a:p>
          <a:p>
            <a:pPr>
              <a:lnSpc>
                <a:spcPct val="120000"/>
              </a:lnSpc>
              <a:spcBef>
                <a:spcPts val="0"/>
              </a:spcBef>
              <a:spcAft>
                <a:spcPts val="600"/>
              </a:spcAft>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SBIR and STTR recipients are now required to seek prior approval when adding a new domestic subaward to a project post award, where the arrangement was not originally a part of the peer reviewed and approved application.</a:t>
            </a:r>
          </a:p>
          <a:p>
            <a:pPr>
              <a:lnSpc>
                <a:spcPct val="120000"/>
              </a:lnSpc>
              <a:spcBef>
                <a:spcPts val="0"/>
              </a:spcBef>
              <a:spcAft>
                <a:spcPts val="600"/>
              </a:spcAft>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If the new subaward results in any changes to the </a:t>
            </a:r>
            <a:r>
              <a:rPr lang="en-US" sz="2400" dirty="0">
                <a:latin typeface="Open Sans"/>
                <a:ea typeface="Open Sans"/>
                <a:cs typeface="Open Sans"/>
              </a:rPr>
              <a:t>“Required Disclosures of Foreign Affiliations or Relationships to Foreign Countries” form, the recipient must submit an updated form for review.</a:t>
            </a:r>
            <a:endPar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spcAft>
                <a:spcPts val="600"/>
              </a:spcAft>
            </a:pPr>
            <a:r>
              <a:rPr lang="en-US" sz="2400" b="0" i="1"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Reminder: </a:t>
            </a: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NIH continues to require prior approval when adding a foreign subaward to the project (</a:t>
            </a: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hlinkClick r:id="rId4"/>
              </a:rPr>
              <a:t>NIHGPS 8.1.2.10</a:t>
            </a: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t>
            </a:r>
          </a:p>
          <a:p>
            <a:pPr>
              <a:lnSpc>
                <a:spcPct val="120000"/>
              </a:lnSpc>
            </a:pPr>
            <a:endParaRPr lang="en-US"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a:extLst>
              <a:ext uri="{FF2B5EF4-FFF2-40B4-BE49-F238E27FC236}">
                <a16:creationId xmlns:a16="http://schemas.microsoft.com/office/drawing/2014/main" id="{3674E604-7322-9813-B409-75D7C0573F28}"/>
              </a:ext>
            </a:extLst>
          </p:cNvPr>
          <p:cNvSpPr>
            <a:spLocks noGrp="1"/>
          </p:cNvSpPr>
          <p:nvPr>
            <p:ph type="ftr" sz="quarter" idx="11"/>
          </p:nvPr>
        </p:nvSpPr>
        <p:spPr/>
        <p:txBody>
          <a:bodyPr/>
          <a:lstStyle/>
          <a:p>
            <a:endParaRPr lang="en-US"/>
          </a:p>
        </p:txBody>
      </p:sp>
      <p:sp>
        <p:nvSpPr>
          <p:cNvPr id="5" name="TextBox 4" descr="Learn more: NOT-OD-20-086&#10;FAQs: grants.nih.gov/faqs#/covid-19.htm&#10;">
            <a:extLst>
              <a:ext uri="{FF2B5EF4-FFF2-40B4-BE49-F238E27FC236}">
                <a16:creationId xmlns:a16="http://schemas.microsoft.com/office/drawing/2014/main" id="{4E0FD5EC-6951-735B-782A-F644A85EC834}"/>
              </a:ext>
            </a:extLst>
          </p:cNvPr>
          <p:cNvSpPr txBox="1"/>
          <p:nvPr/>
        </p:nvSpPr>
        <p:spPr>
          <a:xfrm>
            <a:off x="8587934" y="6015831"/>
            <a:ext cx="3301260" cy="681038"/>
          </a:xfrm>
          <a:prstGeom prst="roundRect">
            <a:avLst/>
          </a:prstGeom>
          <a:solidFill>
            <a:srgbClr val="DEEBF7"/>
          </a:solidFill>
          <a:ln w="28575">
            <a:noFill/>
          </a:ln>
        </p:spPr>
        <p:txBody>
          <a:bodyPr wrap="square" lIns="182880" tIns="182880" rIns="182880" bIns="182880" rtlCol="0" anchor="t">
            <a:spAutoFit/>
          </a:bodyPr>
          <a:lstStyle/>
          <a:p>
            <a:pPr lvl="0">
              <a:spcAft>
                <a:spcPts val="750"/>
              </a:spcAft>
              <a:defRPr/>
            </a:pPr>
            <a:r>
              <a:rPr kumimoji="0" lang="en-US" sz="1600" b="0" i="0" u="none" strike="noStrike" kern="1200" cap="none" spc="0" normalizeH="0" baseline="0" noProof="0">
                <a:ln>
                  <a:noFill/>
                </a:ln>
                <a:solidFill>
                  <a:prstClr val="black"/>
                </a:solidFill>
                <a:effectLst/>
                <a:uLnTx/>
                <a:uFillTx/>
                <a:latin typeface="Open Sans "/>
                <a:ea typeface="+mn-ea"/>
                <a:cs typeface="+mn-cs"/>
              </a:rPr>
              <a:t>Learn more: </a:t>
            </a:r>
            <a:r>
              <a:rPr lang="en-US" sz="1600">
                <a:solidFill>
                  <a:prstClr val="black"/>
                </a:solidFill>
                <a:latin typeface="Open Sans "/>
                <a:hlinkClick r:id="rId3"/>
              </a:rPr>
              <a:t>NOT-OD-24-149</a:t>
            </a:r>
            <a:r>
              <a:rPr lang="en-US" sz="1600" u="sng">
                <a:solidFill>
                  <a:srgbClr val="0563C1"/>
                </a:solidFill>
                <a:effectLst/>
                <a:latin typeface="Calibri" panose="020F0502020204030204" pitchFamily="34" charset="0"/>
                <a:ea typeface="Calibri" panose="020F0502020204030204" pitchFamily="34" charset="0"/>
                <a:hlinkClick r:id="rId3"/>
              </a:rPr>
              <a:t> </a:t>
            </a:r>
            <a:endParaRPr lang="en-US" sz="1600" b="0"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9433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38605" y="1933574"/>
            <a:ext cx="3880721" cy="2982913"/>
          </a:xfrm>
        </p:spPr>
        <p:txBody>
          <a:bodyPr>
            <a:normAutofit/>
          </a:bodyPr>
          <a:lstStyle/>
          <a:p>
            <a:pPr>
              <a:lnSpc>
                <a:spcPct val="141129"/>
              </a:lnSpc>
            </a:pPr>
            <a:r>
              <a:rPr lang="en-US"/>
              <a:t>System process updates</a:t>
            </a:r>
          </a:p>
        </p:txBody>
      </p:sp>
    </p:spTree>
    <p:extLst>
      <p:ext uri="{BB962C8B-B14F-4D97-AF65-F5344CB8AC3E}">
        <p14:creationId xmlns:p14="http://schemas.microsoft.com/office/powerpoint/2010/main" val="1502706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A3914-74F2-5F94-8FF2-821C0DA5748D}"/>
              </a:ext>
            </a:extLst>
          </p:cNvPr>
          <p:cNvSpPr>
            <a:spLocks noGrp="1"/>
          </p:cNvSpPr>
          <p:nvPr>
            <p:ph type="title"/>
          </p:nvPr>
        </p:nvSpPr>
        <p:spPr>
          <a:xfrm>
            <a:off x="838199" y="365125"/>
            <a:ext cx="11072445" cy="1325563"/>
          </a:xfrm>
        </p:spPr>
        <p:txBody>
          <a:bodyPr>
            <a:normAutofit/>
          </a:bodyPr>
          <a:lstStyle/>
          <a:p>
            <a:r>
              <a:rPr lang="en-US" sz="3600" dirty="0"/>
              <a:t>Retirement of NIH’s Automated Just-in-Time </a:t>
            </a:r>
            <a:br>
              <a:rPr lang="en-US" sz="3600" dirty="0"/>
            </a:br>
            <a:r>
              <a:rPr lang="en-US" sz="3600" dirty="0"/>
              <a:t>Email Notification</a:t>
            </a:r>
          </a:p>
        </p:txBody>
      </p:sp>
      <p:sp>
        <p:nvSpPr>
          <p:cNvPr id="3" name="Content Placeholder 2">
            <a:extLst>
              <a:ext uri="{FF2B5EF4-FFF2-40B4-BE49-F238E27FC236}">
                <a16:creationId xmlns:a16="http://schemas.microsoft.com/office/drawing/2014/main" id="{28368B28-1958-78ED-4008-033096E049BF}"/>
              </a:ext>
            </a:extLst>
          </p:cNvPr>
          <p:cNvSpPr>
            <a:spLocks noGrp="1"/>
          </p:cNvSpPr>
          <p:nvPr>
            <p:ph idx="1"/>
          </p:nvPr>
        </p:nvSpPr>
        <p:spPr>
          <a:xfrm>
            <a:off x="650631" y="1693253"/>
            <a:ext cx="11072446" cy="4351338"/>
          </a:xfrm>
        </p:spPr>
        <p:txBody>
          <a:bodyPr>
            <a:normAutofit/>
          </a:bodyPr>
          <a:lstStyle/>
          <a:p>
            <a:pPr>
              <a:spcBef>
                <a:spcPts val="0"/>
              </a:spcBef>
              <a:spcAft>
                <a:spcPts val="600"/>
              </a:spcAft>
              <a:buClrTx/>
            </a:pPr>
            <a:r>
              <a:rPr lang="en-US" sz="2000" dirty="0">
                <a:latin typeface="+mn-lt"/>
              </a:rPr>
              <a:t>The automated Just-In-Time (JIT) notification from </a:t>
            </a:r>
            <a:r>
              <a:rPr lang="en-US" sz="2000" dirty="0">
                <a:latin typeface="+mn-lt"/>
                <a:hlinkClick r:id="rId3"/>
              </a:rPr>
              <a:t>era-notify@mail.nih.gov</a:t>
            </a:r>
            <a:r>
              <a:rPr lang="en-US" sz="2000" dirty="0">
                <a:latin typeface="+mn-lt"/>
              </a:rPr>
              <a:t> was retired effective October 1, 2024.</a:t>
            </a:r>
          </a:p>
          <a:p>
            <a:pPr lvl="1">
              <a:spcBef>
                <a:spcPts val="0"/>
              </a:spcBef>
              <a:spcAft>
                <a:spcPts val="600"/>
              </a:spcAft>
              <a:buClrTx/>
              <a:buSzPct val="90000"/>
              <a:buFont typeface="Wingdings" panose="05000000000000000000" pitchFamily="2" charset="2"/>
              <a:buChar char="§"/>
            </a:pPr>
            <a:r>
              <a:rPr lang="en-US" dirty="0">
                <a:latin typeface="+mn-lt"/>
              </a:rPr>
              <a:t>Email was sent for all applications with an overall impact score of 30 or less. </a:t>
            </a:r>
          </a:p>
          <a:p>
            <a:pPr>
              <a:spcBef>
                <a:spcPts val="0"/>
              </a:spcBef>
              <a:spcAft>
                <a:spcPts val="600"/>
              </a:spcAft>
              <a:buClrTx/>
            </a:pPr>
            <a:endParaRPr lang="en-US" sz="2000" dirty="0">
              <a:latin typeface="+mn-lt"/>
            </a:endParaRPr>
          </a:p>
          <a:p>
            <a:pPr>
              <a:spcBef>
                <a:spcPts val="0"/>
              </a:spcBef>
              <a:spcAft>
                <a:spcPts val="600"/>
              </a:spcAft>
              <a:buClrTx/>
            </a:pPr>
            <a:r>
              <a:rPr lang="en-US" sz="2000" dirty="0">
                <a:latin typeface="+mn-lt"/>
              </a:rPr>
              <a:t>The official email requesting JIT material(s) will continue to be sent directly by NIH staff from the awarding Institute/Center to those who are required to provide the material(s).</a:t>
            </a:r>
          </a:p>
          <a:p>
            <a:pPr>
              <a:spcBef>
                <a:spcPts val="0"/>
              </a:spcBef>
              <a:spcAft>
                <a:spcPts val="600"/>
              </a:spcAft>
              <a:buClrTx/>
            </a:pPr>
            <a:endParaRPr lang="en-US" sz="2000" dirty="0">
              <a:latin typeface="+mn-lt"/>
            </a:endParaRPr>
          </a:p>
          <a:p>
            <a:pPr>
              <a:spcBef>
                <a:spcPts val="0"/>
              </a:spcBef>
              <a:spcAft>
                <a:spcPts val="600"/>
              </a:spcAft>
              <a:buClrTx/>
            </a:pPr>
            <a:r>
              <a:rPr lang="en-US" sz="2000" dirty="0">
                <a:latin typeface="+mn-lt"/>
              </a:rPr>
              <a:t>The JIT link to submit materials, when requested, will still be available in eRA Commons until the application is awarded. </a:t>
            </a:r>
          </a:p>
          <a:p>
            <a:pPr lvl="1">
              <a:spcBef>
                <a:spcPts val="0"/>
              </a:spcBef>
              <a:spcAft>
                <a:spcPts val="600"/>
              </a:spcAft>
              <a:buClrTx/>
              <a:buSzPct val="90000"/>
              <a:buFont typeface="Wingdings" panose="05000000000000000000" pitchFamily="2" charset="2"/>
              <a:buChar char="§"/>
            </a:pPr>
            <a:r>
              <a:rPr lang="en-US" kern="0" dirty="0">
                <a:solidFill>
                  <a:srgbClr val="000000"/>
                </a:solidFill>
                <a:effectLst/>
                <a:latin typeface="+mn-lt"/>
                <a:ea typeface="Calibri" panose="020F0502020204030204" pitchFamily="34" charset="0"/>
                <a:cs typeface="Calibri" panose="020F0502020204030204" pitchFamily="34" charset="0"/>
              </a:rPr>
              <a:t>Note that either a PI or SO can upload and save Just-in-Time information; however, only the SO can submit it.</a:t>
            </a:r>
            <a:endParaRPr lang="en-US" kern="100" dirty="0">
              <a:effectLst/>
              <a:latin typeface="+mn-lt"/>
              <a:ea typeface="Calibri" panose="020F0502020204030204" pitchFamily="34" charset="0"/>
              <a:cs typeface="Times New Roman" panose="02020603050405020304" pitchFamily="18" charset="0"/>
            </a:endParaRPr>
          </a:p>
          <a:p>
            <a:endParaRPr lang="en-US" sz="2000" dirty="0"/>
          </a:p>
          <a:p>
            <a:pPr lvl="1"/>
            <a:endParaRPr lang="en-US" sz="1600" dirty="0"/>
          </a:p>
        </p:txBody>
      </p:sp>
      <p:sp>
        <p:nvSpPr>
          <p:cNvPr id="5" name="TextBox 4" descr="Learn more: NOT-OD-20-086&#10;FAQs: grants.nih.gov/faqs#/covid-19.htm&#10;">
            <a:extLst>
              <a:ext uri="{FF2B5EF4-FFF2-40B4-BE49-F238E27FC236}">
                <a16:creationId xmlns:a16="http://schemas.microsoft.com/office/drawing/2014/main" id="{3B19D7A5-D01C-AAA5-B095-42261B8996EC}"/>
              </a:ext>
            </a:extLst>
          </p:cNvPr>
          <p:cNvSpPr txBox="1"/>
          <p:nvPr/>
        </p:nvSpPr>
        <p:spPr>
          <a:xfrm>
            <a:off x="7560127" y="6015831"/>
            <a:ext cx="3336471"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Learn more: </a:t>
            </a:r>
            <a:r>
              <a:rPr kumimoji="0" lang="en-US" sz="1600" b="0" i="0" u="none" strike="noStrike" kern="1200" cap="none" spc="0" normalizeH="0" baseline="0" noProof="0" dirty="0">
                <a:ln>
                  <a:noFill/>
                </a:ln>
                <a:solidFill>
                  <a:prstClr val="black"/>
                </a:solidFill>
                <a:effectLst/>
                <a:uLnTx/>
                <a:uFillTx/>
                <a:latin typeface="+mj-lt"/>
                <a:ea typeface="+mn-ea"/>
                <a:cs typeface="+mn-cs"/>
                <a:hlinkClick r:id="rId4"/>
              </a:rPr>
              <a:t>NOT-OD-24-165</a:t>
            </a:r>
            <a:endParaRPr kumimoji="0" lang="en-US" sz="1600" b="0" i="0" u="none" strike="noStrike" kern="1200" cap="none" spc="0" normalizeH="0" baseline="0" noProof="0" dirty="0">
              <a:ln>
                <a:noFill/>
              </a:ln>
              <a:solidFill>
                <a:srgbClr val="333333"/>
              </a:solidFill>
              <a:effectLst/>
              <a:uLnTx/>
              <a:uFillTx/>
              <a:latin typeface="+mj-lt"/>
              <a:ea typeface="+mn-ea"/>
              <a:cs typeface="+mn-cs"/>
            </a:endParaRPr>
          </a:p>
        </p:txBody>
      </p:sp>
      <p:sp>
        <p:nvSpPr>
          <p:cNvPr id="2" name="Slide Number Placeholder 1">
            <a:extLst>
              <a:ext uri="{FF2B5EF4-FFF2-40B4-BE49-F238E27FC236}">
                <a16:creationId xmlns:a16="http://schemas.microsoft.com/office/drawing/2014/main" id="{9789CA09-9D6F-0859-0931-C3128A34C9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20705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564964" y="378475"/>
            <a:ext cx="11462468" cy="946317"/>
          </a:xfrm>
        </p:spPr>
        <p:txBody>
          <a:bodyPr>
            <a:noAutofit/>
          </a:bodyPr>
          <a:lstStyle/>
          <a:p>
            <a:r>
              <a:rPr lang="en-US" sz="3600" dirty="0">
                <a:solidFill>
                  <a:srgbClr val="015396"/>
                </a:solidFill>
                <a:latin typeface="Open Sans"/>
                <a:ea typeface="Open Sans"/>
                <a:cs typeface="Open Sans"/>
              </a:rPr>
              <a:t>FY25 Budget Updates</a:t>
            </a:r>
            <a:endParaRPr lang="en-US" sz="3600" dirty="0">
              <a:solidFill>
                <a:srgbClr val="015396"/>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503442"/>
            <a:ext cx="10915996" cy="4616267"/>
          </a:xfrm>
        </p:spPr>
        <p:txBody>
          <a:bodyPr vert="horz" lIns="91440" tIns="45720" rIns="91440" bIns="45720" rtlCol="0" anchor="t">
            <a:normAutofit fontScale="92500"/>
          </a:bodyPr>
          <a:lstStyle/>
          <a:p>
            <a:pPr>
              <a:lnSpc>
                <a:spcPct val="100000"/>
              </a:lnSpc>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On September 26, 2024, President Biden signed the Continuing Appropriations and Extensions Act, 2025 (</a:t>
            </a: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3"/>
              </a:rPr>
              <a:t>Public Law 118-83</a:t>
            </a: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This Act (CR) continues government operations through December 20, 2024, at the Fiscal Year (FY) 2024 enacted level, with no reduction.</a:t>
            </a:r>
          </a:p>
          <a:p>
            <a:pPr>
              <a:lnSpc>
                <a:spcPct val="100000"/>
              </a:lnSpc>
            </a:pP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following FY 2024 notices remain in effect under this CR:</a:t>
            </a:r>
          </a:p>
          <a:p>
            <a:pPr lvl="1">
              <a:lnSpc>
                <a:spcPct val="100000"/>
              </a:lnSpc>
              <a:buFont typeface="Wingdings" panose="05000000000000000000" pitchFamily="2" charset="2"/>
              <a:buChar char="§"/>
            </a:pPr>
            <a:r>
              <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egislative Mandates (see </a:t>
            </a:r>
            <a:r>
              <a:rPr lang="en-US" sz="22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4"/>
              </a:rPr>
              <a:t>NOT-OD-24-110</a:t>
            </a: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lvl="1">
              <a:lnSpc>
                <a:spcPct val="100000"/>
              </a:lnSpc>
              <a:buFont typeface="Wingdings" panose="05000000000000000000" pitchFamily="2" charset="2"/>
              <a:buChar char="§"/>
            </a:pP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Salary Limitation for Grants and Cooperative Agreements (see </a:t>
            </a:r>
            <a:r>
              <a:rPr lang="en-US" sz="22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5"/>
              </a:rPr>
              <a:t>NOT-OD-24-057</a:t>
            </a: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lvl="1">
              <a:lnSpc>
                <a:spcPct val="100000"/>
              </a:lnSpc>
              <a:buFont typeface="Wingdings" panose="05000000000000000000" pitchFamily="2" charset="2"/>
              <a:buChar char="§"/>
            </a:pP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Ruth L. </a:t>
            </a:r>
            <a:r>
              <a:rPr lang="en-US" sz="2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Kirschstein</a:t>
            </a: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National Research Service Award predoctoral and postdoctoral stipend levels and tuition/fees as described in </a:t>
            </a:r>
            <a:r>
              <a:rPr lang="en-US" sz="22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6"/>
              </a:rPr>
              <a:t>NOT-OD-24-104</a:t>
            </a:r>
            <a:r>
              <a:rPr lang="en-US" sz="2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a:lnSpc>
                <a:spcPct val="100000"/>
              </a:lnSpc>
            </a:pPr>
            <a:endParaRPr lang="en-US" dirty="0"/>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912E44DC-66C6-ABDA-8AFB-FEE373736C72}"/>
              </a:ext>
            </a:extLst>
          </p:cNvPr>
          <p:cNvSpPr txBox="1"/>
          <p:nvPr/>
        </p:nvSpPr>
        <p:spPr>
          <a:xfrm>
            <a:off x="7735888" y="6095564"/>
            <a:ext cx="3115604"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 </a:t>
            </a:r>
            <a:r>
              <a:rPr lang="en-US" sz="1600" dirty="0">
                <a:solidFill>
                  <a:prstClr val="black"/>
                </a:solidFill>
                <a:latin typeface="Open Sans "/>
                <a:hlinkClick r:id="rId7"/>
              </a:rPr>
              <a:t>NOT-OD-25-10</a:t>
            </a:r>
            <a:r>
              <a:rPr lang="en-US" sz="1600" dirty="0">
                <a:solidFill>
                  <a:prstClr val="black"/>
                </a:solidFill>
                <a:latin typeface="Open Sans "/>
              </a:rPr>
              <a:t> </a:t>
            </a:r>
          </a:p>
        </p:txBody>
      </p:sp>
    </p:spTree>
    <p:extLst>
      <p:ext uri="{BB962C8B-B14F-4D97-AF65-F5344CB8AC3E}">
        <p14:creationId xmlns:p14="http://schemas.microsoft.com/office/powerpoint/2010/main" val="262949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A3914-74F2-5F94-8FF2-821C0DA5748D}"/>
              </a:ext>
            </a:extLst>
          </p:cNvPr>
          <p:cNvSpPr>
            <a:spLocks noGrp="1"/>
          </p:cNvSpPr>
          <p:nvPr>
            <p:ph type="title"/>
          </p:nvPr>
        </p:nvSpPr>
        <p:spPr>
          <a:xfrm>
            <a:off x="883920" y="259159"/>
            <a:ext cx="10515600" cy="1325563"/>
          </a:xfrm>
        </p:spPr>
        <p:txBody>
          <a:bodyPr>
            <a:normAutofit/>
          </a:bodyPr>
          <a:lstStyle/>
          <a:p>
            <a:r>
              <a:rPr lang="en-US" sz="4000" dirty="0"/>
              <a:t>Retirement of Commons Demo and Quick Queries Sites</a:t>
            </a:r>
          </a:p>
        </p:txBody>
      </p:sp>
      <p:sp>
        <p:nvSpPr>
          <p:cNvPr id="3" name="Content Placeholder 2">
            <a:extLst>
              <a:ext uri="{FF2B5EF4-FFF2-40B4-BE49-F238E27FC236}">
                <a16:creationId xmlns:a16="http://schemas.microsoft.com/office/drawing/2014/main" id="{28368B28-1958-78ED-4008-033096E049BF}"/>
              </a:ext>
            </a:extLst>
          </p:cNvPr>
          <p:cNvSpPr>
            <a:spLocks noGrp="1"/>
          </p:cNvSpPr>
          <p:nvPr>
            <p:ph idx="1"/>
          </p:nvPr>
        </p:nvSpPr>
        <p:spPr>
          <a:xfrm>
            <a:off x="838199" y="1584722"/>
            <a:ext cx="10910777" cy="4561680"/>
          </a:xfrm>
        </p:spPr>
        <p:txBody>
          <a:bodyPr>
            <a:normAutofit/>
          </a:bodyPr>
          <a:lstStyle/>
          <a:p>
            <a:pPr>
              <a:buClrTx/>
            </a:pPr>
            <a:r>
              <a:rPr lang="en-US" sz="2000" kern="100" dirty="0">
                <a:effectLst/>
                <a:latin typeface="+mn-lt"/>
                <a:ea typeface="Calibri" panose="020F0502020204030204" pitchFamily="34" charset="0"/>
                <a:cs typeface="Times New Roman" panose="02020603050405020304" pitchFamily="18" charset="0"/>
                <a:hlinkClick r:id="rId3"/>
              </a:rPr>
              <a:t>NOT-OD-25-005</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eRA</a:t>
            </a:r>
            <a:r>
              <a:rPr lang="en-US" sz="2000" kern="100" dirty="0">
                <a:effectLst/>
                <a:latin typeface="+mn-lt"/>
                <a:ea typeface="Calibri" panose="020F0502020204030204" pitchFamily="34" charset="0"/>
                <a:cs typeface="Times New Roman" panose="02020603050405020304" pitchFamily="18" charset="0"/>
              </a:rPr>
              <a:t> Commons Demo, a sample environment to try out most of the capabilities of </a:t>
            </a:r>
            <a:r>
              <a:rPr lang="en-US" sz="2000" kern="100" dirty="0" err="1">
                <a:effectLst/>
                <a:latin typeface="+mn-lt"/>
                <a:ea typeface="Calibri" panose="020F0502020204030204" pitchFamily="34" charset="0"/>
                <a:cs typeface="Times New Roman" panose="02020603050405020304" pitchFamily="18" charset="0"/>
              </a:rPr>
              <a:t>eRA</a:t>
            </a:r>
            <a:r>
              <a:rPr lang="en-US" sz="2000" kern="100" dirty="0">
                <a:effectLst/>
                <a:latin typeface="+mn-lt"/>
                <a:ea typeface="Calibri" panose="020F0502020204030204" pitchFamily="34" charset="0"/>
                <a:cs typeface="Times New Roman" panose="02020603050405020304" pitchFamily="18" charset="0"/>
              </a:rPr>
              <a:t> Commons, was retired as of October 14, 2024. </a:t>
            </a:r>
            <a:endParaRPr lang="en-US" sz="2000" kern="100" dirty="0">
              <a:latin typeface="+mn-lt"/>
              <a:ea typeface="Calibri" panose="020F0502020204030204" pitchFamily="34" charset="0"/>
              <a:cs typeface="Times New Roman" panose="02020603050405020304" pitchFamily="18" charset="0"/>
            </a:endParaRPr>
          </a:p>
          <a:p>
            <a:pPr lvl="1">
              <a:buClrTx/>
            </a:pPr>
            <a:r>
              <a:rPr lang="en-US" sz="1800" b="0" i="0" dirty="0">
                <a:solidFill>
                  <a:srgbClr val="333333"/>
                </a:solidFill>
                <a:effectLst/>
                <a:latin typeface="+mn-lt"/>
              </a:rPr>
              <a:t>The external extramural research community will have the option to use the non-production environment — the </a:t>
            </a:r>
            <a:r>
              <a:rPr lang="en-US" sz="1800" b="0" i="0" u="none" strike="noStrike" dirty="0">
                <a:solidFill>
                  <a:srgbClr val="428BCA"/>
                </a:solidFill>
                <a:effectLst/>
                <a:latin typeface="+mn-lt"/>
                <a:hlinkClick r:id="rId4"/>
              </a:rPr>
              <a:t>User Acceptance Testing</a:t>
            </a:r>
            <a:r>
              <a:rPr lang="en-US" sz="1800" b="0" i="0" dirty="0">
                <a:solidFill>
                  <a:srgbClr val="333333"/>
                </a:solidFill>
                <a:effectLst/>
                <a:latin typeface="+mn-lt"/>
              </a:rPr>
              <a:t> (UAT) environment — for practice. See </a:t>
            </a:r>
            <a:r>
              <a:rPr lang="en-US" sz="1800" b="0" i="0" u="none" strike="noStrike" dirty="0">
                <a:solidFill>
                  <a:srgbClr val="428BCA"/>
                </a:solidFill>
                <a:effectLst/>
                <a:latin typeface="+mn-lt"/>
                <a:hlinkClick r:id="rId5"/>
              </a:rPr>
              <a:t>steps to use UAT</a:t>
            </a:r>
            <a:r>
              <a:rPr lang="en-US" sz="1800" b="0" i="0" dirty="0">
                <a:solidFill>
                  <a:srgbClr val="333333"/>
                </a:solidFill>
                <a:effectLst/>
                <a:latin typeface="+mn-lt"/>
              </a:rPr>
              <a:t>.</a:t>
            </a:r>
          </a:p>
          <a:p>
            <a:pPr lvl="1">
              <a:buClrTx/>
            </a:pPr>
            <a:endParaRPr lang="en-US" sz="1050" dirty="0"/>
          </a:p>
          <a:p>
            <a:pPr>
              <a:buClrTx/>
            </a:pPr>
            <a:r>
              <a:rPr lang="en-US" sz="2000" dirty="0">
                <a:hlinkClick r:id="rId6"/>
              </a:rPr>
              <a:t>NOT-OD-24-111</a:t>
            </a:r>
            <a:r>
              <a:rPr lang="en-US" sz="2000" dirty="0"/>
              <a:t>: </a:t>
            </a:r>
            <a:r>
              <a:rPr lang="en-US" sz="2000" dirty="0" err="1"/>
              <a:t>eRA</a:t>
            </a:r>
            <a:r>
              <a:rPr lang="en-US" sz="2000" dirty="0"/>
              <a:t> Commons Quick Queries, including Grants Pending Closeout, Progress Report Search by IPF number, IPF Number Search, and Issued Notice of (Grant) Award, was retired as of June 3, 2024. </a:t>
            </a:r>
          </a:p>
          <a:p>
            <a:pPr lvl="1">
              <a:buClrTx/>
            </a:pPr>
            <a:r>
              <a:rPr lang="en-US" sz="1800" b="0" i="0" dirty="0">
                <a:solidFill>
                  <a:srgbClr val="333333"/>
                </a:solidFill>
                <a:effectLst/>
                <a:latin typeface="+mn-lt"/>
              </a:rPr>
              <a:t>We encourage you to take full advantage of other </a:t>
            </a:r>
            <a:r>
              <a:rPr lang="en-US" sz="1800" b="0" i="0" dirty="0" err="1">
                <a:solidFill>
                  <a:srgbClr val="333333"/>
                </a:solidFill>
                <a:effectLst/>
                <a:latin typeface="+mn-lt"/>
              </a:rPr>
              <a:t>eRA</a:t>
            </a:r>
            <a:r>
              <a:rPr lang="en-US" sz="1800" b="0" i="0" dirty="0">
                <a:solidFill>
                  <a:srgbClr val="333333"/>
                </a:solidFill>
                <a:effectLst/>
                <a:latin typeface="+mn-lt"/>
              </a:rPr>
              <a:t> tools in</a:t>
            </a:r>
            <a:r>
              <a:rPr lang="en-US" sz="1800" b="0" i="0" u="none" strike="noStrike" dirty="0">
                <a:solidFill>
                  <a:srgbClr val="428BCA"/>
                </a:solidFill>
                <a:effectLst/>
                <a:latin typeface="+mn-lt"/>
                <a:hlinkClick r:id="rId7"/>
              </a:rPr>
              <a:t> Commons Status </a:t>
            </a:r>
            <a:r>
              <a:rPr lang="en-US" sz="1800" b="0" i="0" dirty="0">
                <a:solidFill>
                  <a:srgbClr val="333333"/>
                </a:solidFill>
                <a:effectLst/>
                <a:latin typeface="+mn-lt"/>
              </a:rPr>
              <a:t>and</a:t>
            </a:r>
            <a:r>
              <a:rPr lang="en-US" sz="1800" b="0" i="0" u="none" strike="noStrike" dirty="0">
                <a:solidFill>
                  <a:srgbClr val="428BCA"/>
                </a:solidFill>
                <a:effectLst/>
                <a:latin typeface="+mn-lt"/>
                <a:hlinkClick r:id="rId8"/>
              </a:rPr>
              <a:t> Research Performance Progress Report (RPPR)</a:t>
            </a:r>
            <a:r>
              <a:rPr lang="en-US" sz="1800" b="0" i="0" dirty="0">
                <a:solidFill>
                  <a:srgbClr val="333333"/>
                </a:solidFill>
                <a:effectLst/>
                <a:latin typeface="+mn-lt"/>
              </a:rPr>
              <a:t> to access Award-related information.  In addition, we encourage you to use </a:t>
            </a:r>
            <a:r>
              <a:rPr lang="en-US" sz="1800" b="0" i="0" u="none" strike="noStrike" dirty="0" err="1">
                <a:solidFill>
                  <a:srgbClr val="428BCA"/>
                </a:solidFill>
                <a:effectLst/>
                <a:latin typeface="+mn-lt"/>
                <a:hlinkClick r:id="rId9"/>
              </a:rPr>
              <a:t>RePORTER</a:t>
            </a:r>
            <a:r>
              <a:rPr lang="en-US" sz="1800" b="0" i="0" dirty="0">
                <a:solidFill>
                  <a:srgbClr val="333333"/>
                </a:solidFill>
                <a:effectLst/>
                <a:latin typeface="+mn-lt"/>
              </a:rPr>
              <a:t> to obtain desired information related to organizations along with a variety of other grant related topics.</a:t>
            </a:r>
            <a:endParaRPr lang="en-US" sz="1800" dirty="0">
              <a:latin typeface="+mn-lt"/>
            </a:endParaRPr>
          </a:p>
        </p:txBody>
      </p:sp>
      <p:sp>
        <p:nvSpPr>
          <p:cNvPr id="5" name="TextBox 4" descr="Learn more: NOT-OD-20-086&#10;FAQs: grants.nih.gov/faqs#/covid-19.htm&#10;">
            <a:extLst>
              <a:ext uri="{FF2B5EF4-FFF2-40B4-BE49-F238E27FC236}">
                <a16:creationId xmlns:a16="http://schemas.microsoft.com/office/drawing/2014/main" id="{3B19D7A5-D01C-AAA5-B095-42261B8996EC}"/>
              </a:ext>
            </a:extLst>
          </p:cNvPr>
          <p:cNvSpPr txBox="1"/>
          <p:nvPr/>
        </p:nvSpPr>
        <p:spPr>
          <a:xfrm>
            <a:off x="5086351" y="6051073"/>
            <a:ext cx="5634989"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Learn more: </a:t>
            </a:r>
            <a:r>
              <a:rPr kumimoji="0" lang="en-US" sz="1600" b="0" i="0" u="none" strike="noStrike" kern="1200" cap="none" spc="0" normalizeH="0" baseline="0" noProof="0" dirty="0">
                <a:ln>
                  <a:noFill/>
                </a:ln>
                <a:solidFill>
                  <a:prstClr val="black"/>
                </a:solidFill>
                <a:effectLst/>
                <a:uLnTx/>
                <a:uFillTx/>
                <a:latin typeface="+mj-lt"/>
                <a:ea typeface="+mn-ea"/>
                <a:cs typeface="+mn-cs"/>
                <a:hlinkClick r:id="rId3"/>
              </a:rPr>
              <a:t>NOT-OD-25-005</a:t>
            </a:r>
            <a:r>
              <a:rPr kumimoji="0" lang="en-US" sz="1600" b="0" i="0" u="none" strike="noStrike" kern="1200" cap="none" spc="0" normalizeH="0" baseline="0" noProof="0" dirty="0">
                <a:ln>
                  <a:noFill/>
                </a:ln>
                <a:solidFill>
                  <a:prstClr val="black"/>
                </a:solidFill>
                <a:effectLst/>
                <a:uLnTx/>
                <a:uFillTx/>
                <a:latin typeface="+mj-lt"/>
                <a:ea typeface="+mn-ea"/>
                <a:cs typeface="+mn-cs"/>
              </a:rPr>
              <a:t>; </a:t>
            </a:r>
            <a:r>
              <a:rPr kumimoji="0" lang="en-US" sz="1600" b="0" i="0" u="none" strike="noStrike" kern="1200" cap="none" spc="0" normalizeH="0" baseline="0" noProof="0" dirty="0">
                <a:ln>
                  <a:noFill/>
                </a:ln>
                <a:solidFill>
                  <a:prstClr val="black"/>
                </a:solidFill>
                <a:effectLst/>
                <a:uLnTx/>
                <a:uFillTx/>
                <a:latin typeface="+mj-lt"/>
                <a:ea typeface="+mn-ea"/>
                <a:cs typeface="+mn-cs"/>
                <a:hlinkClick r:id="rId6"/>
              </a:rPr>
              <a:t>NOT-OD-24-111</a:t>
            </a:r>
            <a:endParaRPr kumimoji="0" lang="en-US" sz="1600" b="0" i="0" u="none" strike="noStrike" kern="1200" cap="none" spc="0" normalizeH="0" baseline="0" noProof="0" dirty="0">
              <a:ln>
                <a:noFill/>
              </a:ln>
              <a:solidFill>
                <a:srgbClr val="333333"/>
              </a:solidFill>
              <a:effectLst/>
              <a:uLnTx/>
              <a:uFillTx/>
              <a:latin typeface="+mj-lt"/>
              <a:ea typeface="+mn-ea"/>
              <a:cs typeface="+mn-cs"/>
            </a:endParaRPr>
          </a:p>
        </p:txBody>
      </p:sp>
      <p:sp>
        <p:nvSpPr>
          <p:cNvPr id="2" name="Slide Number Placeholder 1">
            <a:extLst>
              <a:ext uri="{FF2B5EF4-FFF2-40B4-BE49-F238E27FC236}">
                <a16:creationId xmlns:a16="http://schemas.microsoft.com/office/drawing/2014/main" id="{9789CA09-9D6F-0859-0931-C3128A34C9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594688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A3914-74F2-5F94-8FF2-821C0DA5748D}"/>
              </a:ext>
            </a:extLst>
          </p:cNvPr>
          <p:cNvSpPr>
            <a:spLocks noGrp="1"/>
          </p:cNvSpPr>
          <p:nvPr>
            <p:ph type="title"/>
          </p:nvPr>
        </p:nvSpPr>
        <p:spPr>
          <a:xfrm>
            <a:off x="960748" y="357118"/>
            <a:ext cx="10515600" cy="1325563"/>
          </a:xfrm>
        </p:spPr>
        <p:txBody>
          <a:bodyPr>
            <a:normAutofit/>
          </a:bodyPr>
          <a:lstStyle/>
          <a:p>
            <a:r>
              <a:rPr lang="en-US" sz="4000"/>
              <a:t>Redesigned NIH Grants &amp; Funding Site</a:t>
            </a:r>
          </a:p>
        </p:txBody>
      </p:sp>
      <p:sp>
        <p:nvSpPr>
          <p:cNvPr id="3" name="Content Placeholder 2">
            <a:extLst>
              <a:ext uri="{FF2B5EF4-FFF2-40B4-BE49-F238E27FC236}">
                <a16:creationId xmlns:a16="http://schemas.microsoft.com/office/drawing/2014/main" id="{28368B28-1958-78ED-4008-033096E049BF}"/>
              </a:ext>
            </a:extLst>
          </p:cNvPr>
          <p:cNvSpPr>
            <a:spLocks noGrp="1"/>
          </p:cNvSpPr>
          <p:nvPr>
            <p:ph idx="1"/>
          </p:nvPr>
        </p:nvSpPr>
        <p:spPr>
          <a:xfrm>
            <a:off x="838200" y="1294411"/>
            <a:ext cx="6585462" cy="4721420"/>
          </a:xfrm>
        </p:spPr>
        <p:txBody>
          <a:bodyPr>
            <a:normAutofit fontScale="92500" lnSpcReduction="10000"/>
          </a:bodyPr>
          <a:lstStyle/>
          <a:p>
            <a:pPr>
              <a:buClr>
                <a:srgbClr val="015396"/>
              </a:buClr>
            </a:pPr>
            <a:endParaRPr lang="en-US" sz="1600">
              <a:effectLst/>
              <a:latin typeface="Open Sans" panose="020B0606030504020204" pitchFamily="34" charset="0"/>
              <a:ea typeface="Open Sans" panose="020B0606030504020204" pitchFamily="34" charset="0"/>
              <a:cs typeface="Open Sans" panose="020B0606030504020204" pitchFamily="34" charset="0"/>
            </a:endParaRPr>
          </a:p>
          <a:p>
            <a:pPr>
              <a:buClrTx/>
            </a:pPr>
            <a:r>
              <a:rPr lang="en-US"/>
              <a:t>Launched September 24</a:t>
            </a:r>
            <a:r>
              <a:rPr lang="en-US" baseline="30000"/>
              <a:t>th</a:t>
            </a:r>
            <a:r>
              <a:rPr lang="en-US"/>
              <a:t> </a:t>
            </a:r>
          </a:p>
          <a:p>
            <a:pPr>
              <a:buClrTx/>
            </a:pPr>
            <a:r>
              <a:rPr lang="en-US"/>
              <a:t>Design based on analytics and user feedback </a:t>
            </a:r>
          </a:p>
          <a:p>
            <a:pPr>
              <a:buClrTx/>
            </a:pPr>
            <a:r>
              <a:rPr lang="en-US"/>
              <a:t>Increased focus on new users</a:t>
            </a:r>
          </a:p>
          <a:p>
            <a:pPr>
              <a:buClrTx/>
            </a:pPr>
            <a:r>
              <a:rPr lang="en-US"/>
              <a:t>Improved opportunity search</a:t>
            </a:r>
          </a:p>
          <a:p>
            <a:pPr>
              <a:buClrTx/>
            </a:pPr>
            <a:r>
              <a:rPr lang="en-US"/>
              <a:t>Reorganized grants process content</a:t>
            </a:r>
          </a:p>
          <a:p>
            <a:pPr lvl="1">
              <a:buClrTx/>
            </a:pPr>
            <a:r>
              <a:rPr lang="en-US"/>
              <a:t>Stronger integration with How to Apply – Application Guide</a:t>
            </a:r>
          </a:p>
          <a:p>
            <a:pPr>
              <a:buClrTx/>
            </a:pPr>
            <a:r>
              <a:rPr lang="en-US"/>
              <a:t>Lots of URL changes</a:t>
            </a:r>
          </a:p>
          <a:p>
            <a:pPr lvl="1">
              <a:buClrTx/>
            </a:pPr>
            <a:r>
              <a:rPr lang="en-US" b="1">
                <a:solidFill>
                  <a:srgbClr val="000000"/>
                </a:solidFill>
              </a:rPr>
              <a:t>Update your bookmarks, websites, and resources!</a:t>
            </a:r>
          </a:p>
          <a:p>
            <a:pPr lvl="1">
              <a:buClrTx/>
            </a:pPr>
            <a:r>
              <a:rPr lang="en-US"/>
              <a:t>Redirects in place for at least a year</a:t>
            </a:r>
          </a:p>
          <a:p>
            <a:endParaRPr lang="en-US"/>
          </a:p>
        </p:txBody>
      </p:sp>
      <p:pic>
        <p:nvPicPr>
          <p:cNvPr id="6" name="Picture 5" descr="old and new grants.nih.gov home page screen shots">
            <a:extLst>
              <a:ext uri="{FF2B5EF4-FFF2-40B4-BE49-F238E27FC236}">
                <a16:creationId xmlns:a16="http://schemas.microsoft.com/office/drawing/2014/main" id="{1EBDECB2-7039-304B-FBCA-5AE33EB07CFF}"/>
              </a:ext>
            </a:extLst>
          </p:cNvPr>
          <p:cNvPicPr>
            <a:picLocks noChangeAspect="1"/>
          </p:cNvPicPr>
          <p:nvPr/>
        </p:nvPicPr>
        <p:blipFill>
          <a:blip r:embed="rId3"/>
          <a:stretch>
            <a:fillRect/>
          </a:stretch>
        </p:blipFill>
        <p:spPr>
          <a:xfrm>
            <a:off x="7423662" y="1502131"/>
            <a:ext cx="4614752" cy="4513700"/>
          </a:xfrm>
          <a:prstGeom prst="rect">
            <a:avLst/>
          </a:prstGeom>
        </p:spPr>
      </p:pic>
      <p:sp>
        <p:nvSpPr>
          <p:cNvPr id="5" name="TextBox 4" descr="Learn more: NOT-OD-20-086&#10;FAQs: grants.nih.gov/faqs#/covid-19.htm&#10;">
            <a:extLst>
              <a:ext uri="{FF2B5EF4-FFF2-40B4-BE49-F238E27FC236}">
                <a16:creationId xmlns:a16="http://schemas.microsoft.com/office/drawing/2014/main" id="{3B19D7A5-D01C-AAA5-B095-42261B8996EC}"/>
              </a:ext>
            </a:extLst>
          </p:cNvPr>
          <p:cNvSpPr txBox="1"/>
          <p:nvPr/>
        </p:nvSpPr>
        <p:spPr>
          <a:xfrm>
            <a:off x="7520348" y="6160363"/>
            <a:ext cx="3295302" cy="698063"/>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spcBef>
                <a:spcPts val="600"/>
              </a:spcBef>
              <a:defRPr/>
            </a:pPr>
            <a:r>
              <a:rPr kumimoji="0" lang="en-US" sz="1600" b="0" i="0" u="none" strike="noStrike" kern="1200" cap="none" spc="0" normalizeH="0" baseline="0" noProof="0">
                <a:ln>
                  <a:noFill/>
                </a:ln>
                <a:solidFill>
                  <a:prstClr val="black"/>
                </a:solidFill>
                <a:effectLst/>
                <a:uLnTx/>
                <a:uFillTx/>
                <a:latin typeface="+mj-lt"/>
                <a:ea typeface="+mn-ea"/>
                <a:cs typeface="+mn-cs"/>
              </a:rPr>
              <a:t>Learn more: </a:t>
            </a:r>
            <a:r>
              <a:rPr lang="en-US" sz="1500">
                <a:solidFill>
                  <a:srgbClr val="333333"/>
                </a:solidFill>
                <a:ea typeface="+mn-lt"/>
                <a:cs typeface="+mn-lt"/>
                <a:hlinkClick r:id="rId4"/>
              </a:rPr>
              <a:t>NOT-OD-24-171</a:t>
            </a:r>
            <a:endParaRPr lang="en-US" sz="1700" b="0" i="0" u="none" strike="noStrike" kern="1200" cap="none" spc="0" normalizeH="0" baseline="0" noProof="0">
              <a:ln>
                <a:noFill/>
              </a:ln>
              <a:solidFill>
                <a:prstClr val="black"/>
              </a:solidFill>
              <a:effectLst/>
              <a:uLnTx/>
              <a:uFillTx/>
              <a:latin typeface="+mj-lt"/>
              <a:ea typeface="Open Sans"/>
              <a:cs typeface="Open Sans"/>
            </a:endParaRPr>
          </a:p>
        </p:txBody>
      </p:sp>
      <p:sp>
        <p:nvSpPr>
          <p:cNvPr id="2" name="Slide Number Placeholder 1">
            <a:extLst>
              <a:ext uri="{FF2B5EF4-FFF2-40B4-BE49-F238E27FC236}">
                <a16:creationId xmlns:a16="http://schemas.microsoft.com/office/drawing/2014/main" id="{9789CA09-9D6F-0859-0931-C3128A34C9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02343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291414" y="2019299"/>
            <a:ext cx="3434752" cy="795339"/>
          </a:xfrm>
        </p:spPr>
        <p:txBody>
          <a:bodyPr>
            <a:normAutofit fontScale="90000"/>
          </a:bodyPr>
          <a:lstStyle/>
          <a:p>
            <a:pPr>
              <a:lnSpc>
                <a:spcPct val="156810"/>
              </a:lnSpc>
            </a:pPr>
            <a:r>
              <a:rPr lang="en-US"/>
              <a:t>Compliance</a:t>
            </a:r>
            <a:br>
              <a:rPr lang="en-US"/>
            </a:br>
            <a:r>
              <a:rPr lang="en-US"/>
              <a:t>updates</a:t>
            </a:r>
          </a:p>
        </p:txBody>
      </p:sp>
    </p:spTree>
    <p:extLst>
      <p:ext uri="{BB962C8B-B14F-4D97-AF65-F5344CB8AC3E}">
        <p14:creationId xmlns:p14="http://schemas.microsoft.com/office/powerpoint/2010/main" val="387790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63F-F5A9-C20C-BF8A-8253A1BC6AA0}"/>
              </a:ext>
            </a:extLst>
          </p:cNvPr>
          <p:cNvSpPr>
            <a:spLocks noGrp="1"/>
          </p:cNvSpPr>
          <p:nvPr>
            <p:ph type="title"/>
          </p:nvPr>
        </p:nvSpPr>
        <p:spPr/>
        <p:txBody>
          <a:bodyPr>
            <a:normAutofit/>
          </a:bodyPr>
          <a:lstStyle/>
          <a:p>
            <a:r>
              <a:rPr lang="en-US" sz="3600">
                <a:solidFill>
                  <a:srgbClr val="015396"/>
                </a:solidFill>
                <a:latin typeface="Open Sans"/>
                <a:ea typeface="Open Sans"/>
                <a:cs typeface="Open Sans"/>
              </a:rPr>
              <a:t>Continued Extension of Certain Flexibilities for BESH studies</a:t>
            </a:r>
          </a:p>
        </p:txBody>
      </p:sp>
      <p:sp>
        <p:nvSpPr>
          <p:cNvPr id="3" name="Content Placeholder 2">
            <a:extLst>
              <a:ext uri="{FF2B5EF4-FFF2-40B4-BE49-F238E27FC236}">
                <a16:creationId xmlns:a16="http://schemas.microsoft.com/office/drawing/2014/main" id="{D673FA35-A482-86E7-F976-07A6B746E608}"/>
              </a:ext>
            </a:extLst>
          </p:cNvPr>
          <p:cNvSpPr>
            <a:spLocks noGrp="1"/>
          </p:cNvSpPr>
          <p:nvPr>
            <p:ph idx="1"/>
          </p:nvPr>
        </p:nvSpPr>
        <p:spPr>
          <a:xfrm>
            <a:off x="838200" y="1690688"/>
            <a:ext cx="10515600" cy="4351338"/>
          </a:xfrm>
        </p:spPr>
        <p:txBody>
          <a:bodyPr>
            <a:normAutofit fontScale="85000" lnSpcReduction="20000"/>
          </a:bodyPr>
          <a:lstStyle/>
          <a:p>
            <a:pPr marL="457200">
              <a:lnSpc>
                <a:spcPct val="120000"/>
              </a:lnSpc>
              <a:spcBef>
                <a:spcPts val="0"/>
              </a:spcBef>
              <a:spcAft>
                <a:spcPts val="600"/>
              </a:spcAft>
              <a:buClrTx/>
            </a:pPr>
            <a:r>
              <a:rPr lang="en-US" dirty="0">
                <a:solidFill>
                  <a:srgbClr val="000000"/>
                </a:solidFill>
                <a:latin typeface="+mn-lt"/>
              </a:rPr>
              <a:t>On May 6, 2024, </a:t>
            </a:r>
            <a:r>
              <a:rPr lang="en-US" dirty="0">
                <a:solidFill>
                  <a:srgbClr val="000000"/>
                </a:solidFill>
                <a:latin typeface="+mn-lt"/>
                <a:hlinkClick r:id="rId3"/>
              </a:rPr>
              <a:t>NOT-OD-24-118</a:t>
            </a:r>
            <a:r>
              <a:rPr lang="en-US" dirty="0">
                <a:solidFill>
                  <a:srgbClr val="000000"/>
                </a:solidFill>
                <a:latin typeface="+mn-lt"/>
              </a:rPr>
              <a:t> extended interim registration and results reporting flexibilities for basic experimental studies with humans (BESH).</a:t>
            </a:r>
          </a:p>
          <a:p>
            <a:pPr marL="457200">
              <a:lnSpc>
                <a:spcPct val="120000"/>
              </a:lnSpc>
              <a:spcBef>
                <a:spcPts val="0"/>
              </a:spcBef>
              <a:spcAft>
                <a:spcPts val="600"/>
              </a:spcAft>
              <a:buClrTx/>
            </a:pPr>
            <a:r>
              <a:rPr lang="en-US" dirty="0">
                <a:solidFill>
                  <a:srgbClr val="000000"/>
                </a:solidFill>
                <a:latin typeface="+mn-lt"/>
              </a:rPr>
              <a:t>NIH is extending the period of delayed enforcement for registration and results reporting, for BESH responsive to designated BESH NOFOs with application due dates through September 24, 2025.</a:t>
            </a:r>
          </a:p>
          <a:p>
            <a:pPr marL="914400" lvl="1">
              <a:lnSpc>
                <a:spcPct val="120000"/>
              </a:lnSpc>
              <a:spcBef>
                <a:spcPts val="0"/>
              </a:spcBef>
              <a:spcAft>
                <a:spcPts val="600"/>
              </a:spcAft>
              <a:buClrTx/>
            </a:pPr>
            <a:r>
              <a:rPr lang="en-US" dirty="0">
                <a:solidFill>
                  <a:srgbClr val="000000"/>
                </a:solidFill>
                <a:latin typeface="+mn-lt"/>
              </a:rPr>
              <a:t>Only applicable to BESH submitted to funding opportunities designated as BESH</a:t>
            </a:r>
          </a:p>
          <a:p>
            <a:pPr marL="457200">
              <a:lnSpc>
                <a:spcPct val="120000"/>
              </a:lnSpc>
              <a:spcBef>
                <a:spcPts val="0"/>
              </a:spcBef>
              <a:spcAft>
                <a:spcPts val="600"/>
              </a:spcAft>
              <a:buClrTx/>
            </a:pPr>
            <a:r>
              <a:rPr lang="en-US" b="0" i="0" dirty="0">
                <a:solidFill>
                  <a:srgbClr val="333333"/>
                </a:solidFill>
                <a:effectLst/>
                <a:latin typeface="+mn-lt"/>
              </a:rPr>
              <a:t>BESH responsive to designated BESH NOFOs with application due dates on or after September 25, 2025, are expected to register in ClinicalTrials.gov and report summary results information to either ClinicalTrials.gov or Regulations.gov</a:t>
            </a:r>
            <a:endParaRPr lang="en-US" dirty="0">
              <a:solidFill>
                <a:srgbClr val="000000"/>
              </a:solidFill>
              <a:latin typeface="+mn-lt"/>
            </a:endParaRPr>
          </a:p>
          <a:p>
            <a:pPr marL="457200">
              <a:lnSpc>
                <a:spcPct val="120000"/>
              </a:lnSpc>
              <a:spcBef>
                <a:spcPts val="0"/>
              </a:spcBef>
              <a:spcAft>
                <a:spcPts val="600"/>
              </a:spcAft>
              <a:buClrTx/>
            </a:pPr>
            <a:r>
              <a:rPr lang="en-US" dirty="0">
                <a:solidFill>
                  <a:srgbClr val="000000"/>
                </a:solidFill>
                <a:latin typeface="+mn-lt"/>
              </a:rPr>
              <a:t>For BESH projects, NIH continues to expect registration and results reporting, but with the additional flexibility to register and report results on alternative publicly available platforms. </a:t>
            </a:r>
          </a:p>
          <a:p>
            <a:endParaRPr lang="en-US" b="0" i="0" dirty="0">
              <a:solidFill>
                <a:srgbClr val="000000"/>
              </a:solidFill>
              <a:effectLst/>
              <a:latin typeface="ubunturegular"/>
            </a:endParaRPr>
          </a:p>
        </p:txBody>
      </p:sp>
      <p:sp>
        <p:nvSpPr>
          <p:cNvPr id="4" name="Footer Placeholder 3">
            <a:extLst>
              <a:ext uri="{FF2B5EF4-FFF2-40B4-BE49-F238E27FC236}">
                <a16:creationId xmlns:a16="http://schemas.microsoft.com/office/drawing/2014/main" id="{20E2C713-1060-0201-FF5B-4CE10545184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TextBox 4" descr="Learn more: NOT-OD-20-086&#10;FAQs: grants.nih.gov/faqs#/covid-19.htm&#10;">
            <a:extLst>
              <a:ext uri="{FF2B5EF4-FFF2-40B4-BE49-F238E27FC236}">
                <a16:creationId xmlns:a16="http://schemas.microsoft.com/office/drawing/2014/main" id="{C5D57A53-E226-6176-0AFA-597E17954B9E}"/>
              </a:ext>
            </a:extLst>
          </p:cNvPr>
          <p:cNvSpPr txBox="1"/>
          <p:nvPr/>
        </p:nvSpPr>
        <p:spPr>
          <a:xfrm>
            <a:off x="7595671" y="6010909"/>
            <a:ext cx="3115604" cy="681038"/>
          </a:xfrm>
          <a:prstGeom prst="roundRect">
            <a:avLst/>
          </a:prstGeom>
          <a:solidFill>
            <a:srgbClr val="DEEBF7"/>
          </a:solidFill>
          <a:ln w="28575">
            <a:noFill/>
          </a:ln>
        </p:spPr>
        <p:txBody>
          <a:bodyPr wrap="square" lIns="182880" tIns="182880" rIns="182880" bIns="182880" rtlCol="0" anchor="t">
            <a:spAutoFit/>
          </a:bodyPr>
          <a:lstStyle/>
          <a:p>
            <a:pPr lvl="0">
              <a:spcAft>
                <a:spcPts val="750"/>
              </a:spcAft>
              <a:defRPr/>
            </a:pPr>
            <a:r>
              <a:rPr kumimoji="0" lang="en-US" sz="1600" b="0" i="0" u="none" strike="noStrike" kern="1200" cap="none" spc="0" normalizeH="0" baseline="0" noProof="0">
                <a:ln>
                  <a:noFill/>
                </a:ln>
                <a:solidFill>
                  <a:prstClr val="black"/>
                </a:solidFill>
                <a:effectLst/>
                <a:uLnTx/>
                <a:uFillTx/>
                <a:latin typeface="Open Sans "/>
                <a:ea typeface="+mn-ea"/>
                <a:cs typeface="+mn-cs"/>
              </a:rPr>
              <a:t>Learn more: </a:t>
            </a:r>
            <a:r>
              <a:rPr lang="en-US" sz="1600" u="sng">
                <a:solidFill>
                  <a:srgbClr val="0563C1"/>
                </a:solidFill>
                <a:effectLst/>
                <a:latin typeface="Calibri" panose="020F0502020204030204" pitchFamily="34" charset="0"/>
                <a:ea typeface="Calibri" panose="020F0502020204030204" pitchFamily="34" charset="0"/>
                <a:hlinkClick r:id="rId3"/>
              </a:rPr>
              <a:t>NOT-OD-24-118</a:t>
            </a:r>
            <a:r>
              <a:rPr lang="en-US" sz="1600" u="sng">
                <a:solidFill>
                  <a:srgbClr val="0563C1"/>
                </a:solidFill>
                <a:effectLst/>
                <a:latin typeface="Calibri" panose="020F0502020204030204" pitchFamily="34" charset="0"/>
                <a:ea typeface="Calibri" panose="020F0502020204030204" pitchFamily="34" charset="0"/>
              </a:rPr>
              <a:t> </a:t>
            </a:r>
            <a:endParaRPr lang="en-US" sz="1600" b="0"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0611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7E3F3-ADED-6C2E-4748-CF85E5E6B7B6}"/>
              </a:ext>
            </a:extLst>
          </p:cNvPr>
          <p:cNvSpPr>
            <a:spLocks noGrp="1"/>
          </p:cNvSpPr>
          <p:nvPr>
            <p:ph type="title"/>
          </p:nvPr>
        </p:nvSpPr>
        <p:spPr/>
        <p:txBody>
          <a:bodyPr/>
          <a:lstStyle/>
          <a:p>
            <a:r>
              <a:rPr lang="en-US">
                <a:latin typeface="Open Sans"/>
                <a:ea typeface="Open Sans"/>
                <a:cs typeface="Open Sans"/>
              </a:rPr>
              <a:t>Unilateral Closeout Reporting</a:t>
            </a:r>
            <a:endParaRPr lang="en-US"/>
          </a:p>
        </p:txBody>
      </p:sp>
      <p:sp>
        <p:nvSpPr>
          <p:cNvPr id="3" name="Content Placeholder 2">
            <a:extLst>
              <a:ext uri="{FF2B5EF4-FFF2-40B4-BE49-F238E27FC236}">
                <a16:creationId xmlns:a16="http://schemas.microsoft.com/office/drawing/2014/main" id="{50B8E9BD-C3FE-8750-9893-B8A078202E45}"/>
              </a:ext>
            </a:extLst>
          </p:cNvPr>
          <p:cNvSpPr>
            <a:spLocks noGrp="1"/>
          </p:cNvSpPr>
          <p:nvPr>
            <p:ph idx="1"/>
          </p:nvPr>
        </p:nvSpPr>
        <p:spPr>
          <a:xfrm>
            <a:off x="838200" y="1510412"/>
            <a:ext cx="10671810" cy="4351338"/>
          </a:xfrm>
        </p:spPr>
        <p:txBody>
          <a:bodyPr vert="horz" lIns="91440" tIns="45720" rIns="91440" bIns="45720" rtlCol="0" anchor="t">
            <a:noAutofit/>
          </a:bodyPr>
          <a:lstStyle/>
          <a:p>
            <a:pPr>
              <a:spcBef>
                <a:spcPts val="0"/>
              </a:spcBef>
              <a:spcAft>
                <a:spcPts val="1200"/>
              </a:spcAft>
              <a:buClrTx/>
            </a:pPr>
            <a:r>
              <a:rPr lang="en-US" sz="2000" dirty="0">
                <a:latin typeface="Open Sans"/>
                <a:ea typeface="Open Sans"/>
                <a:cs typeface="Open Sans"/>
              </a:rPr>
              <a:t>On January 23, 2024, NIH issued </a:t>
            </a:r>
            <a:r>
              <a:rPr lang="en-US" sz="2000" dirty="0">
                <a:latin typeface="Open Sans"/>
                <a:ea typeface="Open Sans"/>
                <a:cs typeface="Open Sans"/>
                <a:hlinkClick r:id="rId3"/>
              </a:rPr>
              <a:t>NOT-OD-24-055</a:t>
            </a:r>
            <a:r>
              <a:rPr lang="en-US" sz="2000" dirty="0">
                <a:latin typeface="Open Sans"/>
                <a:ea typeface="Open Sans"/>
                <a:cs typeface="Open Sans"/>
              </a:rPr>
              <a:t>, NIH Enforcement of Unilateral Closeout Reporting in the System for Award Management Responsibility/Qualification.</a:t>
            </a:r>
          </a:p>
          <a:p>
            <a:pPr>
              <a:spcBef>
                <a:spcPts val="0"/>
              </a:spcBef>
              <a:spcAft>
                <a:spcPts val="1200"/>
              </a:spcAft>
              <a:buClrTx/>
            </a:pPr>
            <a:r>
              <a:rPr lang="en-US" sz="2000" dirty="0">
                <a:latin typeface="Open Sans"/>
                <a:ea typeface="Open Sans"/>
                <a:cs typeface="Open Sans"/>
              </a:rPr>
              <a:t>NIH will initiate unilateral closeout for </a:t>
            </a:r>
            <a:r>
              <a:rPr lang="en-US" sz="2000" b="1" dirty="0">
                <a:latin typeface="Open Sans"/>
                <a:ea typeface="Open Sans"/>
                <a:cs typeface="Open Sans"/>
              </a:rPr>
              <a:t>all</a:t>
            </a:r>
            <a:r>
              <a:rPr lang="en-US" sz="2000" dirty="0">
                <a:latin typeface="Open Sans"/>
                <a:ea typeface="Open Sans"/>
                <a:cs typeface="Open Sans"/>
              </a:rPr>
              <a:t> awards that fail to meet closeout requirements within one year after the end of the project period end date.</a:t>
            </a:r>
          </a:p>
          <a:p>
            <a:pPr>
              <a:spcBef>
                <a:spcPts val="0"/>
              </a:spcBef>
              <a:spcAft>
                <a:spcPts val="1200"/>
              </a:spcAft>
              <a:buClrTx/>
            </a:pPr>
            <a:r>
              <a:rPr lang="en-US" sz="2000" dirty="0">
                <a:latin typeface="Open Sans"/>
                <a:ea typeface="Open Sans"/>
                <a:cs typeface="Open Sans"/>
              </a:rPr>
              <a:t>NIH is required to submit Responsibility/Qualification determinations for any entity that does not submit all required closeout reports within one year of the period of performance end date (</a:t>
            </a:r>
            <a:r>
              <a:rPr lang="en-US" sz="2000" dirty="0">
                <a:latin typeface="Open Sans"/>
                <a:ea typeface="Open Sans"/>
                <a:cs typeface="Open Sans"/>
                <a:hlinkClick r:id="rId4"/>
              </a:rPr>
              <a:t>2 C.F.R. § 200.344(i)</a:t>
            </a:r>
            <a:r>
              <a:rPr lang="en-US" sz="2000" dirty="0">
                <a:latin typeface="Open Sans"/>
                <a:ea typeface="Open Sans"/>
                <a:cs typeface="Open Sans"/>
              </a:rPr>
              <a:t>). </a:t>
            </a:r>
          </a:p>
          <a:p>
            <a:pPr>
              <a:spcBef>
                <a:spcPts val="0"/>
              </a:spcBef>
              <a:spcAft>
                <a:spcPts val="1200"/>
              </a:spcAft>
              <a:buClrTx/>
            </a:pPr>
            <a:r>
              <a:rPr lang="en-US" sz="2000" dirty="0">
                <a:latin typeface="Open Sans"/>
                <a:ea typeface="Open Sans"/>
                <a:cs typeface="Open Sans"/>
              </a:rPr>
              <a:t>Recipients may comment on the report displayed on SAM.gov via the Contractor Performance Assessment Reporting System (CPARS) to provide a public statement in response to NIH’s report (</a:t>
            </a:r>
            <a:r>
              <a:rPr lang="en-US" sz="2000" dirty="0">
                <a:latin typeface="Open Sans"/>
                <a:ea typeface="Open Sans"/>
                <a:cs typeface="Open Sans"/>
                <a:hlinkClick r:id="rId5"/>
              </a:rPr>
              <a:t>2 C.F.R. § 200.341(b)(4)</a:t>
            </a:r>
            <a:r>
              <a:rPr lang="en-US" sz="2000" dirty="0">
                <a:latin typeface="Open Sans"/>
                <a:ea typeface="Open Sans"/>
                <a:cs typeface="Open Sans"/>
              </a:rPr>
              <a:t>). </a:t>
            </a:r>
          </a:p>
          <a:p>
            <a:pPr>
              <a:spcBef>
                <a:spcPts val="0"/>
              </a:spcBef>
              <a:spcAft>
                <a:spcPts val="1200"/>
              </a:spcAft>
              <a:buClrTx/>
            </a:pPr>
            <a:r>
              <a:rPr lang="en-US" sz="2000" dirty="0">
                <a:latin typeface="Open Sans"/>
                <a:ea typeface="Open Sans"/>
                <a:cs typeface="Open Sans"/>
              </a:rPr>
              <a:t>The Responsibility/Qualification record will remain in SAM.gov for 5 years.</a:t>
            </a:r>
          </a:p>
        </p:txBody>
      </p:sp>
      <p:sp>
        <p:nvSpPr>
          <p:cNvPr id="5" name="TextBox 4" descr="Learn more: NOT-OD-20-086&#10;FAQs: grants.nih.gov/faqs#/covid-19.htm&#10;">
            <a:extLst>
              <a:ext uri="{FF2B5EF4-FFF2-40B4-BE49-F238E27FC236}">
                <a16:creationId xmlns:a16="http://schemas.microsoft.com/office/drawing/2014/main" id="{370658E3-08F1-3C45-2A8D-C980E0C55FA9}"/>
              </a:ext>
            </a:extLst>
          </p:cNvPr>
          <p:cNvSpPr txBox="1"/>
          <p:nvPr/>
        </p:nvSpPr>
        <p:spPr>
          <a:xfrm>
            <a:off x="7534132" y="6018912"/>
            <a:ext cx="3303024" cy="71508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3"/>
              </a:rPr>
              <a:t>NOT-OD-24-055</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600" b="0" i="0" u="sng" strike="noStrike" kern="1200" cap="none" spc="0" normalizeH="0" baseline="0" noProof="0">
              <a:ln>
                <a:noFill/>
              </a:ln>
              <a:solidFill>
                <a:prstClr val="black"/>
              </a:solidFill>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FF4B42FB-D265-5929-3E9A-08F9173123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266203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1688" y="2019299"/>
            <a:ext cx="3989557" cy="795339"/>
          </a:xfrm>
        </p:spPr>
        <p:txBody>
          <a:bodyPr>
            <a:normAutofit fontScale="90000"/>
          </a:bodyPr>
          <a:lstStyle/>
          <a:p>
            <a:pPr>
              <a:lnSpc>
                <a:spcPct val="156810"/>
              </a:lnSpc>
            </a:pPr>
            <a:r>
              <a:rPr lang="en-US"/>
              <a:t>Policy reminders</a:t>
            </a:r>
          </a:p>
        </p:txBody>
      </p:sp>
    </p:spTree>
    <p:extLst>
      <p:ext uri="{BB962C8B-B14F-4D97-AF65-F5344CB8AC3E}">
        <p14:creationId xmlns:p14="http://schemas.microsoft.com/office/powerpoint/2010/main" val="37812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1A40E-C0D6-2FFA-ABA7-1566007D5576}"/>
              </a:ext>
            </a:extLst>
          </p:cNvPr>
          <p:cNvSpPr>
            <a:spLocks noGrp="1"/>
          </p:cNvSpPr>
          <p:nvPr>
            <p:ph type="title"/>
          </p:nvPr>
        </p:nvSpPr>
        <p:spPr>
          <a:xfrm>
            <a:off x="838200" y="365126"/>
            <a:ext cx="10515600" cy="915988"/>
          </a:xfrm>
        </p:spPr>
        <p:txBody>
          <a:bodyPr/>
          <a:lstStyle/>
          <a:p>
            <a:r>
              <a:rPr lang="en-US" dirty="0"/>
              <a:t>NIH OER Virtual Events</a:t>
            </a:r>
          </a:p>
        </p:txBody>
      </p:sp>
      <p:sp>
        <p:nvSpPr>
          <p:cNvPr id="3" name="Content Placeholder 2">
            <a:extLst>
              <a:ext uri="{FF2B5EF4-FFF2-40B4-BE49-F238E27FC236}">
                <a16:creationId xmlns:a16="http://schemas.microsoft.com/office/drawing/2014/main" id="{BAA673B5-5B5B-A997-C9A5-58BE5588691A}"/>
              </a:ext>
            </a:extLst>
          </p:cNvPr>
          <p:cNvSpPr>
            <a:spLocks noGrp="1"/>
          </p:cNvSpPr>
          <p:nvPr>
            <p:ph idx="1"/>
          </p:nvPr>
        </p:nvSpPr>
        <p:spPr>
          <a:xfrm>
            <a:off x="838200" y="1281114"/>
            <a:ext cx="10515600" cy="4895849"/>
          </a:xfrm>
        </p:spPr>
        <p:txBody>
          <a:bodyPr/>
          <a:lstStyle/>
          <a:p>
            <a:pPr>
              <a:buClrTx/>
            </a:pPr>
            <a:r>
              <a:rPr lang="en-US">
                <a:hlinkClick r:id="rId3"/>
              </a:rPr>
              <a:t>Upcoming NIH Grants Events</a:t>
            </a:r>
            <a:r>
              <a:rPr lang="en-US"/>
              <a:t> </a:t>
            </a:r>
          </a:p>
          <a:p>
            <a:pPr lvl="1">
              <a:buClrTx/>
            </a:pPr>
            <a:r>
              <a:rPr lang="en-US"/>
              <a:t>Subscribe to NIH Grants Events to keep informed at </a:t>
            </a:r>
            <a:r>
              <a:rPr lang="en-US">
                <a:hlinkClick r:id="rId4"/>
              </a:rPr>
              <a:t>OER Listservs and RSS Feeds</a:t>
            </a:r>
            <a:r>
              <a:rPr lang="en-US"/>
              <a:t>.</a:t>
            </a:r>
          </a:p>
          <a:p>
            <a:pPr marL="457200" lvl="1" indent="0">
              <a:buNone/>
            </a:pPr>
            <a:r>
              <a:rPr lang="en-US"/>
              <a:t> </a:t>
            </a:r>
          </a:p>
        </p:txBody>
      </p:sp>
      <p:pic>
        <p:nvPicPr>
          <p:cNvPr id="6" name="Picture 5" descr="A screenshot of upcoming NIH Webinars&#10;&#10;NIH Grants Process Primer: Application to Award Part 1, November 13, 2024.&#10;&#10;NIH Grants Process Primer: Application to Award Part Two, November 14, 2024.">
            <a:extLst>
              <a:ext uri="{FF2B5EF4-FFF2-40B4-BE49-F238E27FC236}">
                <a16:creationId xmlns:a16="http://schemas.microsoft.com/office/drawing/2014/main" id="{D2F52B63-CE78-129E-B885-0B9F2695C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0817" y="2057453"/>
            <a:ext cx="7887123" cy="4481459"/>
          </a:xfrm>
          <a:prstGeom prst="rect">
            <a:avLst/>
          </a:prstGeom>
        </p:spPr>
      </p:pic>
      <p:sp>
        <p:nvSpPr>
          <p:cNvPr id="2" name="Slide Number Placeholder 1">
            <a:extLst>
              <a:ext uri="{FF2B5EF4-FFF2-40B4-BE49-F238E27FC236}">
                <a16:creationId xmlns:a16="http://schemas.microsoft.com/office/drawing/2014/main" id="{3BD71523-F3B3-7161-C033-93F8E1EA23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409855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p:txBody>
          <a:bodyPr>
            <a:normAutofit/>
          </a:bodyPr>
          <a:lstStyle/>
          <a:p>
            <a:r>
              <a:rPr lang="en-US" sz="3600">
                <a:solidFill>
                  <a:srgbClr val="015396"/>
                </a:solidFill>
                <a:latin typeface="Open Sans" panose="020B0606030504020204" pitchFamily="34" charset="0"/>
                <a:ea typeface="Open Sans" panose="020B0606030504020204" pitchFamily="34" charset="0"/>
                <a:cs typeface="Open Sans" panose="020B0606030504020204" pitchFamily="34" charset="0"/>
              </a:rPr>
              <a:t>Reminder: NIH Policy for Subaward/Consortium Written Agreements</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838200" y="1798796"/>
            <a:ext cx="10515600" cy="4351338"/>
          </a:xfrm>
        </p:spPr>
        <p:txBody>
          <a:bodyPr vert="horz" lIns="91440" tIns="45720" rIns="91440" bIns="45720" rtlCol="0" anchor="t">
            <a:normAutofit fontScale="77500" lnSpcReduction="20000"/>
          </a:bodyPr>
          <a:lstStyle/>
          <a:p>
            <a:pPr>
              <a:lnSpc>
                <a:spcPct val="120000"/>
              </a:lnSpc>
              <a:buClrTx/>
            </a:pPr>
            <a:r>
              <a:rPr lang="en-US" sz="2900">
                <a:latin typeface="Open Sans" panose="020B0606030504020204" pitchFamily="34" charset="0"/>
                <a:ea typeface="Open Sans" panose="020B0606030504020204" pitchFamily="34" charset="0"/>
                <a:cs typeface="Open Sans" panose="020B0606030504020204" pitchFamily="34" charset="0"/>
              </a:rPr>
              <a:t>On September 15, 2023, NIH issued </a:t>
            </a:r>
            <a:r>
              <a:rPr lang="en-US" sz="2900">
                <a:latin typeface="Open Sans" panose="020B0606030504020204" pitchFamily="34" charset="0"/>
                <a:ea typeface="Open Sans" panose="020B0606030504020204" pitchFamily="34" charset="0"/>
                <a:cs typeface="Open Sans" panose="020B0606030504020204" pitchFamily="34" charset="0"/>
                <a:hlinkClick r:id="rId3"/>
              </a:rPr>
              <a:t>NOT-OD-23-182</a:t>
            </a:r>
            <a:r>
              <a:rPr lang="en-US" sz="2900">
                <a:latin typeface="Open Sans" panose="020B0606030504020204" pitchFamily="34" charset="0"/>
                <a:ea typeface="Open Sans" panose="020B0606030504020204" pitchFamily="34" charset="0"/>
                <a:cs typeface="Open Sans" panose="020B0606030504020204" pitchFamily="34" charset="0"/>
              </a:rPr>
              <a:t>, NIH Final Updated Policy Guidance for Subaward/Consortium Written Agreements. </a:t>
            </a:r>
          </a:p>
          <a:p>
            <a:pPr>
              <a:lnSpc>
                <a:spcPct val="120000"/>
              </a:lnSpc>
              <a:buClrTx/>
            </a:pPr>
            <a:r>
              <a:rPr lang="en-US" sz="2900" u="sng">
                <a:latin typeface="Open Sans" panose="020B0606030504020204" pitchFamily="34" charset="0"/>
                <a:ea typeface="Open Sans" panose="020B0606030504020204" pitchFamily="34" charset="0"/>
                <a:cs typeface="Open Sans" panose="020B0606030504020204" pitchFamily="34" charset="0"/>
              </a:rPr>
              <a:t>Effective January 1, 2024</a:t>
            </a:r>
            <a:r>
              <a:rPr lang="en-US" sz="2900">
                <a:latin typeface="Open Sans" panose="020B0606030504020204" pitchFamily="34" charset="0"/>
                <a:ea typeface="Open Sans" panose="020B0606030504020204" pitchFamily="34" charset="0"/>
                <a:cs typeface="Open Sans" panose="020B0606030504020204" pitchFamily="34" charset="0"/>
              </a:rPr>
              <a:t>:</a:t>
            </a:r>
          </a:p>
          <a:p>
            <a:pPr lvl="1">
              <a:lnSpc>
                <a:spcPct val="120000"/>
              </a:lnSpc>
              <a:spcAft>
                <a:spcPts val="600"/>
              </a:spcAft>
              <a:buClrTx/>
            </a:pPr>
            <a:r>
              <a:rPr lang="en-US" sz="2300">
                <a:latin typeface="Open Sans" panose="020B0606030504020204" pitchFamily="34" charset="0"/>
                <a:ea typeface="Open Sans" panose="020B0606030504020204" pitchFamily="34" charset="0"/>
                <a:cs typeface="Open Sans" panose="020B0606030504020204" pitchFamily="34" charset="0"/>
              </a:rPr>
              <a:t>For foreign subrecipients, the written agreement must include a provision requiring the foreign subrecipient to provide access to copies of all lab notebooks, all data, and all documentation that supports the research outcomes as described in the progress report to the primary recipient with a frequency of </a:t>
            </a:r>
            <a:r>
              <a:rPr lang="en-US" sz="2300" u="sng">
                <a:latin typeface="Open Sans" panose="020B0606030504020204" pitchFamily="34" charset="0"/>
                <a:ea typeface="Open Sans" panose="020B0606030504020204" pitchFamily="34" charset="0"/>
                <a:cs typeface="Open Sans" panose="020B0606030504020204" pitchFamily="34" charset="0"/>
              </a:rPr>
              <a:t>no less than once per year</a:t>
            </a:r>
            <a:r>
              <a:rPr lang="en-US" sz="2300">
                <a:latin typeface="Open Sans" panose="020B0606030504020204" pitchFamily="34" charset="0"/>
                <a:ea typeface="Open Sans" panose="020B0606030504020204" pitchFamily="34" charset="0"/>
                <a:cs typeface="Open Sans" panose="020B0606030504020204" pitchFamily="34" charset="0"/>
              </a:rPr>
              <a:t>, in alignment with the timing requirements for Research Performance Progress Report submission. Such access may be entirely electronic.</a:t>
            </a:r>
          </a:p>
          <a:p>
            <a:pPr>
              <a:lnSpc>
                <a:spcPct val="120000"/>
              </a:lnSpc>
              <a:spcAft>
                <a:spcPts val="600"/>
              </a:spcAft>
              <a:buClrTx/>
            </a:pPr>
            <a:r>
              <a:rPr lang="en-US" sz="2700">
                <a:latin typeface="Open Sans" panose="020B0606030504020204" pitchFamily="34" charset="0"/>
                <a:ea typeface="Open Sans" panose="020B0606030504020204" pitchFamily="34" charset="0"/>
                <a:cs typeface="Open Sans" panose="020B0606030504020204" pitchFamily="34" charset="0"/>
              </a:rPr>
              <a:t>The FY2024 NIH Grants Policy Statement (NIHGPS) has incorporated these requirements in </a:t>
            </a:r>
            <a:r>
              <a:rPr lang="en-US" sz="2700">
                <a:latin typeface="Open Sans" panose="020B0606030504020204" pitchFamily="34" charset="0"/>
                <a:ea typeface="Open Sans" panose="020B0606030504020204" pitchFamily="34" charset="0"/>
                <a:cs typeface="Open Sans" panose="020B0606030504020204" pitchFamily="34" charset="0"/>
                <a:hlinkClick r:id="rId4"/>
              </a:rPr>
              <a:t>NIHGPS Section 15.2.1</a:t>
            </a:r>
            <a:r>
              <a:rPr lang="en-US" sz="270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4837814" y="5994384"/>
            <a:ext cx="6148938"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effectLst/>
                <a:uLnTx/>
                <a:uFillTx/>
                <a:latin typeface="Open Sans"/>
                <a:ea typeface="+mn-ea"/>
                <a:cs typeface="+mn-cs"/>
                <a:hlinkClick r:id="rId3"/>
              </a:rPr>
              <a:t>NOT-OD-23-182</a:t>
            </a:r>
            <a:r>
              <a:rPr kumimoji="0" lang="en-US" sz="1600" b="0" i="0" u="none" strike="noStrike" kern="1200" cap="none" spc="0" normalizeH="0" baseline="0" noProof="0" dirty="0">
                <a:ln>
                  <a:noFill/>
                </a:ln>
                <a:effectLst/>
                <a:uLnTx/>
                <a:uFillTx/>
                <a:latin typeface="Open Sans"/>
                <a:ea typeface="+mn-ea"/>
                <a:cs typeface="+mn-cs"/>
              </a:rPr>
              <a:t> and </a:t>
            </a:r>
            <a:r>
              <a:rPr kumimoji="0" lang="en-US" sz="1600" b="0" i="0" u="none" strike="noStrike" kern="1200" cap="none" spc="0" normalizeH="0" baseline="0" noProof="0" dirty="0">
                <a:ln>
                  <a:noFill/>
                </a:ln>
                <a:effectLst/>
                <a:uLnTx/>
                <a:uFillTx/>
                <a:latin typeface="Open Sans"/>
                <a:ea typeface="+mn-ea"/>
                <a:cs typeface="+mn-cs"/>
                <a:hlinkClick r:id="rId5"/>
              </a:rPr>
              <a:t>Open Mike Blog Post</a:t>
            </a:r>
            <a:endParaRPr lang="en-US" sz="1400" b="0" i="0" u="sng" strike="noStrike" kern="1200" cap="none" spc="0" normalizeH="0" baseline="0" noProof="0" dirty="0">
              <a:ln>
                <a:noFill/>
              </a:ln>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47</a:t>
            </a:fld>
            <a:endParaRPr lang="en-US"/>
          </a:p>
        </p:txBody>
      </p:sp>
    </p:spTree>
    <p:extLst>
      <p:ext uri="{BB962C8B-B14F-4D97-AF65-F5344CB8AC3E}">
        <p14:creationId xmlns:p14="http://schemas.microsoft.com/office/powerpoint/2010/main" val="66783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DD6CF-D62D-465F-BF8E-F93C9213C356}"/>
              </a:ext>
            </a:extLst>
          </p:cNvPr>
          <p:cNvSpPr>
            <a:spLocks noGrp="1"/>
          </p:cNvSpPr>
          <p:nvPr>
            <p:ph type="title"/>
          </p:nvPr>
        </p:nvSpPr>
        <p:spPr/>
        <p:txBody>
          <a:bodyPr/>
          <a:lstStyle/>
          <a:p>
            <a:r>
              <a:rPr lang="en-US">
                <a:solidFill>
                  <a:srgbClr val="015396"/>
                </a:solidFill>
              </a:rPr>
              <a:t>Reminder: Timely Progress Reports</a:t>
            </a:r>
          </a:p>
        </p:txBody>
      </p:sp>
      <p:sp>
        <p:nvSpPr>
          <p:cNvPr id="3" name="Content Placeholder 2">
            <a:extLst>
              <a:ext uri="{FF2B5EF4-FFF2-40B4-BE49-F238E27FC236}">
                <a16:creationId xmlns:a16="http://schemas.microsoft.com/office/drawing/2014/main" id="{6DA6B7AA-E536-43F2-BE42-9039294FEA2B}"/>
              </a:ext>
            </a:extLst>
          </p:cNvPr>
          <p:cNvSpPr>
            <a:spLocks noGrp="1"/>
          </p:cNvSpPr>
          <p:nvPr>
            <p:ph idx="1"/>
          </p:nvPr>
        </p:nvSpPr>
        <p:spPr/>
        <p:txBody>
          <a:bodyPr vert="horz" lIns="91440" tIns="45720" rIns="91440" bIns="45720" rtlCol="0" anchor="t">
            <a:normAutofit/>
          </a:bodyPr>
          <a:lstStyle/>
          <a:p>
            <a:pPr>
              <a:buClrTx/>
            </a:pPr>
            <a:r>
              <a:rPr lang="en-US" sz="2800" dirty="0">
                <a:latin typeface="Open Sans"/>
                <a:ea typeface="Open Sans Light"/>
                <a:cs typeface="Open Sans Light"/>
              </a:rPr>
              <a:t>Annual </a:t>
            </a:r>
            <a:r>
              <a:rPr lang="en-US" sz="2800" i="1" dirty="0">
                <a:latin typeface="Open Sans"/>
                <a:ea typeface="Open Sans Light"/>
                <a:cs typeface="Open Sans Light"/>
              </a:rPr>
              <a:t>Research Performance Progress Report </a:t>
            </a:r>
            <a:r>
              <a:rPr lang="en-US" sz="2800" dirty="0">
                <a:latin typeface="Open Sans"/>
                <a:ea typeface="Open Sans Light"/>
                <a:cs typeface="Open Sans Light"/>
              </a:rPr>
              <a:t>(</a:t>
            </a:r>
            <a:r>
              <a:rPr lang="en-US" sz="2800" i="1" dirty="0">
                <a:latin typeface="Open Sans"/>
                <a:ea typeface="Open Sans Light"/>
                <a:cs typeface="Open Sans Light"/>
              </a:rPr>
              <a:t>RPPR</a:t>
            </a:r>
            <a:r>
              <a:rPr lang="en-US" sz="2800" dirty="0">
                <a:latin typeface="Open Sans"/>
                <a:ea typeface="Open Sans Light"/>
                <a:cs typeface="Open Sans Light"/>
              </a:rPr>
              <a:t>) Format</a:t>
            </a:r>
          </a:p>
          <a:p>
            <a:pPr>
              <a:buClrTx/>
            </a:pPr>
            <a:r>
              <a:rPr lang="en-US" sz="2800" dirty="0">
                <a:latin typeface="Open Sans"/>
                <a:ea typeface="Open Sans Light"/>
                <a:cs typeface="Open Sans Light"/>
              </a:rPr>
              <a:t>Due Dates</a:t>
            </a:r>
          </a:p>
          <a:p>
            <a:pPr lvl="1">
              <a:spcBef>
                <a:spcPts val="600"/>
              </a:spcBef>
              <a:buClrTx/>
            </a:pPr>
            <a:r>
              <a:rPr lang="en-US" sz="2400" dirty="0">
                <a:latin typeface="Open Sans"/>
                <a:ea typeface="Open Sans Light"/>
                <a:cs typeface="Open Sans Light"/>
              </a:rPr>
              <a:t>Non-SNAP: Approximately 60 days before the start of next budget period</a:t>
            </a:r>
          </a:p>
          <a:p>
            <a:pPr lvl="1">
              <a:spcBef>
                <a:spcPts val="600"/>
              </a:spcBef>
              <a:buClrTx/>
            </a:pPr>
            <a:r>
              <a:rPr lang="en-US" sz="2400" dirty="0">
                <a:latin typeface="Open Sans"/>
                <a:ea typeface="Open Sans Light"/>
                <a:cs typeface="Open Sans Light"/>
              </a:rPr>
              <a:t>SNAP: Approximately 45 days before start of the next budget period</a:t>
            </a:r>
          </a:p>
          <a:p>
            <a:pPr lvl="1">
              <a:spcBef>
                <a:spcPts val="600"/>
              </a:spcBef>
              <a:spcAft>
                <a:spcPts val="600"/>
              </a:spcAft>
              <a:buClrTx/>
            </a:pPr>
            <a:r>
              <a:rPr lang="en-US" sz="2400" dirty="0">
                <a:latin typeface="Open Sans"/>
                <a:ea typeface="Open Sans Light"/>
                <a:cs typeface="Open Sans Light"/>
              </a:rPr>
              <a:t>Multi-Year Funded: on or before award anniversary date</a:t>
            </a:r>
          </a:p>
          <a:p>
            <a:pPr marL="1028700" lvl="1" indent="-342900">
              <a:spcBef>
                <a:spcPts val="600"/>
              </a:spcBef>
              <a:buClr>
                <a:srgbClr val="015396"/>
              </a:buClr>
            </a:pPr>
            <a:endParaRPr lang="en-US" dirty="0">
              <a:latin typeface="Open Sans"/>
            </a:endParaRPr>
          </a:p>
          <a:p>
            <a:pPr marL="0" indent="0">
              <a:buNone/>
            </a:pPr>
            <a:endParaRPr lang="en-US" dirty="0"/>
          </a:p>
        </p:txBody>
      </p:sp>
      <p:sp>
        <p:nvSpPr>
          <p:cNvPr id="2" name="Slide Number Placeholder 1">
            <a:extLst>
              <a:ext uri="{FF2B5EF4-FFF2-40B4-BE49-F238E27FC236}">
                <a16:creationId xmlns:a16="http://schemas.microsoft.com/office/drawing/2014/main" id="{EFCB115E-AF83-4ACE-A8D9-4433C0F0202A}"/>
              </a:ext>
            </a:extLst>
          </p:cNvPr>
          <p:cNvSpPr>
            <a:spLocks noGrp="1"/>
          </p:cNvSpPr>
          <p:nvPr>
            <p:ph type="sldNum" sz="quarter" idx="4"/>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48</a:t>
            </a:fld>
            <a:endParaRPr lang="en-US"/>
          </a:p>
        </p:txBody>
      </p:sp>
    </p:spTree>
    <p:extLst>
      <p:ext uri="{BB962C8B-B14F-4D97-AF65-F5344CB8AC3E}">
        <p14:creationId xmlns:p14="http://schemas.microsoft.com/office/powerpoint/2010/main" val="2763013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389EA-A787-7CF9-4F02-8700FB1E7E4A}"/>
              </a:ext>
            </a:extLst>
          </p:cNvPr>
          <p:cNvSpPr>
            <a:spLocks noGrp="1"/>
          </p:cNvSpPr>
          <p:nvPr>
            <p:ph type="title"/>
          </p:nvPr>
        </p:nvSpPr>
        <p:spPr/>
        <p:txBody>
          <a:bodyPr>
            <a:normAutofit fontScale="90000"/>
          </a:bodyPr>
          <a:lstStyle/>
          <a:p>
            <a:r>
              <a:rPr lang="en-US" sz="3600" dirty="0">
                <a:solidFill>
                  <a:srgbClr val="015396"/>
                </a:solidFill>
              </a:rPr>
              <a:t>Reminder: Federal Financial Report and Financial Closeout Service Center Updated Guidance for Returning Grant Funds</a:t>
            </a:r>
          </a:p>
        </p:txBody>
      </p:sp>
      <p:sp>
        <p:nvSpPr>
          <p:cNvPr id="3" name="Content Placeholder 2">
            <a:extLst>
              <a:ext uri="{FF2B5EF4-FFF2-40B4-BE49-F238E27FC236}">
                <a16:creationId xmlns:a16="http://schemas.microsoft.com/office/drawing/2014/main" id="{4DFC85C5-E264-A295-7D8A-8A6C6C6FFA75}"/>
              </a:ext>
            </a:extLst>
          </p:cNvPr>
          <p:cNvSpPr>
            <a:spLocks noGrp="1"/>
          </p:cNvSpPr>
          <p:nvPr>
            <p:ph idx="1"/>
          </p:nvPr>
        </p:nvSpPr>
        <p:spPr>
          <a:xfrm>
            <a:off x="838200" y="1741206"/>
            <a:ext cx="10515600" cy="4486275"/>
          </a:xfrm>
        </p:spPr>
        <p:txBody>
          <a:bodyPr vert="horz" lIns="91440" tIns="45720" rIns="91440" bIns="45720" rtlCol="0" anchor="t">
            <a:normAutofit fontScale="85000" lnSpcReduction="10000"/>
          </a:bodyPr>
          <a:lstStyle/>
          <a:p>
            <a:pPr>
              <a:buClrTx/>
            </a:pPr>
            <a:r>
              <a:rPr lang="en-US">
                <a:latin typeface="Open Sans"/>
                <a:ea typeface="Open Sans Light"/>
                <a:cs typeface="Open Sans Light"/>
              </a:rPr>
              <a:t>NIH recipients who need to return funds in the PMS for NIH grant awards that have ended, but funds have not yet expired (e.g., funds obligated from an annual appropriation within 5 years of current fiscal year).</a:t>
            </a:r>
          </a:p>
          <a:p>
            <a:pPr>
              <a:buClrTx/>
            </a:pPr>
            <a:r>
              <a:rPr lang="en-US">
                <a:latin typeface="Open Sans"/>
                <a:ea typeface="Open Sans Light"/>
                <a:cs typeface="Open Sans Light"/>
              </a:rPr>
              <a:t>When recipients need to return funds on an NIH grant:</a:t>
            </a:r>
          </a:p>
          <a:p>
            <a:pPr lvl="1">
              <a:buClrTx/>
            </a:pPr>
            <a:r>
              <a:rPr lang="en-US">
                <a:latin typeface="Open Sans"/>
                <a:ea typeface="Open Sans Light"/>
                <a:cs typeface="Open Sans Light"/>
              </a:rPr>
              <a:t>If the refund is $20,000 or greater, NIH recipients must </a:t>
            </a:r>
          </a:p>
          <a:p>
            <a:pPr lvl="1">
              <a:buClrTx/>
            </a:pPr>
            <a:r>
              <a:rPr lang="en-US">
                <a:latin typeface="Open Sans"/>
                <a:ea typeface="Open Sans Light"/>
                <a:cs typeface="Open Sans Light"/>
              </a:rPr>
              <a:t>(1) submit a revised FFR, and</a:t>
            </a:r>
          </a:p>
          <a:p>
            <a:pPr lvl="2">
              <a:buClrTx/>
            </a:pPr>
            <a:r>
              <a:rPr lang="en-US">
                <a:latin typeface="Open Sans"/>
                <a:ea typeface="Open Sans Light"/>
                <a:cs typeface="Open Sans Light"/>
              </a:rPr>
              <a:t>(2) post the refund to the PMS document if the funds have not expired and are reconciled and closed in PMS.  </a:t>
            </a:r>
            <a:endParaRPr lang="en-US">
              <a:latin typeface="Open Sans"/>
            </a:endParaRPr>
          </a:p>
          <a:p>
            <a:pPr lvl="1">
              <a:buClrTx/>
            </a:pPr>
            <a:r>
              <a:rPr lang="en-US">
                <a:latin typeface="Open Sans"/>
                <a:ea typeface="Open Sans Light"/>
                <a:cs typeface="Open Sans Light"/>
              </a:rPr>
              <a:t>All refunds under $20,000 on closed PMS documents should be sent directly to PMS with instruction to post the funds to Miscellaneous Receipts.  </a:t>
            </a:r>
            <a:endParaRPr lang="en-US">
              <a:latin typeface="Open Sans"/>
            </a:endParaRPr>
          </a:p>
          <a:p>
            <a:pPr>
              <a:buClrTx/>
            </a:pPr>
            <a:r>
              <a:rPr lang="en-US">
                <a:latin typeface="Open Sans"/>
                <a:ea typeface="Open Sans Light"/>
                <a:cs typeface="Open Sans Light"/>
              </a:rPr>
              <a:t>PMS refund instructions may be found at </a:t>
            </a:r>
            <a:r>
              <a:rPr lang="en-US">
                <a:latin typeface="Open Sans"/>
                <a:ea typeface="Open Sans Light"/>
                <a:cs typeface="Open Sans Light"/>
                <a:hlinkClick r:id="rId3"/>
              </a:rPr>
              <a:t>https://pms.psc.gov/grant-recipients/returning-funds-interest.html</a:t>
            </a:r>
            <a:r>
              <a:rPr lang="en-US">
                <a:latin typeface="Open Sans"/>
                <a:ea typeface="Open Sans Light"/>
                <a:cs typeface="Open Sans Light"/>
              </a:rPr>
              <a:t>. </a:t>
            </a:r>
            <a:endParaRPr lang="en-US">
              <a:latin typeface="Open Sans"/>
            </a:endParaRPr>
          </a:p>
          <a:p>
            <a:pPr>
              <a:buClrTx/>
            </a:pPr>
            <a:r>
              <a:rPr lang="en-US">
                <a:latin typeface="Open Sans"/>
                <a:ea typeface="Open Sans Light"/>
                <a:cs typeface="Open Sans Light"/>
              </a:rPr>
              <a:t>A chart outlining the updated refund process for various scenarios may be found at </a:t>
            </a:r>
            <a:r>
              <a:rPr lang="en-US">
                <a:latin typeface="Open Sans"/>
                <a:ea typeface="Open Sans Light"/>
                <a:cs typeface="Open Sans Light"/>
                <a:hlinkClick r:id="rId4"/>
              </a:rPr>
              <a:t>https://grants.nih.gov/policy/compliance.htm</a:t>
            </a:r>
            <a:r>
              <a:rPr lang="en-US">
                <a:latin typeface="Open Sans"/>
                <a:ea typeface="Open Sans Light"/>
                <a:cs typeface="Open Sans Light"/>
              </a:rPr>
              <a:t> under Compliance Resources.</a:t>
            </a:r>
          </a:p>
        </p:txBody>
      </p:sp>
      <p:sp>
        <p:nvSpPr>
          <p:cNvPr id="5" name="TextBox 4" descr="Learn more: NOT-OD-20-086&#10;FAQs: grants.nih.gov/faqs#/covid-19.htm&#10;">
            <a:extLst>
              <a:ext uri="{FF2B5EF4-FFF2-40B4-BE49-F238E27FC236}">
                <a16:creationId xmlns:a16="http://schemas.microsoft.com/office/drawing/2014/main" id="{81663DF7-4E72-1DEB-A338-7254539A3798}"/>
              </a:ext>
            </a:extLst>
          </p:cNvPr>
          <p:cNvSpPr txBox="1"/>
          <p:nvPr/>
        </p:nvSpPr>
        <p:spPr>
          <a:xfrm>
            <a:off x="7674015" y="6044958"/>
            <a:ext cx="3192153"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effectLst/>
                <a:uLnTx/>
                <a:uFillTx/>
                <a:latin typeface="Open Sans"/>
                <a:ea typeface="+mn-ea"/>
                <a:cs typeface="+mn-cs"/>
              </a:rPr>
              <a:t>Learn more: </a:t>
            </a:r>
            <a:r>
              <a:rPr lang="en-US" sz="1600" dirty="0">
                <a:latin typeface="Open Sans"/>
                <a:hlinkClick r:id="rId5"/>
              </a:rPr>
              <a:t>NOT-OD-23-102</a:t>
            </a:r>
            <a:endParaRPr lang="en-US" sz="1600" b="0" i="0" u="sng" strike="noStrike" kern="1200" cap="none" spc="0" normalizeH="0" baseline="0" noProof="0" dirty="0">
              <a:ln>
                <a:noFill/>
              </a:ln>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1B6911AE-FFE5-AD27-E027-0BFF51A51230}"/>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49</a:t>
            </a:fld>
            <a:endParaRPr lang="en-US"/>
          </a:p>
        </p:txBody>
      </p:sp>
    </p:spTree>
    <p:extLst>
      <p:ext uri="{BB962C8B-B14F-4D97-AF65-F5344CB8AC3E}">
        <p14:creationId xmlns:p14="http://schemas.microsoft.com/office/powerpoint/2010/main" val="347099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564964" y="378475"/>
            <a:ext cx="11462468" cy="946317"/>
          </a:xfrm>
        </p:spPr>
        <p:txBody>
          <a:bodyPr>
            <a:noAutofit/>
          </a:bodyPr>
          <a:lstStyle/>
          <a:p>
            <a:r>
              <a:rPr lang="en-US" sz="3600" dirty="0">
                <a:solidFill>
                  <a:srgbClr val="015396"/>
                </a:solidFill>
                <a:latin typeface="Open Sans"/>
                <a:ea typeface="Open Sans"/>
                <a:cs typeface="Open Sans"/>
              </a:rPr>
              <a:t>*Legislative mandates – Salary Limitation</a:t>
            </a:r>
            <a:endParaRPr lang="en-US" sz="3600" dirty="0">
              <a:solidFill>
                <a:srgbClr val="015396"/>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324792"/>
            <a:ext cx="10915996" cy="4616267"/>
          </a:xfrm>
        </p:spPr>
        <p:txBody>
          <a:bodyPr vert="horz" lIns="91440" tIns="45720" rIns="91440" bIns="45720" rtlCol="0" anchor="t">
            <a:normAutofit/>
          </a:bodyPr>
          <a:lstStyle/>
          <a:p>
            <a:pPr>
              <a:lnSpc>
                <a:spcPct val="100000"/>
              </a:lnSpc>
              <a:spcBef>
                <a:spcPts val="0"/>
              </a:spcBef>
              <a:spcAft>
                <a:spcPts val="600"/>
              </a:spcAft>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Effective October 1, 2024, the </a:t>
            </a: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3"/>
              </a:rPr>
              <a:t>HHS policy</a:t>
            </a: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on salary rate limitation outlines that the legislative mandate limiting salary to Executive Level II applies to</a:t>
            </a:r>
          </a:p>
          <a:p>
            <a:pPr lvl="1">
              <a:lnSpc>
                <a:spcPct val="100000"/>
              </a:lnSpc>
              <a:spcBef>
                <a:spcPts val="0"/>
              </a:spcBef>
              <a:spcAft>
                <a:spcPts val="600"/>
              </a:spcAft>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Direct salaries (individuals working directly on NIH projects) and </a:t>
            </a:r>
          </a:p>
          <a:p>
            <a:pPr lvl="1">
              <a:lnSpc>
                <a:spcPct val="100000"/>
              </a:lnSpc>
              <a:spcBef>
                <a:spcPts val="0"/>
              </a:spcBef>
              <a:spcAft>
                <a:spcPts val="600"/>
              </a:spcAft>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Indirect salaries (executive salaries in various cost pools)</a:t>
            </a:r>
            <a:endParaRPr lang="en-US" sz="36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600"/>
              </a:spcAft>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This policy change applies to new, competing renewals, non-competing continuations and supplemental awards.</a:t>
            </a:r>
          </a:p>
          <a:p>
            <a:pPr>
              <a:lnSpc>
                <a:spcPct val="100000"/>
              </a:lnSpc>
              <a:spcBef>
                <a:spcPts val="0"/>
              </a:spcBef>
              <a:spcAft>
                <a:spcPts val="600"/>
              </a:spcAft>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For recipients that do not have an updated or approved indirect cost rate agreement, the HHS salary rate limitation requirement applies, and recipients may not charge or recover funds for salaries above the salary limitation.</a:t>
            </a:r>
          </a:p>
          <a:p>
            <a:pPr>
              <a:lnSpc>
                <a:spcPct val="100000"/>
              </a:lnSpc>
              <a:spcBef>
                <a:spcPts val="0"/>
              </a:spcBef>
            </a:pP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pP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dirty="0"/>
          </a:p>
        </p:txBody>
      </p:sp>
      <p:sp>
        <p:nvSpPr>
          <p:cNvPr id="5" name="TextBox 4" descr="Learn more: NOT-OD-20-086&#10;FAQs: grants.nih.gov/faqs#/covid-19.htm&#10;">
            <a:extLst>
              <a:ext uri="{FF2B5EF4-FFF2-40B4-BE49-F238E27FC236}">
                <a16:creationId xmlns:a16="http://schemas.microsoft.com/office/drawing/2014/main" id="{912E44DC-66C6-ABDA-8AFB-FEE373736C72}"/>
              </a:ext>
            </a:extLst>
          </p:cNvPr>
          <p:cNvSpPr txBox="1"/>
          <p:nvPr/>
        </p:nvSpPr>
        <p:spPr>
          <a:xfrm>
            <a:off x="4499912" y="5832539"/>
            <a:ext cx="5514372" cy="646986"/>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
                <a:ea typeface="+mn-ea"/>
                <a:cs typeface="+mn-cs"/>
              </a:rPr>
              <a:t>Learn more: </a:t>
            </a:r>
            <a:r>
              <a:rPr kumimoji="0" lang="en-US" sz="1400" b="0" i="0" u="none" strike="noStrike" kern="1200" cap="none" spc="0" normalizeH="0" baseline="0" noProof="0" dirty="0">
                <a:ln>
                  <a:noFill/>
                </a:ln>
                <a:solidFill>
                  <a:prstClr val="black"/>
                </a:solidFill>
                <a:effectLst/>
                <a:uLnTx/>
                <a:uFillTx/>
                <a:latin typeface="Open Sans "/>
                <a:hlinkClick r:id="rId3"/>
              </a:rPr>
              <a:t>HHS Grants Policy Statement – October 2024</a:t>
            </a:r>
            <a:r>
              <a:rPr lang="en-US" sz="1400" dirty="0">
                <a:solidFill>
                  <a:prstClr val="black"/>
                </a:solidFill>
                <a:latin typeface="Open Sans "/>
                <a:hlinkClick r:id="rId3"/>
              </a:rPr>
              <a:t> </a:t>
            </a:r>
            <a:endParaRPr lang="en-US" sz="1400" dirty="0">
              <a:solidFill>
                <a:prstClr val="black"/>
              </a:solidFill>
              <a:latin typeface="Open Sans "/>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00437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CC164-F37D-4565-8B87-7242C3BD280D}"/>
              </a:ext>
            </a:extLst>
          </p:cNvPr>
          <p:cNvSpPr>
            <a:spLocks noGrp="1"/>
          </p:cNvSpPr>
          <p:nvPr>
            <p:ph type="title"/>
          </p:nvPr>
        </p:nvSpPr>
        <p:spPr>
          <a:xfrm>
            <a:off x="838200" y="136525"/>
            <a:ext cx="10515600" cy="1325563"/>
          </a:xfrm>
        </p:spPr>
        <p:txBody>
          <a:bodyPr>
            <a:normAutofit/>
          </a:bodyPr>
          <a:lstStyle/>
          <a:p>
            <a:r>
              <a:rPr lang="en-US" sz="3600" dirty="0"/>
              <a:t>Reminder: Invention Reporting</a:t>
            </a:r>
          </a:p>
        </p:txBody>
      </p:sp>
      <p:sp>
        <p:nvSpPr>
          <p:cNvPr id="3" name="Content Placeholder 2">
            <a:extLst>
              <a:ext uri="{FF2B5EF4-FFF2-40B4-BE49-F238E27FC236}">
                <a16:creationId xmlns:a16="http://schemas.microsoft.com/office/drawing/2014/main" id="{1F1BBE3F-7F5C-4B7B-AE33-FB994F256FE7}"/>
              </a:ext>
            </a:extLst>
          </p:cNvPr>
          <p:cNvSpPr>
            <a:spLocks noGrp="1"/>
          </p:cNvSpPr>
          <p:nvPr>
            <p:ph idx="1"/>
          </p:nvPr>
        </p:nvSpPr>
        <p:spPr>
          <a:xfrm>
            <a:off x="883920" y="1398147"/>
            <a:ext cx="10515600" cy="4351338"/>
          </a:xfrm>
        </p:spPr>
        <p:txBody>
          <a:bodyPr vert="horz" lIns="91440" tIns="45720" rIns="91440" bIns="45720" rtlCol="0" anchor="t">
            <a:normAutofit fontScale="92500" lnSpcReduction="20000"/>
          </a:bodyPr>
          <a:lstStyle/>
          <a:p>
            <a:pPr>
              <a:spcBef>
                <a:spcPts val="600"/>
              </a:spcBef>
              <a:spcAft>
                <a:spcPts val="600"/>
              </a:spcAft>
              <a:buClrTx/>
            </a:pPr>
            <a:r>
              <a:rPr lang="en-US" b="1" dirty="0">
                <a:solidFill>
                  <a:srgbClr val="3B3B3B"/>
                </a:solidFill>
                <a:latin typeface="+mj-lt"/>
                <a:ea typeface="Open Sans"/>
                <a:cs typeface="Open Sans"/>
              </a:rPr>
              <a:t>Reporting of inventions through </a:t>
            </a:r>
            <a:r>
              <a:rPr lang="en-US" b="1" dirty="0" err="1">
                <a:solidFill>
                  <a:srgbClr val="3B3B3B"/>
                </a:solidFill>
                <a:latin typeface="+mj-lt"/>
                <a:ea typeface="Open Sans"/>
                <a:cs typeface="Open Sans"/>
              </a:rPr>
              <a:t>iEdison</a:t>
            </a:r>
            <a:r>
              <a:rPr lang="en-US" b="1" dirty="0">
                <a:solidFill>
                  <a:srgbClr val="3B3B3B"/>
                </a:solidFill>
                <a:latin typeface="+mj-lt"/>
                <a:ea typeface="Open Sans"/>
                <a:cs typeface="Open Sans"/>
              </a:rPr>
              <a:t> is mandatory.</a:t>
            </a:r>
          </a:p>
          <a:p>
            <a:pPr lvl="1">
              <a:spcBef>
                <a:spcPts val="600"/>
              </a:spcBef>
              <a:spcAft>
                <a:spcPts val="600"/>
              </a:spcAft>
              <a:buClrTx/>
            </a:pPr>
            <a:r>
              <a:rPr lang="en-US" sz="2400" dirty="0">
                <a:solidFill>
                  <a:srgbClr val="000000"/>
                </a:solidFill>
                <a:latin typeface="+mj-lt"/>
              </a:rPr>
              <a:t>Reminder: Management of the </a:t>
            </a:r>
            <a:r>
              <a:rPr lang="en-US" sz="2400" dirty="0" err="1">
                <a:solidFill>
                  <a:srgbClr val="000000"/>
                </a:solidFill>
                <a:latin typeface="+mj-lt"/>
              </a:rPr>
              <a:t>iEdison</a:t>
            </a:r>
            <a:r>
              <a:rPr lang="en-US" sz="2400" dirty="0">
                <a:solidFill>
                  <a:srgbClr val="000000"/>
                </a:solidFill>
                <a:latin typeface="+mj-lt"/>
              </a:rPr>
              <a:t> system has transitioned from the NIH </a:t>
            </a:r>
            <a:r>
              <a:rPr lang="en-US" sz="2400" dirty="0" err="1">
                <a:solidFill>
                  <a:srgbClr val="000000"/>
                </a:solidFill>
                <a:latin typeface="+mj-lt"/>
              </a:rPr>
              <a:t>eRA</a:t>
            </a:r>
            <a:r>
              <a:rPr lang="en-US" sz="2400" dirty="0">
                <a:solidFill>
                  <a:srgbClr val="000000"/>
                </a:solidFill>
                <a:latin typeface="+mj-lt"/>
              </a:rPr>
              <a:t> to the NIST, U.S. Dept. of Commerce (DOC). </a:t>
            </a:r>
          </a:p>
          <a:p>
            <a:pPr>
              <a:spcBef>
                <a:spcPts val="600"/>
              </a:spcBef>
              <a:spcAft>
                <a:spcPts val="600"/>
              </a:spcAft>
              <a:buClrTx/>
            </a:pPr>
            <a:r>
              <a:rPr lang="en-US" dirty="0">
                <a:solidFill>
                  <a:srgbClr val="3B3B3B"/>
                </a:solidFill>
                <a:latin typeface="+mj-lt"/>
                <a:ea typeface="Open Sans"/>
                <a:cs typeface="Open Sans"/>
              </a:rPr>
              <a:t>Annually, in the progress report (RPPR Section C.4), identify any inventions, patent applications and/or licenses resulting from the award.</a:t>
            </a:r>
            <a:endParaRPr lang="en-US" dirty="0">
              <a:latin typeface="+mj-lt"/>
            </a:endParaRPr>
          </a:p>
          <a:p>
            <a:pPr>
              <a:spcBef>
                <a:spcPts val="600"/>
              </a:spcBef>
              <a:spcAft>
                <a:spcPts val="600"/>
              </a:spcAft>
              <a:buClrTx/>
            </a:pPr>
            <a:r>
              <a:rPr lang="en-US" dirty="0">
                <a:solidFill>
                  <a:srgbClr val="3B3B3B"/>
                </a:solidFill>
                <a:latin typeface="+mj-lt"/>
                <a:ea typeface="Open Sans"/>
                <a:cs typeface="Open Sans"/>
              </a:rPr>
              <a:t>A Final Invention Statement and Certification (HHS 568) must be submitted within 120 calendar days of the project period end date of all awards that support research. The Statement shall include all inventions which were conceived or first actually reduced to practice during the course of work under the grant or award, from the original effective date of support through the date of completion or termination.</a:t>
            </a:r>
            <a:endParaRPr lang="en-US" dirty="0">
              <a:solidFill>
                <a:srgbClr val="000000"/>
              </a:solidFill>
              <a:latin typeface="+mj-lt"/>
              <a:ea typeface="Open Sans"/>
              <a:cs typeface="Open Sans"/>
            </a:endParaRPr>
          </a:p>
          <a:p>
            <a:pPr>
              <a:spcBef>
                <a:spcPts val="600"/>
              </a:spcBef>
              <a:spcAft>
                <a:spcPts val="600"/>
              </a:spcAft>
              <a:buClrTx/>
            </a:pPr>
            <a:r>
              <a:rPr lang="en-US" dirty="0">
                <a:solidFill>
                  <a:srgbClr val="3B3B3B"/>
                </a:solidFill>
                <a:latin typeface="+mj-lt"/>
                <a:ea typeface="Open Sans"/>
                <a:cs typeface="Open Sans"/>
              </a:rPr>
              <a:t>Failure to report all inventions may result in your organization’s loss of rights in the invention or other actions as appropriate.</a:t>
            </a:r>
            <a:endParaRPr lang="en-US" dirty="0">
              <a:latin typeface="+mj-lt"/>
            </a:endParaRPr>
          </a:p>
          <a:p>
            <a:pPr marL="0" indent="0">
              <a:buNone/>
            </a:pPr>
            <a:endParaRPr lang="en-US" dirty="0"/>
          </a:p>
        </p:txBody>
      </p:sp>
      <p:sp>
        <p:nvSpPr>
          <p:cNvPr id="7" name="TextBox 6" descr="Learn more: NOT-OD-20-086&#10;FAQs: grants.nih.gov/faqs#/covid-19.htm&#10;">
            <a:extLst>
              <a:ext uri="{FF2B5EF4-FFF2-40B4-BE49-F238E27FC236}">
                <a16:creationId xmlns:a16="http://schemas.microsoft.com/office/drawing/2014/main" id="{CB70081D-AD11-0292-5974-9B864C1AF83F}"/>
              </a:ext>
            </a:extLst>
          </p:cNvPr>
          <p:cNvSpPr txBox="1"/>
          <p:nvPr/>
        </p:nvSpPr>
        <p:spPr>
          <a:xfrm>
            <a:off x="2753833" y="5836126"/>
            <a:ext cx="8229600" cy="88534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400" b="0" i="0" u="none" kern="1200" cap="none" spc="0" normalizeH="0" baseline="0" noProof="0" dirty="0">
                <a:ln>
                  <a:noFill/>
                </a:ln>
                <a:effectLst/>
                <a:uLnTx/>
                <a:uFillTx/>
                <a:latin typeface="Open Sans"/>
                <a:ea typeface="+mn-ea"/>
                <a:cs typeface="+mn-cs"/>
              </a:rPr>
              <a:t>Learn more:</a:t>
            </a:r>
            <a:r>
              <a:rPr lang="en-US" sz="1400" dirty="0">
                <a:latin typeface="Open Sans"/>
              </a:rPr>
              <a:t> </a:t>
            </a:r>
            <a:r>
              <a:rPr lang="en-US" sz="1400" dirty="0">
                <a:hlinkClick r:id="rId3"/>
              </a:rPr>
              <a:t>NIH GPS 8.2.4</a:t>
            </a:r>
            <a:r>
              <a:rPr lang="en-US" sz="1400" dirty="0"/>
              <a:t> and </a:t>
            </a:r>
            <a:r>
              <a:rPr lang="en-US" sz="1400" dirty="0">
                <a:hlinkClick r:id="rId4"/>
              </a:rPr>
              <a:t>NIH GPS 8.6.3</a:t>
            </a:r>
            <a:endParaRPr lang="en-US" sz="1400" dirty="0"/>
          </a:p>
          <a:p>
            <a:pPr algn="ctr">
              <a:defRPr/>
            </a:pPr>
            <a:r>
              <a:rPr kumimoji="0" lang="en-US" sz="1400" b="0" i="0" u="none" kern="1200" cap="none" spc="0" normalizeH="0" baseline="0" noProof="0" dirty="0">
                <a:ln>
                  <a:noFill/>
                </a:ln>
                <a:effectLst/>
                <a:uLnTx/>
                <a:uFillTx/>
                <a:latin typeface="Open Sans"/>
                <a:ea typeface="+mn-ea"/>
                <a:cs typeface="+mn-cs"/>
              </a:rPr>
              <a:t>About </a:t>
            </a:r>
            <a:r>
              <a:rPr kumimoji="0" lang="en-US" sz="1400" b="0" i="0" u="none" kern="1200" cap="none" spc="0" normalizeH="0" baseline="0" noProof="0" dirty="0" err="1">
                <a:ln>
                  <a:noFill/>
                </a:ln>
                <a:effectLst/>
                <a:uLnTx/>
                <a:uFillTx/>
                <a:latin typeface="Open Sans"/>
                <a:ea typeface="+mn-ea"/>
                <a:cs typeface="+mn-cs"/>
              </a:rPr>
              <a:t>iEdison</a:t>
            </a:r>
            <a:r>
              <a:rPr kumimoji="0" lang="en-US" sz="1400" b="0" i="0" u="none" kern="1200" cap="none" spc="0" normalizeH="0" baseline="0" noProof="0" dirty="0">
                <a:ln>
                  <a:noFill/>
                </a:ln>
                <a:effectLst/>
                <a:uLnTx/>
                <a:uFillTx/>
                <a:latin typeface="Open Sans"/>
                <a:ea typeface="+mn-ea"/>
                <a:cs typeface="+mn-cs"/>
              </a:rPr>
              <a:t>:</a:t>
            </a:r>
            <a:r>
              <a:rPr lang="en-US" sz="1400" dirty="0">
                <a:latin typeface="Open Sans"/>
              </a:rPr>
              <a:t> </a:t>
            </a:r>
            <a:r>
              <a:rPr lang="en-US" sz="1400" dirty="0">
                <a:latin typeface="Open Sans"/>
                <a:hlinkClick r:id="rId5">
                  <a:extLst>
                    <a:ext uri="{A12FA001-AC4F-418D-AE19-62706E023703}">
                      <ahyp:hlinkClr xmlns:ahyp="http://schemas.microsoft.com/office/drawing/2018/hyperlinkcolor" val="tx"/>
                    </a:ext>
                  </a:extLst>
                </a:hlinkClick>
              </a:rPr>
              <a:t>NIST FAQ</a:t>
            </a:r>
            <a:r>
              <a:rPr lang="en-US" sz="1400" dirty="0">
                <a:latin typeface="Open Sans"/>
              </a:rPr>
              <a:t>; </a:t>
            </a:r>
            <a:r>
              <a:rPr lang="en-US" sz="1400" dirty="0">
                <a:latin typeface="Open Sans"/>
                <a:hlinkClick r:id="rId6">
                  <a:extLst>
                    <a:ext uri="{A12FA001-AC4F-418D-AE19-62706E023703}">
                      <ahyp:hlinkClr xmlns:ahyp="http://schemas.microsoft.com/office/drawing/2018/hyperlinkcolor" val="tx"/>
                    </a:ext>
                  </a:extLst>
                </a:hlinkClick>
              </a:rPr>
              <a:t>NIST Training Opportunities</a:t>
            </a:r>
            <a:r>
              <a:rPr lang="en-US" sz="1400" dirty="0">
                <a:latin typeface="Open Sans"/>
              </a:rPr>
              <a:t>; </a:t>
            </a:r>
            <a:r>
              <a:rPr kumimoji="0" lang="en-US" sz="1400" b="0" i="0" u="none" kern="1200" cap="none" spc="0" normalizeH="0" baseline="0" noProof="0" dirty="0">
                <a:ln>
                  <a:noFill/>
                </a:ln>
                <a:effectLst/>
                <a:uLnTx/>
                <a:uFillTx/>
                <a:latin typeface="Open Sans"/>
                <a:ea typeface="+mn-ea"/>
                <a:cs typeface="+mn-cs"/>
                <a:hlinkClick r:id="rId7">
                  <a:extLst>
                    <a:ext uri="{A12FA001-AC4F-418D-AE19-62706E023703}">
                      <ahyp:hlinkClr xmlns:ahyp="http://schemas.microsoft.com/office/drawing/2018/hyperlinkcolor" val="tx"/>
                    </a:ext>
                  </a:extLst>
                </a:hlinkClick>
              </a:rPr>
              <a:t>NOT-OD-22-100</a:t>
            </a:r>
            <a:r>
              <a:rPr kumimoji="0" lang="en-US" sz="1400" b="0" i="0" u="none" kern="1200" cap="none" spc="0" normalizeH="0" baseline="0" noProof="0" dirty="0">
                <a:ln>
                  <a:noFill/>
                </a:ln>
                <a:effectLst/>
                <a:uLnTx/>
                <a:uFillTx/>
                <a:latin typeface="Open Sans"/>
                <a:ea typeface="+mn-ea"/>
                <a:cs typeface="+mn-cs"/>
              </a:rPr>
              <a:t>; </a:t>
            </a:r>
            <a:r>
              <a:rPr kumimoji="0" lang="en-US" sz="1400" b="0" i="0" u="none" kern="1200" cap="none" spc="0" normalizeH="0" baseline="0" noProof="0" dirty="0">
                <a:ln>
                  <a:noFill/>
                </a:ln>
                <a:effectLst/>
                <a:uLnTx/>
                <a:uFillTx/>
                <a:latin typeface="Open Sans"/>
                <a:hlinkClick r:id="rId8">
                  <a:extLst>
                    <a:ext uri="{A12FA001-AC4F-418D-AE19-62706E023703}">
                      <ahyp:hlinkClr xmlns:ahyp="http://schemas.microsoft.com/office/drawing/2018/hyperlinkcolor" val="tx"/>
                    </a:ext>
                  </a:extLst>
                </a:hlinkClick>
              </a:rPr>
              <a:t>NOT-OD-22-158</a:t>
            </a:r>
            <a:endParaRPr lang="en-US" sz="1400" b="0" i="0" u="sng" kern="1200" cap="none" spc="0" normalizeH="0" baseline="0" noProof="0" dirty="0">
              <a:ln>
                <a:noFill/>
              </a:ln>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47B62564-DDAE-4B79-9636-30B1F77A188D}"/>
              </a:ext>
            </a:extLst>
          </p:cNvPr>
          <p:cNvSpPr>
            <a:spLocks noGrp="1"/>
          </p:cNvSpPr>
          <p:nvPr>
            <p:ph type="sldNum" sz="quarter" idx="4"/>
          </p:nvPr>
        </p:nvSpPr>
        <p:spPr/>
        <p:txBody>
          <a:bodyPr/>
          <a:lstStyle/>
          <a:p>
            <a:fld id="{A7DDB576-49B3-42E2-89EA-6E35EA8EF806}" type="slidenum">
              <a:rPr lang="en-US" smtClean="0"/>
              <a:pPr/>
              <a:t>50</a:t>
            </a:fld>
            <a:endParaRPr lang="en-US"/>
          </a:p>
        </p:txBody>
      </p:sp>
    </p:spTree>
    <p:extLst>
      <p:ext uri="{BB962C8B-B14F-4D97-AF65-F5344CB8AC3E}">
        <p14:creationId xmlns:p14="http://schemas.microsoft.com/office/powerpoint/2010/main" val="2866042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Autofit/>
          </a:bodyPr>
          <a:lstStyle/>
          <a:p>
            <a:r>
              <a:rPr lang="en-US" sz="3400"/>
              <a:t>Reminder: Required Language for Government Support Clauses on Patented Intellectual Property</a:t>
            </a:r>
          </a:p>
        </p:txBody>
      </p:sp>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a:xfrm>
            <a:off x="838200" y="1806575"/>
            <a:ext cx="10515600" cy="4351338"/>
          </a:xfrm>
        </p:spPr>
        <p:txBody>
          <a:bodyPr vert="horz" lIns="91440" tIns="45720" rIns="91440" bIns="45720" rtlCol="0" anchor="t">
            <a:normAutofit/>
          </a:bodyPr>
          <a:lstStyle/>
          <a:p>
            <a:pPr algn="l" rtl="0" fontAlgn="base">
              <a:buClrTx/>
              <a:buFont typeface="Arial" panose="020B0604020202020204" pitchFamily="34" charset="0"/>
              <a:buChar char="•"/>
            </a:pPr>
            <a:r>
              <a:rPr lang="en-US" sz="2000">
                <a:solidFill>
                  <a:srgbClr val="000000"/>
                </a:solidFill>
              </a:rPr>
              <a:t>Per the Bayh-Dole Act, The Government Support Clause is a statement acknowledging federal support of a subject invention that MUST be included in the specification of a U.S. patent application or a U.S. issued patent (35 USC 202(c)(6))</a:t>
            </a:r>
          </a:p>
          <a:p>
            <a:pPr lvl="1" fontAlgn="base">
              <a:buClrTx/>
            </a:pPr>
            <a:r>
              <a:rPr lang="en-US">
                <a:solidFill>
                  <a:srgbClr val="000000"/>
                </a:solidFill>
              </a:rPr>
              <a:t>See: </a:t>
            </a:r>
            <a:r>
              <a:rPr lang="en-US">
                <a:solidFill>
                  <a:srgbClr val="000000"/>
                </a:solidFill>
                <a:hlinkClick r:id="rId3"/>
              </a:rPr>
              <a:t>NIH Grants Policy Statement, Section 8.2.4 “Inventions and Patents”</a:t>
            </a:r>
            <a:r>
              <a:rPr lang="en-US">
                <a:solidFill>
                  <a:srgbClr val="000000"/>
                </a:solidFill>
              </a:rPr>
              <a:t>  </a:t>
            </a:r>
          </a:p>
          <a:p>
            <a:pPr algn="l" rtl="0" fontAlgn="base">
              <a:buClrTx/>
              <a:buFont typeface="Arial" panose="020B0604020202020204" pitchFamily="34" charset="0"/>
              <a:buChar char="•"/>
            </a:pPr>
            <a:endParaRPr lang="en-US" sz="2000">
              <a:solidFill>
                <a:srgbClr val="000000"/>
              </a:solidFill>
            </a:endParaRPr>
          </a:p>
          <a:p>
            <a:pPr algn="l" rtl="0" fontAlgn="base">
              <a:buClrTx/>
              <a:buFont typeface="Arial" panose="020B0604020202020204" pitchFamily="34" charset="0"/>
              <a:buChar char="•"/>
            </a:pPr>
            <a:r>
              <a:rPr lang="en-US" sz="2000">
                <a:solidFill>
                  <a:srgbClr val="000000"/>
                </a:solidFill>
              </a:rPr>
              <a:t>As a reminder, the Government Support Clauses must specifically identify “the National Institutes of Health” as the funding agency</a:t>
            </a:r>
          </a:p>
          <a:p>
            <a:pPr algn="l" rtl="0" fontAlgn="base">
              <a:buClrTx/>
              <a:buFont typeface="Arial" panose="020B0604020202020204" pitchFamily="34" charset="0"/>
              <a:buChar char="•"/>
            </a:pPr>
            <a:endParaRPr lang="en-US" sz="2000">
              <a:solidFill>
                <a:srgbClr val="000000"/>
              </a:solidFill>
              <a:latin typeface="Open Sans"/>
              <a:ea typeface="Open Sans"/>
              <a:cs typeface="Open Sans"/>
            </a:endParaRPr>
          </a:p>
          <a:p>
            <a:pPr algn="l" rtl="0" fontAlgn="base">
              <a:buClrTx/>
              <a:buFont typeface="Arial" panose="020B0604020202020204" pitchFamily="34" charset="0"/>
              <a:buChar char="•"/>
            </a:pPr>
            <a:r>
              <a:rPr lang="en-US" sz="2000">
                <a:solidFill>
                  <a:srgbClr val="000000"/>
                </a:solidFill>
                <a:latin typeface="Open Sans"/>
                <a:ea typeface="Open Sans"/>
                <a:cs typeface="Open Sans"/>
              </a:rPr>
              <a:t>Sample: </a:t>
            </a:r>
            <a:r>
              <a:rPr lang="en-US" sz="2000" i="1">
                <a:solidFill>
                  <a:srgbClr val="000000"/>
                </a:solidFill>
                <a:latin typeface="Open Sans"/>
                <a:ea typeface="Open Sans"/>
                <a:cs typeface="Open Sans"/>
              </a:rPr>
              <a:t>This invention was made with government support under (grant number, including the two-letter institute code and six-digit serial number, e.g., CA012345) awarded by the National Institutes of Health. The government has certain rights in the invention.</a:t>
            </a:r>
            <a:endParaRPr lang="en-US" sz="2000">
              <a:solidFill>
                <a:srgbClr val="000000"/>
              </a:solidFill>
              <a:latin typeface="Open Sans"/>
              <a:ea typeface="Open Sans"/>
              <a:cs typeface="Open Sans"/>
            </a:endParaRPr>
          </a:p>
          <a:p>
            <a:pPr algn="l" rtl="0" fontAlgn="base">
              <a:buFont typeface="Arial" panose="020B0604020202020204" pitchFamily="34" charset="0"/>
              <a:buChar char="•"/>
            </a:pPr>
            <a:endParaRPr lang="en-US" sz="2600" b="0" i="0">
              <a:solidFill>
                <a:srgbClr val="000000"/>
              </a:solidFill>
              <a:effectLst/>
              <a:latin typeface="+mn-lt"/>
            </a:endParaRPr>
          </a:p>
        </p:txBody>
      </p:sp>
      <p:sp>
        <p:nvSpPr>
          <p:cNvPr id="2" name="TextBox 1" descr="Learn more: NOT-OD-20-086&#10;FAQs: grants.nih.gov/faqs#/covid-19.htm&#10;">
            <a:extLst>
              <a:ext uri="{FF2B5EF4-FFF2-40B4-BE49-F238E27FC236}">
                <a16:creationId xmlns:a16="http://schemas.microsoft.com/office/drawing/2014/main" id="{258DAB29-2919-931C-4FB9-7EB9689A8B07}"/>
              </a:ext>
            </a:extLst>
          </p:cNvPr>
          <p:cNvSpPr txBox="1"/>
          <p:nvPr/>
        </p:nvSpPr>
        <p:spPr>
          <a:xfrm>
            <a:off x="5914301" y="5981779"/>
            <a:ext cx="4975829" cy="681038"/>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Open Sans"/>
              </a:rPr>
              <a:t>Learn more: </a:t>
            </a:r>
            <a:r>
              <a:rPr lang="en-US" sz="1600" dirty="0">
                <a:solidFill>
                  <a:prstClr val="black"/>
                </a:solidFill>
                <a:latin typeface="Open Sans"/>
                <a:hlinkClick r:id="rId3"/>
              </a:rPr>
              <a:t>Section 8.2.4 of the GPS</a:t>
            </a:r>
            <a:endParaRPr kumimoji="0" lang="en-US" sz="1400" b="0" i="0" strike="noStrike" kern="1200" cap="none" spc="0" normalizeH="0" baseline="0" noProof="0" dirty="0">
              <a:ln>
                <a:noFill/>
              </a:ln>
              <a:solidFill>
                <a:prstClr val="black"/>
              </a:solidFill>
              <a:effectLst/>
              <a:uLnTx/>
              <a:uFillTx/>
              <a:latin typeface="+mn-ea"/>
            </a:endParaRPr>
          </a:p>
        </p:txBody>
      </p:sp>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51</a:t>
            </a:fld>
            <a:endParaRPr lang="en-US"/>
          </a:p>
        </p:txBody>
      </p:sp>
    </p:spTree>
    <p:extLst>
      <p:ext uri="{BB962C8B-B14F-4D97-AF65-F5344CB8AC3E}">
        <p14:creationId xmlns:p14="http://schemas.microsoft.com/office/powerpoint/2010/main" val="597221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0812F-9A35-43E8-BA64-B3AF8D970F0E}"/>
              </a:ext>
            </a:extLst>
          </p:cNvPr>
          <p:cNvSpPr>
            <a:spLocks noGrp="1"/>
          </p:cNvSpPr>
          <p:nvPr>
            <p:ph type="title"/>
          </p:nvPr>
        </p:nvSpPr>
        <p:spPr>
          <a:xfrm>
            <a:off x="838200" y="136525"/>
            <a:ext cx="10515600" cy="1325563"/>
          </a:xfrm>
        </p:spPr>
        <p:txBody>
          <a:bodyPr>
            <a:normAutofit/>
          </a:bodyPr>
          <a:lstStyle/>
          <a:p>
            <a:r>
              <a:rPr lang="en-US" sz="3600" dirty="0">
                <a:solidFill>
                  <a:srgbClr val="015396"/>
                </a:solidFill>
              </a:rPr>
              <a:t>Reminder: </a:t>
            </a:r>
            <a:r>
              <a:rPr lang="en-US" sz="3600" cap="none" dirty="0">
                <a:solidFill>
                  <a:srgbClr val="015396"/>
                </a:solidFill>
              </a:rPr>
              <a:t>Grant Closeout </a:t>
            </a:r>
            <a:r>
              <a:rPr lang="en-US" sz="3600" dirty="0">
                <a:solidFill>
                  <a:srgbClr val="015396"/>
                </a:solidFill>
              </a:rPr>
              <a:t>Requirements</a:t>
            </a:r>
          </a:p>
        </p:txBody>
      </p:sp>
      <p:sp>
        <p:nvSpPr>
          <p:cNvPr id="3" name="Content Placeholder 2">
            <a:extLst>
              <a:ext uri="{FF2B5EF4-FFF2-40B4-BE49-F238E27FC236}">
                <a16:creationId xmlns:a16="http://schemas.microsoft.com/office/drawing/2014/main" id="{2BE81C45-F41E-4BB7-9DEE-317379CB8B86}"/>
              </a:ext>
            </a:extLst>
          </p:cNvPr>
          <p:cNvSpPr>
            <a:spLocks noGrp="1"/>
          </p:cNvSpPr>
          <p:nvPr>
            <p:ph idx="1"/>
          </p:nvPr>
        </p:nvSpPr>
        <p:spPr>
          <a:xfrm>
            <a:off x="883920" y="1242135"/>
            <a:ext cx="10515600" cy="4953877"/>
          </a:xfrm>
        </p:spPr>
        <p:txBody>
          <a:bodyPr>
            <a:normAutofit/>
          </a:bodyPr>
          <a:lstStyle/>
          <a:p>
            <a:pPr>
              <a:buClrTx/>
            </a:pPr>
            <a:r>
              <a:rPr lang="en-US" b="0" i="1">
                <a:solidFill>
                  <a:srgbClr val="3B3B3B"/>
                </a:solidFill>
                <a:effectLst/>
                <a:latin typeface="Open Sans "/>
                <a:ea typeface="Open Sans"/>
                <a:cs typeface="Open Sans"/>
              </a:rPr>
              <a:t>Closeout</a:t>
            </a:r>
            <a:r>
              <a:rPr lang="en-US" b="1" i="1">
                <a:solidFill>
                  <a:srgbClr val="3B3B3B"/>
                </a:solidFill>
                <a:effectLst/>
                <a:latin typeface="Open Sans "/>
                <a:ea typeface="Open Sans"/>
                <a:cs typeface="Open Sans"/>
              </a:rPr>
              <a:t> </a:t>
            </a:r>
            <a:r>
              <a:rPr lang="en-US" b="0" i="1">
                <a:solidFill>
                  <a:srgbClr val="3B3B3B"/>
                </a:solidFill>
                <a:effectLst/>
                <a:latin typeface="Open Sans "/>
                <a:ea typeface="Open Sans"/>
                <a:cs typeface="Open Sans"/>
              </a:rPr>
              <a:t>of an award</a:t>
            </a:r>
            <a:r>
              <a:rPr lang="en-US" b="1" i="1">
                <a:solidFill>
                  <a:srgbClr val="3B3B3B"/>
                </a:solidFill>
                <a:effectLst/>
                <a:latin typeface="Open Sans "/>
                <a:ea typeface="Open Sans"/>
                <a:cs typeface="Open Sans"/>
              </a:rPr>
              <a:t> </a:t>
            </a:r>
            <a:r>
              <a:rPr lang="en-US" b="0" i="1">
                <a:solidFill>
                  <a:srgbClr val="3B3B3B"/>
                </a:solidFill>
                <a:effectLst/>
                <a:latin typeface="Open Sans "/>
                <a:ea typeface="Open Sans"/>
                <a:cs typeface="Open Sans"/>
              </a:rPr>
              <a:t>is</a:t>
            </a:r>
            <a:r>
              <a:rPr lang="en-US" b="1" i="1">
                <a:solidFill>
                  <a:srgbClr val="3B3B3B"/>
                </a:solidFill>
                <a:effectLst/>
                <a:latin typeface="Open Sans "/>
                <a:ea typeface="Open Sans"/>
                <a:cs typeface="Open Sans"/>
              </a:rPr>
              <a:t> </a:t>
            </a:r>
            <a:r>
              <a:rPr lang="en-US" b="0" i="1">
                <a:solidFill>
                  <a:srgbClr val="3B3B3B"/>
                </a:solidFill>
                <a:effectLst/>
                <a:latin typeface="Open Sans "/>
                <a:ea typeface="Open Sans"/>
                <a:cs typeface="Open Sans"/>
              </a:rPr>
              <a:t>the process by which NIH determines that all applicable administrative actions and all required work of an award have been completed by the recipient and NIH.  </a:t>
            </a:r>
          </a:p>
          <a:p>
            <a:pPr>
              <a:buClrTx/>
            </a:pPr>
            <a:endParaRPr lang="en-US" sz="1100" i="1">
              <a:latin typeface="Open Sans "/>
            </a:endParaRPr>
          </a:p>
          <a:p>
            <a:pPr>
              <a:buClrTx/>
            </a:pPr>
            <a:r>
              <a:rPr lang="en-US">
                <a:latin typeface="Open Sans "/>
                <a:ea typeface="Open Sans"/>
                <a:cs typeface="Open Sans"/>
              </a:rPr>
              <a:t>NIH continues to require and enforce longstanding closeout requirements </a:t>
            </a:r>
            <a:r>
              <a:rPr lang="en-US" b="1" u="sng">
                <a:latin typeface="Open Sans "/>
                <a:ea typeface="Open Sans"/>
                <a:cs typeface="Open Sans"/>
              </a:rPr>
              <a:t>due within 120 days</a:t>
            </a:r>
            <a:r>
              <a:rPr lang="en-US" b="1">
                <a:latin typeface="Open Sans "/>
                <a:ea typeface="Open Sans"/>
                <a:cs typeface="Open Sans"/>
              </a:rPr>
              <a:t> </a:t>
            </a:r>
            <a:r>
              <a:rPr lang="en-US">
                <a:latin typeface="Open Sans "/>
                <a:ea typeface="Open Sans"/>
                <a:cs typeface="Open Sans"/>
              </a:rPr>
              <a:t>of the project period end date:</a:t>
            </a:r>
          </a:p>
          <a:p>
            <a:pPr lvl="1">
              <a:buClrTx/>
            </a:pPr>
            <a:r>
              <a:rPr lang="en-US" b="1">
                <a:latin typeface="Open Sans "/>
                <a:ea typeface="Open Sans"/>
                <a:cs typeface="Open Sans"/>
              </a:rPr>
              <a:t>Final Research Performance Progress Report (RPPR)</a:t>
            </a:r>
          </a:p>
          <a:p>
            <a:pPr lvl="1">
              <a:buClrTx/>
            </a:pPr>
            <a:r>
              <a:rPr lang="en-US" b="1">
                <a:latin typeface="Open Sans "/>
                <a:ea typeface="Open Sans"/>
                <a:cs typeface="Open Sans"/>
              </a:rPr>
              <a:t>Final Federal Financial Report (FFR) (SF 425)</a:t>
            </a:r>
          </a:p>
          <a:p>
            <a:pPr lvl="1">
              <a:buClrTx/>
            </a:pPr>
            <a:r>
              <a:rPr lang="en-US" b="1">
                <a:latin typeface="Open Sans "/>
                <a:ea typeface="Open Sans"/>
                <a:cs typeface="Open Sans"/>
              </a:rPr>
              <a:t>Final Invention Statement and Certification (HHS 568)</a:t>
            </a:r>
          </a:p>
          <a:p>
            <a:pPr>
              <a:buClrTx/>
            </a:pPr>
            <a:r>
              <a:rPr lang="en-US">
                <a:latin typeface="Open Sans "/>
                <a:ea typeface="Open Sans"/>
                <a:cs typeface="Open Sans"/>
              </a:rPr>
              <a:t>NIH will initiate unilateral closeout (including potential enforcement actions) if recipients fail to submit final reports on time. </a:t>
            </a:r>
            <a:endParaRPr lang="en-US">
              <a:latin typeface="Open Sans "/>
            </a:endParaRPr>
          </a:p>
          <a:p>
            <a:endParaRPr lang="en-US"/>
          </a:p>
        </p:txBody>
      </p:sp>
      <p:sp>
        <p:nvSpPr>
          <p:cNvPr id="6" name="TextBox 5" descr="Learn more: NOT-OD-20-086&#10;FAQs: grants.nih.gov/faqs#/covid-19.htm&#10;">
            <a:extLst>
              <a:ext uri="{FF2B5EF4-FFF2-40B4-BE49-F238E27FC236}">
                <a16:creationId xmlns:a16="http://schemas.microsoft.com/office/drawing/2014/main" id="{89DD1881-866D-2B7B-AA8F-88D43F7D6F44}"/>
              </a:ext>
            </a:extLst>
          </p:cNvPr>
          <p:cNvSpPr txBox="1"/>
          <p:nvPr/>
        </p:nvSpPr>
        <p:spPr>
          <a:xfrm>
            <a:off x="5272027" y="6040437"/>
            <a:ext cx="5610847"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600" b="0" i="0" u="none" kern="1200" cap="none" spc="0" normalizeH="0" baseline="0" noProof="0" dirty="0">
                <a:ln>
                  <a:noFill/>
                </a:ln>
                <a:effectLst/>
                <a:uLnTx/>
                <a:uFillTx/>
                <a:latin typeface="Open Sans"/>
                <a:ea typeface="+mn-ea"/>
                <a:cs typeface="+mn-cs"/>
              </a:rPr>
              <a:t>Learn more:</a:t>
            </a:r>
            <a:r>
              <a:rPr lang="en-US" sz="1600" dirty="0">
                <a:latin typeface="Open Sans"/>
              </a:rPr>
              <a:t> </a:t>
            </a:r>
            <a:r>
              <a:rPr lang="en-US" sz="1600" dirty="0">
                <a:hlinkClick r:id="rId3"/>
              </a:rPr>
              <a:t>NIH Closeout</a:t>
            </a:r>
            <a:r>
              <a:rPr lang="en-US" sz="1600" dirty="0"/>
              <a:t> and </a:t>
            </a:r>
            <a:r>
              <a:rPr lang="en-US" sz="1600" dirty="0">
                <a:hlinkClick r:id="rId4"/>
              </a:rPr>
              <a:t>NIH GPS 8.6 Closeout</a:t>
            </a:r>
            <a:endParaRPr lang="en-US" sz="1600" b="0" i="0" u="sng" kern="1200" cap="none" spc="0" normalizeH="0" baseline="0" noProof="0" dirty="0">
              <a:ln>
                <a:noFill/>
              </a:ln>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2818FCBF-9784-4680-A517-256A1A8DE715}"/>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52</a:t>
            </a:fld>
            <a:endParaRPr lang="en-US"/>
          </a:p>
        </p:txBody>
      </p:sp>
    </p:spTree>
    <p:extLst>
      <p:ext uri="{BB962C8B-B14F-4D97-AF65-F5344CB8AC3E}">
        <p14:creationId xmlns:p14="http://schemas.microsoft.com/office/powerpoint/2010/main" val="2024474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389EA-A787-7CF9-4F02-8700FB1E7E4A}"/>
              </a:ext>
            </a:extLst>
          </p:cNvPr>
          <p:cNvSpPr>
            <a:spLocks noGrp="1"/>
          </p:cNvSpPr>
          <p:nvPr>
            <p:ph type="title"/>
          </p:nvPr>
        </p:nvSpPr>
        <p:spPr/>
        <p:txBody>
          <a:bodyPr>
            <a:normAutofit/>
          </a:bodyPr>
          <a:lstStyle/>
          <a:p>
            <a:r>
              <a:rPr lang="en-US" sz="3600"/>
              <a:t>Reminder Notifications for Final Federal Financial Reports (</a:t>
            </a:r>
            <a:r>
              <a:rPr lang="en-US" sz="3600" err="1"/>
              <a:t>FFRs</a:t>
            </a:r>
            <a:r>
              <a:rPr lang="en-US" sz="3600"/>
              <a:t>) in Rejected Status</a:t>
            </a:r>
            <a:endParaRPr lang="en-US" sz="3600">
              <a:solidFill>
                <a:srgbClr val="015396"/>
              </a:solidFill>
            </a:endParaRPr>
          </a:p>
        </p:txBody>
      </p:sp>
      <p:sp>
        <p:nvSpPr>
          <p:cNvPr id="3" name="Content Placeholder 2">
            <a:extLst>
              <a:ext uri="{FF2B5EF4-FFF2-40B4-BE49-F238E27FC236}">
                <a16:creationId xmlns:a16="http://schemas.microsoft.com/office/drawing/2014/main" id="{4DFC85C5-E264-A295-7D8A-8A6C6C6FFA75}"/>
              </a:ext>
            </a:extLst>
          </p:cNvPr>
          <p:cNvSpPr>
            <a:spLocks noGrp="1"/>
          </p:cNvSpPr>
          <p:nvPr>
            <p:ph idx="1"/>
          </p:nvPr>
        </p:nvSpPr>
        <p:spPr>
          <a:xfrm>
            <a:off x="838200" y="1919538"/>
            <a:ext cx="10782782" cy="4486275"/>
          </a:xfrm>
        </p:spPr>
        <p:txBody>
          <a:bodyPr vert="horz" lIns="91440" tIns="45720" rIns="91440" bIns="45720" rtlCol="0" anchor="t">
            <a:normAutofit/>
          </a:bodyPr>
          <a:lstStyle/>
          <a:p>
            <a:pPr>
              <a:buClrTx/>
            </a:pPr>
            <a:r>
              <a:rPr lang="en-US">
                <a:latin typeface="+mn-lt"/>
                <a:ea typeface="Open Sans Light"/>
                <a:cs typeface="Open Sans Light"/>
              </a:rPr>
              <a:t>Beginning November 2023, NIH sends reminder email notifications to recipients with Final FFRs in rejected status. </a:t>
            </a:r>
          </a:p>
          <a:p>
            <a:pPr>
              <a:buClrTx/>
            </a:pPr>
            <a:r>
              <a:rPr lang="en-US">
                <a:latin typeface="+mn-lt"/>
                <a:ea typeface="Open Sans Light"/>
                <a:cs typeface="Open Sans Light"/>
              </a:rPr>
              <a:t>Reminder: Revised Final FFRs must be resubmitted in a timely manner in accordance with NIH </a:t>
            </a:r>
            <a:r>
              <a:rPr lang="en-US" u="sng">
                <a:solidFill>
                  <a:srgbClr val="0000FF"/>
                </a:solidFill>
                <a:effectLst/>
                <a:latin typeface="+mn-lt"/>
                <a:ea typeface="Helvetica" panose="020B0604020202020204" pitchFamily="34" charset="0"/>
                <a:cs typeface="Times New Roman" panose="02020603050405020304" pitchFamily="18" charset="0"/>
                <a:hlinkClick r:id="rId3"/>
              </a:rPr>
              <a:t>GPS 8.6</a:t>
            </a:r>
            <a:r>
              <a:rPr lang="en-US">
                <a:solidFill>
                  <a:srgbClr val="000000"/>
                </a:solidFill>
                <a:effectLst/>
                <a:latin typeface="+mn-lt"/>
                <a:ea typeface="Helvetica" panose="020B0604020202020204" pitchFamily="34" charset="0"/>
              </a:rPr>
              <a:t> and </a:t>
            </a:r>
            <a:r>
              <a:rPr lang="en-US" u="sng">
                <a:solidFill>
                  <a:srgbClr val="0000FF"/>
                </a:solidFill>
                <a:effectLst/>
                <a:latin typeface="+mn-lt"/>
                <a:ea typeface="Helvetica" panose="020B0604020202020204" pitchFamily="34" charset="0"/>
                <a:cs typeface="Times New Roman" panose="02020603050405020304" pitchFamily="18" charset="0"/>
                <a:hlinkClick r:id="rId4"/>
              </a:rPr>
              <a:t>8.6.1</a:t>
            </a:r>
            <a:r>
              <a:rPr lang="en-US">
                <a:latin typeface="+mn-lt"/>
                <a:ea typeface="Open Sans Light"/>
                <a:cs typeface="Open Sans Light"/>
              </a:rPr>
              <a:t> to ensure all administrative and financial closeout requirements are conducted within the required time frames. (See </a:t>
            </a:r>
            <a:r>
              <a:rPr lang="en-US">
                <a:latin typeface="+mn-lt"/>
                <a:ea typeface="Open Sans Light"/>
                <a:cs typeface="Open Sans Light"/>
                <a:hlinkClick r:id="rId5"/>
              </a:rPr>
              <a:t>2 CFR Part 200.344 </a:t>
            </a:r>
            <a:r>
              <a:rPr lang="en-US">
                <a:latin typeface="+mn-lt"/>
                <a:ea typeface="Open Sans Light"/>
                <a:cs typeface="Open Sans Light"/>
              </a:rPr>
              <a:t>and NIH GPS </a:t>
            </a:r>
            <a:r>
              <a:rPr lang="en-US">
                <a:latin typeface="+mn-lt"/>
                <a:ea typeface="Open Sans Light"/>
                <a:cs typeface="Open Sans Light"/>
                <a:hlinkClick r:id="rId3"/>
              </a:rPr>
              <a:t>8.6</a:t>
            </a:r>
            <a:r>
              <a:rPr lang="en-US">
                <a:latin typeface="+mn-lt"/>
                <a:ea typeface="Open Sans Light"/>
                <a:cs typeface="Open Sans Light"/>
              </a:rPr>
              <a:t>). </a:t>
            </a:r>
          </a:p>
          <a:p>
            <a:pPr>
              <a:buClrTx/>
            </a:pPr>
            <a:r>
              <a:rPr lang="en-US">
                <a:latin typeface="+mn-lt"/>
                <a:ea typeface="Open Sans Light"/>
                <a:cs typeface="Open Sans Light"/>
              </a:rPr>
              <a:t>Please direct all inquiries to OPERA </a:t>
            </a:r>
            <a:r>
              <a:rPr lang="en-US">
                <a:solidFill>
                  <a:srgbClr val="000000"/>
                </a:solidFill>
                <a:effectLst/>
                <a:latin typeface="+mn-lt"/>
                <a:ea typeface="Helvetica" panose="020B0604020202020204" pitchFamily="34" charset="0"/>
                <a:cs typeface="Times New Roman" panose="02020603050405020304" pitchFamily="18" charset="0"/>
              </a:rPr>
              <a:t>FFR Reconciliation and Financial Closeout Support Center (</a:t>
            </a:r>
            <a:r>
              <a:rPr lang="en-US" u="sng">
                <a:solidFill>
                  <a:srgbClr val="0000FF"/>
                </a:solidFill>
                <a:effectLst/>
                <a:latin typeface="+mn-lt"/>
                <a:ea typeface="Helvetica" panose="020B0604020202020204" pitchFamily="34" charset="0"/>
                <a:cs typeface="Times New Roman" panose="02020603050405020304" pitchFamily="18" charset="0"/>
                <a:hlinkClick r:id="rId6"/>
              </a:rPr>
              <a:t>ODOPERARejectedFFR@od.nih.gov</a:t>
            </a:r>
            <a:r>
              <a:rPr lang="en-US" u="sng">
                <a:solidFill>
                  <a:srgbClr val="0000FF"/>
                </a:solidFill>
                <a:effectLst/>
                <a:latin typeface="+mn-lt"/>
                <a:ea typeface="Helvetica" panose="020B0604020202020204" pitchFamily="34" charset="0"/>
                <a:cs typeface="Times New Roman" panose="02020603050405020304" pitchFamily="18" charset="0"/>
              </a:rPr>
              <a:t>).</a:t>
            </a:r>
            <a:endParaRPr lang="en-US">
              <a:solidFill>
                <a:srgbClr val="000000"/>
              </a:solidFill>
              <a:effectLst/>
              <a:latin typeface="+mn-lt"/>
              <a:ea typeface="Times New Roman" panose="02020603050405020304" pitchFamily="18" charset="0"/>
              <a:cs typeface="Times New Roman" panose="02020603050405020304" pitchFamily="18" charset="0"/>
            </a:endParaRPr>
          </a:p>
          <a:p>
            <a:endParaRPr lang="en-US">
              <a:latin typeface="+mn-lt"/>
              <a:ea typeface="Open Sans Light"/>
              <a:cs typeface="Open Sans Light"/>
            </a:endParaRPr>
          </a:p>
        </p:txBody>
      </p:sp>
      <p:sp>
        <p:nvSpPr>
          <p:cNvPr id="5" name="TextBox 4" descr="Learn more: NOT-OD-20-086&#10;FAQs: grants.nih.gov/faqs#/covid-19.htm&#10;">
            <a:extLst>
              <a:ext uri="{FF2B5EF4-FFF2-40B4-BE49-F238E27FC236}">
                <a16:creationId xmlns:a16="http://schemas.microsoft.com/office/drawing/2014/main" id="{81663DF7-4E72-1DEB-A338-7254539A3798}"/>
              </a:ext>
            </a:extLst>
          </p:cNvPr>
          <p:cNvSpPr txBox="1"/>
          <p:nvPr/>
        </p:nvSpPr>
        <p:spPr>
          <a:xfrm>
            <a:off x="6979534" y="5972334"/>
            <a:ext cx="3875059" cy="749141"/>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a:ea typeface="+mn-ea"/>
                <a:cs typeface="+mn-cs"/>
              </a:rPr>
              <a:t>Learn more: </a:t>
            </a:r>
            <a:r>
              <a:rPr kumimoji="0" lang="en-US" sz="2000" b="0" i="0" u="none" strike="noStrike" kern="1200" cap="none" spc="0" normalizeH="0" baseline="0" noProof="0">
                <a:ln>
                  <a:noFill/>
                </a:ln>
                <a:solidFill>
                  <a:prstClr val="black"/>
                </a:solidFill>
                <a:effectLst/>
                <a:uLnTx/>
                <a:uFillTx/>
                <a:latin typeface="Open Sans"/>
                <a:ea typeface="+mn-ea"/>
                <a:cs typeface="+mn-cs"/>
                <a:hlinkClick r:id="rId7"/>
              </a:rPr>
              <a:t>NOT-OD-24-017</a:t>
            </a:r>
            <a:endParaRPr kumimoji="0" lang="en-US" sz="1800" b="0" i="0" u="sng" strike="noStrike" kern="1200" cap="none" spc="0" normalizeH="0" baseline="0" noProof="0">
              <a:ln>
                <a:noFill/>
              </a:ln>
              <a:solidFill>
                <a:prstClr val="black"/>
              </a:solidFill>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1B6911AE-FFE5-AD27-E027-0BFF51A51230}"/>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97253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A502F-037C-4FB4-70F2-2A7080CF19E2}"/>
              </a:ext>
            </a:extLst>
          </p:cNvPr>
          <p:cNvSpPr>
            <a:spLocks noGrp="1"/>
          </p:cNvSpPr>
          <p:nvPr>
            <p:ph type="title"/>
          </p:nvPr>
        </p:nvSpPr>
        <p:spPr>
          <a:xfrm>
            <a:off x="547520" y="62145"/>
            <a:ext cx="10806280" cy="1074198"/>
          </a:xfrm>
        </p:spPr>
        <p:txBody>
          <a:bodyPr>
            <a:normAutofit/>
          </a:bodyPr>
          <a:lstStyle/>
          <a:p>
            <a:r>
              <a:rPr lang="en-US" sz="3600">
                <a:solidFill>
                  <a:srgbClr val="015396"/>
                </a:solidFill>
              </a:rPr>
              <a:t>Resources</a:t>
            </a:r>
          </a:p>
        </p:txBody>
      </p:sp>
      <p:graphicFrame>
        <p:nvGraphicFramePr>
          <p:cNvPr id="4" name="Table 4">
            <a:extLst>
              <a:ext uri="{FF2B5EF4-FFF2-40B4-BE49-F238E27FC236}">
                <a16:creationId xmlns:a16="http://schemas.microsoft.com/office/drawing/2014/main" id="{2A870518-55AA-4AFD-9900-3FCAEE23E53D}"/>
              </a:ext>
            </a:extLst>
          </p:cNvPr>
          <p:cNvGraphicFramePr>
            <a:graphicFrameLocks noGrp="1"/>
          </p:cNvGraphicFramePr>
          <p:nvPr>
            <p:ph idx="1"/>
            <p:extLst>
              <p:ext uri="{D42A27DB-BD31-4B8C-83A1-F6EECF244321}">
                <p14:modId xmlns:p14="http://schemas.microsoft.com/office/powerpoint/2010/main" val="754945400"/>
              </p:ext>
            </p:extLst>
          </p:nvPr>
        </p:nvGraphicFramePr>
        <p:xfrm>
          <a:off x="547520" y="983128"/>
          <a:ext cx="11096959" cy="5812727"/>
        </p:xfrm>
        <a:graphic>
          <a:graphicData uri="http://schemas.openxmlformats.org/drawingml/2006/table">
            <a:tbl>
              <a:tblPr firstRow="1" bandRow="1">
                <a:tableStyleId>{5C22544A-7EE6-4342-B048-85BDC9FD1C3A}</a:tableStyleId>
              </a:tblPr>
              <a:tblGrid>
                <a:gridCol w="2017749">
                  <a:extLst>
                    <a:ext uri="{9D8B030D-6E8A-4147-A177-3AD203B41FA5}">
                      <a16:colId xmlns:a16="http://schemas.microsoft.com/office/drawing/2014/main" val="4179298082"/>
                    </a:ext>
                  </a:extLst>
                </a:gridCol>
                <a:gridCol w="9079210">
                  <a:extLst>
                    <a:ext uri="{9D8B030D-6E8A-4147-A177-3AD203B41FA5}">
                      <a16:colId xmlns:a16="http://schemas.microsoft.com/office/drawing/2014/main" val="2470827111"/>
                    </a:ext>
                  </a:extLst>
                </a:gridCol>
              </a:tblGrid>
              <a:tr h="362281">
                <a:tc>
                  <a:txBody>
                    <a:bodyPr/>
                    <a:lstStyle/>
                    <a:p>
                      <a:r>
                        <a:rPr lang="en-US" strike="noStrike" dirty="0"/>
                        <a:t>TOPIC</a:t>
                      </a:r>
                    </a:p>
                  </a:txBody>
                  <a:tcPr>
                    <a:solidFill>
                      <a:srgbClr val="015396"/>
                    </a:solidFill>
                  </a:tcPr>
                </a:tc>
                <a:tc>
                  <a:txBody>
                    <a:bodyPr/>
                    <a:lstStyle/>
                    <a:p>
                      <a:r>
                        <a:rPr lang="en-US" strike="noStrike" dirty="0"/>
                        <a:t>LINKS</a:t>
                      </a:r>
                    </a:p>
                  </a:txBody>
                  <a:tcPr>
                    <a:solidFill>
                      <a:srgbClr val="015396"/>
                    </a:solidFill>
                  </a:tcPr>
                </a:tc>
                <a:extLst>
                  <a:ext uri="{0D108BD9-81ED-4DB2-BD59-A6C34878D82A}">
                    <a16:rowId xmlns:a16="http://schemas.microsoft.com/office/drawing/2014/main" val="3677533020"/>
                  </a:ext>
                </a:extLst>
              </a:tr>
              <a:tr h="2167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trike="noStrike" dirty="0">
                          <a:latin typeface="Open Sans "/>
                        </a:rPr>
                        <a:t>Application Submission </a:t>
                      </a:r>
                    </a:p>
                    <a:p>
                      <a:endParaRPr lang="en-US" sz="1400" strike="noStrike" dirty="0">
                        <a:latin typeface="Open Sans "/>
                      </a:endParaRPr>
                    </a:p>
                  </a:txBody>
                  <a:tcPr>
                    <a:solidFill>
                      <a:srgbClr val="DEEBF7"/>
                    </a:solidFill>
                  </a:tcPr>
                </a:tc>
                <a:tc>
                  <a:txBody>
                    <a:bodyPr/>
                    <a:lstStyle/>
                    <a:p>
                      <a:pPr marL="742950" lvl="1" indent="-285750">
                        <a:spcBef>
                          <a:spcPts val="0"/>
                        </a:spcBef>
                        <a:buFont typeface="Arial" panose="020B0604020202020204" pitchFamily="34" charset="0"/>
                        <a:buChar char="•"/>
                        <a:defRPr/>
                      </a:pPr>
                      <a:r>
                        <a:rPr lang="en-US" sz="1400" strike="noStrike" dirty="0">
                          <a:latin typeface="Open Sans "/>
                        </a:rPr>
                        <a:t>Grant Application Basics: </a:t>
                      </a:r>
                      <a:r>
                        <a:rPr lang="en-US" sz="1400" strike="noStrike" dirty="0">
                          <a:solidFill>
                            <a:schemeClr val="accent3">
                              <a:lumMod val="25000"/>
                            </a:schemeClr>
                          </a:solidFill>
                          <a:latin typeface="Open Sans "/>
                          <a:hlinkClick r:id="rId3"/>
                        </a:rPr>
                        <a:t>https://grants.nih.gov/grants/grant_basics.htm</a:t>
                      </a:r>
                      <a:endParaRPr lang="en-US" sz="1400" strike="noStrike" dirty="0">
                        <a:solidFill>
                          <a:schemeClr val="accent3">
                            <a:lumMod val="25000"/>
                          </a:schemeClr>
                        </a:solidFill>
                        <a:latin typeface="Open Sans "/>
                      </a:endParaRPr>
                    </a:p>
                    <a:p>
                      <a:pPr marL="742950" lvl="1" indent="-285750">
                        <a:spcBef>
                          <a:spcPts val="0"/>
                        </a:spcBef>
                        <a:buFont typeface="Arial" panose="020B0604020202020204" pitchFamily="34" charset="0"/>
                        <a:buChar char="•"/>
                        <a:defRPr/>
                      </a:pPr>
                      <a:r>
                        <a:rPr lang="en-US" sz="1400" strike="noStrike" dirty="0">
                          <a:solidFill>
                            <a:schemeClr val="accent3">
                              <a:lumMod val="25000"/>
                            </a:schemeClr>
                          </a:solidFill>
                          <a:latin typeface="Open Sans "/>
                        </a:rPr>
                        <a:t>Find Grant Funding- NIH Guide for Grants and Contracts: </a:t>
                      </a:r>
                      <a:r>
                        <a:rPr lang="en-US" sz="1400" strike="noStrike" dirty="0">
                          <a:solidFill>
                            <a:schemeClr val="accent3">
                              <a:lumMod val="25000"/>
                            </a:schemeClr>
                          </a:solidFill>
                          <a:latin typeface="Open Sans "/>
                          <a:hlinkClick r:id="rId4"/>
                        </a:rPr>
                        <a:t>https://grants.nih.gov/funding/searchguide/index.html#/</a:t>
                      </a:r>
                      <a:r>
                        <a:rPr lang="en-US" sz="1400" strike="noStrike" dirty="0">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How to Apply - Application Guide: </a:t>
                      </a:r>
                      <a:r>
                        <a:rPr lang="en-US" sz="1400" b="0" strike="noStrike" dirty="0">
                          <a:solidFill>
                            <a:schemeClr val="accent3">
                              <a:lumMod val="25000"/>
                            </a:schemeClr>
                          </a:solidFill>
                          <a:latin typeface="Open Sans "/>
                          <a:hlinkClick r:id="rId5"/>
                        </a:rPr>
                        <a:t>http://grants.nih.gov/grants/how-to-apply-application-guide.htm</a:t>
                      </a:r>
                      <a:endParaRPr lang="en-US" sz="1400" strike="noStrike" dirty="0">
                        <a:solidFill>
                          <a:schemeClr val="accent3">
                            <a:lumMod val="25000"/>
                          </a:schemeClr>
                        </a:solidFill>
                        <a:latin typeface="Open Sans "/>
                      </a:endParaRPr>
                    </a:p>
                    <a:p>
                      <a:pPr marL="742950" lvl="1" indent="-285750">
                        <a:spcBef>
                          <a:spcPts val="0"/>
                        </a:spcBef>
                        <a:buFont typeface="Arial" panose="020B0604020202020204" pitchFamily="34" charset="0"/>
                        <a:buChar char="•"/>
                        <a:defRPr/>
                      </a:pPr>
                      <a:r>
                        <a:rPr lang="en-US" sz="1400" strike="noStrike" dirty="0">
                          <a:latin typeface="Open Sans "/>
                        </a:rPr>
                        <a:t>Annotated SF424 (R&amp;R) Application Forms: </a:t>
                      </a:r>
                      <a:r>
                        <a:rPr lang="en-US" sz="1400" b="0" strike="noStrike" dirty="0">
                          <a:latin typeface="Open Sans "/>
                          <a:hlinkClick r:id="rId6"/>
                        </a:rPr>
                        <a:t>https://grants.nih.gov/grants/how-to-apply-application-guide/resources/annotated-form-sets.htm</a:t>
                      </a:r>
                      <a:r>
                        <a:rPr lang="en-US" sz="1400" b="0" strike="noStrike" dirty="0">
                          <a:latin typeface="Open Sans "/>
                        </a:rPr>
                        <a:t> </a:t>
                      </a:r>
                    </a:p>
                    <a:p>
                      <a:pPr marL="742950" lvl="1" indent="-285750">
                        <a:spcBef>
                          <a:spcPts val="0"/>
                        </a:spcBef>
                        <a:buFont typeface="Arial" panose="020B0604020202020204" pitchFamily="34" charset="0"/>
                        <a:buChar char="•"/>
                        <a:defRPr/>
                      </a:pPr>
                      <a:r>
                        <a:rPr lang="en-US" sz="1400" strike="noStrike" dirty="0" err="1">
                          <a:latin typeface="Open Sans "/>
                        </a:rPr>
                        <a:t>eRA</a:t>
                      </a:r>
                      <a:r>
                        <a:rPr lang="en-US" sz="1400" strike="noStrike" dirty="0">
                          <a:latin typeface="Open Sans "/>
                        </a:rPr>
                        <a:t> Training: Video Tutorials: </a:t>
                      </a:r>
                      <a:r>
                        <a:rPr lang="en-US" sz="1400" strike="noStrike" dirty="0">
                          <a:latin typeface="Open Sans "/>
                          <a:hlinkClick r:id="rId7"/>
                        </a:rPr>
                        <a:t>https://www.era.nih.gov/era-training/era-videos.htm</a:t>
                      </a:r>
                      <a:r>
                        <a:rPr lang="en-US" sz="1400" strike="noStrike" dirty="0">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How we check for application completeness: </a:t>
                      </a:r>
                      <a:r>
                        <a:rPr lang="en-US" sz="1400" u="sng" strike="noStrike" dirty="0">
                          <a:latin typeface="Open Sans "/>
                          <a:hlinkClick r:id="rId8"/>
                        </a:rPr>
                        <a:t>https://grants.nih.gov/grants/how-to-apply-application-guide/submission-process/how-we-check-for-completeness.htm</a:t>
                      </a:r>
                      <a:r>
                        <a:rPr lang="en-US" sz="1400" strike="noStrike" dirty="0">
                          <a:latin typeface="Open Sans "/>
                        </a:rPr>
                        <a:t> </a:t>
                      </a:r>
                    </a:p>
                    <a:p>
                      <a:endParaRPr lang="en-US" sz="1400" strike="noStrike" dirty="0">
                        <a:latin typeface="Open Sans "/>
                      </a:endParaRPr>
                    </a:p>
                  </a:txBody>
                  <a:tcPr>
                    <a:solidFill>
                      <a:srgbClr val="DEEBF7"/>
                    </a:solidFill>
                  </a:tcPr>
                </a:tc>
                <a:extLst>
                  <a:ext uri="{0D108BD9-81ED-4DB2-BD59-A6C34878D82A}">
                    <a16:rowId xmlns:a16="http://schemas.microsoft.com/office/drawing/2014/main" val="2114039302"/>
                  </a:ext>
                </a:extLst>
              </a:tr>
              <a:tr h="665361">
                <a:tc>
                  <a:txBody>
                    <a:bodyPr/>
                    <a:lstStyle/>
                    <a:p>
                      <a:r>
                        <a:rPr lang="en-US" sz="1400" b="1" strike="noStrike">
                          <a:latin typeface="Open Sans "/>
                        </a:rPr>
                        <a:t>eRA</a:t>
                      </a:r>
                    </a:p>
                  </a:txBody>
                  <a:tcPr/>
                </a:tc>
                <a:tc>
                  <a:txBody>
                    <a:bodyPr/>
                    <a:lstStyle/>
                    <a:p>
                      <a:pPr marL="742950" lvl="1" indent="-285750">
                        <a:lnSpc>
                          <a:spcPct val="80000"/>
                        </a:lnSpc>
                        <a:buFont typeface="Arial" panose="020B0604020202020204" pitchFamily="34" charset="0"/>
                        <a:buChar char="•"/>
                        <a:defRPr/>
                      </a:pPr>
                      <a:r>
                        <a:rPr lang="en-US" sz="1400" b="0" strike="noStrike">
                          <a:latin typeface="Open Sans "/>
                        </a:rPr>
                        <a:t>eRA Commons: </a:t>
                      </a:r>
                      <a:r>
                        <a:rPr lang="en-US" sz="1400" b="0" strike="noStrike">
                          <a:solidFill>
                            <a:schemeClr val="accent3">
                              <a:lumMod val="25000"/>
                            </a:schemeClr>
                          </a:solidFill>
                          <a:latin typeface="Open Sans "/>
                          <a:hlinkClick r:id="rId9"/>
                        </a:rPr>
                        <a:t>https://www.era.nih.gov/</a:t>
                      </a:r>
                      <a:endParaRPr lang="en-US" sz="1400" strike="noStrike">
                        <a:solidFill>
                          <a:schemeClr val="accent3">
                            <a:lumMod val="25000"/>
                          </a:schemeClr>
                        </a:solidFill>
                        <a:latin typeface="Open Sans "/>
                      </a:endParaRPr>
                    </a:p>
                    <a:p>
                      <a:pPr marL="742950" lvl="1" indent="-285750">
                        <a:lnSpc>
                          <a:spcPct val="80000"/>
                        </a:lnSpc>
                        <a:buFont typeface="Arial" panose="020B0604020202020204" pitchFamily="34" charset="0"/>
                        <a:buChar char="•"/>
                        <a:defRPr/>
                      </a:pPr>
                      <a:r>
                        <a:rPr lang="en-US" sz="1400" b="0" strike="noStrike">
                          <a:latin typeface="Open Sans "/>
                        </a:rPr>
                        <a:t>eRA Commons Help &amp; Tutorials: </a:t>
                      </a:r>
                      <a:r>
                        <a:rPr lang="en-US" sz="1400" b="0" strike="noStrike">
                          <a:solidFill>
                            <a:schemeClr val="accent3">
                              <a:lumMod val="25000"/>
                            </a:schemeClr>
                          </a:solidFill>
                          <a:latin typeface="Open Sans "/>
                          <a:hlinkClick r:id="rId10"/>
                        </a:rPr>
                        <a:t>https://www.era.nih.gov/help-tutorials/era-commons/user-guide.htm</a:t>
                      </a:r>
                      <a:r>
                        <a:rPr lang="en-US" sz="1400" b="0" strike="noStrike">
                          <a:solidFill>
                            <a:schemeClr val="accent3">
                              <a:lumMod val="25000"/>
                            </a:schemeClr>
                          </a:solidFill>
                          <a:latin typeface="Open Sans "/>
                        </a:rPr>
                        <a:t> </a:t>
                      </a:r>
                    </a:p>
                    <a:p>
                      <a:pPr marL="742950" lvl="1" indent="-285750">
                        <a:lnSpc>
                          <a:spcPct val="80000"/>
                        </a:lnSpc>
                        <a:buFont typeface="Arial" panose="020B0604020202020204" pitchFamily="34" charset="0"/>
                        <a:buChar char="•"/>
                        <a:defRPr/>
                      </a:pPr>
                      <a:r>
                        <a:rPr lang="en-US" sz="1400" strike="noStrike">
                          <a:latin typeface="Open Sans "/>
                        </a:rPr>
                        <a:t>Self Help Resources and eRA Service Desk:</a:t>
                      </a:r>
                      <a:r>
                        <a:rPr lang="en-US" sz="1400" b="1" strike="noStrike">
                          <a:latin typeface="Open Sans "/>
                        </a:rPr>
                        <a:t> </a:t>
                      </a:r>
                      <a:r>
                        <a:rPr lang="en-US" sz="1400" strike="noStrike">
                          <a:solidFill>
                            <a:schemeClr val="accent3">
                              <a:lumMod val="25000"/>
                            </a:schemeClr>
                          </a:solidFill>
                          <a:latin typeface="Open Sans "/>
                          <a:hlinkClick r:id="rId11"/>
                        </a:rPr>
                        <a:t>https://www.era.nih.gov/need-help</a:t>
                      </a:r>
                      <a:endParaRPr lang="en-US" sz="1400" strike="noStrike">
                        <a:solidFill>
                          <a:schemeClr val="accent3">
                            <a:lumMod val="25000"/>
                          </a:schemeClr>
                        </a:solidFill>
                        <a:latin typeface="Open Sans "/>
                      </a:endParaRPr>
                    </a:p>
                    <a:p>
                      <a:endParaRPr lang="en-US" sz="1400" strike="noStrike">
                        <a:latin typeface="Open Sans "/>
                      </a:endParaRPr>
                    </a:p>
                  </a:txBody>
                  <a:tcPr/>
                </a:tc>
                <a:extLst>
                  <a:ext uri="{0D108BD9-81ED-4DB2-BD59-A6C34878D82A}">
                    <a16:rowId xmlns:a16="http://schemas.microsoft.com/office/drawing/2014/main" val="2909414184"/>
                  </a:ext>
                </a:extLst>
              </a:tr>
              <a:tr h="102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trike="noStrike">
                          <a:latin typeface="Open Sans "/>
                        </a:rPr>
                        <a:t>General</a:t>
                      </a:r>
                    </a:p>
                  </a:txBody>
                  <a:tcPr>
                    <a:solidFill>
                      <a:srgbClr val="DEEBF7"/>
                    </a:solidFill>
                  </a:tcPr>
                </a:tc>
                <a:tc>
                  <a:txBody>
                    <a:bodyPr/>
                    <a:lstStyle/>
                    <a:p>
                      <a:pPr marL="742950" lvl="1" indent="-285750">
                        <a:spcBef>
                          <a:spcPts val="0"/>
                        </a:spcBef>
                        <a:buFont typeface="Arial" panose="020B0604020202020204" pitchFamily="34" charset="0"/>
                        <a:buChar char="•"/>
                        <a:defRPr/>
                      </a:pPr>
                      <a:r>
                        <a:rPr lang="en-US" sz="1400" strike="noStrike">
                          <a:latin typeface="Open Sans "/>
                        </a:rPr>
                        <a:t>NIH Grants &amp; Funding web page: </a:t>
                      </a:r>
                      <a:r>
                        <a:rPr lang="en-US" sz="1400" strike="noStrike">
                          <a:latin typeface="Open Sans "/>
                          <a:hlinkClick r:id="rId12"/>
                        </a:rPr>
                        <a:t>https://grants.nih.gov/</a:t>
                      </a:r>
                      <a:r>
                        <a:rPr lang="en-US" sz="1400" strike="noStrike">
                          <a:latin typeface="Open Sans "/>
                        </a:rPr>
                        <a:t> </a:t>
                      </a:r>
                    </a:p>
                    <a:p>
                      <a:pPr marL="742950" lvl="1" indent="-285750">
                        <a:spcBef>
                          <a:spcPts val="0"/>
                        </a:spcBef>
                        <a:buFont typeface="Arial" panose="020B0604020202020204" pitchFamily="34" charset="0"/>
                        <a:buChar char="•"/>
                        <a:defRPr/>
                      </a:pPr>
                      <a:r>
                        <a:rPr lang="en-US" sz="1400" strike="noStrike">
                          <a:latin typeface="Open Sans "/>
                        </a:rPr>
                        <a:t>NIH Grants Policy Statement: </a:t>
                      </a:r>
                      <a:r>
                        <a:rPr lang="en-US" sz="1400" strike="noStrike">
                          <a:solidFill>
                            <a:schemeClr val="accent3">
                              <a:lumMod val="25000"/>
                            </a:schemeClr>
                          </a:solidFill>
                          <a:latin typeface="Open Sans "/>
                          <a:hlinkClick r:id="rId13"/>
                        </a:rPr>
                        <a:t>https://grants.nih.gov/policy/nihgps/index.htm</a:t>
                      </a:r>
                      <a:r>
                        <a:rPr lang="en-US" sz="1400" strike="noStrike">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a:latin typeface="Open Sans "/>
                        </a:rPr>
                        <a:t>NIH Extramural Nexus – newsletter for the extramural community: </a:t>
                      </a:r>
                      <a:r>
                        <a:rPr lang="en-US" sz="1400" strike="noStrike">
                          <a:solidFill>
                            <a:schemeClr val="accent3">
                              <a:lumMod val="25000"/>
                            </a:schemeClr>
                          </a:solidFill>
                          <a:latin typeface="Open Sans "/>
                          <a:hlinkClick r:id="rId14"/>
                        </a:rPr>
                        <a:t>https://nexus.od.nih.gov/all/</a:t>
                      </a:r>
                      <a:r>
                        <a:rPr lang="en-US" sz="1400" strike="noStrike">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a:latin typeface="Open Sans "/>
                        </a:rPr>
                        <a:t>NIH Frequently Asked Questions (FAQs): </a:t>
                      </a:r>
                      <a:r>
                        <a:rPr lang="en-US" sz="1400" strike="noStrike">
                          <a:solidFill>
                            <a:schemeClr val="accent1"/>
                          </a:solidFill>
                          <a:latin typeface="Open Sans "/>
                          <a:hlinkClick r:id="rId15"/>
                        </a:rPr>
                        <a:t>https://grants.nih.gov/faqs#/</a:t>
                      </a:r>
                      <a:endParaRPr lang="en-US" sz="1400" strike="noStrike">
                        <a:latin typeface="Open Sans "/>
                      </a:endParaRPr>
                    </a:p>
                    <a:p>
                      <a:pPr marL="742950" lvl="1" indent="-285750">
                        <a:spcBef>
                          <a:spcPts val="0"/>
                        </a:spcBef>
                        <a:buFont typeface="Arial" panose="020B0604020202020204" pitchFamily="34" charset="0"/>
                        <a:buChar char="•"/>
                        <a:defRPr/>
                      </a:pPr>
                      <a:r>
                        <a:rPr lang="en-US" sz="1400" b="0" strike="noStrike">
                          <a:latin typeface="Open Sans "/>
                        </a:rPr>
                        <a:t>Research Portfolio Online Reporting Tools (</a:t>
                      </a:r>
                      <a:r>
                        <a:rPr lang="en-US" sz="1400" b="0" strike="noStrike" err="1">
                          <a:latin typeface="Open Sans "/>
                        </a:rPr>
                        <a:t>RePORT</a:t>
                      </a:r>
                      <a:r>
                        <a:rPr lang="en-US" sz="1400" b="0" strike="noStrike">
                          <a:latin typeface="Open Sans "/>
                        </a:rPr>
                        <a:t>): </a:t>
                      </a:r>
                      <a:r>
                        <a:rPr lang="en-US" sz="1400" b="0" strike="noStrike">
                          <a:solidFill>
                            <a:schemeClr val="accent3">
                              <a:lumMod val="25000"/>
                            </a:schemeClr>
                          </a:solidFill>
                          <a:latin typeface="Open Sans "/>
                          <a:hlinkClick r:id="rId16"/>
                        </a:rPr>
                        <a:t>https://report.nih.gov/</a:t>
                      </a:r>
                      <a:r>
                        <a:rPr lang="en-US" sz="1400" b="0" strike="noStrike">
                          <a:solidFill>
                            <a:schemeClr val="accent3">
                              <a:lumMod val="25000"/>
                            </a:schemeClr>
                          </a:solidFill>
                          <a:latin typeface="Open Sans "/>
                        </a:rPr>
                        <a:t>  </a:t>
                      </a:r>
                    </a:p>
                    <a:p>
                      <a:pPr marL="742950" lvl="1" indent="-285750">
                        <a:lnSpc>
                          <a:spcPct val="80000"/>
                        </a:lnSpc>
                        <a:buFont typeface="Arial" panose="020B0604020202020204" pitchFamily="34" charset="0"/>
                        <a:buChar char="•"/>
                        <a:defRPr/>
                      </a:pPr>
                      <a:r>
                        <a:rPr lang="en-US" sz="1400" b="0" strike="noStrike" err="1">
                          <a:latin typeface="Open Sans "/>
                        </a:rPr>
                        <a:t>RePORT</a:t>
                      </a:r>
                      <a:r>
                        <a:rPr lang="en-US" sz="1400" b="0" strike="noStrike">
                          <a:latin typeface="Open Sans "/>
                        </a:rPr>
                        <a:t> Expenditures &amp; Results (</a:t>
                      </a:r>
                      <a:r>
                        <a:rPr lang="en-US" sz="1400" b="0" strike="noStrike" err="1">
                          <a:latin typeface="Open Sans "/>
                        </a:rPr>
                        <a:t>RePORTER</a:t>
                      </a:r>
                      <a:r>
                        <a:rPr lang="en-US" sz="1400" b="0" strike="noStrike">
                          <a:latin typeface="Open Sans "/>
                        </a:rPr>
                        <a:t>): </a:t>
                      </a:r>
                      <a:r>
                        <a:rPr lang="en-US" sz="1400" b="0" strike="noStrike">
                          <a:solidFill>
                            <a:schemeClr val="accent3">
                              <a:lumMod val="25000"/>
                            </a:schemeClr>
                          </a:solidFill>
                          <a:latin typeface="Open Sans "/>
                          <a:hlinkClick r:id="rId17"/>
                        </a:rPr>
                        <a:t>https://reporter.nih.gov/</a:t>
                      </a:r>
                      <a:endParaRPr lang="en-US" sz="1400" b="0" strike="noStrike">
                        <a:solidFill>
                          <a:schemeClr val="accent3">
                            <a:lumMod val="25000"/>
                          </a:schemeClr>
                        </a:solidFill>
                        <a:latin typeface="Open Sans "/>
                      </a:endParaRPr>
                    </a:p>
                    <a:p>
                      <a:pPr marL="457200" lvl="1" indent="0">
                        <a:lnSpc>
                          <a:spcPct val="80000"/>
                        </a:lnSpc>
                        <a:buFont typeface="Arial" panose="020B0604020202020204" pitchFamily="34" charset="0"/>
                        <a:buNone/>
                        <a:defRPr/>
                      </a:pPr>
                      <a:endParaRPr lang="en-US" sz="1400" b="0" strike="noStrike">
                        <a:solidFill>
                          <a:schemeClr val="accent3">
                            <a:lumMod val="25000"/>
                          </a:schemeClr>
                        </a:solidFill>
                        <a:latin typeface="Open Sans "/>
                      </a:endParaRPr>
                    </a:p>
                  </a:txBody>
                  <a:tcPr>
                    <a:solidFill>
                      <a:srgbClr val="DEEBF7"/>
                    </a:solidFill>
                  </a:tcPr>
                </a:tc>
                <a:extLst>
                  <a:ext uri="{0D108BD9-81ED-4DB2-BD59-A6C34878D82A}">
                    <a16:rowId xmlns:a16="http://schemas.microsoft.com/office/drawing/2014/main" val="342111764"/>
                  </a:ext>
                </a:extLst>
              </a:tr>
              <a:tr h="513232">
                <a:tc>
                  <a:txBody>
                    <a:bodyPr/>
                    <a:lstStyle/>
                    <a:p>
                      <a:r>
                        <a:rPr lang="en-US" sz="1400" b="1" strike="noStrike">
                          <a:latin typeface="Open Sans "/>
                        </a:rPr>
                        <a:t>RPPR</a:t>
                      </a:r>
                    </a:p>
                  </a:txBody>
                  <a:tcPr/>
                </a:tc>
                <a:tc>
                  <a:txBody>
                    <a:bodyPr/>
                    <a:lstStyle/>
                    <a:p>
                      <a:pPr marL="742950" lvl="1" indent="-285750">
                        <a:buFont typeface="Arial" panose="020B0604020202020204" pitchFamily="34" charset="0"/>
                        <a:buChar char="•"/>
                        <a:defRPr/>
                      </a:pPr>
                      <a:r>
                        <a:rPr lang="en-US" sz="1400" strike="noStrike" dirty="0">
                          <a:latin typeface="Open Sans "/>
                        </a:rPr>
                        <a:t>RPPR Webpage, including links to the NIH </a:t>
                      </a:r>
                      <a:r>
                        <a:rPr lang="en-US" sz="1400" strike="noStrike" dirty="0">
                          <a:solidFill>
                            <a:schemeClr val="tx1"/>
                          </a:solidFill>
                          <a:latin typeface="Open Sans "/>
                        </a:rPr>
                        <a:t>RPPR Instruction Guide, RPPR Guide Notices, FAQs, Training, and Contacts:</a:t>
                      </a:r>
                      <a:r>
                        <a:rPr lang="en-US" sz="1400" strike="noStrike" dirty="0">
                          <a:solidFill>
                            <a:schemeClr val="accent1"/>
                          </a:solidFill>
                          <a:latin typeface="Open Sans "/>
                        </a:rPr>
                        <a:t> </a:t>
                      </a:r>
                      <a:r>
                        <a:rPr lang="en-US" sz="1400" strike="noStrike" dirty="0">
                          <a:latin typeface="Open Sans "/>
                          <a:hlinkClick r:id="rId18"/>
                        </a:rPr>
                        <a:t>https://grants.nih.gov/grants/rppr/index.htm</a:t>
                      </a:r>
                      <a:endParaRPr lang="en-US" sz="1400" strike="noStrike" dirty="0">
                        <a:latin typeface="Open Sans "/>
                      </a:endParaRPr>
                    </a:p>
                    <a:p>
                      <a:pPr marL="457200" lvl="1" indent="0">
                        <a:buFont typeface="Arial" panose="020B0604020202020204" pitchFamily="34" charset="0"/>
                        <a:buNone/>
                        <a:defRPr/>
                      </a:pPr>
                      <a:endParaRPr lang="en-US" sz="1400" strike="noStrike" dirty="0">
                        <a:latin typeface="Open Sans "/>
                      </a:endParaRPr>
                    </a:p>
                  </a:txBody>
                  <a:tcPr/>
                </a:tc>
                <a:extLst>
                  <a:ext uri="{0D108BD9-81ED-4DB2-BD59-A6C34878D82A}">
                    <a16:rowId xmlns:a16="http://schemas.microsoft.com/office/drawing/2014/main" val="3853266935"/>
                  </a:ext>
                </a:extLst>
              </a:tr>
            </a:tbl>
          </a:graphicData>
        </a:graphic>
      </p:graphicFrame>
    </p:spTree>
    <p:extLst>
      <p:ext uri="{BB962C8B-B14F-4D97-AF65-F5344CB8AC3E}">
        <p14:creationId xmlns:p14="http://schemas.microsoft.com/office/powerpoint/2010/main" val="158448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4E041-8133-D7B7-DED5-746428B8023C}"/>
              </a:ext>
            </a:extLst>
          </p:cNvPr>
          <p:cNvSpPr>
            <a:spLocks noGrp="1"/>
          </p:cNvSpPr>
          <p:nvPr>
            <p:ph type="title"/>
          </p:nvPr>
        </p:nvSpPr>
        <p:spPr>
          <a:xfrm>
            <a:off x="838200" y="152019"/>
            <a:ext cx="10515600" cy="1325563"/>
          </a:xfrm>
        </p:spPr>
        <p:txBody>
          <a:bodyPr>
            <a:normAutofit/>
          </a:bodyPr>
          <a:lstStyle/>
          <a:p>
            <a:r>
              <a:rPr lang="en-US" sz="3600" dirty="0">
                <a:solidFill>
                  <a:srgbClr val="015396"/>
                </a:solidFill>
              </a:rPr>
              <a:t>NIH Listservs</a:t>
            </a:r>
          </a:p>
        </p:txBody>
      </p:sp>
      <p:sp>
        <p:nvSpPr>
          <p:cNvPr id="2" name="Content Placeholder 1">
            <a:extLst>
              <a:ext uri="{FF2B5EF4-FFF2-40B4-BE49-F238E27FC236}">
                <a16:creationId xmlns:a16="http://schemas.microsoft.com/office/drawing/2014/main" id="{1259602C-DF62-F20A-D211-F46713AB3C25}"/>
              </a:ext>
            </a:extLst>
          </p:cNvPr>
          <p:cNvSpPr>
            <a:spLocks noGrp="1"/>
          </p:cNvSpPr>
          <p:nvPr>
            <p:ph idx="1"/>
          </p:nvPr>
        </p:nvSpPr>
        <p:spPr>
          <a:xfrm>
            <a:off x="838200" y="1368521"/>
            <a:ext cx="10515600" cy="4694392"/>
          </a:xfrm>
        </p:spPr>
        <p:txBody>
          <a:bodyPr>
            <a:normAutofit/>
          </a:bodyPr>
          <a:lstStyle/>
          <a:p>
            <a:pPr>
              <a:lnSpc>
                <a:spcPct val="100000"/>
              </a:lnSpc>
              <a:spcBef>
                <a:spcPts val="0"/>
              </a:spcBef>
              <a:buClrTx/>
              <a:defRPr/>
            </a:pPr>
            <a:r>
              <a:rPr lang="en-US" dirty="0">
                <a:latin typeface="Open Sans" panose="020B0606030504020204" pitchFamily="34" charset="0"/>
                <a:ea typeface="Open Sans" panose="020B0606030504020204" pitchFamily="34" charset="0"/>
                <a:cs typeface="Open Sans" panose="020B0606030504020204" pitchFamily="34" charset="0"/>
              </a:rPr>
              <a:t>NIH Guide for Grants and Contracts (The official </a:t>
            </a:r>
            <a:r>
              <a:rPr lang="en-US" sz="2400" dirty="0">
                <a:latin typeface="Open Sans" panose="020B0606030504020204" pitchFamily="34" charset="0"/>
                <a:ea typeface="Open Sans" panose="020B0606030504020204" pitchFamily="34" charset="0"/>
                <a:cs typeface="Open Sans" panose="020B0606030504020204" pitchFamily="34" charset="0"/>
              </a:rPr>
              <a:t>publication for NIH Grant Policies, Guidelines &amp; Funding Opportunities): </a:t>
            </a:r>
            <a:r>
              <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2"/>
              </a:rPr>
              <a:t>https://grants.nih.gov/grants/guide/listserv.htm</a:t>
            </a:r>
            <a:r>
              <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548640" lvl="1" indent="-342900">
              <a:lnSpc>
                <a:spcPct val="100000"/>
              </a:lnSpc>
              <a:spcBef>
                <a:spcPts val="0"/>
              </a:spcBef>
              <a:buClrTx/>
              <a:buFont typeface="Wingdings" panose="05000000000000000000" pitchFamily="2" charset="2"/>
              <a:buChar char="§"/>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Tx/>
              <a:defRPr/>
            </a:pPr>
            <a:r>
              <a:rPr lang="en-US" dirty="0">
                <a:latin typeface="Open Sans" panose="020B0606030504020204" pitchFamily="34" charset="0"/>
                <a:ea typeface="Open Sans" panose="020B0606030504020204" pitchFamily="34" charset="0"/>
                <a:cs typeface="Open Sans" panose="020B0606030504020204" pitchFamily="34" charset="0"/>
              </a:rPr>
              <a:t>Office for Human Research Protections (OHRP): </a:t>
            </a:r>
            <a:r>
              <a:rPr lang="en-US" dirty="0">
                <a:latin typeface="Open Sans" panose="020B0606030504020204" pitchFamily="34" charset="0"/>
                <a:ea typeface="Open Sans" panose="020B0606030504020204" pitchFamily="34" charset="0"/>
                <a:cs typeface="Open Sans" panose="020B0606030504020204" pitchFamily="34" charset="0"/>
                <a:hlinkClick r:id="rId3"/>
              </a:rPr>
              <a:t>https://www.hhs.gov/ohrp/index.html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561975" lvl="1" indent="-342900">
              <a:lnSpc>
                <a:spcPct val="100000"/>
              </a:lnSpc>
              <a:spcBef>
                <a:spcPts val="0"/>
              </a:spcBef>
              <a:buClrTx/>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Tx/>
              <a:defRPr/>
            </a:pPr>
            <a:r>
              <a:rPr lang="en-US" dirty="0">
                <a:latin typeface="Open Sans" panose="020B0606030504020204" pitchFamily="34" charset="0"/>
                <a:ea typeface="Open Sans" panose="020B0606030504020204" pitchFamily="34" charset="0"/>
                <a:cs typeface="Open Sans" panose="020B0606030504020204" pitchFamily="34" charset="0"/>
              </a:rPr>
              <a:t>Office of Laboratory Animal Welfare (OLAW): </a:t>
            </a:r>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https://olaw.nih.gov/</a:t>
            </a:r>
            <a:endPar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561975" lvl="1" indent="-342900">
              <a:lnSpc>
                <a:spcPct val="100000"/>
              </a:lnSpc>
              <a:spcBef>
                <a:spcPts val="0"/>
              </a:spcBef>
              <a:buClrTx/>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Tx/>
              <a:defRPr/>
            </a:pPr>
            <a:r>
              <a:rPr lang="en-US" dirty="0">
                <a:latin typeface="Open Sans" panose="020B0606030504020204" pitchFamily="34" charset="0"/>
                <a:ea typeface="Open Sans" panose="020B0606030504020204" pitchFamily="34" charset="0"/>
                <a:cs typeface="Open Sans" panose="020B0606030504020204" pitchFamily="34" charset="0"/>
              </a:rPr>
              <a:t>eRA News:  </a:t>
            </a:r>
            <a:r>
              <a:rPr lang="en-US" dirty="0">
                <a:latin typeface="Open Sans" panose="020B0606030504020204" pitchFamily="34" charset="0"/>
                <a:ea typeface="Open Sans" panose="020B0606030504020204" pitchFamily="34" charset="0"/>
                <a:cs typeface="Open Sans" panose="020B0606030504020204" pitchFamily="34" charset="0"/>
                <a:hlinkClick r:id="rId5"/>
              </a:rPr>
              <a:t>https://www.era.nih.gov/about-era/get-connected.htm</a:t>
            </a:r>
            <a:r>
              <a:rPr lang="en-US" dirty="0">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Bef>
                <a:spcPts val="0"/>
              </a:spcBef>
              <a:buClrTx/>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ClrTx/>
              <a:defRPr/>
            </a:pPr>
            <a:r>
              <a:rPr lang="en-US" dirty="0">
                <a:latin typeface="Open Sans" panose="020B0606030504020204" pitchFamily="34" charset="0"/>
                <a:ea typeface="Open Sans" panose="020B0606030504020204" pitchFamily="34" charset="0"/>
                <a:cs typeface="Open Sans" panose="020B0606030504020204" pitchFamily="34" charset="0"/>
              </a:rPr>
              <a:t>Virtual NIH Grants Events: </a:t>
            </a:r>
            <a:r>
              <a:rPr lang="en-US" dirty="0">
                <a:latin typeface="Open Sans" panose="020B0606030504020204" pitchFamily="34" charset="0"/>
                <a:ea typeface="Open Sans" panose="020B0606030504020204" pitchFamily="34" charset="0"/>
                <a:cs typeface="Open Sans" panose="020B0606030504020204" pitchFamily="34" charset="0"/>
                <a:hlinkClick r:id="rId6"/>
              </a:rPr>
              <a:t>https://grants.nih.gov/news-events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34950" indent="0">
              <a:lnSpc>
                <a:spcPct val="100000"/>
              </a:lnSpc>
              <a:spcBef>
                <a:spcPts val="0"/>
              </a:spcBef>
              <a:buClrTx/>
              <a:buNone/>
              <a:defRPr/>
            </a:pPr>
            <a:endParaRPr lang="en-US" dirty="0"/>
          </a:p>
        </p:txBody>
      </p:sp>
    </p:spTree>
    <p:extLst>
      <p:ext uri="{BB962C8B-B14F-4D97-AF65-F5344CB8AC3E}">
        <p14:creationId xmlns:p14="http://schemas.microsoft.com/office/powerpoint/2010/main" val="2522702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A0978-E13F-4215-B1E3-2F8A04195D38}"/>
              </a:ext>
            </a:extLst>
          </p:cNvPr>
          <p:cNvSpPr>
            <a:spLocks noGrp="1"/>
          </p:cNvSpPr>
          <p:nvPr>
            <p:ph type="title"/>
          </p:nvPr>
        </p:nvSpPr>
        <p:spPr>
          <a:xfrm>
            <a:off x="729348" y="0"/>
            <a:ext cx="6155988" cy="1182927"/>
          </a:xfrm>
        </p:spPr>
        <p:txBody>
          <a:bodyPr anchor="b">
            <a:norm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Questions</a:t>
            </a:r>
          </a:p>
        </p:txBody>
      </p:sp>
      <p:sp>
        <p:nvSpPr>
          <p:cNvPr id="3" name="Content Placeholder 2">
            <a:extLst>
              <a:ext uri="{FF2B5EF4-FFF2-40B4-BE49-F238E27FC236}">
                <a16:creationId xmlns:a16="http://schemas.microsoft.com/office/drawing/2014/main" id="{7E72517B-73CA-4A9D-B3D9-69F0137ACE7A}"/>
              </a:ext>
            </a:extLst>
          </p:cNvPr>
          <p:cNvSpPr>
            <a:spLocks noGrp="1"/>
          </p:cNvSpPr>
          <p:nvPr>
            <p:ph idx="1"/>
          </p:nvPr>
        </p:nvSpPr>
        <p:spPr>
          <a:xfrm>
            <a:off x="633655" y="1485670"/>
            <a:ext cx="8287061" cy="4870680"/>
          </a:xfrm>
        </p:spPr>
        <p:txBody>
          <a:bodyPr anchor="t">
            <a:normAutofit/>
          </a:bodyPr>
          <a:lstStyle/>
          <a:p>
            <a:pPr>
              <a:spcBef>
                <a:spcPts val="0"/>
              </a:spcBef>
              <a:defRPr/>
            </a:pP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Grants Policy: </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2"/>
              </a:rPr>
              <a:t>GrantsPolicy@mail.nih.gov</a:t>
            </a: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0"/>
              </a:spcBef>
              <a:buClrTx/>
              <a:defRPr/>
            </a:pPr>
            <a:endParaRPr lang="en-US"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Grants Compliance &amp; Oversight: </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3"/>
              </a:rPr>
              <a:t>GrantsCompliance@mail.nih.gov</a:t>
            </a: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Systems Policy Branch: </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4"/>
              </a:rPr>
              <a:t>OPERAsystemspolicy@mail.nih.gov</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 </a:t>
            </a:r>
          </a:p>
          <a:p>
            <a:pPr>
              <a:spcBef>
                <a:spcPts val="0"/>
              </a:spcBef>
              <a:defRPr/>
            </a:pP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Extramural Inventions and Technology Resources:  </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5"/>
              </a:rPr>
              <a:t>Inventions@nih.gov</a:t>
            </a: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lvl="2">
              <a:spcBef>
                <a:spcPts val="0"/>
              </a:spcBef>
              <a:buClrTx/>
              <a:defRPr/>
            </a:pPr>
            <a:endPar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OPERA FFR Center: </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6"/>
              </a:rPr>
              <a:t>OPERAFFRInquiries@od.nih.gov</a:t>
            </a:r>
            <a:r>
              <a:rPr lang="en-US" sz="24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 </a:t>
            </a:r>
          </a:p>
          <a:p>
            <a:pPr lvl="2">
              <a:buClrTx/>
              <a:defRPr/>
            </a:pPr>
            <a:endParaRPr lang="en-US" sz="1700" dirty="0">
              <a:solidFill>
                <a:schemeClr val="tx1">
                  <a:alpha val="80000"/>
                </a:schemeClr>
              </a:solidFill>
            </a:endParaRPr>
          </a:p>
          <a:p>
            <a:endParaRPr lang="en-US" sz="1700" dirty="0">
              <a:solidFill>
                <a:schemeClr val="tx1">
                  <a:alpha val="80000"/>
                </a:schemeClr>
              </a:solidFill>
            </a:endParaRPr>
          </a:p>
        </p:txBody>
      </p:sp>
      <p:sp>
        <p:nvSpPr>
          <p:cNvPr id="2" name="Slide Number Placeholder 1">
            <a:extLst>
              <a:ext uri="{FF2B5EF4-FFF2-40B4-BE49-F238E27FC236}">
                <a16:creationId xmlns:a16="http://schemas.microsoft.com/office/drawing/2014/main" id="{281CFCD8-C84F-4492-9E61-855434D6BAE5}"/>
              </a:ext>
            </a:extLst>
          </p:cNvPr>
          <p:cNvSpPr>
            <a:spLocks noGrp="1"/>
          </p:cNvSpPr>
          <p:nvPr>
            <p:ph type="sldNum" sz="quarter" idx="12"/>
          </p:nvPr>
        </p:nvSpPr>
        <p:spPr>
          <a:prstGeom prst="rect">
            <a:avLst/>
          </a:prstGeom>
        </p:spPr>
        <p:txBody>
          <a:bodyPr>
            <a:normAutofit/>
          </a:bodyP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7DDB576-49B3-42E2-89EA-6E35EA8EF806}" type="slidenum">
              <a:rPr lang="en-US">
                <a:solidFill>
                  <a:schemeClr val="tx1">
                    <a:alpha val="60000"/>
                  </a:schemeClr>
                </a:solidFill>
              </a:rPr>
              <a:pPr>
                <a:spcAft>
                  <a:spcPts val="600"/>
                </a:spcAft>
              </a:pPr>
              <a:t>56</a:t>
            </a:fld>
            <a:endParaRPr lang="en-US">
              <a:solidFill>
                <a:schemeClr val="tx1">
                  <a:alpha val="60000"/>
                </a:schemeClr>
              </a:solidFill>
            </a:endParaRPr>
          </a:p>
        </p:txBody>
      </p:sp>
      <p:pic>
        <p:nvPicPr>
          <p:cNvPr id="6" name="Graphic 5">
            <a:extLst>
              <a:ext uri="{FF2B5EF4-FFF2-40B4-BE49-F238E27FC236}">
                <a16:creationId xmlns:a16="http://schemas.microsoft.com/office/drawing/2014/main" id="{0FCE69D5-AADC-F73E-9E4F-96C905BA4C0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14248" y="1182927"/>
            <a:ext cx="3548404" cy="3548404"/>
          </a:xfrm>
          <a:prstGeom prst="rect">
            <a:avLst/>
          </a:prstGeom>
        </p:spPr>
      </p:pic>
    </p:spTree>
    <p:extLst>
      <p:ext uri="{BB962C8B-B14F-4D97-AF65-F5344CB8AC3E}">
        <p14:creationId xmlns:p14="http://schemas.microsoft.com/office/powerpoint/2010/main" val="33831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564964" y="378475"/>
            <a:ext cx="11462468" cy="946317"/>
          </a:xfrm>
        </p:spPr>
        <p:txBody>
          <a:bodyPr>
            <a:noAutofit/>
          </a:bodyPr>
          <a:lstStyle/>
          <a:p>
            <a:r>
              <a:rPr lang="en-US" sz="3600" dirty="0">
                <a:solidFill>
                  <a:srgbClr val="015396"/>
                </a:solidFill>
                <a:latin typeface="Open Sans"/>
                <a:ea typeface="Open Sans"/>
                <a:cs typeface="Open Sans"/>
              </a:rPr>
              <a:t>Childcare Cost Updates for NRSA Fellows and Trainees</a:t>
            </a:r>
            <a:endParaRPr lang="en-US" sz="3600" dirty="0">
              <a:solidFill>
                <a:srgbClr val="015396"/>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638002" y="1512277"/>
            <a:ext cx="10915996" cy="4607432"/>
          </a:xfrm>
        </p:spPr>
        <p:txBody>
          <a:bodyPr vert="horz" lIns="91440" tIns="45720" rIns="91440" bIns="45720" rtlCol="0" anchor="t">
            <a:normAutofit/>
          </a:bodyPr>
          <a:lstStyle/>
          <a:p>
            <a:pPr>
              <a:lnSpc>
                <a:spcPct val="100000"/>
              </a:lnSpc>
            </a:pPr>
            <a:r>
              <a:rPr lang="en-US" sz="2600" dirty="0">
                <a:solidFill>
                  <a:srgbClr val="333333"/>
                </a:solidFill>
                <a:latin typeface="Open Sans" panose="020B0606030504020204" pitchFamily="34" charset="0"/>
                <a:ea typeface="Open Sans" panose="020B0606030504020204" pitchFamily="34" charset="0"/>
                <a:cs typeface="Open Sans" panose="020B0606030504020204" pitchFamily="34" charset="0"/>
              </a:rPr>
              <a:t>Effective in FY 2024 NIH increased </a:t>
            </a:r>
            <a:r>
              <a:rPr lang="en-US" sz="26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the childcare support to $3,000 for applicable NRSA individual fellowships and institutional training awards.</a:t>
            </a:r>
          </a:p>
          <a:p>
            <a:pPr lvl="1">
              <a:lnSpc>
                <a:spcPct val="100000"/>
              </a:lnSpc>
              <a:buFont typeface="Wingdings" panose="05000000000000000000" pitchFamily="2" charset="2"/>
              <a:buChar char="§"/>
            </a:pPr>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For fellows, each NRSA fellow may request $3,000 per budget period to defray childcare costs.</a:t>
            </a:r>
          </a:p>
          <a:p>
            <a:pPr lvl="1">
              <a:lnSpc>
                <a:spcPct val="100000"/>
              </a:lnSpc>
              <a:buFont typeface="Wingdings" panose="05000000000000000000" pitchFamily="2" charset="2"/>
              <a:buChar char="§"/>
            </a:pPr>
            <a:r>
              <a:rPr lang="en-US" sz="20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For trainees, NIH will provide an annual $3,000 per each full-time predoctoral or postdoctoral NRSA trainee appointment slot at the time the new, renewal, or continuation award is made. </a:t>
            </a:r>
          </a:p>
          <a:p>
            <a:pPr>
              <a:lnSpc>
                <a:spcPct val="100000"/>
              </a:lnSpc>
            </a:pPr>
            <a:r>
              <a:rPr lang="en-US" sz="2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Effective in FY2025</a:t>
            </a: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NIH intends to provide childcare cost support to individuals supported as full-time recipients of Predoctoral to Postdoctoral Fellow Transition Award (F99/K00) programs during the F99 phase of the award. </a:t>
            </a:r>
          </a:p>
          <a:p>
            <a:pPr>
              <a:lnSpc>
                <a:spcPct val="100000"/>
              </a:lnSpc>
            </a:pPr>
            <a:endParaRPr lang="en-US" dirty="0"/>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912E44DC-66C6-ABDA-8AFB-FEE373736C72}"/>
              </a:ext>
            </a:extLst>
          </p:cNvPr>
          <p:cNvSpPr txBox="1"/>
          <p:nvPr/>
        </p:nvSpPr>
        <p:spPr>
          <a:xfrm>
            <a:off x="6779940" y="6069480"/>
            <a:ext cx="3406375" cy="681038"/>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a:t>
            </a:r>
            <a:r>
              <a:rPr lang="en-US" sz="1600" dirty="0">
                <a:solidFill>
                  <a:prstClr val="black"/>
                </a:solidFill>
                <a:latin typeface="Open Sans "/>
              </a:rPr>
              <a:t>: </a:t>
            </a:r>
            <a:r>
              <a:rPr lang="en-US" sz="1600" dirty="0">
                <a:solidFill>
                  <a:prstClr val="black"/>
                </a:solidFill>
                <a:latin typeface="Open Sans "/>
                <a:hlinkClick r:id="rId3"/>
              </a:rPr>
              <a:t>NOT-OD-24-116</a:t>
            </a:r>
            <a:endParaRPr lang="en-US" sz="1600" dirty="0">
              <a:solidFill>
                <a:prstClr val="black"/>
              </a:solidFill>
              <a:latin typeface="Open Sans "/>
            </a:endParaRPr>
          </a:p>
        </p:txBody>
      </p:sp>
    </p:spTree>
    <p:extLst>
      <p:ext uri="{BB962C8B-B14F-4D97-AF65-F5344CB8AC3E}">
        <p14:creationId xmlns:p14="http://schemas.microsoft.com/office/powerpoint/2010/main" val="129673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DD6CF-D62D-465F-BF8E-F93C9213C356}"/>
              </a:ext>
            </a:extLst>
          </p:cNvPr>
          <p:cNvSpPr>
            <a:spLocks noGrp="1"/>
          </p:cNvSpPr>
          <p:nvPr>
            <p:ph type="title"/>
          </p:nvPr>
        </p:nvSpPr>
        <p:spPr/>
        <p:txBody>
          <a:bodyPr/>
          <a:lstStyle/>
          <a:p>
            <a:r>
              <a:rPr lang="en-US" dirty="0">
                <a:solidFill>
                  <a:srgbClr val="015396"/>
                </a:solidFill>
              </a:rPr>
              <a:t>Budget Reminder: Budget Preparation</a:t>
            </a:r>
          </a:p>
        </p:txBody>
      </p:sp>
      <p:sp>
        <p:nvSpPr>
          <p:cNvPr id="3" name="Content Placeholder 2">
            <a:extLst>
              <a:ext uri="{FF2B5EF4-FFF2-40B4-BE49-F238E27FC236}">
                <a16:creationId xmlns:a16="http://schemas.microsoft.com/office/drawing/2014/main" id="{6DA6B7AA-E536-43F2-BE42-9039294FEA2B}"/>
              </a:ext>
            </a:extLst>
          </p:cNvPr>
          <p:cNvSpPr>
            <a:spLocks noGrp="1"/>
          </p:cNvSpPr>
          <p:nvPr>
            <p:ph idx="1"/>
          </p:nvPr>
        </p:nvSpPr>
        <p:spPr>
          <a:xfrm>
            <a:off x="838200" y="1690688"/>
            <a:ext cx="10515600" cy="4486275"/>
          </a:xfrm>
        </p:spPr>
        <p:txBody>
          <a:bodyPr vert="horz" lIns="91440" tIns="45720" rIns="91440" bIns="45720" rtlCol="0" anchor="t">
            <a:normAutofit/>
          </a:bodyPr>
          <a:lstStyle/>
          <a:p>
            <a:r>
              <a:rPr lang="en-US" b="0" i="0" dirty="0">
                <a:solidFill>
                  <a:srgbClr val="212529"/>
                </a:solidFill>
                <a:effectLst/>
                <a:latin typeface="Open Sans" panose="020B0606030504020204" pitchFamily="34" charset="0"/>
              </a:rPr>
              <a:t>In general, NIH does not have policy nor instructions on how recipients should request  budget escalations that are submitted in an application. Applicants should request the actual costs needed to complete the science for that budget period.</a:t>
            </a:r>
          </a:p>
          <a:p>
            <a:r>
              <a:rPr lang="en-US" dirty="0"/>
              <a:t>All allowable costs submitted in budget requests must be incurred during the period of performance. Generally, costs beyond the period of performance are not allowable.</a:t>
            </a:r>
          </a:p>
        </p:txBody>
      </p:sp>
      <p:sp>
        <p:nvSpPr>
          <p:cNvPr id="5" name="TextBox 4" descr="Learn more: NOT-OD-20-086&#10;FAQs: grants.nih.gov/faqs#/covid-19.htm&#10;">
            <a:extLst>
              <a:ext uri="{FF2B5EF4-FFF2-40B4-BE49-F238E27FC236}">
                <a16:creationId xmlns:a16="http://schemas.microsoft.com/office/drawing/2014/main" id="{14DDC4CD-BE75-8A70-6340-040D25AF0124}"/>
              </a:ext>
            </a:extLst>
          </p:cNvPr>
          <p:cNvSpPr txBox="1"/>
          <p:nvPr/>
        </p:nvSpPr>
        <p:spPr>
          <a:xfrm>
            <a:off x="5897822" y="5972334"/>
            <a:ext cx="4691460" cy="749141"/>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effectLst/>
                <a:uLnTx/>
                <a:uFillTx/>
                <a:latin typeface="Open Sans"/>
                <a:ea typeface="+mn-ea"/>
                <a:cs typeface="+mn-cs"/>
              </a:rPr>
              <a:t>Learn more: </a:t>
            </a:r>
            <a:r>
              <a:rPr kumimoji="0" lang="en-US" sz="2000" b="0" i="0" u="none" strike="noStrike" kern="1200" cap="none" spc="0" normalizeH="0" baseline="0" noProof="0" dirty="0">
                <a:ln>
                  <a:noFill/>
                </a:ln>
                <a:effectLst/>
                <a:uLnTx/>
                <a:uFillTx/>
                <a:latin typeface="Open Sans"/>
                <a:ea typeface="+mn-ea"/>
                <a:cs typeface="+mn-cs"/>
                <a:hlinkClick r:id="rId3"/>
              </a:rPr>
              <a:t>Develop your Budget</a:t>
            </a:r>
            <a:endParaRPr lang="en-US" b="0" i="0" u="sng" strike="noStrike" kern="1200" cap="none" spc="0" normalizeH="0" baseline="0" noProof="0" dirty="0">
              <a:ln>
                <a:noFill/>
              </a:ln>
              <a:effectLst/>
              <a:uLnTx/>
              <a:uFillTx/>
              <a:latin typeface="Open Sans"/>
              <a:ea typeface="Open Sans"/>
              <a:cs typeface="Open Sans"/>
            </a:endParaRPr>
          </a:p>
        </p:txBody>
      </p:sp>
      <p:sp>
        <p:nvSpPr>
          <p:cNvPr id="2" name="Slide Number Placeholder 1">
            <a:extLst>
              <a:ext uri="{FF2B5EF4-FFF2-40B4-BE49-F238E27FC236}">
                <a16:creationId xmlns:a16="http://schemas.microsoft.com/office/drawing/2014/main" id="{EFCB115E-AF83-4ACE-A8D9-4433C0F0202A}"/>
              </a:ext>
            </a:extLst>
          </p:cNvPr>
          <p:cNvSpPr>
            <a:spLocks noGrp="1"/>
          </p:cNvSpPr>
          <p:nvPr>
            <p:ph type="sldNum" sz="quarter" idx="4"/>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7</a:t>
            </a:fld>
            <a:endParaRPr lang="en-US"/>
          </a:p>
        </p:txBody>
      </p:sp>
    </p:spTree>
    <p:extLst>
      <p:ext uri="{BB962C8B-B14F-4D97-AF65-F5344CB8AC3E}">
        <p14:creationId xmlns:p14="http://schemas.microsoft.com/office/powerpoint/2010/main" val="393843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pPr>
              <a:lnSpc>
                <a:spcPct val="140224"/>
              </a:lnSpc>
            </a:pPr>
            <a:r>
              <a:rPr lang="en-US" dirty="0"/>
              <a:t>NIH Policy updates</a:t>
            </a:r>
          </a:p>
        </p:txBody>
      </p:sp>
    </p:spTree>
    <p:extLst>
      <p:ext uri="{BB962C8B-B14F-4D97-AF65-F5344CB8AC3E}">
        <p14:creationId xmlns:p14="http://schemas.microsoft.com/office/powerpoint/2010/main" val="41786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564964" y="378475"/>
            <a:ext cx="11462468" cy="946317"/>
          </a:xfrm>
        </p:spPr>
        <p:txBody>
          <a:bodyPr>
            <a:noAutofit/>
          </a:bodyPr>
          <a:lstStyle/>
          <a:p>
            <a:r>
              <a:rPr lang="en-US" sz="2900" dirty="0">
                <a:solidFill>
                  <a:srgbClr val="015396"/>
                </a:solidFill>
                <a:latin typeface="Open Sans"/>
                <a:ea typeface="Open Sans"/>
                <a:cs typeface="Open Sans"/>
              </a:rPr>
              <a:t> </a:t>
            </a:r>
            <a:r>
              <a:rPr lang="en-US" sz="3600" dirty="0">
                <a:solidFill>
                  <a:srgbClr val="015396"/>
                </a:solidFill>
                <a:latin typeface="Open Sans"/>
                <a:ea typeface="Open Sans"/>
                <a:cs typeface="Open Sans"/>
              </a:rPr>
              <a:t>NIH Implementation of 2 CFR Part 200 - Overview</a:t>
            </a:r>
            <a:endParaRPr lang="en-US" sz="2900" dirty="0">
              <a:solidFill>
                <a:srgbClr val="01539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711040" y="1329209"/>
            <a:ext cx="10915996" cy="4616267"/>
          </a:xfrm>
        </p:spPr>
        <p:txBody>
          <a:bodyPr vert="horz" lIns="91440" tIns="45720" rIns="91440" bIns="45720" rtlCol="0" anchor="t">
            <a:normAutofit/>
          </a:bodyPr>
          <a:lstStyle/>
          <a:p>
            <a:pPr>
              <a:lnSpc>
                <a:spcPct val="100000"/>
              </a:lnSpc>
              <a:spcAft>
                <a:spcPts val="600"/>
              </a:spcAft>
              <a:buClr>
                <a:srgbClr val="015396"/>
              </a:buClr>
            </a:pP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April 2024, the Office of Management and Budget issued </a:t>
            </a:r>
            <a:r>
              <a:rPr lang="en-US" sz="24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revisions</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to the Uniform Administrative Requirements for Federal Financial Assistance, located at 2 CFR Part 200. </a:t>
            </a:r>
          </a:p>
          <a:p>
            <a:pPr>
              <a:lnSpc>
                <a:spcPct val="100000"/>
              </a:lnSpc>
              <a:spcAft>
                <a:spcPts val="600"/>
              </a:spcAft>
              <a:buClr>
                <a:srgbClr val="015396"/>
              </a:buClr>
            </a:pP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NIH plans to implement the OMB administrative flexibilities and partially implementing the updated administrative requirements that are outlined throughout 2 CFR Part 200. NIH is working closely with HHS and the other HHS Operating Divisions.</a:t>
            </a:r>
          </a:p>
          <a:p>
            <a:pPr>
              <a:lnSpc>
                <a:spcPct val="100000"/>
              </a:lnSpc>
              <a:spcAft>
                <a:spcPts val="600"/>
              </a:spcAft>
              <a:buClr>
                <a:srgbClr val="015396"/>
              </a:buCl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Currently, the </a:t>
            </a: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Research Terms and Conditions </a:t>
            </a: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(RTCs) are not being updated. However, NIH is working with other Federal research agencies to update the prior approval matrix and national policy requirements.</a:t>
            </a:r>
            <a:endPar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spcBef>
                <a:spcPts val="0"/>
              </a:spcBef>
              <a:spcAft>
                <a:spcPts val="0"/>
              </a:spcAft>
              <a:buNone/>
            </a:pPr>
            <a:endPar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457200" lvl="1" indent="0">
              <a:buClr>
                <a:srgbClr val="015396"/>
              </a:buClr>
              <a:buNone/>
            </a:pPr>
            <a:endParaRPr lang="en-US"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37044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6" ma:contentTypeDescription="Create a new document." ma:contentTypeScope="" ma:versionID="eeeb28a55840b117208eb8b4d033091f">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63143dfd7f130d379bedd9efca65d73"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Bulls, Michelle G. (NIH/OD) [E]</DisplayName>
        <AccountId>36</AccountId>
        <AccountType/>
      </UserInfo>
      <UserInfo>
        <DisplayName>Ta, Kristin (NIH/OD) [E]</DisplayName>
        <AccountId>13</AccountId>
        <AccountType/>
      </UserInfo>
      <UserInfo>
        <DisplayName>James, Xanthia (NIH/OD) [E]</DisplayName>
        <AccountId>37</AccountId>
        <AccountType/>
      </UserInfo>
      <UserInfo>
        <DisplayName>Mitchell, Carrie (NIH/OD) [E]</DisplayName>
        <AccountId>24</AccountId>
        <AccountType/>
      </UserInfo>
      <UserInfo>
        <DisplayName>Cochrane, Christine (NIH/NHLBI) [E]</DisplayName>
        <AccountId>67</AccountId>
        <AccountType/>
      </UserInfo>
      <UserInfo>
        <DisplayName>Alexander, Ashley (NIH/OD) [E]</DisplayName>
        <AccountId>38</AccountId>
        <AccountType/>
      </UserInfo>
      <UserInfo>
        <DisplayName>Tuovinen, Priyanga (NIH/OD) [E]</DisplayName>
        <AccountId>60</AccountId>
        <AccountType/>
      </UserInfo>
    </SharedWithUsers>
  </documentManagement>
</p:properties>
</file>

<file path=customXml/itemProps1.xml><?xml version="1.0" encoding="utf-8"?>
<ds:datastoreItem xmlns:ds="http://schemas.openxmlformats.org/officeDocument/2006/customXml" ds:itemID="{51EA0766-0F7A-482C-88CF-FAFEBD5B7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3795b092-1627-4b40-a8a2-894e6ef5531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dd3697e1-ace8-4676-9d05-dcae697b1c51"/>
    <ds:schemaRef ds:uri="http://www.w3.org/XML/1998/namespace"/>
    <ds:schemaRef ds:uri="http://purl.org/dc/dcmitype/"/>
    <ds:schemaRef ds:uri="9c26b516-99a2-46e9-9f5e-24cd0ed530a5"/>
    <ds:schemaRef ds:uri="989998f2-a2b7-4b44-82b6-b98408f16ef8"/>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1268</TotalTime>
  <Words>5931</Words>
  <Application>Microsoft Office PowerPoint</Application>
  <PresentationFormat>Widescreen</PresentationFormat>
  <Paragraphs>494</Paragraphs>
  <Slides>56</Slides>
  <Notes>52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56</vt:i4>
      </vt:variant>
    </vt:vector>
  </HeadingPairs>
  <TitlesOfParts>
    <vt:vector size="71" baseType="lpstr">
      <vt:lpstr>Calibri Light</vt:lpstr>
      <vt:lpstr>Helvetica Neue</vt:lpstr>
      <vt:lpstr>ubuntubold</vt:lpstr>
      <vt:lpstr>ubunturegular</vt:lpstr>
      <vt:lpstr>Open Sans</vt:lpstr>
      <vt:lpstr>Wingdings</vt:lpstr>
      <vt:lpstr>Open Sans </vt:lpstr>
      <vt:lpstr>Arial</vt:lpstr>
      <vt:lpstr>Open Sans Light ITALIC</vt:lpstr>
      <vt:lpstr>Open Sans ExtraBold</vt:lpstr>
      <vt:lpstr>Calibri</vt:lpstr>
      <vt:lpstr>Open Sans Light</vt:lpstr>
      <vt:lpstr>Office Theme</vt:lpstr>
      <vt:lpstr>1_Office Theme</vt:lpstr>
      <vt:lpstr>2_Office Theme</vt:lpstr>
      <vt:lpstr>        NIH Grants Policy Updates: FY2025 Edition   </vt:lpstr>
      <vt:lpstr>AGENDA</vt:lpstr>
      <vt:lpstr>BUDGET updates</vt:lpstr>
      <vt:lpstr>FY25 Budget Updates</vt:lpstr>
      <vt:lpstr>*Legislative mandates – Salary Limitation</vt:lpstr>
      <vt:lpstr>Childcare Cost Updates for NRSA Fellows and Trainees</vt:lpstr>
      <vt:lpstr>Budget Reminder: Budget Preparation</vt:lpstr>
      <vt:lpstr>NIH Policy updates</vt:lpstr>
      <vt:lpstr> NIH Implementation of 2 CFR Part 200 - Overview</vt:lpstr>
      <vt:lpstr>Single Audit Requirements for Foreign Recipients and Subrecipients</vt:lpstr>
      <vt:lpstr>Disclosures</vt:lpstr>
      <vt:lpstr>Common Forms for Biographical Sketch and Current and Pending (Other) Support: NIH Implementation</vt:lpstr>
      <vt:lpstr>Common Forms for Biographical Sketch and Current and Pending (Other) Support: SciENcv/ORCID Implementation</vt:lpstr>
      <vt:lpstr>Decision Matrix for Assessing Potential Foreign Interference for Covered Individuals or Senior/Key Personnel </vt:lpstr>
      <vt:lpstr>Malign Foreign talent recruitment program</vt:lpstr>
      <vt:lpstr>Malign Foreign Talent Recruitment Program (MFTRP) Prohibition – NIH Implementation</vt:lpstr>
      <vt:lpstr>Research securities</vt:lpstr>
      <vt:lpstr>Research Security Guidelines</vt:lpstr>
      <vt:lpstr>Research Security Guidelines – Threshold</vt:lpstr>
      <vt:lpstr>Research Security Guidelines – NIH Implementation</vt:lpstr>
      <vt:lpstr>Data Management and Sharing (DMS)</vt:lpstr>
      <vt:lpstr>Federal Demonstration Partnership (FDP) DMS Pilot - Evolution of the DMS Plan Template </vt:lpstr>
      <vt:lpstr>Using Feedback to Develop a New Template</vt:lpstr>
      <vt:lpstr>FDP DMS Pilot – What’s next?</vt:lpstr>
      <vt:lpstr>Reporting DMS Plan Activities in the RPPR</vt:lpstr>
      <vt:lpstr>Updated System Processes for Requesting Revisions to an Approved DMS Plan</vt:lpstr>
      <vt:lpstr>Updated System Processes for Requesting Revisions to an Approved DMS Plan, Cont’d</vt:lpstr>
      <vt:lpstr>Forms-I</vt:lpstr>
      <vt:lpstr>Coming Soon: FORMS-I</vt:lpstr>
      <vt:lpstr>Simplified review framework</vt:lpstr>
      <vt:lpstr>NIH Peer Review – Simplified Review Framework</vt:lpstr>
      <vt:lpstr>Simplified Review Framework (SRF) Updates</vt:lpstr>
      <vt:lpstr>Changes to the NIH Fellowship Application and Review Process</vt:lpstr>
      <vt:lpstr>Updates on NIH Institutional Training Grant Applications</vt:lpstr>
      <vt:lpstr>SBIR/STTR Updates</vt:lpstr>
      <vt:lpstr>SBIR and STTR Foreign Disclosure Requirements</vt:lpstr>
      <vt:lpstr>New SBIR and STTR Domestic Subaward Requirements</vt:lpstr>
      <vt:lpstr>System process updates</vt:lpstr>
      <vt:lpstr>Retirement of NIH’s Automated Just-in-Time  Email Notification</vt:lpstr>
      <vt:lpstr>Retirement of Commons Demo and Quick Queries Sites</vt:lpstr>
      <vt:lpstr>Redesigned NIH Grants &amp; Funding Site</vt:lpstr>
      <vt:lpstr>Compliance updates</vt:lpstr>
      <vt:lpstr>Continued Extension of Certain Flexibilities for BESH studies</vt:lpstr>
      <vt:lpstr>Unilateral Closeout Reporting</vt:lpstr>
      <vt:lpstr>Policy reminders</vt:lpstr>
      <vt:lpstr>NIH OER Virtual Events</vt:lpstr>
      <vt:lpstr>Reminder: NIH Policy for Subaward/Consortium Written Agreements</vt:lpstr>
      <vt:lpstr>Reminder: Timely Progress Reports</vt:lpstr>
      <vt:lpstr>Reminder: Federal Financial Report and Financial Closeout Service Center Updated Guidance for Returning Grant Funds</vt:lpstr>
      <vt:lpstr>Reminder: Invention Reporting</vt:lpstr>
      <vt:lpstr>Reminder: Required Language for Government Support Clauses on Patented Intellectual Property</vt:lpstr>
      <vt:lpstr>Reminder: Grant Closeout Requirements</vt:lpstr>
      <vt:lpstr>Reminder Notifications for Final Federal Financial Reports (FFRs) in Rejected Status</vt:lpstr>
      <vt:lpstr>Resources</vt:lpstr>
      <vt:lpstr>NIH Listservs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OPERA Leadership</cp:lastModifiedBy>
  <cp:revision>23</cp:revision>
  <dcterms:created xsi:type="dcterms:W3CDTF">2017-11-13T14:56:05Z</dcterms:created>
  <dcterms:modified xsi:type="dcterms:W3CDTF">2024-10-17T15:11:26Z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